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0" r:id="rId3"/>
    <p:sldId id="274" r:id="rId4"/>
    <p:sldId id="256" r:id="rId5"/>
    <p:sldId id="259" r:id="rId6"/>
    <p:sldId id="276" r:id="rId7"/>
    <p:sldId id="275" r:id="rId8"/>
    <p:sldId id="258" r:id="rId9"/>
    <p:sldId id="283" r:id="rId10"/>
    <p:sldId id="263" r:id="rId11"/>
    <p:sldId id="264" r:id="rId12"/>
    <p:sldId id="277" r:id="rId13"/>
    <p:sldId id="262" r:id="rId14"/>
    <p:sldId id="284" r:id="rId15"/>
    <p:sldId id="265" r:id="rId16"/>
    <p:sldId id="273" r:id="rId17"/>
    <p:sldId id="282" r:id="rId18"/>
    <p:sldId id="268" r:id="rId19"/>
    <p:sldId id="278" r:id="rId20"/>
    <p:sldId id="279" r:id="rId21"/>
    <p:sldId id="261" r:id="rId22"/>
    <p:sldId id="272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7.png"/><Relationship Id="rId18" Type="http://schemas.openxmlformats.org/officeDocument/2006/relationships/image" Target="../media/image114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9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43.png"/><Relationship Id="rId7" Type="http://schemas.openxmlformats.org/officeDocument/2006/relationships/image" Target="../media/image57.svg"/><Relationship Id="rId12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image" Target="../media/image37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39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18" Type="http://schemas.openxmlformats.org/officeDocument/2006/relationships/image" Target="../media/image44.png"/><Relationship Id="rId7" Type="http://schemas.openxmlformats.org/officeDocument/2006/relationships/image" Target="../media/image45.svg"/><Relationship Id="rId17" Type="http://schemas.openxmlformats.org/officeDocument/2006/relationships/image" Target="../media/image6.svg"/><Relationship Id="rId2" Type="http://schemas.openxmlformats.org/officeDocument/2006/relationships/image" Target="../media/image6.png"/><Relationship Id="rId16" Type="http://schemas.openxmlformats.org/officeDocument/2006/relationships/image" Target="../media/image8.png"/><Relationship Id="rId20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19" Type="http://schemas.openxmlformats.org/officeDocument/2006/relationships/image" Target="../media/image45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46.png"/><Relationship Id="rId3" Type="http://schemas.openxmlformats.org/officeDocument/2006/relationships/image" Target="../media/image120.svg"/><Relationship Id="rId21" Type="http://schemas.openxmlformats.org/officeDocument/2006/relationships/image" Target="../media/image112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23" Type="http://schemas.openxmlformats.org/officeDocument/2006/relationships/image" Target="../media/image48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53.png"/><Relationship Id="rId2" Type="http://schemas.openxmlformats.org/officeDocument/2006/relationships/image" Target="../media/image49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1.png"/><Relationship Id="rId15" Type="http://schemas.openxmlformats.org/officeDocument/2006/relationships/image" Target="../media/image52.png"/><Relationship Id="rId10" Type="http://schemas.openxmlformats.org/officeDocument/2006/relationships/image" Target="../media/image92.svg"/><Relationship Id="rId9" Type="http://schemas.openxmlformats.org/officeDocument/2006/relationships/image" Target="../media/image50.png"/><Relationship Id="rId1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23.svg"/><Relationship Id="rId17" Type="http://schemas.openxmlformats.org/officeDocument/2006/relationships/image" Target="../media/image53.png"/><Relationship Id="rId2" Type="http://schemas.openxmlformats.org/officeDocument/2006/relationships/image" Target="../media/image49.png"/><Relationship Id="rId16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51.png"/><Relationship Id="rId15" Type="http://schemas.openxmlformats.org/officeDocument/2006/relationships/image" Target="../media/image52.png"/><Relationship Id="rId10" Type="http://schemas.openxmlformats.org/officeDocument/2006/relationships/image" Target="../media/image92.svg"/><Relationship Id="rId9" Type="http://schemas.openxmlformats.org/officeDocument/2006/relationships/image" Target="../media/image50.png"/><Relationship Id="rId14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image" Target="../media/image5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1.svg"/><Relationship Id="rId5" Type="http://schemas.openxmlformats.org/officeDocument/2006/relationships/image" Target="../media/image49.svg"/><Relationship Id="rId15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10" Type="http://schemas.openxmlformats.org/officeDocument/2006/relationships/image" Target="../media/image14.png"/><Relationship Id="rId31" Type="http://schemas.openxmlformats.org/officeDocument/2006/relationships/image" Target="../media/image720.svg"/><Relationship Id="rId4" Type="http://schemas.openxmlformats.org/officeDocument/2006/relationships/image" Target="../media/image12.png"/><Relationship Id="rId9" Type="http://schemas.openxmlformats.org/officeDocument/2006/relationships/image" Target="../media/image59.sv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57.svg"/><Relationship Id="rId12" Type="http://schemas.openxmlformats.org/officeDocument/2006/relationships/image" Target="../media/image40.png"/><Relationship Id="rId17" Type="http://schemas.openxmlformats.org/officeDocument/2006/relationships/image" Target="../media/image17.svg"/><Relationship Id="rId2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39.png"/><Relationship Id="rId19" Type="http://schemas.openxmlformats.org/officeDocument/2006/relationships/image" Target="../media/image109.svg"/><Relationship Id="rId9" Type="http://schemas.openxmlformats.org/officeDocument/2006/relationships/image" Target="../media/image94.svg"/><Relationship Id="rId14" Type="http://schemas.openxmlformats.org/officeDocument/2006/relationships/image" Target="../media/image42.png"/><Relationship Id="rId22" Type="http://schemas.openxmlformats.org/officeDocument/2006/relationships/image" Target="../media/image159.sv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svg"/><Relationship Id="rId8" Type="http://schemas.openxmlformats.org/officeDocument/2006/relationships/image" Target="../media/image19.svg"/><Relationship Id="rId17" Type="http://schemas.openxmlformats.org/officeDocument/2006/relationships/image" Target="../media/image27.png"/><Relationship Id="rId2" Type="http://schemas.openxmlformats.org/officeDocument/2006/relationships/image" Target="../media/image60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9.svg"/><Relationship Id="rId19" Type="http://schemas.openxmlformats.org/officeDocument/2006/relationships/image" Target="../media/image61.png"/><Relationship Id="rId4" Type="http://schemas.openxmlformats.org/officeDocument/2006/relationships/image" Target="../media/image8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45.pn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17" Type="http://schemas.openxmlformats.org/officeDocument/2006/relationships/image" Target="../media/image6.svg"/><Relationship Id="rId2" Type="http://schemas.openxmlformats.org/officeDocument/2006/relationships/image" Target="../media/image62.png"/><Relationship Id="rId16" Type="http://schemas.openxmlformats.org/officeDocument/2006/relationships/image" Target="../media/image8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15" Type="http://schemas.openxmlformats.org/officeDocument/2006/relationships/image" Target="../media/image59.svg"/><Relationship Id="rId10" Type="http://schemas.openxmlformats.org/officeDocument/2006/relationships/image" Target="../media/image63.png"/><Relationship Id="rId19" Type="http://schemas.openxmlformats.org/officeDocument/2006/relationships/image" Target="../media/image100.svg"/><Relationship Id="rId9" Type="http://schemas.openxmlformats.org/officeDocument/2006/relationships/image" Target="../media/image144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5.png"/><Relationship Id="rId3" Type="http://schemas.openxmlformats.org/officeDocument/2006/relationships/image" Target="../media/image120.svg"/><Relationship Id="rId17" Type="http://schemas.openxmlformats.org/officeDocument/2006/relationships/image" Target="../media/image14.pn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2" Type="http://schemas.openxmlformats.org/officeDocument/2006/relationships/image" Target="../media/image10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5.sv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77.sv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" Type="http://schemas.openxmlformats.org/officeDocument/2006/relationships/image" Target="../media/image70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45.svg"/><Relationship Id="rId5" Type="http://schemas.openxmlformats.org/officeDocument/2006/relationships/image" Target="../media/image3.png"/><Relationship Id="rId15" Type="http://schemas.openxmlformats.org/officeDocument/2006/relationships/image" Target="../media/image6.svg"/><Relationship Id="rId10" Type="http://schemas.openxmlformats.org/officeDocument/2006/relationships/image" Target="../media/image6.png"/><Relationship Id="rId19" Type="http://schemas.openxmlformats.org/officeDocument/2006/relationships/image" Target="../media/image114.svg"/><Relationship Id="rId4" Type="http://schemas.openxmlformats.org/officeDocument/2006/relationships/image" Target="../media/image2.svg"/><Relationship Id="rId9" Type="http://schemas.openxmlformats.org/officeDocument/2006/relationships/image" Target="../media/image4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17.jpeg"/><Relationship Id="rId3" Type="http://schemas.openxmlformats.org/officeDocument/2006/relationships/image" Target="../media/image120.svg"/><Relationship Id="rId17" Type="http://schemas.openxmlformats.org/officeDocument/2006/relationships/image" Target="../media/image16.jpe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9" Type="http://schemas.openxmlformats.org/officeDocument/2006/relationships/image" Target="../media/image13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22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17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55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29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svg"/><Relationship Id="rId18" Type="http://schemas.openxmlformats.org/officeDocument/2006/relationships/image" Target="../media/image30.png"/><Relationship Id="rId3" Type="http://schemas.openxmlformats.org/officeDocument/2006/relationships/image" Target="../media/image120.svg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6.svg"/><Relationship Id="rId15" Type="http://schemas.openxmlformats.org/officeDocument/2006/relationships/image" Target="../media/image12.png"/><Relationship Id="rId5" Type="http://schemas.openxmlformats.org/officeDocument/2006/relationships/image" Target="../media/image122.svg"/><Relationship Id="rId19" Type="http://schemas.openxmlformats.org/officeDocument/2006/relationships/image" Target="../media/image31.png"/><Relationship Id="rId14" Type="http://schemas.openxmlformats.org/officeDocument/2006/relationships/image" Target="../media/image11.png"/><Relationship Id="rId9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3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1" Type="http://schemas.openxmlformats.org/officeDocument/2006/relationships/image" Target="../media/image45.svg"/><Relationship Id="rId17" Type="http://schemas.openxmlformats.org/officeDocument/2006/relationships/image" Target="../media/image41.svg"/><Relationship Id="rId2" Type="http://schemas.openxmlformats.org/officeDocument/2006/relationships/image" Target="../media/image3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9" Type="http://schemas.openxmlformats.org/officeDocument/2006/relationships/image" Target="../media/image43.sv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79588">
            <a:off x="11316744" y="8003929"/>
            <a:ext cx="67748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942345">
            <a:off x="10525266" y="8198728"/>
            <a:ext cx="728148" cy="6498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308828">
            <a:off x="9772013" y="7978946"/>
            <a:ext cx="610152" cy="6808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0942345">
            <a:off x="8972941" y="8115331"/>
            <a:ext cx="732393" cy="8166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32841" y="7940892"/>
            <a:ext cx="838672" cy="914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887207">
            <a:off x="7332259" y="8100145"/>
            <a:ext cx="566970" cy="7156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942345">
            <a:off x="6295816" y="8183377"/>
            <a:ext cx="959690" cy="82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o.remove.bg/downloads/221da7ab-4ae3-4640-9bcf-2356c0fb4e5b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63" y="5553169"/>
            <a:ext cx="7743515" cy="48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4575" y="1600940"/>
            <a:ext cx="1532912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GIÁO VÀ CÁC 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</a:t>
            </a:r>
            <a:r>
              <a:rPr lang="vi-VN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39664" y="-176291"/>
            <a:ext cx="2528069" cy="20132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0" y="-176291"/>
            <a:ext cx="2737103" cy="216480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8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97864" y="8572742"/>
            <a:ext cx="3305285" cy="1592547"/>
          </a:xfrm>
          <a:prstGeom prst="rect">
            <a:avLst/>
          </a:prstGeom>
        </p:spPr>
      </p:pic>
      <p:pic>
        <p:nvPicPr>
          <p:cNvPr id="30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72942" y="7960428"/>
            <a:ext cx="2693719" cy="1297884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5819" y="918002"/>
            <a:ext cx="18288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 rộng kiến thức</a:t>
            </a:r>
            <a:endParaRPr lang="en-US" sz="6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9518" y="3694054"/>
            <a:ext cx="11508962" cy="49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/>
          <p:cNvGrpSpPr/>
          <p:nvPr/>
        </p:nvGrpSpPr>
        <p:grpSpPr>
          <a:xfrm>
            <a:off x="9372600" y="2633732"/>
            <a:ext cx="8649522" cy="6400799"/>
            <a:chOff x="0" y="0"/>
            <a:chExt cx="1913890" cy="2174748"/>
          </a:xfrm>
        </p:grpSpPr>
        <p:sp>
          <p:nvSpPr>
            <p:cNvPr id="19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054338" y="2061809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1" y="665206"/>
            <a:ext cx="18288000" cy="95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60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6000" b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" y="3924300"/>
            <a:ext cx="8904359" cy="3819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02841" y="4500432"/>
            <a:ext cx="8589039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37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1084744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2037" y="2523503"/>
            <a:ext cx="14898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52838" y="7061549"/>
            <a:ext cx="7086600" cy="2577750"/>
          </a:xfrm>
          <a:prstGeom prst="rect">
            <a:avLst/>
          </a:prstGeom>
        </p:spPr>
      </p:pic>
      <p:pic>
        <p:nvPicPr>
          <p:cNvPr id="2050" name="Picture 2" descr="https://o.remove.bg/downloads/5e6b8621-cef2-4d2c-83b1-eef4dbf0c1db/image-removebg-preview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009">
            <a:off x="3929106" y="8011718"/>
            <a:ext cx="2030701" cy="21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1fd5b5c6-8065-42d4-8fb7-83e599632fa4/image-removebg-preview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35" flipH="1">
            <a:off x="12469585" y="6114383"/>
            <a:ext cx="1749802" cy="22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489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9346"/>
            <a:ext cx="8077200" cy="623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6672" y="2457415"/>
            <a:ext cx="9144000" cy="7160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 1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Chuẩn bị giấy màu thủ công và đồ dùng 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1. Cắt các nét và hình có nhiều màu với kích thước khác nhau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 2. Xếp các chữ cái có nét thẳng với nét sổ dài 5 cm, nét ngang dài 3 cm, nét xiên dài 4 cm để được các chữ cái A, M, K, N, H, F...</a:t>
            </a:r>
            <a:endParaRPr lang="en-US" sz="3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85002">
            <a:off x="-148257" y="423464"/>
            <a:ext cx="5544785" cy="14314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22565" y="9128481"/>
            <a:ext cx="3268083" cy="1271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9892" b="14514"/>
          <a:stretch>
            <a:fillRect/>
          </a:stretch>
        </p:blipFill>
        <p:spPr>
          <a:xfrm>
            <a:off x="-79872" y="8514217"/>
            <a:ext cx="2949586" cy="18542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0495136">
            <a:off x="14747988" y="1386923"/>
            <a:ext cx="1761405" cy="4084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313594">
            <a:off x="1086110" y="452271"/>
            <a:ext cx="1062798" cy="5440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6600909" y="249253"/>
            <a:ext cx="1911396" cy="1198967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9346"/>
            <a:ext cx="8077200" cy="6237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66672" y="3014479"/>
            <a:ext cx="9144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3800" dirty="0" smtClean="0"/>
              <a:t>Bước </a:t>
            </a:r>
            <a:r>
              <a:rPr lang="vi-VN" sz="3800" dirty="0"/>
              <a:t>3. Xếp tạo hình các chữ có nét tròn bằng các hình tròn. </a:t>
            </a:r>
            <a:endParaRPr lang="en-US" sz="3800" dirty="0" smtClean="0"/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/>
              <a:t>Dùng </a:t>
            </a:r>
            <a:r>
              <a:rPr lang="vi-VN" sz="3800" dirty="0"/>
              <a:t>hình vuông và hình tam giác kết hợp với hình tròn, nét sổ thẳng để xếp các chữ cái C, G, </a:t>
            </a:r>
            <a:r>
              <a:rPr lang="vi-VN" sz="3800" dirty="0" smtClean="0"/>
              <a:t>D</a:t>
            </a:r>
            <a:r>
              <a:rPr lang="en-US" sz="3800" dirty="0" smtClean="0"/>
              <a:t>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800" dirty="0" smtClean="0"/>
              <a:t>ùng </a:t>
            </a:r>
            <a:r>
              <a:rPr lang="vi-VN" sz="3800" dirty="0"/>
              <a:t>hình vuông bé kết hợp nét sổ để xếp các chữ cái </a:t>
            </a:r>
            <a:r>
              <a:rPr lang="vi-VN" sz="3800" dirty="0" smtClean="0"/>
              <a:t>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/>
              <a:t> R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5148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995960"/>
            <a:ext cx="1839565" cy="129104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828480" y="3144386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3715134"/>
            <a:ext cx="1888241" cy="114781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5366" b="25366"/>
          <a:stretch>
            <a:fillRect/>
          </a:stretch>
        </p:blipFill>
        <p:spPr>
          <a:xfrm flipH="1">
            <a:off x="16463100" y="9165493"/>
            <a:ext cx="1911396" cy="11989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807550" y="492736"/>
            <a:ext cx="510402" cy="8650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181749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5 cm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ô 1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47556" y="3306722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3670" y="393223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7"/>
          <p:cNvSpPr/>
          <p:nvPr/>
        </p:nvSpPr>
        <p:spPr>
          <a:xfrm>
            <a:off x="6828480" y="5496397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46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7" y="6081683"/>
            <a:ext cx="1888241" cy="114781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247556" y="5661903"/>
            <a:ext cx="8173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33670" y="6298782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6833560" y="7848408"/>
            <a:ext cx="11052900" cy="2177673"/>
          </a:xfrm>
          <a:custGeom>
            <a:avLst/>
            <a:gdLst/>
            <a:ahLst/>
            <a:cxnLst/>
            <a:rect l="l" t="t" r="r" b="b"/>
            <a:pathLst>
              <a:path w="8600311" h="3003674">
                <a:moveTo>
                  <a:pt x="8597771" y="645160"/>
                </a:moveTo>
                <a:cubicBezTo>
                  <a:pt x="8600311" y="488950"/>
                  <a:pt x="8578721" y="30480"/>
                  <a:pt x="8578721" y="30480"/>
                </a:cubicBezTo>
                <a:cubicBezTo>
                  <a:pt x="8578721" y="30480"/>
                  <a:pt x="8193911" y="40640"/>
                  <a:pt x="6272714" y="40640"/>
                </a:cubicBezTo>
                <a:cubicBezTo>
                  <a:pt x="5751672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155314"/>
                  <a:pt x="21590" y="2347084"/>
                </a:cubicBezTo>
                <a:cubicBezTo>
                  <a:pt x="6350" y="2592194"/>
                  <a:pt x="0" y="2965574"/>
                  <a:pt x="0" y="2965574"/>
                </a:cubicBezTo>
                <a:cubicBezTo>
                  <a:pt x="204470" y="2996054"/>
                  <a:pt x="450850" y="3003674"/>
                  <a:pt x="657860" y="3001135"/>
                </a:cubicBezTo>
                <a:cubicBezTo>
                  <a:pt x="891540" y="3001135"/>
                  <a:pt x="5147262" y="3001135"/>
                  <a:pt x="5147262" y="3001135"/>
                </a:cubicBezTo>
                <a:lnTo>
                  <a:pt x="8558401" y="2987164"/>
                </a:lnTo>
                <a:cubicBezTo>
                  <a:pt x="8558401" y="2987164"/>
                  <a:pt x="8597771" y="2284854"/>
                  <a:pt x="8597771" y="2159124"/>
                </a:cubicBezTo>
                <a:cubicBezTo>
                  <a:pt x="8597771" y="1985134"/>
                  <a:pt x="8595231" y="803910"/>
                  <a:pt x="8597771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50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3902">
            <a:off x="7114215" y="8422054"/>
            <a:ext cx="1888241" cy="114781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9247556" y="8068096"/>
            <a:ext cx="86206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ý ở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33668" y="8639153"/>
            <a:ext cx="14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" y="2977913"/>
            <a:ext cx="6086325" cy="699855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39" grpId="0"/>
      <p:bldP spid="47" grpId="0"/>
      <p:bldP spid="48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2240188" y="1554005"/>
            <a:ext cx="13721367" cy="86082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240001" y="7794755"/>
            <a:ext cx="3048000" cy="24922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2187323" y="1999878"/>
            <a:ext cx="1778101" cy="13739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58283" y="5127246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79466" y="3429322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5820" y="652079"/>
            <a:ext cx="1828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6250" y="3662985"/>
            <a:ext cx="11329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14400" y="6651945"/>
            <a:ext cx="2855431" cy="36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35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4001" y="6596192"/>
            <a:ext cx="9144000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352570"/>
            <a:ext cx="9144000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94199" y="2062612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851181" y="8319785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851181" y="3303934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181" y="8511380"/>
            <a:ext cx="605399" cy="71644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1473" y="8457319"/>
            <a:ext cx="3305285" cy="1592547"/>
          </a:xfrm>
          <a:prstGeom prst="rect">
            <a:avLst/>
          </a:prstGeom>
        </p:spPr>
      </p:pic>
      <p:pic>
        <p:nvPicPr>
          <p:cNvPr id="32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16105">
            <a:off x="12867650" y="612766"/>
            <a:ext cx="5546881" cy="1639401"/>
          </a:xfrm>
          <a:prstGeom prst="rect">
            <a:avLst/>
          </a:prstGeom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186122">
            <a:off x="-118169" y="754801"/>
            <a:ext cx="5544785" cy="14314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2656738" y="2444607"/>
            <a:ext cx="12974523" cy="6698282"/>
            <a:chOff x="15240" y="10160"/>
            <a:chExt cx="3109664" cy="4011097"/>
          </a:xfrm>
        </p:grpSpPr>
        <p:sp>
          <p:nvSpPr>
            <p:cNvPr id="21" name="Freeform 8"/>
            <p:cNvSpPr/>
            <p:nvPr/>
          </p:nvSpPr>
          <p:spPr>
            <a:xfrm>
              <a:off x="15240" y="248920"/>
              <a:ext cx="3109664" cy="3772337"/>
            </a:xfrm>
            <a:custGeom>
              <a:avLst/>
              <a:gdLst/>
              <a:ahLst/>
              <a:cxnLst/>
              <a:rect l="l" t="t" r="r" b="b"/>
              <a:pathLst>
                <a:path w="3109664" h="3772337">
                  <a:moveTo>
                    <a:pt x="3107124" y="645160"/>
                  </a:moveTo>
                  <a:cubicBezTo>
                    <a:pt x="3109664" y="488950"/>
                    <a:pt x="3088074" y="30480"/>
                    <a:pt x="3088074" y="30480"/>
                  </a:cubicBezTo>
                  <a:cubicBezTo>
                    <a:pt x="3088074" y="30480"/>
                    <a:pt x="2703264" y="40640"/>
                    <a:pt x="2451960" y="40640"/>
                  </a:cubicBezTo>
                  <a:cubicBezTo>
                    <a:pt x="245196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923977"/>
                    <a:pt x="21590" y="3115747"/>
                  </a:cubicBezTo>
                  <a:cubicBezTo>
                    <a:pt x="6350" y="3360857"/>
                    <a:pt x="0" y="3734237"/>
                    <a:pt x="0" y="3734237"/>
                  </a:cubicBezTo>
                  <a:cubicBezTo>
                    <a:pt x="204470" y="3764717"/>
                    <a:pt x="450850" y="3772337"/>
                    <a:pt x="657860" y="3769797"/>
                  </a:cubicBezTo>
                  <a:cubicBezTo>
                    <a:pt x="891540" y="3769797"/>
                    <a:pt x="2451960" y="3769797"/>
                    <a:pt x="2451960" y="3769797"/>
                  </a:cubicBezTo>
                  <a:lnTo>
                    <a:pt x="3067754" y="3755827"/>
                  </a:lnTo>
                  <a:cubicBezTo>
                    <a:pt x="3067754" y="3755827"/>
                    <a:pt x="3107124" y="3053517"/>
                    <a:pt x="3107124" y="2927787"/>
                  </a:cubicBezTo>
                  <a:cubicBezTo>
                    <a:pt x="3107124" y="2753797"/>
                    <a:pt x="3104584" y="803910"/>
                    <a:pt x="3107124" y="6451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9"/>
            <p:cNvSpPr/>
            <p:nvPr/>
          </p:nvSpPr>
          <p:spPr>
            <a:xfrm>
              <a:off x="469900" y="10160"/>
              <a:ext cx="416348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2C0BA"/>
            </a:solidFill>
          </p:spPr>
        </p:sp>
      </p:grpSp>
      <p:pic>
        <p:nvPicPr>
          <p:cNvPr id="30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56551" y="7845005"/>
            <a:ext cx="2693719" cy="1297884"/>
          </a:xfrm>
          <a:prstGeom prst="rect">
            <a:avLst/>
          </a:prstGeom>
        </p:spPr>
      </p:pic>
      <p:grpSp>
        <p:nvGrpSpPr>
          <p:cNvPr id="27" name="Group 6"/>
          <p:cNvGrpSpPr/>
          <p:nvPr/>
        </p:nvGrpSpPr>
        <p:grpSpPr>
          <a:xfrm>
            <a:off x="3612654" y="3594724"/>
            <a:ext cx="10166594" cy="3693255"/>
            <a:chOff x="0" y="0"/>
            <a:chExt cx="2783350" cy="2115085"/>
          </a:xfrm>
          <a:solidFill>
            <a:srgbClr val="92D050"/>
          </a:solidFill>
        </p:grpSpPr>
        <p:sp>
          <p:nvSpPr>
            <p:cNvPr id="31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solidFill>
              <a:schemeClr val="accent6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4039025" y="4327533"/>
            <a:ext cx="9336749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tạo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các chữ cái bằng giấy hoặc kế chữ theo gợi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đã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814567" y="6276384"/>
            <a:ext cx="4145824" cy="33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74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859000" y="8410478"/>
            <a:ext cx="3995356" cy="17143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14527" b="21324"/>
          <a:stretch>
            <a:fillRect/>
          </a:stretch>
        </p:blipFill>
        <p:spPr>
          <a:xfrm rot="-10800000">
            <a:off x="0" y="0"/>
            <a:ext cx="3005244" cy="10763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773400" y="470467"/>
            <a:ext cx="2705257" cy="21396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47862" y="1032441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6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</a:t>
            </a:r>
            <a:endParaRPr lang="en-US" sz="6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11732" y="2399915"/>
            <a:ext cx="15168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rình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A3/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2573000" y="6411177"/>
            <a:ext cx="3832407" cy="388091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7013" y="2427931"/>
            <a:ext cx="13487400" cy="70657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347156">
            <a:off x="16463519" y="8845040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952139">
            <a:off x="5326615" y="9079934"/>
            <a:ext cx="840485" cy="1057214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6857" y="4085630"/>
            <a:ext cx="1124443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4" y="2313835"/>
            <a:ext cx="4108944" cy="72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1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27" name="Group 7"/>
          <p:cNvGrpSpPr/>
          <p:nvPr/>
        </p:nvGrpSpPr>
        <p:grpSpPr>
          <a:xfrm rot="5400000">
            <a:off x="8113927" y="-195912"/>
            <a:ext cx="4660738" cy="11978213"/>
            <a:chOff x="0" y="0"/>
            <a:chExt cx="2565552" cy="8252080"/>
          </a:xfrm>
          <a:solidFill>
            <a:schemeClr val="accent1">
              <a:lumMod val="75000"/>
            </a:schemeClr>
          </a:solidFill>
        </p:grpSpPr>
        <p:sp>
          <p:nvSpPr>
            <p:cNvPr id="28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4929623" y="3640272"/>
            <a:ext cx="11024007" cy="430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34188" y="1809805"/>
            <a:ext cx="4584851" cy="669728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-38872" y="1358913"/>
            <a:ext cx="1832687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i="1" dirty="0" err="1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6500" b="1" i="1" dirty="0" smtClean="0">
                <a:solidFill>
                  <a:srgbClr val="7939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6500" b="1" i="1" dirty="0">
              <a:solidFill>
                <a:srgbClr val="7939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324" y="2902931"/>
            <a:ext cx="14411627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Chữ viết là ngôn ngữ kí hiệu đặc biệt giúp con người chia sẻ, giao tiếp với nhau. 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nhiều kiểu chữ khác nhau nên các nhà thiết kế thường phải chọn kĩ cho phù hợp nội dung thông điệp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4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Công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 5 ô vuông để tạo hình chữ được phát minh ra từ rất lâu, giúp cho việc sáng tạo chữ trở nên dễ dàng.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055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-1584946" y="4457699"/>
            <a:ext cx="2553573" cy="2481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526966" y="8267700"/>
            <a:ext cx="605399" cy="7164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41485" y="873121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8"/>
          <p:cNvGrpSpPr/>
          <p:nvPr/>
        </p:nvGrpSpPr>
        <p:grpSpPr>
          <a:xfrm rot="5400000" flipV="1">
            <a:off x="5652466" y="-1630699"/>
            <a:ext cx="2109481" cy="10896603"/>
            <a:chOff x="0" y="0"/>
            <a:chExt cx="2565552" cy="5476073"/>
          </a:xfrm>
        </p:grpSpPr>
        <p:sp>
          <p:nvSpPr>
            <p:cNvPr id="23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4" name="Group 8"/>
          <p:cNvGrpSpPr/>
          <p:nvPr/>
        </p:nvGrpSpPr>
        <p:grpSpPr>
          <a:xfrm rot="5400000" flipV="1">
            <a:off x="5652466" y="783658"/>
            <a:ext cx="2109481" cy="10896602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 flipV="1">
            <a:off x="5652464" y="3194021"/>
            <a:ext cx="2109481" cy="108966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8" name="Picture 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3335000" y="3300915"/>
            <a:ext cx="3085758" cy="64342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752600" y="346770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5880063"/>
            <a:ext cx="8619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7859538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11719" y="7974869"/>
            <a:ext cx="754251" cy="66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300976" y="7974869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6999" y="7974870"/>
            <a:ext cx="754251" cy="815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o.remove.bg/downloads/6df0869d-7d04-42ec-ac42-50ca7b388931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6" y="5646200"/>
            <a:ext cx="8004509" cy="4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1784"/>
          <a:stretch>
            <a:fillRect/>
          </a:stretch>
        </p:blipFill>
        <p:spPr>
          <a:xfrm>
            <a:off x="228600" y="0"/>
            <a:ext cx="17830800" cy="7008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59000" y="8109126"/>
            <a:ext cx="900931" cy="152700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352346" y="1602432"/>
            <a:ext cx="1367955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NGHE, HẸN GẶP LẠI!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759931" y="0"/>
            <a:ext cx="2528069" cy="2013262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23884" y="128838"/>
            <a:ext cx="2737103" cy="21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821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1028" name="Picture 4" descr="Tải miễn phí bộ font Vni cơ bản cho máy tính đầy đủ, link tốt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/>
        </p:blipFill>
        <p:spPr bwMode="auto">
          <a:xfrm>
            <a:off x="1489531" y="2179294"/>
            <a:ext cx="8001000" cy="5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 9 fonts cổ điển thường dùng - ThuThuat.edu.v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35" y="4826049"/>
            <a:ext cx="8693895" cy="44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95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404672">
            <a:off x="223265" y="897584"/>
            <a:ext cx="17627200" cy="83640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3318010" y="0"/>
            <a:ext cx="4152277" cy="33067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0000">
            <a:off x="12736349" y="889097"/>
            <a:ext cx="471413" cy="452556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1611714" y="4408845"/>
            <a:ext cx="14850302" cy="1341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</a:pPr>
            <a:r>
              <a:rPr lang="en-US" sz="8000" b="1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CHỮ CƠ BẢN</a:t>
            </a:r>
            <a:endParaRPr lang="en-US" sz="8000" b="1" u="none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78617" y="4484996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90918" y="2071647"/>
            <a:ext cx="14415882" cy="698543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0" y="-47625"/>
            <a:ext cx="9935432" cy="3576572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935432" y="-47626"/>
            <a:ext cx="9935432" cy="3812654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800" y="9248862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09903" y="4635012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48527" y="1045725"/>
            <a:ext cx="8900663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vi-VN" sz="6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3063" y="3680948"/>
            <a:ext cx="11679839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spcBef>
                <a:spcPts val="800"/>
              </a:spcBef>
              <a:buAutoNum type="arabicPeriod"/>
            </a:pP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Khám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spcBef>
                <a:spcPts val="800"/>
              </a:spcBef>
              <a:buAutoNum type="arabicPeriod"/>
            </a:pP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5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endParaRPr lang="en-US" sz="5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50955" b="13236"/>
          <a:stretch>
            <a:fillRect/>
          </a:stretch>
        </p:blipFill>
        <p:spPr>
          <a:xfrm>
            <a:off x="15722395" y="7600527"/>
            <a:ext cx="2657276" cy="2769275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r="17166" b="25104"/>
          <a:stretch>
            <a:fillRect/>
          </a:stretch>
        </p:blipFill>
        <p:spPr>
          <a:xfrm>
            <a:off x="13955171" y="8812388"/>
            <a:ext cx="4476285" cy="1574783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867225" y="6665698"/>
            <a:ext cx="4930589" cy="3704104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53117" y="2502804"/>
            <a:ext cx="118948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logo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flipH="1">
            <a:off x="894827" y="2781615"/>
            <a:ext cx="3958290" cy="6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0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471206" y="637462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884554" y="731394"/>
            <a:ext cx="16223168" cy="8907905"/>
            <a:chOff x="0" y="0"/>
            <a:chExt cx="1913890" cy="2174748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361053" y="7772"/>
            <a:ext cx="1926947" cy="2895159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3980051" y="-55008"/>
            <a:ext cx="4307949" cy="1407716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122050" y="40185"/>
            <a:ext cx="2742060" cy="2854974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38872" y="-80369"/>
            <a:ext cx="4361719" cy="144790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444226" y="9048671"/>
            <a:ext cx="1395292" cy="1078180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65DF7566-BF95-49C9-C3A9-9541C09B846D}"/>
              </a:ext>
            </a:extLst>
          </p:cNvPr>
          <p:cNvSpPr txBox="1"/>
          <p:nvPr/>
        </p:nvSpPr>
        <p:spPr>
          <a:xfrm>
            <a:off x="2312691" y="736806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6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6142379" y="8306365"/>
            <a:ext cx="2392399" cy="195618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/>
          <a:stretch/>
        </p:blipFill>
        <p:spPr>
          <a:xfrm>
            <a:off x="992061" y="2804364"/>
            <a:ext cx="4905535" cy="6199406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1" y="3618506"/>
            <a:ext cx="5784562" cy="437928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03" y="3521650"/>
            <a:ext cx="5658940" cy="45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064598" y="777151"/>
            <a:ext cx="16227714" cy="1801010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3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860" y="1139042"/>
            <a:ext cx="13675539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Baton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(Ba-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"/>
          <p:cNvGrpSpPr/>
          <p:nvPr/>
        </p:nvGrpSpPr>
        <p:grpSpPr>
          <a:xfrm>
            <a:off x="1069682" y="2744184"/>
            <a:ext cx="16227714" cy="7186583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860" y="3182765"/>
            <a:ext cx="156037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Gothic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Gô-tích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Roman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Rô-măng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thanh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chiều viết từ phải sang trái (theo chiều viết từ dưới lên). </a:t>
            </a:r>
            <a:endParaRPr lang="en-US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vi-VN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 là các nét sổ thẳng và nét xiên từ trái sang phải (theo chiều viết từ trên xuống).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t="59234" r="43697"/>
          <a:stretch>
            <a:fillRect/>
          </a:stretch>
        </p:blipFill>
        <p:spPr>
          <a:xfrm rot="-10800000" flipV="1">
            <a:off x="0" y="0"/>
            <a:ext cx="2159692" cy="12509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33006"/>
          <a:stretch>
            <a:fillRect/>
          </a:stretch>
        </p:blipFill>
        <p:spPr>
          <a:xfrm>
            <a:off x="-265653" y="9154874"/>
            <a:ext cx="1844141" cy="11321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 r="29876" b="27632"/>
          <a:stretch>
            <a:fillRect/>
          </a:stretch>
        </p:blipFill>
        <p:spPr>
          <a:xfrm>
            <a:off x="16888634" y="9099352"/>
            <a:ext cx="1453451" cy="125995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-36694" y="6828692"/>
            <a:ext cx="1106378" cy="1452287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1069684" y="729586"/>
            <a:ext cx="16227714" cy="8937788"/>
            <a:chOff x="0" y="0"/>
            <a:chExt cx="4579120" cy="1777080"/>
          </a:xfrm>
          <a:solidFill>
            <a:schemeClr val="accent5">
              <a:lumMod val="75000"/>
            </a:schemeClr>
          </a:solidFill>
        </p:grpSpPr>
        <p:sp>
          <p:nvSpPr>
            <p:cNvPr id="16" name="Freeform 3"/>
            <p:cNvSpPr/>
            <p:nvPr/>
          </p:nvSpPr>
          <p:spPr>
            <a:xfrm>
              <a:off x="-1" y="0"/>
              <a:ext cx="4586779" cy="1777080"/>
            </a:xfrm>
            <a:custGeom>
              <a:avLst/>
              <a:gdLst/>
              <a:ahLst/>
              <a:cxnLst/>
              <a:rect l="l" t="t" r="r" b="b"/>
              <a:pathLst>
                <a:path w="4586779" h="1777080">
                  <a:moveTo>
                    <a:pt x="4080340" y="1760162"/>
                  </a:moveTo>
                  <a:cubicBezTo>
                    <a:pt x="4080340" y="1760162"/>
                    <a:pt x="3843344" y="1750192"/>
                    <a:pt x="3481205" y="1763636"/>
                  </a:cubicBezTo>
                  <a:cubicBezTo>
                    <a:pt x="3119067" y="1777080"/>
                    <a:pt x="490924" y="1777080"/>
                    <a:pt x="490924" y="1777080"/>
                  </a:cubicBezTo>
                  <a:cubicBezTo>
                    <a:pt x="245502" y="1777080"/>
                    <a:pt x="32509" y="1679812"/>
                    <a:pt x="31032" y="1519699"/>
                  </a:cubicBezTo>
                  <a:cubicBezTo>
                    <a:pt x="31032" y="1519699"/>
                    <a:pt x="0" y="60785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33792" y="0"/>
                    <a:pt x="4033792" y="0"/>
                  </a:cubicBezTo>
                  <a:cubicBezTo>
                    <a:pt x="4345692" y="0"/>
                    <a:pt x="4579121" y="101069"/>
                    <a:pt x="4571263" y="303616"/>
                  </a:cubicBezTo>
                  <a:cubicBezTo>
                    <a:pt x="4571263" y="303616"/>
                    <a:pt x="4569268" y="607854"/>
                    <a:pt x="4578024" y="820111"/>
                  </a:cubicBezTo>
                  <a:cubicBezTo>
                    <a:pt x="4586779" y="1113413"/>
                    <a:pt x="4540231" y="1446484"/>
                    <a:pt x="4540231" y="1446484"/>
                  </a:cubicBezTo>
                  <a:cubicBezTo>
                    <a:pt x="4537266" y="1626509"/>
                    <a:pt x="4325762" y="1760162"/>
                    <a:pt x="4080340" y="176016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15398">
            <a:off x="15876662" y="4953001"/>
            <a:ext cx="1370360" cy="701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78488" y="1001769"/>
            <a:ext cx="1506397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Baton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5 ô </a:t>
            </a: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T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3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H, N, K..... là 4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là 5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là 6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08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1013</Words>
  <Application>Microsoft Office PowerPoint</Application>
  <PresentationFormat>Custom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Wingdings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72</cp:revision>
  <dcterms:created xsi:type="dcterms:W3CDTF">2006-08-16T00:00:00Z</dcterms:created>
  <dcterms:modified xsi:type="dcterms:W3CDTF">2022-07-29T06:02:06Z</dcterms:modified>
  <dc:identifier>DAEswOIwa4E</dc:identifier>
</cp:coreProperties>
</file>