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9" r:id="rId3"/>
    <p:sldId id="260" r:id="rId4"/>
    <p:sldId id="261" r:id="rId5"/>
    <p:sldId id="262" r:id="rId6"/>
    <p:sldId id="287" r:id="rId7"/>
    <p:sldId id="258" r:id="rId8"/>
    <p:sldId id="265" r:id="rId9"/>
    <p:sldId id="266" r:id="rId10"/>
    <p:sldId id="267" r:id="rId11"/>
    <p:sldId id="270" r:id="rId12"/>
    <p:sldId id="271" r:id="rId13"/>
    <p:sldId id="290" r:id="rId14"/>
    <p:sldId id="284" r:id="rId15"/>
    <p:sldId id="285" r:id="rId16"/>
    <p:sldId id="283" r:id="rId17"/>
    <p:sldId id="288" r:id="rId18"/>
    <p:sldId id="276" r:id="rId19"/>
    <p:sldId id="282" r:id="rId20"/>
    <p:sldId id="277" r:id="rId21"/>
    <p:sldId id="278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CC6217-77A4-432D-A7FF-ADCEBAE04291}" type="datetimeFigureOut">
              <a:rPr lang="en-US" smtClean="0"/>
              <a:t>26/09/2024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55F30F-4585-41C0-9FC3-39740D666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3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0175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00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578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345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314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233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76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025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7729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841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77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902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788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60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46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39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90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23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478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29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E7719-4821-4527-A1BA-7BED97F03D74}" type="datetimeFigureOut">
              <a:rPr lang="en-US" smtClean="0"/>
              <a:t>26/09/2024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E8E68-90BA-4E3F-A179-3A8353126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44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E7719-4821-4527-A1BA-7BED97F03D74}" type="datetimeFigureOut">
              <a:rPr lang="en-US" smtClean="0"/>
              <a:t>26/09/2024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E8E68-90BA-4E3F-A179-3A8353126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19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E7719-4821-4527-A1BA-7BED97F03D74}" type="datetimeFigureOut">
              <a:rPr lang="en-US" smtClean="0"/>
              <a:t>26/09/2024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E8E68-90BA-4E3F-A179-3A8353126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70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E7719-4821-4527-A1BA-7BED97F03D74}" type="datetimeFigureOut">
              <a:rPr lang="en-US" smtClean="0"/>
              <a:t>26/09/2024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E8E68-90BA-4E3F-A179-3A8353126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387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E7719-4821-4527-A1BA-7BED97F03D74}" type="datetimeFigureOut">
              <a:rPr lang="en-US" smtClean="0"/>
              <a:t>26/09/2024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E8E68-90BA-4E3F-A179-3A8353126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791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E7719-4821-4527-A1BA-7BED97F03D74}" type="datetimeFigureOut">
              <a:rPr lang="en-US" smtClean="0"/>
              <a:t>26/09/2024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E8E68-90BA-4E3F-A179-3A8353126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791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E7719-4821-4527-A1BA-7BED97F03D74}" type="datetimeFigureOut">
              <a:rPr lang="en-US" smtClean="0"/>
              <a:t>26/09/2024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E8E68-90BA-4E3F-A179-3A8353126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45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E7719-4821-4527-A1BA-7BED97F03D74}" type="datetimeFigureOut">
              <a:rPr lang="en-US" smtClean="0"/>
              <a:t>26/09/2024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E8E68-90BA-4E3F-A179-3A8353126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584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E7719-4821-4527-A1BA-7BED97F03D74}" type="datetimeFigureOut">
              <a:rPr lang="en-US" smtClean="0"/>
              <a:t>26/09/2024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E8E68-90BA-4E3F-A179-3A8353126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14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E7719-4821-4527-A1BA-7BED97F03D74}" type="datetimeFigureOut">
              <a:rPr lang="en-US" smtClean="0"/>
              <a:t>26/09/2024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E8E68-90BA-4E3F-A179-3A8353126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65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E7719-4821-4527-A1BA-7BED97F03D74}" type="datetimeFigureOut">
              <a:rPr lang="en-US" smtClean="0"/>
              <a:t>26/09/2024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E8E68-90BA-4E3F-A179-3A8353126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790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E7719-4821-4527-A1BA-7BED97F03D74}" type="datetimeFigureOut">
              <a:rPr lang="en-US" smtClean="0"/>
              <a:t>26/09/2024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E8E68-90BA-4E3F-A179-3A8353126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85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jpe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4.jp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2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993358" y="311057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flat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88026" y="4508795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căn</a:t>
            </a:r>
            <a:r>
              <a:rPr lang="en-US" sz="4800" dirty="0"/>
              <a:t> </a:t>
            </a:r>
            <a:r>
              <a:rPr lang="en-US" sz="4800" dirty="0" err="1"/>
              <a:t>hộ</a:t>
            </a:r>
            <a:endParaRPr lang="en-US" sz="6600" dirty="0"/>
          </a:p>
        </p:txBody>
      </p:sp>
      <p:sp>
        <p:nvSpPr>
          <p:cNvPr id="15" name="TextBox 14"/>
          <p:cNvSpPr txBox="1"/>
          <p:nvPr/>
        </p:nvSpPr>
        <p:spPr>
          <a:xfrm>
            <a:off x="487067" y="13594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flat">
            <a:hlinkClick r:id="" action="ppaction://media"/>
            <a:extLst>
              <a:ext uri="{FF2B5EF4-FFF2-40B4-BE49-F238E27FC236}">
                <a16:creationId xmlns:a16="http://schemas.microsoft.com/office/drawing/2014/main" id="{13137FB6-9DAB-4C77-F973-853A557023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968" y="3768014"/>
            <a:ext cx="740781" cy="740781"/>
          </a:xfrm>
          <a:prstGeom prst="rect">
            <a:avLst/>
          </a:prstGeom>
        </p:spPr>
      </p:pic>
      <p:pic>
        <p:nvPicPr>
          <p:cNvPr id="4" name="Picture 3" descr="A group of kids and dogs in a building&#10;&#10;Description automatically generated">
            <a:extLst>
              <a:ext uri="{FF2B5EF4-FFF2-40B4-BE49-F238E27FC236}">
                <a16:creationId xmlns:a16="http://schemas.microsoft.com/office/drawing/2014/main" id="{78501753-A386-F183-2735-643363D6CD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63" y="1407586"/>
            <a:ext cx="4942227" cy="472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8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836657" y="1940422"/>
            <a:ext cx="5395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1: GETTING STARTED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6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1A77F7-0510-E960-C06E-46C503D2D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69" y="1366453"/>
            <a:ext cx="5605282" cy="4297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CB281D-6FD4-762F-D1D7-303830E4CE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6"/>
          <a:stretch/>
        </p:blipFill>
        <p:spPr>
          <a:xfrm>
            <a:off x="5131559" y="1228299"/>
            <a:ext cx="7068062" cy="56297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1A7F27-623F-0E5F-41D3-70E556FC1D2F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1A7F27-623F-0E5F-41D3-70E556FC1D2F}"/>
              </a:ext>
            </a:extLst>
          </p:cNvPr>
          <p:cNvSpPr txBox="1"/>
          <p:nvPr/>
        </p:nvSpPr>
        <p:spPr>
          <a:xfrm>
            <a:off x="4206383" y="1981853"/>
            <a:ext cx="92517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1A7F27-623F-0E5F-41D3-70E556FC1D2F}"/>
              </a:ext>
            </a:extLst>
          </p:cNvPr>
          <p:cNvSpPr txBox="1"/>
          <p:nvPr/>
        </p:nvSpPr>
        <p:spPr>
          <a:xfrm>
            <a:off x="8339079" y="2949702"/>
            <a:ext cx="148730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Nick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26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F838FA-9C19-3DE5-2614-A675CC70F824}"/>
              </a:ext>
            </a:extLst>
          </p:cNvPr>
          <p:cNvSpPr/>
          <p:nvPr/>
        </p:nvSpPr>
        <p:spPr>
          <a:xfrm>
            <a:off x="487067" y="1688428"/>
            <a:ext cx="11176849" cy="4982640"/>
          </a:xfrm>
          <a:prstGeom prst="roundRect">
            <a:avLst/>
          </a:prstGeom>
          <a:solidFill>
            <a:srgbClr val="DCF2F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60" y="1106415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9" y="1137989"/>
            <a:ext cx="502607" cy="502607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3" y="101408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1FEC75-9489-F211-6999-A962BDE06E42}"/>
              </a:ext>
            </a:extLst>
          </p:cNvPr>
          <p:cNvSpPr/>
          <p:nvPr/>
        </p:nvSpPr>
        <p:spPr>
          <a:xfrm>
            <a:off x="1042460" y="1719153"/>
            <a:ext cx="10473265" cy="4898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Wow! Your room looks so big, Nick.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It’s Elena’s room. She’s my sister.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I see. Is there a TV behind you?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Yes, there is. Where do you live, Mi?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I live in a town house. And you? 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I live in a country house. Who do you live with? 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My parents and younger brother. We’re moving to a ﬂat next month!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Are you?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Yes. My aunt lives near there, and I can play with my cousin. 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Are there many rooms in your new ﬂat?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Yes, there are. There’s a living room, three bedrooms, a kitchen and two bathrooms.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145558-22A6-C91A-E938-8AE160D0E3F7}"/>
              </a:ext>
            </a:extLst>
          </p:cNvPr>
          <p:cNvSpPr txBox="1"/>
          <p:nvPr/>
        </p:nvSpPr>
        <p:spPr>
          <a:xfrm>
            <a:off x="3891763" y="1026073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A look inside</a:t>
            </a:r>
          </a:p>
        </p:txBody>
      </p:sp>
      <p:pic>
        <p:nvPicPr>
          <p:cNvPr id="5" name="B1_10">
            <a:hlinkClick r:id="" action="ppaction://media"/>
            <a:extLst>
              <a:ext uri="{FF2B5EF4-FFF2-40B4-BE49-F238E27FC236}">
                <a16:creationId xmlns:a16="http://schemas.microsoft.com/office/drawing/2014/main" id="{AD2C3CA6-9702-AB35-A643-9FDC29D573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9580" y="1084061"/>
            <a:ext cx="604366" cy="60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3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5" y="1182868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ea typeface="+mn-ea"/>
                <a:cs typeface="Arial" panose="020B0604020202020204" pitchFamily="34" charset="0"/>
              </a:rPr>
              <a:t>Which family members does Mi talk about? Put a tick (</a:t>
            </a:r>
            <a:r>
              <a:rPr kumimoji="0" lang="en-US" sz="2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ea typeface="+mn-ea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kumimoji="0" lang="en-US" sz="2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ea typeface="+mn-ea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4" y="1210787"/>
            <a:ext cx="502607" cy="502607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254F89B-1735-08F8-4FB7-D797CBF5A3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924176"/>
              </p:ext>
            </p:extLst>
          </p:nvPr>
        </p:nvGraphicFramePr>
        <p:xfrm>
          <a:off x="1568238" y="2527306"/>
          <a:ext cx="8613627" cy="404584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525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22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5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916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 anchor="ctr"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0" dirty="0"/>
                        <a:t>parents</a:t>
                      </a:r>
                    </a:p>
                  </a:txBody>
                  <a:tcPr anchor="ctr"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0" dirty="0"/>
                    </a:p>
                  </a:txBody>
                  <a:tcPr>
                    <a:solidFill>
                      <a:srgbClr val="E5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916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0" dirty="0"/>
                        <a:t>sister</a:t>
                      </a: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0" dirty="0"/>
                    </a:p>
                  </a:txBody>
                  <a:tcPr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9169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 anchor="ctr"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0" dirty="0"/>
                        <a:t>brother</a:t>
                      </a:r>
                    </a:p>
                  </a:txBody>
                  <a:tcPr anchor="ctr"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0" dirty="0"/>
                    </a:p>
                  </a:txBody>
                  <a:tcPr>
                    <a:solidFill>
                      <a:srgbClr val="E5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9169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0" dirty="0"/>
                        <a:t>aunt</a:t>
                      </a: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0" dirty="0"/>
                    </a:p>
                  </a:txBody>
                  <a:tcPr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9169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5.</a:t>
                      </a:r>
                    </a:p>
                  </a:txBody>
                  <a:tcPr anchor="ctr"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0" dirty="0"/>
                        <a:t>cousin</a:t>
                      </a:r>
                    </a:p>
                  </a:txBody>
                  <a:tcPr anchor="ctr"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0" dirty="0"/>
                    </a:p>
                  </a:txBody>
                  <a:tcPr>
                    <a:solidFill>
                      <a:srgbClr val="E5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0EF4AF33-F21C-C431-1776-58F22CB394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" y="1330061"/>
            <a:ext cx="3482725" cy="322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2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F838FA-9C19-3DE5-2614-A675CC70F824}"/>
              </a:ext>
            </a:extLst>
          </p:cNvPr>
          <p:cNvSpPr/>
          <p:nvPr/>
        </p:nvSpPr>
        <p:spPr>
          <a:xfrm>
            <a:off x="487067" y="1688428"/>
            <a:ext cx="11176849" cy="4982640"/>
          </a:xfrm>
          <a:prstGeom prst="roundRect">
            <a:avLst/>
          </a:prstGeom>
          <a:solidFill>
            <a:srgbClr val="DCF2F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60" y="1106415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9" y="1137989"/>
            <a:ext cx="502607" cy="502607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3" y="101408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1FEC75-9489-F211-6999-A962BDE06E42}"/>
              </a:ext>
            </a:extLst>
          </p:cNvPr>
          <p:cNvSpPr/>
          <p:nvPr/>
        </p:nvSpPr>
        <p:spPr>
          <a:xfrm>
            <a:off x="1042460" y="1719153"/>
            <a:ext cx="10473265" cy="4898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dirty="0" err="1" smtClean="0"/>
              <a:t>Mi</a:t>
            </a:r>
            <a:r>
              <a:rPr lang="en-US" sz="2200" b="1" i="1" dirty="0" smtClean="0"/>
              <a:t>: </a:t>
            </a:r>
            <a:r>
              <a:rPr lang="en-US" sz="2200" dirty="0" smtClean="0"/>
              <a:t>Wow! Your room looks so big, Nick.     </a:t>
            </a:r>
          </a:p>
          <a:p>
            <a:pPr>
              <a:lnSpc>
                <a:spcPct val="130000"/>
              </a:lnSpc>
            </a:pPr>
            <a:r>
              <a:rPr lang="en-US" sz="2200" b="1" i="1" dirty="0" smtClean="0"/>
              <a:t>Nick: </a:t>
            </a:r>
            <a:r>
              <a:rPr lang="en-US" sz="2200" dirty="0" smtClean="0"/>
              <a:t>It’s Elena’s room. She’s my sister.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 smtClean="0"/>
              <a:t>Mi</a:t>
            </a:r>
            <a:r>
              <a:rPr lang="en-US" sz="2200" b="1" i="1" dirty="0"/>
              <a:t>: </a:t>
            </a:r>
            <a:r>
              <a:rPr lang="en-US" sz="2200" dirty="0"/>
              <a:t>I see. Is there a TV behind you?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Yes, there is. Where do you live, Mi?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I live in a town house. And you? 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I live in a country house. Who do you live with? 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My parents and younger brother. We’re moving to a ﬂat next month!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Are you?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Yes. My aunt lives near there, and I can play with my cousin. 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Are there many rooms in your new ﬂat?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Yes, there are. There’s a living room, three bedrooms, a kitchen and two bathrooms.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145558-22A6-C91A-E938-8AE160D0E3F7}"/>
              </a:ext>
            </a:extLst>
          </p:cNvPr>
          <p:cNvSpPr txBox="1"/>
          <p:nvPr/>
        </p:nvSpPr>
        <p:spPr>
          <a:xfrm>
            <a:off x="3891763" y="1026073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A look inside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0CCF0-63DE-F5FE-343D-AED2CE715480}"/>
              </a:ext>
            </a:extLst>
          </p:cNvPr>
          <p:cNvCxnSpPr>
            <a:cxnSpLocks/>
          </p:cNvCxnSpPr>
          <p:nvPr/>
        </p:nvCxnSpPr>
        <p:spPr>
          <a:xfrm flipH="1">
            <a:off x="2048448" y="4826149"/>
            <a:ext cx="873457" cy="151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B20CCF0-63DE-F5FE-343D-AED2CE715480}"/>
              </a:ext>
            </a:extLst>
          </p:cNvPr>
          <p:cNvCxnSpPr>
            <a:cxnSpLocks/>
          </p:cNvCxnSpPr>
          <p:nvPr/>
        </p:nvCxnSpPr>
        <p:spPr>
          <a:xfrm flipH="1">
            <a:off x="7615453" y="5673771"/>
            <a:ext cx="709681" cy="25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20CCF0-63DE-F5FE-343D-AED2CE715480}"/>
              </a:ext>
            </a:extLst>
          </p:cNvPr>
          <p:cNvCxnSpPr>
            <a:cxnSpLocks/>
          </p:cNvCxnSpPr>
          <p:nvPr/>
        </p:nvCxnSpPr>
        <p:spPr>
          <a:xfrm flipH="1">
            <a:off x="2440271" y="5673771"/>
            <a:ext cx="7369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B20CCF0-63DE-F5FE-343D-AED2CE715480}"/>
              </a:ext>
            </a:extLst>
          </p:cNvPr>
          <p:cNvCxnSpPr>
            <a:cxnSpLocks/>
          </p:cNvCxnSpPr>
          <p:nvPr/>
        </p:nvCxnSpPr>
        <p:spPr>
          <a:xfrm flipH="1" flipV="1">
            <a:off x="4331991" y="4824385"/>
            <a:ext cx="881454" cy="931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635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6074" y="1160913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ea typeface="+mn-ea"/>
                <a:cs typeface="Arial" panose="020B0604020202020204" pitchFamily="34" charset="0"/>
              </a:rPr>
              <a:t>Read the conversation again. Complete each sentence with ONE word.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9" y="1132423"/>
            <a:ext cx="502607" cy="502607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3" y="102978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2972318" y="2081261"/>
            <a:ext cx="7476607" cy="315658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70C0"/>
                </a:solidFill>
              </a:rPr>
              <a:t>1. </a:t>
            </a:r>
            <a:r>
              <a:rPr lang="en-US" sz="3600" dirty="0"/>
              <a:t>Elena is Nick’s ______.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70C0"/>
                </a:solidFill>
              </a:rPr>
              <a:t>2. </a:t>
            </a:r>
            <a:r>
              <a:rPr lang="en-US" sz="3600" dirty="0"/>
              <a:t>There is a ____ in Elena’s room.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70C0"/>
                </a:solidFill>
              </a:rPr>
              <a:t>3. </a:t>
            </a:r>
            <a:r>
              <a:rPr lang="en-US" sz="3600" dirty="0"/>
              <a:t>Now Mi lives in a _____ house.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70C0"/>
                </a:solidFill>
              </a:rPr>
              <a:t>4. </a:t>
            </a:r>
            <a:r>
              <a:rPr lang="en-US" sz="3600" dirty="0"/>
              <a:t>Nick lives in a ________ house.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70C0"/>
                </a:solidFill>
              </a:rPr>
              <a:t>5. </a:t>
            </a:r>
            <a:r>
              <a:rPr lang="en-US" sz="3600" dirty="0"/>
              <a:t>Mi’s new flat has _____ bedrooms.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A83959-E528-BF1B-1B48-FF5642AE0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1691764"/>
            <a:ext cx="2964698" cy="26174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9DE177-4B13-75B6-2995-DBD73931F3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6"/>
          <a:stretch/>
        </p:blipFill>
        <p:spPr>
          <a:xfrm>
            <a:off x="9025733" y="3659553"/>
            <a:ext cx="3226458" cy="324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7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F838FA-9C19-3DE5-2614-A675CC70F824}"/>
              </a:ext>
            </a:extLst>
          </p:cNvPr>
          <p:cNvSpPr/>
          <p:nvPr/>
        </p:nvSpPr>
        <p:spPr>
          <a:xfrm>
            <a:off x="487067" y="1688428"/>
            <a:ext cx="11176849" cy="4982640"/>
          </a:xfrm>
          <a:prstGeom prst="roundRect">
            <a:avLst/>
          </a:prstGeom>
          <a:solidFill>
            <a:srgbClr val="DCF2F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60" y="1106415"/>
            <a:ext cx="104732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pc="-50" dirty="0" smtClean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cs typeface="Arial" panose="020B0604020202020204" pitchFamily="34" charset="0"/>
              </a:rPr>
              <a:t>Read </a:t>
            </a:r>
            <a:r>
              <a:rPr lang="en-US" sz="2800" b="1" spc="-50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cs typeface="Arial" panose="020B0604020202020204" pitchFamily="34" charset="0"/>
              </a:rPr>
              <a:t>the conversation again. Complete each sentence with ONE word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9" y="1137989"/>
            <a:ext cx="502607" cy="502607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3" y="101408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1FEC75-9489-F211-6999-A962BDE06E42}"/>
              </a:ext>
            </a:extLst>
          </p:cNvPr>
          <p:cNvSpPr/>
          <p:nvPr/>
        </p:nvSpPr>
        <p:spPr>
          <a:xfrm>
            <a:off x="1042460" y="1719153"/>
            <a:ext cx="10473265" cy="4898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Wow! Your room looks so big, Nick.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It’s Elena’s room. She’s my sister.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I see. Is there a TV behind you?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Yes, there is. Where do you live, Mi?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I live in a town house. And you? 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I live in a country house. Who do you live with? 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My parents and younger brother. We’re moving to a ﬂat next month!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Are you?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Yes. My aunt lives near there, and I can play with my cousin. 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Are there many rooms in your new ﬂat?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Yes, there are. There’s a living room, three bedrooms, a kitchen and two bathrooms.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0CCF0-63DE-F5FE-343D-AED2CE715480}"/>
              </a:ext>
            </a:extLst>
          </p:cNvPr>
          <p:cNvCxnSpPr>
            <a:cxnSpLocks/>
          </p:cNvCxnSpPr>
          <p:nvPr/>
        </p:nvCxnSpPr>
        <p:spPr>
          <a:xfrm flipH="1">
            <a:off x="4647058" y="2603159"/>
            <a:ext cx="873457" cy="151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B20CCF0-63DE-F5FE-343D-AED2CE715480}"/>
              </a:ext>
            </a:extLst>
          </p:cNvPr>
          <p:cNvCxnSpPr>
            <a:cxnSpLocks/>
          </p:cNvCxnSpPr>
          <p:nvPr/>
        </p:nvCxnSpPr>
        <p:spPr>
          <a:xfrm flipH="1" flipV="1">
            <a:off x="2921906" y="4363587"/>
            <a:ext cx="872172" cy="36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20CCF0-63DE-F5FE-343D-AED2CE715480}"/>
              </a:ext>
            </a:extLst>
          </p:cNvPr>
          <p:cNvCxnSpPr>
            <a:cxnSpLocks/>
          </p:cNvCxnSpPr>
          <p:nvPr/>
        </p:nvCxnSpPr>
        <p:spPr>
          <a:xfrm flipH="1">
            <a:off x="2553415" y="3885915"/>
            <a:ext cx="7369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B20CCF0-63DE-F5FE-343D-AED2CE715480}"/>
              </a:ext>
            </a:extLst>
          </p:cNvPr>
          <p:cNvCxnSpPr>
            <a:cxnSpLocks/>
          </p:cNvCxnSpPr>
          <p:nvPr/>
        </p:nvCxnSpPr>
        <p:spPr>
          <a:xfrm flipH="1">
            <a:off x="3169976" y="3020484"/>
            <a:ext cx="721787" cy="151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20CCF0-63DE-F5FE-343D-AED2CE715480}"/>
              </a:ext>
            </a:extLst>
          </p:cNvPr>
          <p:cNvCxnSpPr>
            <a:cxnSpLocks/>
          </p:cNvCxnSpPr>
          <p:nvPr/>
        </p:nvCxnSpPr>
        <p:spPr>
          <a:xfrm flipH="1">
            <a:off x="5718412" y="6508560"/>
            <a:ext cx="609787" cy="142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6643381" y="1715790"/>
            <a:ext cx="6318913" cy="315658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Elena is Nick’s ______.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a ____ in Elena’s room.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 Mi lives in a _____ house.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Nick lives in a ________ house.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Mi’s new flat has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     bedrooms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002245" y="1655759"/>
            <a:ext cx="2086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sister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54617" y="2196929"/>
            <a:ext cx="1420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TV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BDBA2E-5C22-E4D5-2EB0-64D7C11923A9}"/>
              </a:ext>
            </a:extLst>
          </p:cNvPr>
          <p:cNvSpPr txBox="1"/>
          <p:nvPr/>
        </p:nvSpPr>
        <p:spPr>
          <a:xfrm>
            <a:off x="9287509" y="2648451"/>
            <a:ext cx="2086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town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C6A1B3-0EDE-3167-1C63-C940BE336F50}"/>
              </a:ext>
            </a:extLst>
          </p:cNvPr>
          <p:cNvSpPr txBox="1"/>
          <p:nvPr/>
        </p:nvSpPr>
        <p:spPr>
          <a:xfrm>
            <a:off x="8893824" y="3204340"/>
            <a:ext cx="2086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country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1B6A21A-5FA3-601A-DEF2-0A54C1D11172}"/>
              </a:ext>
            </a:extLst>
          </p:cNvPr>
          <p:cNvSpPr txBox="1"/>
          <p:nvPr/>
        </p:nvSpPr>
        <p:spPr>
          <a:xfrm>
            <a:off x="9287509" y="3688531"/>
            <a:ext cx="2086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three</a:t>
            </a:r>
          </a:p>
        </p:txBody>
      </p:sp>
    </p:spTree>
    <p:extLst>
      <p:ext uri="{BB962C8B-B14F-4D97-AF65-F5344CB8AC3E}">
        <p14:creationId xmlns:p14="http://schemas.microsoft.com/office/powerpoint/2010/main" val="330853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805846" cy="2566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041" y="-16044"/>
            <a:ext cx="3697027" cy="25827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263" y="1"/>
            <a:ext cx="3891725" cy="25667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885" y="3300159"/>
            <a:ext cx="5374104" cy="3373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67" y="3219949"/>
            <a:ext cx="5926806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42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696BC77D-528F-B7CE-90F0-C7AF961CFC9C}"/>
              </a:ext>
            </a:extLst>
          </p:cNvPr>
          <p:cNvSpPr/>
          <p:nvPr/>
        </p:nvSpPr>
        <p:spPr>
          <a:xfrm>
            <a:off x="4523730" y="3145971"/>
            <a:ext cx="2323385" cy="1872343"/>
          </a:xfrm>
          <a:prstGeom prst="ellipse">
            <a:avLst/>
          </a:prstGeom>
          <a:solidFill>
            <a:srgbClr val="62C8C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92" y="1046422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</a:t>
            </a:r>
            <a:r>
              <a:rPr lang="en-US" sz="2800" b="1" dirty="0"/>
              <a:t>Complete the word web: Types of house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9" y="1046422"/>
            <a:ext cx="502607" cy="502607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5" y="92252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7"/>
            <a:ext cx="270290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88716E-1E41-1B61-36F8-609BD80FE74B}"/>
              </a:ext>
            </a:extLst>
          </p:cNvPr>
          <p:cNvSpPr txBox="1"/>
          <p:nvPr/>
        </p:nvSpPr>
        <p:spPr>
          <a:xfrm>
            <a:off x="4701730" y="3543533"/>
            <a:ext cx="1967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house</a:t>
            </a:r>
          </a:p>
        </p:txBody>
      </p:sp>
      <p:pic>
        <p:nvPicPr>
          <p:cNvPr id="7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5E6D71A6-E01C-E4F7-2F51-D8B8E8FD017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42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33476" y="1075689"/>
            <a:ext cx="2566217" cy="144349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11A66EC-11B8-2AA0-0063-C3F473BA8030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3940629" y="2702010"/>
            <a:ext cx="923353" cy="7181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934F14A-FE70-A3F0-D45B-5883B0E4797F}"/>
              </a:ext>
            </a:extLst>
          </p:cNvPr>
          <p:cNvCxnSpPr>
            <a:cxnSpLocks/>
          </p:cNvCxnSpPr>
          <p:nvPr/>
        </p:nvCxnSpPr>
        <p:spPr>
          <a:xfrm flipV="1">
            <a:off x="5707194" y="2551843"/>
            <a:ext cx="0" cy="6223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47B5F27-AAB8-5707-CB52-74B383F17680}"/>
              </a:ext>
            </a:extLst>
          </p:cNvPr>
          <p:cNvCxnSpPr>
            <a:cxnSpLocks/>
          </p:cNvCxnSpPr>
          <p:nvPr/>
        </p:nvCxnSpPr>
        <p:spPr>
          <a:xfrm flipV="1">
            <a:off x="6581995" y="3112211"/>
            <a:ext cx="746025" cy="377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B20CCF0-63DE-F5FE-343D-AED2CE715480}"/>
              </a:ext>
            </a:extLst>
          </p:cNvPr>
          <p:cNvCxnSpPr>
            <a:cxnSpLocks/>
          </p:cNvCxnSpPr>
          <p:nvPr/>
        </p:nvCxnSpPr>
        <p:spPr>
          <a:xfrm flipH="1" flipV="1">
            <a:off x="3145971" y="4082142"/>
            <a:ext cx="1400279" cy="1370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6D3C534-9789-0565-BDD0-538B3AD7ACC5}"/>
              </a:ext>
            </a:extLst>
          </p:cNvPr>
          <p:cNvCxnSpPr>
            <a:cxnSpLocks/>
          </p:cNvCxnSpPr>
          <p:nvPr/>
        </p:nvCxnSpPr>
        <p:spPr>
          <a:xfrm flipH="1" flipV="1">
            <a:off x="6721281" y="4487905"/>
            <a:ext cx="1334148" cy="2786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5C2E3FE-BE03-A124-1754-0BCA5F106AD7}"/>
              </a:ext>
            </a:extLst>
          </p:cNvPr>
          <p:cNvCxnSpPr>
            <a:cxnSpLocks/>
          </p:cNvCxnSpPr>
          <p:nvPr/>
        </p:nvCxnSpPr>
        <p:spPr>
          <a:xfrm flipH="1" flipV="1">
            <a:off x="5930784" y="5018313"/>
            <a:ext cx="328502" cy="5987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956703A-5BCC-6544-AB41-EE48901FF2CF}"/>
              </a:ext>
            </a:extLst>
          </p:cNvPr>
          <p:cNvCxnSpPr>
            <a:cxnSpLocks/>
          </p:cNvCxnSpPr>
          <p:nvPr/>
        </p:nvCxnSpPr>
        <p:spPr>
          <a:xfrm flipV="1">
            <a:off x="4212771" y="4858650"/>
            <a:ext cx="804578" cy="4590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D41AEB4A-10DA-24DC-B7C8-FA30BD41AE83}"/>
              </a:ext>
            </a:extLst>
          </p:cNvPr>
          <p:cNvSpPr/>
          <p:nvPr/>
        </p:nvSpPr>
        <p:spPr>
          <a:xfrm>
            <a:off x="2717336" y="1557849"/>
            <a:ext cx="1485184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1A394DF-B7D4-0066-152A-A52EF7A00581}"/>
              </a:ext>
            </a:extLst>
          </p:cNvPr>
          <p:cNvSpPr/>
          <p:nvPr/>
        </p:nvSpPr>
        <p:spPr>
          <a:xfrm>
            <a:off x="4942830" y="1473251"/>
            <a:ext cx="1485184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54E2712-86FE-4263-F376-6B1C5EB8C0A9}"/>
              </a:ext>
            </a:extLst>
          </p:cNvPr>
          <p:cNvSpPr/>
          <p:nvPr/>
        </p:nvSpPr>
        <p:spPr>
          <a:xfrm>
            <a:off x="7208518" y="2115540"/>
            <a:ext cx="1485184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A6E92CD-CD1A-7B23-6F81-444EE51E6E38}"/>
              </a:ext>
            </a:extLst>
          </p:cNvPr>
          <p:cNvSpPr/>
          <p:nvPr/>
        </p:nvSpPr>
        <p:spPr>
          <a:xfrm>
            <a:off x="7947098" y="4219285"/>
            <a:ext cx="1485184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59BF92F-8F34-BAF7-7E2E-D000AB416762}"/>
              </a:ext>
            </a:extLst>
          </p:cNvPr>
          <p:cNvSpPr/>
          <p:nvPr/>
        </p:nvSpPr>
        <p:spPr>
          <a:xfrm>
            <a:off x="1704784" y="3327991"/>
            <a:ext cx="1485184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E541ABC-AB99-89FD-48D0-90FB104A494B}"/>
              </a:ext>
            </a:extLst>
          </p:cNvPr>
          <p:cNvSpPr/>
          <p:nvPr/>
        </p:nvSpPr>
        <p:spPr>
          <a:xfrm>
            <a:off x="5707194" y="5421012"/>
            <a:ext cx="1485184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1723490-0E0F-03FF-D308-7FD4FD65B332}"/>
              </a:ext>
            </a:extLst>
          </p:cNvPr>
          <p:cNvSpPr/>
          <p:nvPr/>
        </p:nvSpPr>
        <p:spPr>
          <a:xfrm>
            <a:off x="2985129" y="4876672"/>
            <a:ext cx="1485184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7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696BC77D-528F-B7CE-90F0-C7AF961CFC9C}"/>
              </a:ext>
            </a:extLst>
          </p:cNvPr>
          <p:cNvSpPr/>
          <p:nvPr/>
        </p:nvSpPr>
        <p:spPr>
          <a:xfrm>
            <a:off x="4523730" y="3145971"/>
            <a:ext cx="2323385" cy="1872343"/>
          </a:xfrm>
          <a:prstGeom prst="ellipse">
            <a:avLst/>
          </a:prstGeom>
          <a:solidFill>
            <a:srgbClr val="62C8C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92" y="1046422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</a:t>
            </a:r>
            <a:r>
              <a:rPr lang="en-US" sz="2800" b="1" dirty="0"/>
              <a:t>Complete the word web: Types of house (Suggested answer)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9" y="1111738"/>
            <a:ext cx="502607" cy="502607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5" y="9878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88716E-1E41-1B61-36F8-609BD80FE74B}"/>
              </a:ext>
            </a:extLst>
          </p:cNvPr>
          <p:cNvSpPr txBox="1"/>
          <p:nvPr/>
        </p:nvSpPr>
        <p:spPr>
          <a:xfrm>
            <a:off x="4701730" y="3543533"/>
            <a:ext cx="1967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house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11A66EC-11B8-2AA0-0063-C3F473BA8030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3940629" y="2702010"/>
            <a:ext cx="923353" cy="7181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934F14A-FE70-A3F0-D45B-5883B0E4797F}"/>
              </a:ext>
            </a:extLst>
          </p:cNvPr>
          <p:cNvCxnSpPr>
            <a:cxnSpLocks/>
          </p:cNvCxnSpPr>
          <p:nvPr/>
        </p:nvCxnSpPr>
        <p:spPr>
          <a:xfrm flipV="1">
            <a:off x="5707194" y="2551843"/>
            <a:ext cx="0" cy="6223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47B5F27-AAB8-5707-CB52-74B383F17680}"/>
              </a:ext>
            </a:extLst>
          </p:cNvPr>
          <p:cNvCxnSpPr>
            <a:cxnSpLocks/>
          </p:cNvCxnSpPr>
          <p:nvPr/>
        </p:nvCxnSpPr>
        <p:spPr>
          <a:xfrm flipV="1">
            <a:off x="6581995" y="3112211"/>
            <a:ext cx="746025" cy="377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B20CCF0-63DE-F5FE-343D-AED2CE715480}"/>
              </a:ext>
            </a:extLst>
          </p:cNvPr>
          <p:cNvCxnSpPr>
            <a:cxnSpLocks/>
          </p:cNvCxnSpPr>
          <p:nvPr/>
        </p:nvCxnSpPr>
        <p:spPr>
          <a:xfrm flipH="1" flipV="1">
            <a:off x="3145971" y="4082142"/>
            <a:ext cx="1400279" cy="1370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6D3C534-9789-0565-BDD0-538B3AD7ACC5}"/>
              </a:ext>
            </a:extLst>
          </p:cNvPr>
          <p:cNvCxnSpPr>
            <a:cxnSpLocks/>
          </p:cNvCxnSpPr>
          <p:nvPr/>
        </p:nvCxnSpPr>
        <p:spPr>
          <a:xfrm flipH="1" flipV="1">
            <a:off x="6798096" y="4299828"/>
            <a:ext cx="1334148" cy="2786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5C2E3FE-BE03-A124-1754-0BCA5F106AD7}"/>
              </a:ext>
            </a:extLst>
          </p:cNvPr>
          <p:cNvCxnSpPr>
            <a:cxnSpLocks/>
          </p:cNvCxnSpPr>
          <p:nvPr/>
        </p:nvCxnSpPr>
        <p:spPr>
          <a:xfrm flipH="1" flipV="1">
            <a:off x="5930784" y="5018313"/>
            <a:ext cx="328502" cy="5987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956703A-5BCC-6544-AB41-EE48901FF2CF}"/>
              </a:ext>
            </a:extLst>
          </p:cNvPr>
          <p:cNvCxnSpPr>
            <a:cxnSpLocks/>
          </p:cNvCxnSpPr>
          <p:nvPr/>
        </p:nvCxnSpPr>
        <p:spPr>
          <a:xfrm flipV="1">
            <a:off x="4212771" y="4858650"/>
            <a:ext cx="804578" cy="4590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D41AEB4A-10DA-24DC-B7C8-FA30BD41AE83}"/>
              </a:ext>
            </a:extLst>
          </p:cNvPr>
          <p:cNvSpPr/>
          <p:nvPr/>
        </p:nvSpPr>
        <p:spPr>
          <a:xfrm>
            <a:off x="2717336" y="1557849"/>
            <a:ext cx="1485184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villa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1A394DF-B7D4-0066-152A-A52EF7A00581}"/>
              </a:ext>
            </a:extLst>
          </p:cNvPr>
          <p:cNvSpPr/>
          <p:nvPr/>
        </p:nvSpPr>
        <p:spPr>
          <a:xfrm>
            <a:off x="4678934" y="1525136"/>
            <a:ext cx="2012975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cottage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54E2712-86FE-4263-F376-6B1C5EB8C0A9}"/>
              </a:ext>
            </a:extLst>
          </p:cNvPr>
          <p:cNvSpPr/>
          <p:nvPr/>
        </p:nvSpPr>
        <p:spPr>
          <a:xfrm>
            <a:off x="7208517" y="2115540"/>
            <a:ext cx="2012975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town house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A6E92CD-CD1A-7B23-6F81-444EE51E6E38}"/>
              </a:ext>
            </a:extLst>
          </p:cNvPr>
          <p:cNvSpPr/>
          <p:nvPr/>
        </p:nvSpPr>
        <p:spPr>
          <a:xfrm>
            <a:off x="8004263" y="4109131"/>
            <a:ext cx="2405216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stilt house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59BF92F-8F34-BAF7-7E2E-D000AB416762}"/>
              </a:ext>
            </a:extLst>
          </p:cNvPr>
          <p:cNvSpPr/>
          <p:nvPr/>
        </p:nvSpPr>
        <p:spPr>
          <a:xfrm>
            <a:off x="1026020" y="3327991"/>
            <a:ext cx="2163948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country house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E541ABC-AB99-89FD-48D0-90FB104A494B}"/>
              </a:ext>
            </a:extLst>
          </p:cNvPr>
          <p:cNvSpPr/>
          <p:nvPr/>
        </p:nvSpPr>
        <p:spPr>
          <a:xfrm>
            <a:off x="5231301" y="5421012"/>
            <a:ext cx="2824128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farmhouse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1723490-0E0F-03FF-D308-7FD4FD65B332}"/>
              </a:ext>
            </a:extLst>
          </p:cNvPr>
          <p:cNvSpPr/>
          <p:nvPr/>
        </p:nvSpPr>
        <p:spPr>
          <a:xfrm>
            <a:off x="2985129" y="4876672"/>
            <a:ext cx="1485184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flat</a:t>
            </a:r>
          </a:p>
        </p:txBody>
      </p:sp>
    </p:spTree>
    <p:extLst>
      <p:ext uri="{BB962C8B-B14F-4D97-AF65-F5344CB8AC3E}">
        <p14:creationId xmlns:p14="http://schemas.microsoft.com/office/powerpoint/2010/main" val="8572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7" y="95534"/>
            <a:ext cx="11928143" cy="676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2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76199" y="1111738"/>
            <a:ext cx="502607" cy="502607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5" y="9878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3" name="Picture 2" descr="A group of children sitting at a table&#10;&#10;Description automatically generated">
            <a:extLst>
              <a:ext uri="{FF2B5EF4-FFF2-40B4-BE49-F238E27FC236}">
                <a16:creationId xmlns:a16="http://schemas.microsoft.com/office/drawing/2014/main" id="{38FE7ABF-78CC-5D00-179C-78904C0BE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980" y="4614530"/>
            <a:ext cx="4995020" cy="22434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CD1FCF-6C29-8311-BAD0-ABECD0C07196}"/>
              </a:ext>
            </a:extLst>
          </p:cNvPr>
          <p:cNvSpPr txBox="1"/>
          <p:nvPr/>
        </p:nvSpPr>
        <p:spPr>
          <a:xfrm>
            <a:off x="628985" y="1958897"/>
            <a:ext cx="109817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600" dirty="0" smtClean="0"/>
              <a:t>Where do you live?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600" dirty="0" smtClean="0"/>
              <a:t>I live in…………..</a:t>
            </a:r>
            <a:endParaRPr lang="en-US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1131592" y="1067541"/>
            <a:ext cx="1088070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Ask </a:t>
            </a:r>
            <a:r>
              <a:rPr lang="en-US" sz="2800" b="1" dirty="0"/>
              <a:t>your friends where they live</a:t>
            </a:r>
            <a:r>
              <a:rPr lang="en-US" sz="2800" b="1" dirty="0" smtClean="0"/>
              <a:t>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01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92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9" y="1290973"/>
            <a:ext cx="502607" cy="502607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5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628986" y="2748620"/>
            <a:ext cx="105055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SG" sz="3600" smtClean="0"/>
              <a:t>Vocabulary </a:t>
            </a:r>
            <a:r>
              <a:rPr lang="en-SG" sz="3600" dirty="0"/>
              <a:t>about house </a:t>
            </a:r>
            <a:r>
              <a:rPr lang="en-SG" sz="3600"/>
              <a:t>and </a:t>
            </a:r>
            <a:r>
              <a:rPr lang="en-SG" sz="3600" smtClean="0"/>
              <a:t>types </a:t>
            </a:r>
            <a:r>
              <a:rPr lang="en-SG" sz="3600" dirty="0"/>
              <a:t>of house.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SG" sz="3600"/>
              <a:t>Read </a:t>
            </a:r>
            <a:r>
              <a:rPr lang="en-SG" sz="3600" dirty="0"/>
              <a:t>and understand content of </a:t>
            </a:r>
            <a:r>
              <a:rPr lang="en-SG" sz="3600"/>
              <a:t>the </a:t>
            </a:r>
            <a:r>
              <a:rPr lang="en-SG" sz="3600" smtClean="0"/>
              <a:t>conversation.</a:t>
            </a:r>
            <a:endParaRPr lang="en-SG" sz="3600" dirty="0"/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90" y="1436570"/>
            <a:ext cx="3203943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78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5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9" y="1290973"/>
            <a:ext cx="502607" cy="502607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8021" y="2325029"/>
            <a:ext cx="77234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/>
              <a:t>- </a:t>
            </a:r>
            <a:r>
              <a:rPr lang="en-US" sz="3600" smtClean="0"/>
              <a:t>Prepare for </a:t>
            </a:r>
            <a:r>
              <a:rPr lang="en-US" sz="3600"/>
              <a:t>the Project of the </a:t>
            </a:r>
            <a:r>
              <a:rPr lang="en-US" sz="3600" smtClean="0"/>
              <a:t>unit.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162" y="3257552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7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928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8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4" y="285750"/>
            <a:ext cx="11778018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1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814207" y="3429000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73" y="1"/>
            <a:ext cx="11734047" cy="683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4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814207" y="3429000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379" y="0"/>
            <a:ext cx="12336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5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3" y="112191"/>
            <a:ext cx="712319" cy="709215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40" y="1896090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7" y="1940422"/>
            <a:ext cx="5395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40" y="132930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MY HOUSE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6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800855" y="2735935"/>
            <a:ext cx="442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26649"/>
                </a:solidFill>
              </a:rPr>
              <a:t>A look inside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5" y="113517"/>
            <a:ext cx="730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3" y="1742249"/>
            <a:ext cx="994505" cy="941619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1A77F7-0510-E960-C06E-46C503D2DB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18" y="2918577"/>
            <a:ext cx="3634740" cy="3209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CB281D-6FD4-762F-D1D7-303830E4CE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6"/>
          <a:stretch/>
        </p:blipFill>
        <p:spPr>
          <a:xfrm>
            <a:off x="6656372" y="2378901"/>
            <a:ext cx="4462553" cy="449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55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774067" y="262273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town house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7787" y="5165033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nhà</a:t>
            </a:r>
            <a:r>
              <a:rPr lang="en-US" sz="4800" dirty="0"/>
              <a:t> </a:t>
            </a:r>
            <a:r>
              <a:rPr lang="en-US" sz="4800" dirty="0" err="1"/>
              <a:t>phố</a:t>
            </a:r>
            <a:endParaRPr lang="en-US" sz="6600" dirty="0"/>
          </a:p>
        </p:txBody>
      </p:sp>
      <p:sp>
        <p:nvSpPr>
          <p:cNvPr id="15" name="TextBox 14"/>
          <p:cNvSpPr txBox="1"/>
          <p:nvPr/>
        </p:nvSpPr>
        <p:spPr>
          <a:xfrm>
            <a:off x="487067" y="13594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5" name="Picture 4" descr="A house with a car parked in front of it&#10;&#10;Description automatically generated">
            <a:extLst>
              <a:ext uri="{FF2B5EF4-FFF2-40B4-BE49-F238E27FC236}">
                <a16:creationId xmlns:a16="http://schemas.microsoft.com/office/drawing/2014/main" id="{FF164A0B-AECD-6A9F-DA78-DDA2BF2B19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720" y="2186167"/>
            <a:ext cx="5632437" cy="3515671"/>
          </a:xfrm>
          <a:prstGeom prst="rect">
            <a:avLst/>
          </a:prstGeom>
        </p:spPr>
      </p:pic>
      <p:pic>
        <p:nvPicPr>
          <p:cNvPr id="8" name="town house mp3">
            <a:hlinkClick r:id="" action="ppaction://media"/>
            <a:extLst>
              <a:ext uri="{FF2B5EF4-FFF2-40B4-BE49-F238E27FC236}">
                <a16:creationId xmlns:a16="http://schemas.microsoft.com/office/drawing/2014/main" id="{CF4BCBCA-D105-C38A-CA1F-2D4F117E1A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2106" y="3678874"/>
            <a:ext cx="830997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7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53051" y="2379123"/>
            <a:ext cx="6459567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country house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57389" y="4512715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nhà</a:t>
            </a:r>
            <a:r>
              <a:rPr lang="en-US" sz="4800" dirty="0"/>
              <a:t> ở </a:t>
            </a:r>
            <a:r>
              <a:rPr lang="en-US" sz="4800" dirty="0" err="1"/>
              <a:t>vùng</a:t>
            </a:r>
            <a:r>
              <a:rPr lang="en-US" sz="4800" dirty="0"/>
              <a:t> </a:t>
            </a:r>
            <a:r>
              <a:rPr lang="en-US" sz="4800" dirty="0" err="1"/>
              <a:t>quê</a:t>
            </a:r>
            <a:endParaRPr lang="en-US" sz="6600" dirty="0"/>
          </a:p>
        </p:txBody>
      </p:sp>
      <p:sp>
        <p:nvSpPr>
          <p:cNvPr id="15" name="TextBox 14"/>
          <p:cNvSpPr txBox="1"/>
          <p:nvPr/>
        </p:nvSpPr>
        <p:spPr>
          <a:xfrm>
            <a:off x="487067" y="160811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untry house">
            <a:hlinkClick r:id="" action="ppaction://media"/>
            <a:extLst>
              <a:ext uri="{FF2B5EF4-FFF2-40B4-BE49-F238E27FC236}">
                <a16:creationId xmlns:a16="http://schemas.microsoft.com/office/drawing/2014/main" id="{FCC438EA-6628-D5EA-C09B-C7E634B35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067" y="3500625"/>
            <a:ext cx="830997" cy="830997"/>
          </a:xfrm>
          <a:prstGeom prst="rect">
            <a:avLst/>
          </a:prstGeom>
        </p:spPr>
      </p:pic>
      <p:pic>
        <p:nvPicPr>
          <p:cNvPr id="6" name="Picture 5" descr="A cartoon of a farm with sheep grazing in the grass&#10;&#10;Description automatically generated">
            <a:extLst>
              <a:ext uri="{FF2B5EF4-FFF2-40B4-BE49-F238E27FC236}">
                <a16:creationId xmlns:a16="http://schemas.microsoft.com/office/drawing/2014/main" id="{7F68ADB4-B39B-C1E8-A7B0-C4B4AA6CF6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860" y="1476558"/>
            <a:ext cx="5397511" cy="404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1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780</Words>
  <Application>Microsoft Office PowerPoint</Application>
  <PresentationFormat>Widescreen</PresentationFormat>
  <Paragraphs>146</Paragraphs>
  <Slides>22</Slides>
  <Notes>20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Myriad Pro</vt:lpstr>
      <vt:lpstr>Times New Roman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25</cp:revision>
  <dcterms:created xsi:type="dcterms:W3CDTF">2024-09-21T09:28:59Z</dcterms:created>
  <dcterms:modified xsi:type="dcterms:W3CDTF">2024-09-26T00:44:58Z</dcterms:modified>
</cp:coreProperties>
</file>