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FFA8-908D-401F-A001-F2464F349EE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FF8D-20C4-4F07-B9D1-EC441EE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5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5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7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3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8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0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4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5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0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0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9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2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4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52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8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6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7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4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2782-0DC3-4744-B836-77B5DE57848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F893-4F48-46F6-AAC7-1218BD4F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8300" y="-215900"/>
            <a:ext cx="13004800" cy="7734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spc="-300" dirty="0">
                <a:blipFill>
                  <a:blip r:embed="rId2"/>
                  <a:stretch>
                    <a:fillRect/>
                  </a:stretch>
                </a:blipFill>
              </a:rPr>
              <a:t>---------------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62953" y="76836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7350" y="9779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1423" y="52925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4878" y="60283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4043" y="2588661"/>
            <a:ext cx="6521108" cy="84926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/>
          <p:cNvSpPr txBox="1"/>
          <p:nvPr/>
        </p:nvSpPr>
        <p:spPr>
          <a:xfrm>
            <a:off x="6443076" y="2676854"/>
            <a:ext cx="5870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4800" b="1" dirty="0" err="1"/>
              <a:t>How</a:t>
            </a:r>
            <a:r>
              <a:rPr lang="vi-VN" sz="4800" b="1" dirty="0"/>
              <a:t> </a:t>
            </a:r>
            <a:r>
              <a:rPr lang="vi-VN" sz="4800" b="1" dirty="0" err="1"/>
              <a:t>is</a:t>
            </a:r>
            <a:r>
              <a:rPr lang="vi-VN" sz="4800" b="1" dirty="0"/>
              <a:t> </a:t>
            </a:r>
            <a:r>
              <a:rPr lang="vi-VN" sz="4800" b="1" dirty="0" err="1"/>
              <a:t>your</a:t>
            </a:r>
            <a:r>
              <a:rPr lang="vi-VN" sz="4800" b="1" dirty="0"/>
              <a:t> </a:t>
            </a:r>
            <a:r>
              <a:rPr lang="vi-VN" sz="4800" b="1" dirty="0" err="1"/>
              <a:t>city</a:t>
            </a:r>
            <a:r>
              <a:rPr lang="vi-VN" sz="4800" b="1" dirty="0"/>
              <a:t>?</a:t>
            </a:r>
            <a:endParaRPr lang="vi-VN" sz="4800" dirty="0"/>
          </a:p>
        </p:txBody>
      </p:sp>
      <p:sp>
        <p:nvSpPr>
          <p:cNvPr id="34" name="Rounded Rectangle 33"/>
          <p:cNvSpPr/>
          <p:nvPr/>
        </p:nvSpPr>
        <p:spPr>
          <a:xfrm>
            <a:off x="6136637" y="1760581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62195" y="1796124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92169" y="1608942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144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17" grpId="0"/>
      <p:bldP spid="4" grpId="0" animBg="1"/>
      <p:bldP spid="43" grpId="0"/>
      <p:bldP spid="34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43040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33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07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" y="1720215"/>
            <a:ext cx="11704320" cy="4713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200" b="1"/>
              <a:t>Trang:</a:t>
            </a:r>
            <a:r>
              <a:rPr lang="en-US" sz="3200"/>
              <a:t> Hi, Ben. Sorry I couldn’t get online earlier. I got stuck in a traffic jam and came home late.</a:t>
            </a:r>
          </a:p>
          <a:p>
            <a:r>
              <a:rPr lang="en-US" sz="3200" b="1"/>
              <a:t>Ben:</a:t>
            </a:r>
            <a:r>
              <a:rPr lang="en-US" sz="3200"/>
              <a:t> No problem, Trang. Did you go by bus?</a:t>
            </a:r>
          </a:p>
          <a:p>
            <a:pPr algn="just"/>
            <a:r>
              <a:rPr lang="en-US" sz="3200" b="1"/>
              <a:t>Trang:</a:t>
            </a:r>
            <a:r>
              <a:rPr lang="en-US" sz="3200"/>
              <a:t> No. My dad picked me up. I rarely use the bus. It’s slow and packed with people. </a:t>
            </a:r>
          </a:p>
          <a:p>
            <a:r>
              <a:rPr lang="en-US" sz="3200" b="1"/>
              <a:t>Ben:</a:t>
            </a:r>
            <a:r>
              <a:rPr lang="en-US" sz="3200"/>
              <a:t> I mostly get around by underground. It’s more reliable than the bus. </a:t>
            </a:r>
          </a:p>
          <a:p>
            <a:r>
              <a:rPr lang="en-US" sz="3200" b="1"/>
              <a:t>Trang:</a:t>
            </a:r>
            <a:r>
              <a:rPr lang="en-US" sz="3200"/>
              <a:t> That’s great. </a:t>
            </a:r>
          </a:p>
          <a:p>
            <a:r>
              <a:rPr lang="en-US" sz="3200" b="1"/>
              <a:t>Ben: </a:t>
            </a:r>
            <a:r>
              <a:rPr lang="en-US" sz="3200"/>
              <a:t>But traffic congestion is terrible in London. You know, the more crowded the city gets, the more congested the streets are.</a:t>
            </a:r>
          </a:p>
          <a:p>
            <a:endParaRPr lang="en-US" sz="3200"/>
          </a:p>
        </p:txBody>
      </p:sp>
      <p:pic>
        <p:nvPicPr>
          <p:cNvPr id="4" name="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4625" y="107569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5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07175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0668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716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" y="1757045"/>
            <a:ext cx="11704320" cy="4713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/>
              <a:t>Trang:</a:t>
            </a:r>
            <a:r>
              <a:rPr lang="en-US" sz="3200"/>
              <a:t> Yeah … and the more polluted they may become. There’s a construction site in my neighbourhood. It’s dusty, so people easily get itchy eyes.</a:t>
            </a:r>
          </a:p>
          <a:p>
            <a:pPr algn="just"/>
            <a:r>
              <a:rPr lang="en-US" sz="3200" b="1"/>
              <a:t>Ben:</a:t>
            </a:r>
            <a:r>
              <a:rPr lang="en-US" sz="3200"/>
              <a:t> It must be noisy, too. The noise probably makes people feel stressed sometimes.</a:t>
            </a:r>
          </a:p>
          <a:p>
            <a:pPr algn="just"/>
            <a:r>
              <a:rPr lang="en-US" sz="3200" b="1"/>
              <a:t>Trang: </a:t>
            </a:r>
            <a:r>
              <a:rPr lang="en-US" sz="3200"/>
              <a:t>That’s right. But new buildings make the city look modern and attractive. Do you remember the grand building downtown?</a:t>
            </a:r>
          </a:p>
          <a:p>
            <a:pPr algn="just"/>
            <a:r>
              <a:rPr lang="en-US" sz="3200" b="1"/>
              <a:t>Ben:</a:t>
            </a:r>
            <a:r>
              <a:rPr lang="en-US" sz="3200"/>
              <a:t> Of course. How’s it now? When I left Viet Nam, they nearly finished it. </a:t>
            </a:r>
          </a:p>
          <a:p>
            <a:pPr algn="just"/>
            <a:endParaRPr lang="en-US" sz="3200"/>
          </a:p>
        </p:txBody>
      </p:sp>
      <p:pic>
        <p:nvPicPr>
          <p:cNvPr id="4" name="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4625" y="107569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1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5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32575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3208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7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" y="1864995"/>
            <a:ext cx="11704320" cy="3503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>
                <a:sym typeface="+mn-ea"/>
              </a:rPr>
              <a:t>Trang:</a:t>
            </a:r>
            <a:r>
              <a:rPr lang="en-US" sz="3200">
                <a:sym typeface="+mn-ea"/>
              </a:rPr>
              <a:t> Well, it’s now a shopping mall. Teens like it because it’s modern and fun.</a:t>
            </a:r>
          </a:p>
          <a:p>
            <a:pPr algn="just"/>
            <a:r>
              <a:rPr lang="en-US" sz="3200" b="1">
                <a:sym typeface="+mn-ea"/>
              </a:rPr>
              <a:t>Ben: </a:t>
            </a:r>
            <a:r>
              <a:rPr lang="en-US" sz="3200">
                <a:sym typeface="+mn-ea"/>
              </a:rPr>
              <a:t>Do you often go there? </a:t>
            </a:r>
            <a:endParaRPr lang="en-US" sz="3200"/>
          </a:p>
          <a:p>
            <a:pPr algn="just"/>
            <a:r>
              <a:rPr lang="en-US" sz="3200" b="1">
                <a:sym typeface="+mn-ea"/>
              </a:rPr>
              <a:t>Trang:</a:t>
            </a:r>
            <a:r>
              <a:rPr lang="en-US" sz="3200">
                <a:sym typeface="+mn-ea"/>
              </a:rPr>
              <a:t> Sometimes. I watch movies there with my sister. I want to go there more often, but it’s a bit pricey.</a:t>
            </a:r>
            <a:endParaRPr lang="en-US" sz="3200"/>
          </a:p>
          <a:p>
            <a:pPr algn="just"/>
            <a:r>
              <a:rPr lang="en-US" sz="3200" b="1">
                <a:sym typeface="+mn-ea"/>
              </a:rPr>
              <a:t>Ben:</a:t>
            </a:r>
            <a:r>
              <a:rPr lang="en-US" sz="3200">
                <a:sym typeface="+mn-ea"/>
              </a:rPr>
              <a:t> It’s expensive here in London, too …</a:t>
            </a:r>
            <a:endParaRPr lang="en-US" sz="3200"/>
          </a:p>
          <a:p>
            <a:pPr algn="just"/>
            <a:endParaRPr lang="en-US" sz="3200"/>
          </a:p>
        </p:txBody>
      </p:sp>
      <p:pic>
        <p:nvPicPr>
          <p:cNvPr id="4" name="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4625" y="1075690"/>
            <a:ext cx="819150" cy="8191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39750" y="10005695"/>
            <a:ext cx="11704320" cy="2195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just"/>
            <a:r>
              <a:rPr lang="en-US" sz="6000">
                <a:sym typeface="+mn-ea"/>
              </a:rPr>
              <a:t>Say the words in the text that you think are related to the topic City life.</a:t>
            </a:r>
          </a:p>
        </p:txBody>
      </p:sp>
    </p:spTree>
    <p:extLst>
      <p:ext uri="{BB962C8B-B14F-4D97-AF65-F5344CB8AC3E}">
        <p14:creationId xmlns:p14="http://schemas.microsoft.com/office/powerpoint/2010/main" val="145058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5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21780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3208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7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8610" y="2449195"/>
            <a:ext cx="11704320" cy="30077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just"/>
            <a:r>
              <a:rPr lang="en-US" sz="6000" dirty="0">
                <a:sym typeface="+mn-ea"/>
              </a:rPr>
              <a:t>Underline the words in the text that you think are related to the topic </a:t>
            </a:r>
            <a:r>
              <a:rPr lang="en-US" sz="6000" i="1" dirty="0">
                <a:sym typeface="+mn-ea"/>
              </a:rPr>
              <a:t>City life</a:t>
            </a:r>
            <a:r>
              <a:rPr lang="en-US" sz="6000" dirty="0"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546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5441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/>
          </p:nvPr>
        </p:nvGraphicFramePr>
        <p:xfrm>
          <a:off x="394335" y="1809114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2. The underground system in Ben’s city is unreliable.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3. There is a dusty and noisy construction site near Trang’s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9000489" y="286600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624533" y="416687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000490" y="5729189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301875" y="4489450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  <p:extLst>
      <p:ext uri="{BB962C8B-B14F-4D97-AF65-F5344CB8AC3E}">
        <p14:creationId xmlns:p14="http://schemas.microsoft.com/office/powerpoint/2010/main" val="2622721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5441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/>
          </p:nvPr>
        </p:nvGraphicFramePr>
        <p:xfrm>
          <a:off x="394335" y="1809114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2. The underground system in Ben’s city is unreliable.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3. There is a dusty and noisy construction site near Trang’s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9000489" y="286600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624533" y="416687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000490" y="5729189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301875" y="4489450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  <p:extLst>
      <p:ext uri="{BB962C8B-B14F-4D97-AF65-F5344CB8AC3E}">
        <p14:creationId xmlns:p14="http://schemas.microsoft.com/office/powerpoint/2010/main" val="3878365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5441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/>
          </p:nvPr>
        </p:nvGraphicFramePr>
        <p:xfrm>
          <a:off x="394335" y="1809114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2. The underground system in Ben’s city is unreliable.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3. There is a dusty and noisy construction site near Trang’s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9000489" y="286600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624533" y="416687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000490" y="5729189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301875" y="4489450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  <p:extLst>
      <p:ext uri="{BB962C8B-B14F-4D97-AF65-F5344CB8AC3E}">
        <p14:creationId xmlns:p14="http://schemas.microsoft.com/office/powerpoint/2010/main" val="3866392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5441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/>
          </p:nvPr>
        </p:nvGraphicFramePr>
        <p:xfrm>
          <a:off x="394335" y="1809114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2. The underground system in Ben’s city is unreliable.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3. There is a dusty and noisy construction site near Trang’s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9000489" y="286600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624533" y="416687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000490" y="5729189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301875" y="4489450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  <p:extLst>
      <p:ext uri="{BB962C8B-B14F-4D97-AF65-F5344CB8AC3E}">
        <p14:creationId xmlns:p14="http://schemas.microsoft.com/office/powerpoint/2010/main" val="322419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5441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/>
          </p:nvPr>
        </p:nvGraphicFramePr>
        <p:xfrm>
          <a:off x="394335" y="1809114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2. The underground system in Ben’s city is unreliable.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/>
                        <a:t>3. There is a dusty and noisy construction site near Trang’s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9000489" y="286600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624533" y="416687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000490" y="5729189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301875" y="4489450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  <p:extLst>
      <p:ext uri="{BB962C8B-B14F-4D97-AF65-F5344CB8AC3E}">
        <p14:creationId xmlns:p14="http://schemas.microsoft.com/office/powerpoint/2010/main" val="3931019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507365" y="1961515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1. I like getting around by ______. I hate the smell of car exhaust.</a:t>
                      </a:r>
                    </a:p>
                  </a:txBody>
                  <a:tcPr>
                    <a:solidFill>
                      <a:srgbClr val="00A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A. underground </a:t>
                      </a:r>
                    </a:p>
                  </a:txBody>
                  <a:tcPr>
                    <a:solidFill>
                      <a:srgbClr val="A0E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private car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rgbClr val="89C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C. taxi </a:t>
                      </a:r>
                    </a:p>
                  </a:txBody>
                  <a:tcPr>
                    <a:solidFill>
                      <a:srgbClr val="A0E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bus</a:t>
                      </a:r>
                    </a:p>
                  </a:txBody>
                  <a:tcPr>
                    <a:solidFill>
                      <a:srgbClr val="89C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/>
          <p:nvPr/>
        </p:nvGraphicFramePr>
        <p:xfrm>
          <a:off x="512445" y="4211955"/>
          <a:ext cx="1150683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2. Road dust may badly affect our ______.</a:t>
                      </a:r>
                    </a:p>
                  </a:txBody>
                  <a:tcPr>
                    <a:solidFill>
                      <a:srgbClr val="00A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A. stomach </a:t>
                      </a:r>
                    </a:p>
                  </a:txBody>
                  <a:tcPr>
                    <a:solidFill>
                      <a:srgbClr val="A0E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back 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rgbClr val="89C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C. eyes</a:t>
                      </a:r>
                    </a:p>
                  </a:txBody>
                  <a:tcPr>
                    <a:solidFill>
                      <a:srgbClr val="A0E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D. leg</a:t>
                      </a:r>
                    </a:p>
                  </a:txBody>
                  <a:tcPr>
                    <a:solidFill>
                      <a:srgbClr val="89C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558165" y="3003550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512445" y="5332095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ldLvl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2095500"/>
            <a:ext cx="4466590" cy="386905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2605" y="1574800"/>
            <a:ext cx="7545705" cy="4147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/>
              <a:t>1/ Can you name some big cities in Viet Nam and in the world?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2/ Can you describe something you know about these cities?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ym typeface="+mn-ea"/>
              </a:rPr>
              <a:t>(population, traffic, tourist attractions, ….)</a:t>
            </a:r>
            <a:endParaRPr lang="en-US" sz="3200" b="1" dirty="0"/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1384" y="108076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779" y="3417312"/>
            <a:ext cx="28516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770593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507365" y="1961515"/>
          <a:ext cx="1150683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Comic Sans MS" panose="030F0702030302020204" charset="0"/>
                          <a:cs typeface="Comic Sans MS" panose="030F0702030302020204" charset="0"/>
                        </a:rPr>
                        <a:t>3. Many teens fancy spending their weekends in an entertainment ______.</a:t>
                      </a:r>
                    </a:p>
                  </a:txBody>
                  <a:tcPr>
                    <a:solidFill>
                      <a:srgbClr val="00A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Comic Sans MS" panose="030F0702030302020204" charset="0"/>
                          <a:cs typeface="Comic Sans MS" panose="030F0702030302020204" charset="0"/>
                        </a:rPr>
                        <a:t>A. industry</a:t>
                      </a:r>
                    </a:p>
                  </a:txBody>
                  <a:tcPr>
                    <a:solidFill>
                      <a:srgbClr val="A0E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value</a:t>
                      </a:r>
                    </a:p>
                  </a:txBody>
                  <a:tcPr>
                    <a:solidFill>
                      <a:srgbClr val="89C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Comic Sans MS" panose="030F0702030302020204" charset="0"/>
                          <a:cs typeface="Comic Sans MS" panose="030F0702030302020204" charset="0"/>
                        </a:rPr>
                        <a:t>C. business</a:t>
                      </a:r>
                    </a:p>
                  </a:txBody>
                  <a:tcPr>
                    <a:solidFill>
                      <a:srgbClr val="A0E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>
                          <a:latin typeface="Comic Sans MS" panose="030F0702030302020204" charset="0"/>
                          <a:cs typeface="Comic Sans MS" panose="030F0702030302020204" charset="0"/>
                        </a:rPr>
                        <a:t>D. centre</a:t>
                      </a:r>
                    </a:p>
                  </a:txBody>
                  <a:tcPr>
                    <a:solidFill>
                      <a:srgbClr val="89C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299835" y="3808095"/>
            <a:ext cx="3886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65" y="1260475"/>
            <a:ext cx="10841355" cy="583565"/>
          </a:xfrm>
          <a:prstGeom prst="rect">
            <a:avLst/>
          </a:prstGeom>
          <a:solidFill>
            <a:srgbClr val="FFB7B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/>
              <a:t>Quiz: A lifestyle survey: City life or Village life?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9998" y="1278271"/>
            <a:ext cx="502606" cy="502606"/>
          </a:xfrm>
          <a:prstGeom prst="roundRect">
            <a:avLst/>
          </a:prstGeom>
          <a:solidFill>
            <a:srgbClr val="96C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63" y="11464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9110" y="1908810"/>
            <a:ext cx="11433810" cy="156845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Complete the quiz. Then compare your choices with your friends’ and the teacher’s explanation. Which suits you more, life in the city or in a village?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07795" y="3807460"/>
            <a:ext cx="9377045" cy="583565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/>
              <a:t>You have 4 minutes to do this activity individually.</a:t>
            </a:r>
          </a:p>
        </p:txBody>
      </p:sp>
    </p:spTree>
    <p:extLst>
      <p:ext uri="{BB962C8B-B14F-4D97-AF65-F5344CB8AC3E}">
        <p14:creationId xmlns:p14="http://schemas.microsoft.com/office/powerpoint/2010/main" val="598507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3" name="Table 2"/>
          <p:cNvGraphicFramePr/>
          <p:nvPr>
            <p:extLst/>
          </p:nvPr>
        </p:nvGraphicFramePr>
        <p:xfrm>
          <a:off x="120650" y="1017270"/>
          <a:ext cx="11892280" cy="56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7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dirty="0"/>
                        <a:t>1. What kind of house do you want to live in?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/>
                        <a:t>2. How do you like to get around?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A. A small and modern apartment.</a:t>
                      </a:r>
                    </a:p>
                    <a:p>
                      <a:pPr>
                        <a:buNone/>
                      </a:pPr>
                      <a:r>
                        <a:rPr lang="en-US" sz="2800"/>
                        <a:t>B. A house with a garden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A. By public transport.</a:t>
                      </a:r>
                    </a:p>
                    <a:p>
                      <a:pPr>
                        <a:buNone/>
                      </a:pPr>
                      <a:r>
                        <a:rPr lang="en-US" sz="2800"/>
                        <a:t>B. By motorbike or bicycle.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3. Where do you frequently enjoy visiting?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4. How do you describe your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</a:rPr>
                        <a:t>favourite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</a:rPr>
                        <a:t>neighbourhood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dirty="0"/>
                        <a:t>A. Shops, restaurants, cinemas, and art galleries.</a:t>
                      </a:r>
                    </a:p>
                    <a:p>
                      <a:pPr algn="just">
                        <a:buNone/>
                      </a:pPr>
                      <a:r>
                        <a:rPr lang="en-US" sz="2800" dirty="0"/>
                        <a:t>B. Local farmers’ markets.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A. Crowded and busy.</a:t>
                      </a:r>
                    </a:p>
                    <a:p>
                      <a:pPr>
                        <a:buNone/>
                      </a:pPr>
                      <a:r>
                        <a:rPr lang="en-US" sz="2800"/>
                        <a:t>B. Quiet and green.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</a:rPr>
                        <a:t>5. How do you like to spend time outdoors?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1865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 dirty="0"/>
                        <a:t>A. Going for a walk or running in the park.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sym typeface="+mn-ea"/>
                        </a:rPr>
                        <a:t>B. Doing gardening or visiting next-door </a:t>
                      </a:r>
                      <a:r>
                        <a:rPr lang="en-US" sz="2800" dirty="0" err="1">
                          <a:sym typeface="+mn-ea"/>
                        </a:rPr>
                        <a:t>neighbours</a:t>
                      </a:r>
                      <a:r>
                        <a:rPr lang="en-US" sz="2800" dirty="0">
                          <a:sym typeface="+mn-ea"/>
                        </a:rPr>
                        <a:t>.</a:t>
                      </a:r>
                      <a:endParaRPr lang="en-US" sz="2800" dirty="0"/>
                    </a:p>
                  </a:txBody>
                  <a:tcPr>
                    <a:solidFill>
                      <a:srgbClr val="FFD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1022985" y="-1425575"/>
            <a:ext cx="9377045" cy="583565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/>
              <a:t>Compare your choices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379922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07795" y="1363980"/>
            <a:ext cx="9377045" cy="645160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/>
              <a:t>Compare your choices with your partner.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7045" y="2781300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/>
              <a:t>If you choose lots of A.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87045" y="4131310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/>
              <a:t>If you choose lots of B.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238750" y="2887345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ight Arrow 8"/>
          <p:cNvSpPr/>
          <p:nvPr/>
        </p:nvSpPr>
        <p:spPr>
          <a:xfrm>
            <a:off x="5238750" y="4209415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 Box 9"/>
          <p:cNvSpPr txBox="1"/>
          <p:nvPr/>
        </p:nvSpPr>
        <p:spPr>
          <a:xfrm>
            <a:off x="6677025" y="2781300"/>
            <a:ext cx="4448810" cy="645160"/>
          </a:xfrm>
          <a:prstGeom prst="rect">
            <a:avLst/>
          </a:prstGeom>
          <a:solidFill>
            <a:srgbClr val="FFB7B7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You will fit in the city.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600190" y="4001770"/>
            <a:ext cx="4525645" cy="1198880"/>
          </a:xfrm>
          <a:prstGeom prst="rect">
            <a:avLst/>
          </a:prstGeom>
          <a:solidFill>
            <a:srgbClr val="FFB7B7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The village is your better choice.</a:t>
            </a:r>
          </a:p>
        </p:txBody>
      </p:sp>
    </p:spTree>
    <p:extLst>
      <p:ext uri="{BB962C8B-B14F-4D97-AF65-F5344CB8AC3E}">
        <p14:creationId xmlns:p14="http://schemas.microsoft.com/office/powerpoint/2010/main" val="60232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8860" y="1075690"/>
            <a:ext cx="8618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me more ideas about:</a:t>
            </a:r>
          </a:p>
        </p:txBody>
      </p:sp>
      <p:graphicFrame>
        <p:nvGraphicFramePr>
          <p:cNvPr id="6" name="Table 5"/>
          <p:cNvGraphicFramePr/>
          <p:nvPr/>
        </p:nvGraphicFramePr>
        <p:xfrm>
          <a:off x="1585595" y="2092960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City Life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Village Life</a:t>
                      </a: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7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65" y="1930400"/>
            <a:ext cx="12071985" cy="1783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groups and talk about the differences between living in the city and living in the countryside.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7919107" y="22735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</p:spTree>
    <p:extLst>
      <p:ext uri="{BB962C8B-B14F-4D97-AF65-F5344CB8AC3E}">
        <p14:creationId xmlns:p14="http://schemas.microsoft.com/office/powerpoint/2010/main" val="186274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7919107" y="22735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graphicFrame>
        <p:nvGraphicFramePr>
          <p:cNvPr id="3" name="Table 2"/>
          <p:cNvGraphicFramePr/>
          <p:nvPr>
            <p:extLst/>
          </p:nvPr>
        </p:nvGraphicFramePr>
        <p:xfrm>
          <a:off x="487045" y="1216025"/>
          <a:ext cx="11383645" cy="524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65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>
                          <a:solidFill>
                            <a:srgbClr val="FF0000"/>
                          </a:solidFill>
                        </a:rPr>
                        <a:t>LIVING IN THE CITY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>
                          <a:solidFill>
                            <a:srgbClr val="FF0000"/>
                          </a:solidFill>
                        </a:rPr>
                        <a:t>LIVING IN THE COUNTRYSIDE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Accommodation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4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Means of transport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Facilities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42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 err="1"/>
                        <a:t>Neighbourhood</a:t>
                      </a:r>
                      <a:endParaRPr lang="en-US" sz="3500" dirty="0"/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65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/>
                        <a:t>Outdoor activities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245706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810000" y="989330"/>
            <a:ext cx="3048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06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an overview about the topic City life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vocabulary to talk about life in the city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34" y="1436567"/>
            <a:ext cx="2734995" cy="18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22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1136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131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9832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469390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Prepare for the Project of the unit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61645" y="2087880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Open book p.27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36245" y="2786380"/>
            <a:ext cx="1114742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Work in groups to brainstorm about the features of a city you want to live in the future and draw a picture of it.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48945" y="4380230"/>
            <a:ext cx="111474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You will show and present in Lesson 7 – Looking back and Project.</a:t>
            </a:r>
          </a:p>
        </p:txBody>
      </p:sp>
    </p:spTree>
    <p:extLst>
      <p:ext uri="{BB962C8B-B14F-4D97-AF65-F5344CB8AC3E}">
        <p14:creationId xmlns:p14="http://schemas.microsoft.com/office/powerpoint/2010/main" val="582614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0723" y="1996441"/>
            <a:ext cx="7864577" cy="238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- You have 2 minutes think about </a:t>
            </a:r>
            <a:r>
              <a:rPr lang="en-US" sz="4000" b="1" dirty="0">
                <a:solidFill>
                  <a:srgbClr val="00B050"/>
                </a:solidFill>
              </a:rPr>
              <a:t>City </a:t>
            </a:r>
            <a:r>
              <a:rPr lang="en-US" sz="4000" b="1" dirty="0">
                <a:solidFill>
                  <a:srgbClr val="00B050"/>
                </a:solidFill>
                <a:sym typeface="+mn-ea"/>
              </a:rPr>
              <a:t>advantages</a:t>
            </a:r>
            <a:r>
              <a:rPr lang="en-US" sz="4000" dirty="0">
                <a:sym typeface="+mn-ea"/>
              </a:rPr>
              <a:t> and </a:t>
            </a:r>
            <a:r>
              <a:rPr lang="en-US" sz="4000" b="1" dirty="0">
                <a:solidFill>
                  <a:srgbClr val="FFC000"/>
                </a:solidFill>
                <a:sym typeface="+mn-ea"/>
              </a:rPr>
              <a:t>disadvantages.</a:t>
            </a:r>
            <a:r>
              <a:rPr lang="en-US" sz="4000" dirty="0">
                <a:solidFill>
                  <a:srgbClr val="FFC000"/>
                </a:solidFill>
                <a:sym typeface="+mn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3685" y="1949450"/>
            <a:ext cx="773366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- Work in teams.</a:t>
            </a:r>
          </a:p>
          <a:p>
            <a:pPr algn="just"/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87045" y="5210810"/>
            <a:ext cx="3254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pic>
        <p:nvPicPr>
          <p:cNvPr id="2" name="Content Placeholder 1" descr="exchange-of-ideas-222786_128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465" y="1996441"/>
            <a:ext cx="4083685" cy="2887980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1647190" y="9194800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Advantages team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Disadvantages team</a:t>
                      </a:r>
                      <a:endParaRPr lang="en-US" sz="4400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225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traffic jam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85887"/>
            <a:ext cx="4050892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dirty="0"/>
              <a:t>kẹt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721" y="3215037"/>
            <a:ext cx="446849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/ˈtræf.ɪk ˌdʒæm/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5937885" y="1075690"/>
            <a:ext cx="56832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0">
                <a:solidFill>
                  <a:srgbClr val="000000"/>
                </a:solidFill>
                <a:latin typeface="Times New Roman" panose="02020603050405020304" pitchFamily="18" charset="0"/>
              </a:rPr>
              <a:t>a large number of vehicles close together and unable to move or moving very slowly.</a:t>
            </a:r>
          </a:p>
        </p:txBody>
      </p:sp>
      <p:pic>
        <p:nvPicPr>
          <p:cNvPr id="4" name="Content Placeholder 3" descr="ttnews-image-31231-44184-144594042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35295" y="2807970"/>
            <a:ext cx="6343015" cy="3742690"/>
          </a:xfrm>
          <a:prstGeom prst="rect">
            <a:avLst/>
          </a:prstGeom>
        </p:spPr>
      </p:pic>
      <p:pic>
        <p:nvPicPr>
          <p:cNvPr id="6" name="traffic ja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100" y="2807970"/>
            <a:ext cx="1191895" cy="1191895"/>
          </a:xfrm>
          <a:prstGeom prst="rect">
            <a:avLst/>
          </a:prstGeom>
        </p:spPr>
      </p:pic>
      <p:pic>
        <p:nvPicPr>
          <p:cNvPr id="8" name="Content Placeholder 2" descr="5487a2b118848829c8d9fe728ab5086e_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70860" y="5146675"/>
            <a:ext cx="2207895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1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62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congested</a:t>
            </a:r>
            <a:r>
              <a:rPr lang="en-US" sz="6600" b="1"/>
              <a:t> </a:t>
            </a:r>
            <a:r>
              <a:rPr lang="en-US" sz="6000" b="1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tắc nghẽn (giao thông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8031" y="3130480"/>
            <a:ext cx="398907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/kənˈdʒes.tɪd/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507480" y="1000125"/>
            <a:ext cx="5416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0">
                <a:solidFill>
                  <a:srgbClr val="000000"/>
                </a:solidFill>
                <a:latin typeface="Times New Roman" panose="02020603050405020304" pitchFamily="18" charset="0"/>
              </a:rPr>
              <a:t>a situation in which a place is too blocked or crowded, causing difficulties.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43905" y="2846705"/>
            <a:ext cx="5941060" cy="3660140"/>
          </a:xfrm>
          <a:prstGeom prst="rect">
            <a:avLst/>
          </a:prstGeom>
        </p:spPr>
      </p:pic>
      <p:pic>
        <p:nvPicPr>
          <p:cNvPr id="6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3375" y="2914015"/>
            <a:ext cx="1046480" cy="1046480"/>
          </a:xfrm>
          <a:prstGeom prst="rect">
            <a:avLst/>
          </a:prstGeom>
        </p:spPr>
      </p:pic>
      <p:pic>
        <p:nvPicPr>
          <p:cNvPr id="8" name="Content Placeholder 3" descr="ttnews-image-31231-44184-14459404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8495" y="5401945"/>
            <a:ext cx="1872615" cy="1104900"/>
          </a:xfrm>
          <a:prstGeom prst="rect">
            <a:avLst/>
          </a:prstGeom>
        </p:spPr>
      </p:pic>
      <p:pic>
        <p:nvPicPr>
          <p:cNvPr id="11" name="Content Placeholder 10" descr="5138438"/>
          <p:cNvPicPr>
            <a:picLocks noGrp="1" noChangeAspect="1"/>
          </p:cNvPicPr>
          <p:nvPr>
            <p:ph sz="half" idx="4294967295"/>
          </p:nvPr>
        </p:nvPicPr>
        <p:blipFill>
          <a:blip r:embed="rId8"/>
          <a:stretch>
            <a:fillRect/>
          </a:stretch>
        </p:blipFill>
        <p:spPr>
          <a:xfrm>
            <a:off x="-3082925" y="4989195"/>
            <a:ext cx="2276475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5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62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8420" y="1655445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>
                <a:solidFill>
                  <a:srgbClr val="AD4F0F"/>
                </a:solidFill>
              </a:rPr>
              <a:t>construction site (n)</a:t>
            </a:r>
            <a:r>
              <a:rPr lang="en-US" sz="4400" b="1"/>
              <a:t>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trường xây dựng</a:t>
            </a:r>
          </a:p>
        </p:txBody>
      </p:sp>
      <p:sp>
        <p:nvSpPr>
          <p:cNvPr id="2" name="Rectangle 1"/>
          <p:cNvSpPr/>
          <p:nvPr/>
        </p:nvSpPr>
        <p:spPr>
          <a:xfrm>
            <a:off x="977526" y="3082855"/>
            <a:ext cx="462280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/kənˈstrʌkʃn saɪt/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507480" y="1000125"/>
            <a:ext cx="5416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0">
                <a:solidFill>
                  <a:srgbClr val="000000"/>
                </a:solidFill>
                <a:latin typeface="Times New Roman" panose="02020603050405020304" pitchFamily="18" charset="0"/>
              </a:rPr>
              <a:t>an area or piece of land where construction work is taking place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3172440" y="4799330"/>
            <a:ext cx="2795270" cy="1721485"/>
          </a:xfrm>
          <a:prstGeom prst="rect">
            <a:avLst/>
          </a:prstGeom>
        </p:spPr>
      </p:pic>
      <p:pic>
        <p:nvPicPr>
          <p:cNvPr id="4" name="Content Placeholder 3" descr="513843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72200" y="2914015"/>
            <a:ext cx="5412740" cy="3608705"/>
          </a:xfrm>
          <a:prstGeom prst="rect">
            <a:avLst/>
          </a:prstGeom>
        </p:spPr>
      </p:pic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89885" y="4973955"/>
            <a:ext cx="2025650" cy="1139190"/>
          </a:xfrm>
          <a:prstGeom prst="rect">
            <a:avLst/>
          </a:prstGeom>
        </p:spPr>
      </p:pic>
      <p:pic>
        <p:nvPicPr>
          <p:cNvPr id="6" name="construction sit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0025" y="3000375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73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62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8420" y="1655445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AD4F0F"/>
                </a:solidFill>
              </a:rPr>
              <a:t>underground (n)</a:t>
            </a:r>
            <a:r>
              <a:rPr lang="en-US" sz="5400" b="1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hệ thống tàu điện ngầm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3746" y="3082855"/>
            <a:ext cx="415036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/ˌʌndəˈɡraʊnd/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607175" y="1273810"/>
            <a:ext cx="5416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0">
                <a:solidFill>
                  <a:srgbClr val="000000"/>
                </a:solidFill>
                <a:latin typeface="Times New Roman" panose="02020603050405020304" pitchFamily="18" charset="0"/>
              </a:rPr>
              <a:t>A railway system in which electric trains travel through tunnels below ground.</a:t>
            </a:r>
          </a:p>
        </p:txBody>
      </p:sp>
      <p:pic>
        <p:nvPicPr>
          <p:cNvPr id="4" name="Content Placeholder 3" descr="513843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3970000" y="4776470"/>
            <a:ext cx="2619375" cy="1746250"/>
          </a:xfrm>
          <a:prstGeom prst="rect">
            <a:avLst/>
          </a:prstGeom>
        </p:spPr>
      </p:pic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505" y="3082925"/>
            <a:ext cx="5181600" cy="2914650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525" y="3000375"/>
            <a:ext cx="1073150" cy="1073150"/>
          </a:xfrm>
          <a:prstGeom prst="rect">
            <a:avLst/>
          </a:prstGeom>
        </p:spPr>
      </p:pic>
      <p:pic>
        <p:nvPicPr>
          <p:cNvPr id="16" name="Content Placeholder 15" descr="im-not-552901_1280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-2423160" y="4417060"/>
            <a:ext cx="1928495" cy="22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56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62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8420" y="1655445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AD4F0F"/>
                </a:solidFill>
              </a:rPr>
              <a:t>itchy (adj)</a:t>
            </a:r>
            <a:r>
              <a:rPr lang="en-US" sz="5400" b="1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ngứa, gây ngứa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2954" y="3082855"/>
            <a:ext cx="159194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/ˈɪtʃi/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091555" y="1294765"/>
            <a:ext cx="54165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800" b="0">
                <a:solidFill>
                  <a:srgbClr val="000000"/>
                </a:solidFill>
                <a:latin typeface="Times New Roman" panose="02020603050405020304" pitchFamily="18" charset="0"/>
              </a:rPr>
              <a:t>having or causing an itch</a:t>
            </a:r>
          </a:p>
        </p:txBody>
      </p:sp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2835" y="4743450"/>
            <a:ext cx="2391410" cy="1344930"/>
          </a:xfrm>
          <a:prstGeom prst="rect">
            <a:avLst/>
          </a:prstGeom>
        </p:spPr>
      </p:pic>
      <p:pic>
        <p:nvPicPr>
          <p:cNvPr id="6" name="Content Placeholder 5" descr="im-not-552901_1280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86245" y="2334260"/>
            <a:ext cx="3698875" cy="4351655"/>
          </a:xfrm>
          <a:prstGeom prst="rect">
            <a:avLst/>
          </a:prstGeom>
        </p:spPr>
      </p:pic>
      <p:pic>
        <p:nvPicPr>
          <p:cNvPr id="9" name="itch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2704465"/>
            <a:ext cx="1586865" cy="15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4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771" y="1081135"/>
            <a:ext cx="10542965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Comic Sans MS" panose="030F0702030302020204" charset="0"/>
                <a:cs typeface="Comic Sans MS" panose="030F0702030302020204" charset="0"/>
              </a:rPr>
              <a:t>Look at pictures on p.28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9571"/>
          <a:stretch>
            <a:fillRect/>
          </a:stretch>
        </p:blipFill>
        <p:spPr>
          <a:xfrm>
            <a:off x="92075" y="1852930"/>
            <a:ext cx="6903085" cy="453517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053580" y="1880235"/>
            <a:ext cx="5054600" cy="107632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>
                <a:latin typeface="Comic Sans MS" panose="030F0702030302020204" charset="0"/>
                <a:cs typeface="Comic Sans MS" panose="030F0702030302020204" charset="0"/>
                <a:sym typeface="+mn-ea"/>
              </a:rPr>
              <a:t>1. What do you see in each picture?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053580" y="4311015"/>
            <a:ext cx="5139055" cy="1568450"/>
          </a:xfrm>
          <a:prstGeom prst="rect">
            <a:avLst/>
          </a:pr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2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2. Are the things in the pictures common in your home town?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7053580" y="3020060"/>
            <a:ext cx="49593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traffic jam / </a:t>
            </a:r>
          </a:p>
          <a:p>
            <a:pPr marL="635" indent="-635"/>
            <a:r>
              <a:rPr lang="en-US" sz="3200" b="0" i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traffic congestion, …..</a:t>
            </a:r>
          </a:p>
        </p:txBody>
      </p:sp>
    </p:spTree>
    <p:extLst>
      <p:ext uri="{BB962C8B-B14F-4D97-AF65-F5344CB8AC3E}">
        <p14:creationId xmlns:p14="http://schemas.microsoft.com/office/powerpoint/2010/main" val="1945359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1442</Words>
  <Application>Microsoft Office PowerPoint</Application>
  <PresentationFormat>Widescreen</PresentationFormat>
  <Paragraphs>244</Paragraphs>
  <Slides>28</Slides>
  <Notes>27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2024-11-11T02:59:55Z</dcterms:created>
  <dcterms:modified xsi:type="dcterms:W3CDTF">2024-11-11T03:02:52Z</dcterms:modified>
</cp:coreProperties>
</file>