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2DC9B-725F-456A-AC9B-15E537789078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BDCF-11F7-4B3B-B0DB-3FCCFD3D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2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0D21A0-364C-4F90-92DA-25A59229A0AB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677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Thiếu tên bài đọc.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FA937F-613E-4A4D-A592-74A9D014F367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2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9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4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2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5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0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0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26AEB-CC41-4A5C-8E81-BE2A59836973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26A63-49D2-490B-A28F-ADAC0DAC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\Desktop\12742204-uhd_3840_2160_24fps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871538"/>
            <a:ext cx="685800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49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/>
            </a:extLst>
          </p:cNvPr>
          <p:cNvSpPr/>
          <p:nvPr/>
        </p:nvSpPr>
        <p:spPr>
          <a:xfrm>
            <a:off x="1701800" y="5262563"/>
            <a:ext cx="1371600" cy="260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/>
            </a:extLst>
          </p:cNvPr>
          <p:cNvSpPr/>
          <p:nvPr/>
        </p:nvSpPr>
        <p:spPr>
          <a:xfrm>
            <a:off x="2109788" y="4935538"/>
            <a:ext cx="5683250" cy="260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/>
            </a:extLst>
          </p:cNvPr>
          <p:cNvSpPr/>
          <p:nvPr/>
        </p:nvSpPr>
        <p:spPr>
          <a:xfrm>
            <a:off x="2133601" y="4305300"/>
            <a:ext cx="2759075" cy="260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/>
            </a:extLst>
          </p:cNvPr>
          <p:cNvSpPr/>
          <p:nvPr/>
        </p:nvSpPr>
        <p:spPr>
          <a:xfrm>
            <a:off x="2325688" y="3998913"/>
            <a:ext cx="1497012" cy="260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2795588" y="2097088"/>
            <a:ext cx="4227512" cy="260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2895600" y="1185863"/>
            <a:ext cx="1371600" cy="260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0" name="TextBox 1"/>
          <p:cNvSpPr txBox="1">
            <a:spLocks noChangeArrowheads="1"/>
          </p:cNvSpPr>
          <p:nvPr/>
        </p:nvSpPr>
        <p:spPr bwMode="auto">
          <a:xfrm>
            <a:off x="1671638" y="1119188"/>
            <a:ext cx="55435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Wow! We’re in Hoi An. I’m so excited.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Khang: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Let’s go to Chua Cau.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Well, but Tan Ky house is nearer. Shall we go there first?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Nick &amp; Khang: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OK, sure.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First, cross the road, and then turn left.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Fine, let’s go.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Wait.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Khang: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What’s up, Phong?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I think we’re lost.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Look, there’s a girl. Let’s ask her.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Excuse me? Can you tell us the way to Tan Ky House?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Girl: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Sure. Go straight. Take the second turning on the left, and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then turn right.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sz="1600" b="1" i="1">
                <a:latin typeface="Calibri" panose="020F0502020204030204" pitchFamily="34" charset="0"/>
                <a:cs typeface="Calibri" panose="020F0502020204030204" pitchFamily="34" charset="0"/>
              </a:rPr>
              <a:t>Phong, Nick &amp; Khang: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1" name="TextBox 3"/>
          <p:cNvSpPr txBox="1">
            <a:spLocks noChangeArrowheads="1"/>
          </p:cNvSpPr>
          <p:nvPr/>
        </p:nvSpPr>
        <p:spPr bwMode="auto">
          <a:xfrm>
            <a:off x="4278313" y="233363"/>
            <a:ext cx="301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48D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 in the old town!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18339" y="987426"/>
            <a:ext cx="3552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Nick, Khang and Phong arrive in Hoi An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23100" y="1849439"/>
            <a:ext cx="3644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Nick, Khang and Phong decide to go to Tan Ky House 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23100" y="3713163"/>
            <a:ext cx="6027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Nick, Khang and Phong get lost.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23100" y="4130676"/>
            <a:ext cx="3644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Phong asks a girl how to get to Tan Ky House. 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18338" y="4821239"/>
            <a:ext cx="3713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The girl shows them the way to Tan Ky House.</a:t>
            </a:r>
          </a:p>
        </p:txBody>
      </p:sp>
    </p:spTree>
    <p:extLst>
      <p:ext uri="{BB962C8B-B14F-4D97-AF65-F5344CB8AC3E}">
        <p14:creationId xmlns:p14="http://schemas.microsoft.com/office/powerpoint/2010/main" val="13257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9" grpId="0" animBg="1"/>
      <p:bldP spid="18" grpId="0" animBg="1"/>
      <p:bldP spid="17" grpId="0" animBg="1"/>
      <p:bldP spid="23" grpId="0"/>
      <p:bldP spid="26" grpId="0"/>
      <p:bldP spid="30" grpId="0"/>
      <p:bldP spid="34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6863" y="750889"/>
            <a:ext cx="4964112" cy="5813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Wow! We’re in Hoi An. I’m so excited.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Let’s go to Chua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Cau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Well, but Tan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Ky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house is nearer.</a:t>
            </a:r>
          </a:p>
          <a:p>
            <a:pPr>
              <a:lnSpc>
                <a:spcPct val="130000"/>
              </a:lnSpc>
              <a:defRPr/>
            </a:pP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Shall we go there first?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 &amp; </a:t>
            </a: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OK, sure.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First, cross the road, and then turn left.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Fine, let’s go.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Wait.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What’s up,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I think we’re lost.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Look, there’s a girl. Let’s ask her.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2263" y="3962401"/>
            <a:ext cx="3941762" cy="2733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Excuse me? Can you tell us the way to Tan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Ky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House?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Girl: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, Nick &amp; </a:t>
            </a: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Thank you.</a:t>
            </a:r>
          </a:p>
        </p:txBody>
      </p:sp>
      <p:pic>
        <p:nvPicPr>
          <p:cNvPr id="2970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-381000"/>
            <a:ext cx="411480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2514600" y="2514600"/>
            <a:ext cx="1981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1600200" y="3352800"/>
            <a:ext cx="20955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4049713" y="6477000"/>
            <a:ext cx="16002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2819400" y="4648200"/>
            <a:ext cx="6223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649913" y="1379538"/>
            <a:ext cx="3689350" cy="2208212"/>
            <a:chOff x="4944376" y="2211429"/>
            <a:chExt cx="4126230" cy="1525689"/>
          </a:xfrm>
        </p:grpSpPr>
        <p:pic>
          <p:nvPicPr>
            <p:cNvPr id="297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376" y="2211429"/>
              <a:ext cx="4126230" cy="1525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6551190" y="3220512"/>
              <a:ext cx="81494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7829541" y="3245739"/>
              <a:ext cx="43499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2">
            <a:extLst>
              <a:ext uri="{FF2B5EF4-FFF2-40B4-BE49-F238E27FC236}"/>
            </a:extLst>
          </p:cNvPr>
          <p:cNvSpPr/>
          <p:nvPr/>
        </p:nvSpPr>
        <p:spPr>
          <a:xfrm>
            <a:off x="1757363" y="106363"/>
            <a:ext cx="6183312" cy="44291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Find sentences used to </a:t>
            </a:r>
            <a:r>
              <a:rPr lang="en-US" sz="2400" b="1" dirty="0">
                <a:solidFill>
                  <a:srgbClr val="C00000"/>
                </a:solidFill>
                <a:cs typeface="Calibri" panose="020F0502020204030204" pitchFamily="34" charset="0"/>
              </a:rPr>
              <a:t>make suggestions  </a:t>
            </a:r>
          </a:p>
        </p:txBody>
      </p:sp>
    </p:spTree>
    <p:extLst>
      <p:ext uri="{BB962C8B-B14F-4D97-AF65-F5344CB8AC3E}">
        <p14:creationId xmlns:p14="http://schemas.microsoft.com/office/powerpoint/2010/main" val="22109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3D3D05-F088-482E-A949-0AC2B52AF30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grpSp>
        <p:nvGrpSpPr>
          <p:cNvPr id="30723" name="Group 13"/>
          <p:cNvGrpSpPr>
            <a:grpSpLocks/>
          </p:cNvGrpSpPr>
          <p:nvPr/>
        </p:nvGrpSpPr>
        <p:grpSpPr bwMode="auto">
          <a:xfrm>
            <a:off x="1828800" y="0"/>
            <a:ext cx="8686800" cy="6553200"/>
            <a:chOff x="1169760" y="626447"/>
            <a:chExt cx="6327243" cy="4162425"/>
          </a:xfrm>
        </p:grpSpPr>
        <p:pic>
          <p:nvPicPr>
            <p:cNvPr id="3072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760" y="647662"/>
              <a:ext cx="21526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778" y="647662"/>
              <a:ext cx="2105025" cy="199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178" y="626447"/>
              <a:ext cx="2028825" cy="416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760" y="2707659"/>
              <a:ext cx="2193393" cy="206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778" y="2740583"/>
              <a:ext cx="2143125" cy="20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39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3"/>
          <p:cNvGrpSpPr>
            <a:grpSpLocks/>
          </p:cNvGrpSpPr>
          <p:nvPr/>
        </p:nvGrpSpPr>
        <p:grpSpPr bwMode="auto">
          <a:xfrm>
            <a:off x="2876550" y="1069976"/>
            <a:ext cx="6326188" cy="4162425"/>
            <a:chOff x="1169760" y="626447"/>
            <a:chExt cx="6327243" cy="4162425"/>
          </a:xfrm>
        </p:grpSpPr>
        <p:pic>
          <p:nvPicPr>
            <p:cNvPr id="3176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760" y="647662"/>
              <a:ext cx="2152650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778" y="647662"/>
              <a:ext cx="2105025" cy="199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178" y="626447"/>
              <a:ext cx="2028825" cy="416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760" y="2707659"/>
              <a:ext cx="2193393" cy="206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778" y="2740583"/>
              <a:ext cx="2143125" cy="20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8" name="TextBox 8"/>
            <p:cNvSpPr txBox="1">
              <a:spLocks noChangeArrowheads="1"/>
            </p:cNvSpPr>
            <p:nvPr/>
          </p:nvSpPr>
          <p:spPr bwMode="auto">
            <a:xfrm>
              <a:off x="2424233" y="789709"/>
              <a:ext cx="3813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31769" name="TextBox 9"/>
            <p:cNvSpPr txBox="1">
              <a:spLocks noChangeArrowheads="1"/>
            </p:cNvSpPr>
            <p:nvPr/>
          </p:nvSpPr>
          <p:spPr bwMode="auto">
            <a:xfrm>
              <a:off x="4998498" y="1160295"/>
              <a:ext cx="3813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31770" name="TextBox 10"/>
            <p:cNvSpPr txBox="1">
              <a:spLocks noChangeArrowheads="1"/>
            </p:cNvSpPr>
            <p:nvPr/>
          </p:nvSpPr>
          <p:spPr bwMode="auto">
            <a:xfrm>
              <a:off x="5609601" y="1160544"/>
              <a:ext cx="3813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31771" name="TextBox 11"/>
            <p:cNvSpPr txBox="1">
              <a:spLocks noChangeArrowheads="1"/>
            </p:cNvSpPr>
            <p:nvPr/>
          </p:nvSpPr>
          <p:spPr bwMode="auto">
            <a:xfrm>
              <a:off x="1277022" y="3311236"/>
              <a:ext cx="3813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31772" name="TextBox 12"/>
            <p:cNvSpPr txBox="1">
              <a:spLocks noChangeArrowheads="1"/>
            </p:cNvSpPr>
            <p:nvPr/>
          </p:nvSpPr>
          <p:spPr bwMode="auto">
            <a:xfrm>
              <a:off x="4275034" y="2788016"/>
              <a:ext cx="3813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31747" name="TextBox 14"/>
          <p:cNvSpPr txBox="1">
            <a:spLocks noChangeArrowheads="1"/>
          </p:cNvSpPr>
          <p:nvPr/>
        </p:nvSpPr>
        <p:spPr bwMode="auto">
          <a:xfrm>
            <a:off x="1878013" y="5640389"/>
            <a:ext cx="47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31748" name="TextBox 15"/>
          <p:cNvSpPr txBox="1">
            <a:spLocks noChangeArrowheads="1"/>
          </p:cNvSpPr>
          <p:nvPr/>
        </p:nvSpPr>
        <p:spPr bwMode="auto">
          <a:xfrm>
            <a:off x="2354263" y="5619751"/>
            <a:ext cx="1966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turn right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31749" name="TextBox 16"/>
          <p:cNvSpPr txBox="1">
            <a:spLocks noChangeArrowheads="1"/>
          </p:cNvSpPr>
          <p:nvPr/>
        </p:nvSpPr>
        <p:spPr bwMode="auto">
          <a:xfrm>
            <a:off x="1878013" y="6102351"/>
            <a:ext cx="47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31750" name="TextBox 17"/>
          <p:cNvSpPr txBox="1">
            <a:spLocks noChangeArrowheads="1"/>
          </p:cNvSpPr>
          <p:nvPr/>
        </p:nvSpPr>
        <p:spPr bwMode="auto">
          <a:xfrm>
            <a:off x="2354264" y="6081714"/>
            <a:ext cx="25860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cross the road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31751" name="TextBox 18"/>
          <p:cNvSpPr txBox="1">
            <a:spLocks noChangeArrowheads="1"/>
          </p:cNvSpPr>
          <p:nvPr/>
        </p:nvSpPr>
        <p:spPr bwMode="auto">
          <a:xfrm>
            <a:off x="4940301" y="5640389"/>
            <a:ext cx="474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31752" name="TextBox 19"/>
          <p:cNvSpPr txBox="1">
            <a:spLocks noChangeArrowheads="1"/>
          </p:cNvSpPr>
          <p:nvPr/>
        </p:nvSpPr>
        <p:spPr bwMode="auto">
          <a:xfrm>
            <a:off x="5414964" y="5619751"/>
            <a:ext cx="120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turn left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31753" name="TextBox 20"/>
          <p:cNvSpPr txBox="1">
            <a:spLocks noChangeArrowheads="1"/>
          </p:cNvSpPr>
          <p:nvPr/>
        </p:nvSpPr>
        <p:spPr bwMode="auto">
          <a:xfrm>
            <a:off x="4940301" y="6102351"/>
            <a:ext cx="474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31754" name="TextBox 21"/>
          <p:cNvSpPr txBox="1">
            <a:spLocks noChangeArrowheads="1"/>
          </p:cNvSpPr>
          <p:nvPr/>
        </p:nvSpPr>
        <p:spPr bwMode="auto">
          <a:xfrm>
            <a:off x="5414964" y="6081714"/>
            <a:ext cx="1900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go straight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31755" name="TextBox 22"/>
          <p:cNvSpPr txBox="1">
            <a:spLocks noChangeArrowheads="1"/>
          </p:cNvSpPr>
          <p:nvPr/>
        </p:nvSpPr>
        <p:spPr bwMode="auto">
          <a:xfrm>
            <a:off x="7504113" y="5611813"/>
            <a:ext cx="474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31756" name="TextBox 23"/>
          <p:cNvSpPr txBox="1">
            <a:spLocks noChangeArrowheads="1"/>
          </p:cNvSpPr>
          <p:nvPr/>
        </p:nvSpPr>
        <p:spPr bwMode="auto">
          <a:xfrm>
            <a:off x="7978776" y="5640388"/>
            <a:ext cx="2841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take the second turning on the left</a:t>
            </a:r>
            <a:endParaRPr lang="en-US" altLang="en-US" sz="2400" b="1">
              <a:solidFill>
                <a:srgbClr val="0070C0"/>
              </a:solidFill>
            </a:endParaRPr>
          </a:p>
        </p:txBody>
      </p:sp>
      <p:sp>
        <p:nvSpPr>
          <p:cNvPr id="31757" name="TextBox 25"/>
          <p:cNvSpPr txBox="1">
            <a:spLocks noChangeArrowheads="1"/>
          </p:cNvSpPr>
          <p:nvPr/>
        </p:nvSpPr>
        <p:spPr bwMode="auto">
          <a:xfrm>
            <a:off x="1878014" y="250826"/>
            <a:ext cx="878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Now match these directions with the diagrams below.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99788" y="1179198"/>
            <a:ext cx="158644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1" y="2600357"/>
            <a:ext cx="219959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03423" y="2274209"/>
            <a:ext cx="129577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146" y="3244566"/>
            <a:ext cx="120908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18138" y="4732338"/>
            <a:ext cx="180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DE2910"/>
                </a:solidFill>
              </a:rPr>
              <a:t>go straight</a:t>
            </a:r>
            <a:endParaRPr lang="en-US" altLang="en-US" sz="2400" b="1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6863" y="1079501"/>
            <a:ext cx="4964112" cy="5813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Wow! We’re in Hoi An. I’m so excited.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Let’s go to Chua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Cau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Well, but Tan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Ky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house is nearer. Shall we go there first?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 &amp; </a:t>
            </a: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OK, sure.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First, cross the road, and then turn left.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Fine, let’s go.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Wait.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What’s up,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I think we’re lost.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Look, there’s a girl. Let’s ask her.</a:t>
            </a:r>
          </a:p>
        </p:txBody>
      </p:sp>
      <p:sp>
        <p:nvSpPr>
          <p:cNvPr id="32771" name="TextBox 13"/>
          <p:cNvSpPr txBox="1">
            <a:spLocks noChangeArrowheads="1"/>
          </p:cNvSpPr>
          <p:nvPr/>
        </p:nvSpPr>
        <p:spPr bwMode="auto">
          <a:xfrm>
            <a:off x="3906838" y="217488"/>
            <a:ext cx="383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48D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2263" y="4124326"/>
            <a:ext cx="3941762" cy="2733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Excuse me? Can you tell us the way to Tan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Ky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House?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Girl: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, Nick &amp; </a:t>
            </a: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Thank you.</a:t>
            </a:r>
          </a:p>
        </p:txBody>
      </p:sp>
      <p:pic>
        <p:nvPicPr>
          <p:cNvPr id="3277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74689"/>
            <a:ext cx="56388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048000" y="4572000"/>
            <a:ext cx="13335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486400" y="4572000"/>
            <a:ext cx="8953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848600" y="5410200"/>
            <a:ext cx="11049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953500" y="5410200"/>
            <a:ext cx="10287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81800" y="5867400"/>
            <a:ext cx="2362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781800" y="6324600"/>
            <a:ext cx="1066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8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7664" y="282576"/>
            <a:ext cx="1411287" cy="5470525"/>
          </a:xfrm>
        </p:spPr>
      </p:pic>
      <p:sp>
        <p:nvSpPr>
          <p:cNvPr id="5" name="Rectangle 4"/>
          <p:cNvSpPr/>
          <p:nvPr/>
        </p:nvSpPr>
        <p:spPr>
          <a:xfrm>
            <a:off x="7940676" y="5664200"/>
            <a:ext cx="1622425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Pho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Hai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secondary school</a:t>
            </a:r>
          </a:p>
          <a:p>
            <a:pPr algn="ctr">
              <a:defRPr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You are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51476" y="4291013"/>
            <a:ext cx="1730375" cy="10334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Nghi Xuan Bank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76850" y="311151"/>
            <a:ext cx="1557338" cy="1147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Xuan Pho Market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21314" y="5368925"/>
            <a:ext cx="1571625" cy="127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Supermarket </a:t>
            </a: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Petrol station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14951" y="1862138"/>
            <a:ext cx="1463675" cy="1943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Tran Temple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78950" y="5475289"/>
            <a:ext cx="1092200" cy="13350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en-US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Tiktok</a:t>
            </a: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café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88476" y="3563939"/>
            <a:ext cx="1082675" cy="1652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Xuan Pho Primary School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02776" y="530225"/>
            <a:ext cx="1069975" cy="2438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Post office</a:t>
            </a:r>
          </a:p>
        </p:txBody>
      </p:sp>
      <p:pic>
        <p:nvPicPr>
          <p:cNvPr id="317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46075"/>
            <a:ext cx="11033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4186239"/>
            <a:ext cx="7588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6" y="5357814"/>
            <a:ext cx="815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6" y="6099176"/>
            <a:ext cx="7667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64" y="5616575"/>
            <a:ext cx="7905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3429001"/>
            <a:ext cx="6524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0" y="687388"/>
            <a:ext cx="8572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1989139"/>
            <a:ext cx="86201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05238"/>
            <a:ext cx="176688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876426"/>
            <a:ext cx="5143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3055938"/>
            <a:ext cx="1077912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35101"/>
            <a:ext cx="1816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5" name="TextBox 3"/>
          <p:cNvSpPr txBox="1">
            <a:spLocks noChangeArrowheads="1"/>
          </p:cNvSpPr>
          <p:nvPr/>
        </p:nvSpPr>
        <p:spPr bwMode="auto">
          <a:xfrm>
            <a:off x="1579564" y="2081213"/>
            <a:ext cx="41354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</a:rPr>
              <a:t>A: </a:t>
            </a:r>
            <a:r>
              <a:rPr lang="en-US" altLang="en-US" sz="2400">
                <a:solidFill>
                  <a:srgbClr val="000000"/>
                </a:solidFill>
              </a:rPr>
              <a:t>Go straight. Take the second turning on the left. It’s on your right.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</a:rPr>
              <a:t>B: </a:t>
            </a:r>
            <a:r>
              <a:rPr lang="en-US" altLang="en-US" sz="2400">
                <a:solidFill>
                  <a:srgbClr val="000000"/>
                </a:solidFill>
              </a:rPr>
              <a:t>Is that Tran Temple?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000000"/>
                </a:solidFill>
              </a:rPr>
              <a:t>A: </a:t>
            </a:r>
            <a:r>
              <a:rPr lang="en-US" altLang="en-US" sz="2400">
                <a:solidFill>
                  <a:srgbClr val="000000"/>
                </a:solidFill>
              </a:rPr>
              <a:t>No, try again.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80055" y="152400"/>
            <a:ext cx="29623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glow rad="88900">
                    <a:srgbClr val="FFFFFF"/>
                  </a:glow>
                </a:effectLst>
              </a:rPr>
              <a:t>Find places</a:t>
            </a:r>
          </a:p>
        </p:txBody>
      </p:sp>
      <p:sp>
        <p:nvSpPr>
          <p:cNvPr id="33817" name="TextBox 16"/>
          <p:cNvSpPr txBox="1">
            <a:spLocks noChangeArrowheads="1"/>
          </p:cNvSpPr>
          <p:nvPr/>
        </p:nvSpPr>
        <p:spPr bwMode="auto">
          <a:xfrm>
            <a:off x="1757363" y="1050926"/>
            <a:ext cx="22034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9456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6789" y="273051"/>
            <a:ext cx="1914525" cy="5470525"/>
          </a:xfrm>
        </p:spPr>
      </p:pic>
      <p:sp>
        <p:nvSpPr>
          <p:cNvPr id="5" name="Rectangle 4"/>
          <p:cNvSpPr/>
          <p:nvPr/>
        </p:nvSpPr>
        <p:spPr>
          <a:xfrm>
            <a:off x="5638800" y="5743575"/>
            <a:ext cx="2667000" cy="1066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Pho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Hai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secondary school</a:t>
            </a:r>
          </a:p>
          <a:p>
            <a:pPr algn="ctr">
              <a:defRPr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You are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2900" y="4087813"/>
            <a:ext cx="3340100" cy="10334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Nghi Xuan Bank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12900" y="225426"/>
            <a:ext cx="3600450" cy="1147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Xuan Pho Market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9563" y="5214938"/>
            <a:ext cx="3365500" cy="127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Supermarket </a:t>
            </a: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Petrol station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95451" y="1752600"/>
            <a:ext cx="1463675" cy="1943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Tran Temple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28038" y="5475289"/>
            <a:ext cx="2043112" cy="13350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>
              <a:defRPr/>
            </a:pPr>
            <a:r>
              <a:rPr lang="en-US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Tiktok</a:t>
            </a: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café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8038" y="3563939"/>
            <a:ext cx="2043112" cy="1652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Xuan Pho Primary School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05800" y="504825"/>
            <a:ext cx="2039938" cy="2438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Post office</a:t>
            </a:r>
          </a:p>
        </p:txBody>
      </p:sp>
      <p:pic>
        <p:nvPicPr>
          <p:cNvPr id="3482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7650"/>
            <a:ext cx="1981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1" y="4106864"/>
            <a:ext cx="114617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5213350"/>
            <a:ext cx="16430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4" y="5916614"/>
            <a:ext cx="1627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62600"/>
            <a:ext cx="1143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3429001"/>
            <a:ext cx="112236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687388"/>
            <a:ext cx="149225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752600"/>
            <a:ext cx="12493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1" y="3648076"/>
            <a:ext cx="284321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1" y="1779588"/>
            <a:ext cx="4619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3038475"/>
            <a:ext cx="26939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1352551"/>
            <a:ext cx="288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9" y="5251450"/>
            <a:ext cx="26939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8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k_stretch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276600" y="381000"/>
            <a:ext cx="5562600" cy="236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Impact" panose="020B0806030902050204" pitchFamily="34" charset="0"/>
              </a:rPr>
              <a:t>Homework</a:t>
            </a:r>
          </a:p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676400" y="5105401"/>
            <a:ext cx="33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en-US" sz="3600" b="1"/>
          </a:p>
        </p:txBody>
      </p:sp>
      <p:sp>
        <p:nvSpPr>
          <p:cNvPr id="3584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502B4A-51A0-4DC5-8264-75ED11139E5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1628776" y="2532063"/>
            <a:ext cx="9015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 asking and giving directions with friends .</a:t>
            </a:r>
            <a:endParaRPr lang="en-US" altLang="en-US" sz="3600" b="1"/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1676400" y="1885951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vocabulary by heart .</a:t>
            </a:r>
            <a:endParaRPr lang="en-US" altLang="en-US" sz="3600" b="1"/>
          </a:p>
        </p:txBody>
      </p:sp>
      <p:sp>
        <p:nvSpPr>
          <p:cNvPr id="19465" name="Rectangle 4"/>
          <p:cNvSpPr>
            <a:spLocks noChangeArrowheads="1"/>
          </p:cNvSpPr>
          <p:nvPr/>
        </p:nvSpPr>
        <p:spPr bwMode="auto">
          <a:xfrm>
            <a:off x="1676400" y="3600450"/>
            <a:ext cx="80772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Prepare next lesson: Unit 4 – </a:t>
            </a:r>
          </a:p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Lesson 2: A closer look 1.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6870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9463" grpId="0"/>
      <p:bldP spid="19464" grpId="0"/>
      <p:bldP spid="194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truyencuoi.net.vn/sites/default/files/hinh-nen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57400" y="381000"/>
            <a:ext cx="8001000" cy="1600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vi-VN" sz="3200" b="1" kern="0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5328C1-2C27-4DF7-A451-4B6E2495E2D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36869" name="WordArt 29"/>
          <p:cNvSpPr>
            <a:spLocks noChangeArrowheads="1" noChangeShapeType="1" noTextEdit="1"/>
          </p:cNvSpPr>
          <p:nvPr/>
        </p:nvSpPr>
        <p:spPr bwMode="auto">
          <a:xfrm>
            <a:off x="2971800" y="228600"/>
            <a:ext cx="67818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13445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117476"/>
            <a:ext cx="4117975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6" y="76201"/>
            <a:ext cx="47529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3054350"/>
            <a:ext cx="422275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8437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1" y="3095626"/>
            <a:ext cx="4765675" cy="3533775"/>
          </a:xfrm>
        </p:spPr>
      </p:pic>
    </p:spTree>
    <p:extLst>
      <p:ext uri="{BB962C8B-B14F-4D97-AF65-F5344CB8AC3E}">
        <p14:creationId xmlns:p14="http://schemas.microsoft.com/office/powerpoint/2010/main" val="24460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45C743-A429-499C-9E35-A0A4E90BCF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/>
          </a:p>
        </p:txBody>
      </p:sp>
      <p:pic>
        <p:nvPicPr>
          <p:cNvPr id="3" name="12742204-uhd_3840_2160_24fp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98426"/>
            <a:ext cx="9144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62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743200" y="381001"/>
            <a:ext cx="662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November 7</a:t>
            </a:r>
            <a:r>
              <a:rPr lang="en-US" altLang="en-US" sz="4000" b="1" i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,2024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48200" y="1143001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.VnAristote" panose="020B7200000000000000" pitchFamily="34" charset="0"/>
              </a:rPr>
              <a:t>Unit 4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57400" y="1981201"/>
            <a:ext cx="8001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FF0000"/>
                </a:solidFill>
              </a:rPr>
              <a:t>MY NEIGHBOURHOOD</a:t>
            </a:r>
            <a:r>
              <a:rPr lang="en-US" altLang="en-US" sz="5000" b="1">
                <a:solidFill>
                  <a:srgbClr val="FF0000"/>
                </a:solidFill>
                <a:latin typeface=".VnRevue" panose="020B7200000000000000" pitchFamily="34" charset="0"/>
              </a:rPr>
              <a:t>  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09800" y="3060700"/>
            <a:ext cx="7620000" cy="58420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u="sng">
                <a:solidFill>
                  <a:srgbClr val="000099"/>
                </a:solidFill>
                <a:latin typeface=".VnArabia" panose="020B7200000000000000" pitchFamily="34" charset="0"/>
              </a:rPr>
              <a:t>Period 27</a:t>
            </a:r>
            <a:r>
              <a:rPr lang="en-US" altLang="en-US" b="1" i="1">
                <a:solidFill>
                  <a:srgbClr val="000099"/>
                </a:solidFill>
                <a:latin typeface=".VnArabia" panose="020B7200000000000000" pitchFamily="34" charset="0"/>
              </a:rPr>
              <a:t>:  GETTING STARTED</a:t>
            </a:r>
          </a:p>
        </p:txBody>
      </p:sp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90950"/>
            <a:ext cx="8991600" cy="31194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572000" y="3570288"/>
            <a:ext cx="383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 in the old town!</a:t>
            </a:r>
          </a:p>
        </p:txBody>
      </p:sp>
    </p:spTree>
    <p:extLst>
      <p:ext uri="{BB962C8B-B14F-4D97-AF65-F5344CB8AC3E}">
        <p14:creationId xmlns:p14="http://schemas.microsoft.com/office/powerpoint/2010/main" val="191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CBADD9-C948-4924-8F83-AAC215391E3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22531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1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782679-C195-4ABE-90BF-D2E31F77155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235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2075"/>
            <a:ext cx="85344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8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"/>
            <a:ext cx="8610600" cy="6721475"/>
          </a:xfrm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B128BF-2E37-464D-9CC8-A07A1AEC779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6855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381000"/>
            <a:ext cx="94488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0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6863" y="1079501"/>
            <a:ext cx="4964112" cy="5813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Wow! We’re in Hoi An. I’m so excited.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Me too. It’s so beautiful. Where shall we go first?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Let’s go to Chua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Cau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Well, but Tan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Ky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house is nearer. Shall we go there first?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 &amp; </a:t>
            </a: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OK, sure.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First, cross the road, and then turn left.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Fine, let’s go.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Wait.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What’s up,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I think we’re lost.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Nick: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Look, there’s a girl. Let’s ask her.</a:t>
            </a:r>
          </a:p>
        </p:txBody>
      </p:sp>
      <p:sp>
        <p:nvSpPr>
          <p:cNvPr id="26627" name="TextBox 13"/>
          <p:cNvSpPr txBox="1">
            <a:spLocks noChangeArrowheads="1"/>
          </p:cNvSpPr>
          <p:nvPr/>
        </p:nvSpPr>
        <p:spPr bwMode="auto">
          <a:xfrm>
            <a:off x="4017963" y="244475"/>
            <a:ext cx="383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48D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2263" y="4124326"/>
            <a:ext cx="3941762" cy="2733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Excuse me? Can you tell us the way to Tan </a:t>
            </a:r>
            <a:r>
              <a:rPr lang="en-US" sz="2200" spc="-100" dirty="0" err="1">
                <a:solidFill>
                  <a:prstClr val="black"/>
                </a:solidFill>
                <a:latin typeface="Calibri"/>
              </a:rPr>
              <a:t>Ky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 House?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Girl: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Sure. Go straight. Take the second turning on the left, and then turn right.</a:t>
            </a:r>
          </a:p>
          <a:p>
            <a:pPr>
              <a:lnSpc>
                <a:spcPct val="130000"/>
              </a:lnSpc>
              <a:defRPr/>
            </a:pP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Phong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, Nick &amp; </a:t>
            </a:r>
            <a:r>
              <a:rPr lang="en-US" sz="2200" b="1" i="1" spc="-100" dirty="0" err="1">
                <a:solidFill>
                  <a:prstClr val="black"/>
                </a:solidFill>
                <a:latin typeface="Calibri"/>
              </a:rPr>
              <a:t>Khang</a:t>
            </a:r>
            <a:r>
              <a:rPr lang="en-US" sz="2200" b="1" i="1" spc="-1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2200" spc="-100" dirty="0">
                <a:solidFill>
                  <a:prstClr val="black"/>
                </a:solidFill>
                <a:latin typeface="Calibri"/>
              </a:rPr>
              <a:t>Thank you.</a:t>
            </a:r>
          </a:p>
        </p:txBody>
      </p:sp>
      <p:pic>
        <p:nvPicPr>
          <p:cNvPr id="26629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74689"/>
            <a:ext cx="56388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3911289.wav">
            <a:hlinkClick r:id="" action="ppaction://media"/>
          </p:cNvPr>
          <p:cNvPicPr>
            <a:picLocks noChangeAspect="1"/>
          </p:cNvPicPr>
          <p:nvPr>
            <a:wavAudioFile r:embed="rId1" name="A391C16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1" y="24447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5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Widescreen</PresentationFormat>
  <Paragraphs>165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.VnArabia</vt:lpstr>
      <vt:lpstr>.VnAristote</vt:lpstr>
      <vt:lpstr>.VnRevue</vt:lpstr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2024-11-08T12:42:07Z</dcterms:created>
  <dcterms:modified xsi:type="dcterms:W3CDTF">2024-11-08T12:42:32Z</dcterms:modified>
</cp:coreProperties>
</file>