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47"/>
  </p:notesMasterIdLst>
  <p:sldIdLst>
    <p:sldId id="256" r:id="rId3"/>
    <p:sldId id="276" r:id="rId4"/>
    <p:sldId id="277" r:id="rId5"/>
    <p:sldId id="278" r:id="rId6"/>
    <p:sldId id="279" r:id="rId7"/>
    <p:sldId id="281" r:id="rId8"/>
    <p:sldId id="280" r:id="rId9"/>
    <p:sldId id="282" r:id="rId10"/>
    <p:sldId id="283" r:id="rId11"/>
    <p:sldId id="284" r:id="rId12"/>
    <p:sldId id="285" r:id="rId13"/>
    <p:sldId id="286" r:id="rId14"/>
    <p:sldId id="288" r:id="rId15"/>
    <p:sldId id="289" r:id="rId16"/>
    <p:sldId id="292" r:id="rId17"/>
    <p:sldId id="291" r:id="rId18"/>
    <p:sldId id="290" r:id="rId19"/>
    <p:sldId id="287" r:id="rId20"/>
    <p:sldId id="293" r:id="rId21"/>
    <p:sldId id="294" r:id="rId22"/>
    <p:sldId id="295" r:id="rId23"/>
    <p:sldId id="296" r:id="rId24"/>
    <p:sldId id="297" r:id="rId25"/>
    <p:sldId id="298" r:id="rId26"/>
    <p:sldId id="299" r:id="rId27"/>
    <p:sldId id="300" r:id="rId28"/>
    <p:sldId id="301" r:id="rId29"/>
    <p:sldId id="302" r:id="rId30"/>
    <p:sldId id="304" r:id="rId31"/>
    <p:sldId id="305" r:id="rId32"/>
    <p:sldId id="303" r:id="rId33"/>
    <p:sldId id="259" r:id="rId34"/>
    <p:sldId id="306" r:id="rId35"/>
    <p:sldId id="307" r:id="rId36"/>
    <p:sldId id="308" r:id="rId37"/>
    <p:sldId id="258" r:id="rId38"/>
    <p:sldId id="260" r:id="rId39"/>
    <p:sldId id="263" r:id="rId40"/>
    <p:sldId id="262" r:id="rId41"/>
    <p:sldId id="264" r:id="rId42"/>
    <p:sldId id="261" r:id="rId43"/>
    <p:sldId id="309" r:id="rId44"/>
    <p:sldId id="257" r:id="rId45"/>
    <p:sldId id="274" r:id="rId46"/>
  </p:sldIdLst>
  <p:sldSz cx="18288000" cy="10287000"/>
  <p:notesSz cx="6858000" cy="9144000"/>
  <p:embeddedFontLst>
    <p:embeddedFont>
      <p:font typeface="Calibri" panose="020F0502020204030204" pitchFamily="34" charset="0"/>
      <p:regular r:id="rId48"/>
      <p:bold r:id="rId49"/>
      <p:italic r:id="rId50"/>
      <p:boldItalic r:id="rId51"/>
    </p:embeddedFont>
    <p:embeddedFont>
      <p:font typeface="Caveat Bold" panose="020B0604020202020204" charset="0"/>
      <p:bold r:id="rId52"/>
    </p:embeddedFont>
    <p:embeddedFont>
      <p:font typeface="iCiel Pacifico" panose="02000000000000000000"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300" y="-2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16184-A6D0-4B5F-A571-9E63AF790CCA}" type="datetimeFigureOut">
              <a:rPr lang="en-GB" smtClean="0"/>
              <a:t>24/10/2024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6D521-B948-416D-B895-CF5FE60B8205}" type="slidenum">
              <a:rPr lang="en-GB" smtClean="0"/>
              <a:t>‹#›</a:t>
            </a:fld>
            <a:endParaRPr lang="en-GB"/>
          </a:p>
        </p:txBody>
      </p:sp>
    </p:spTree>
    <p:extLst>
      <p:ext uri="{BB962C8B-B14F-4D97-AF65-F5344CB8AC3E}">
        <p14:creationId xmlns:p14="http://schemas.microsoft.com/office/powerpoint/2010/main" val="46582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83703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0"/>
            <a:ext cx="15544800" cy="2205038"/>
          </a:xfrm>
        </p:spPr>
        <p:txBody>
          <a:bodyPr/>
          <a:lstStyle/>
          <a:p>
            <a:r>
              <a:rPr lang="en-US"/>
              <a:t>Click to edit Master title style</a:t>
            </a:r>
          </a:p>
        </p:txBody>
      </p:sp>
      <p:sp>
        <p:nvSpPr>
          <p:cNvPr id="3" name="Subtitle 2"/>
          <p:cNvSpPr>
            <a:spLocks noGrp="1"/>
          </p:cNvSpPr>
          <p:nvPr>
            <p:ph type="subTitle" idx="1"/>
          </p:nvPr>
        </p:nvSpPr>
        <p:spPr>
          <a:xfrm>
            <a:off x="2743201" y="5829300"/>
            <a:ext cx="12801601"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10/24/2024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742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10/24/2024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292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7" y="6610352"/>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7"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10/24/2024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883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6026" y="2400302"/>
            <a:ext cx="10791825"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12650" y="2400302"/>
            <a:ext cx="107950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10/24/2024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983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1" y="2302670"/>
            <a:ext cx="8080377"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1" y="3262313"/>
            <a:ext cx="8080377"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2"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2"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solidFill>
                  <a:prstClr val="black">
                    <a:tint val="75000"/>
                  </a:prstClr>
                </a:solidFill>
              </a:rPr>
              <a:pPr/>
              <a:t>10/24/2024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356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solidFill>
                  <a:prstClr val="black">
                    <a:tint val="75000"/>
                  </a:prstClr>
                </a:solidFill>
              </a:rPr>
              <a:pPr/>
              <a:t>10/24/2024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543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solidFill>
                  <a:prstClr val="black">
                    <a:tint val="75000"/>
                  </a:prstClr>
                </a:solidFill>
              </a:rPr>
              <a:pPr/>
              <a:t>10/24/2024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431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2" y="409575"/>
            <a:ext cx="6016626" cy="1743075"/>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1" y="409577"/>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2" y="2152652"/>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10/24/2024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71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10/24/2024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62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10/24/2024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732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37125" y="411959"/>
            <a:ext cx="5470525"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6026" y="411959"/>
            <a:ext cx="161163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10/24/2024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77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7"/>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D59D0918-B3BC-4D15-9AF8-385E8378AD06}" type="datetimeFigureOut">
              <a:rPr lang="en-US" smtClean="0">
                <a:solidFill>
                  <a:prstClr val="black">
                    <a:tint val="75000"/>
                  </a:prstClr>
                </a:solidFill>
              </a:rPr>
              <a:pPr/>
              <a:t>10/24/2024</a:t>
            </a:fld>
            <a:endParaRPr lang="en-US">
              <a:solidFill>
                <a:prstClr val="black">
                  <a:tint val="75000"/>
                </a:prstClr>
              </a:solidFill>
            </a:endParaRPr>
          </a:p>
        </p:txBody>
      </p:sp>
      <p:sp>
        <p:nvSpPr>
          <p:cNvPr id="5" name="Footer Placeholder 4"/>
          <p:cNvSpPr>
            <a:spLocks noGrp="1"/>
          </p:cNvSpPr>
          <p:nvPr>
            <p:ph type="ftr" sz="quarter" idx="3"/>
          </p:nvPr>
        </p:nvSpPr>
        <p:spPr>
          <a:xfrm>
            <a:off x="6248402" y="9534527"/>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27"/>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583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2.pn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3.svg"/></Relationships>
</file>

<file path=ppt/slides/_rels/slide1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1.png"/><Relationship Id="rId7" Type="http://schemas.openxmlformats.org/officeDocument/2006/relationships/image" Target="../media/image28.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1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33.svg"/><Relationship Id="rId7"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26.svg"/><Relationship Id="rId4" Type="http://schemas.openxmlformats.org/officeDocument/2006/relationships/image" Target="../media/image8.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33.svg"/><Relationship Id="rId7"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26.svg"/><Relationship Id="rId4" Type="http://schemas.openxmlformats.org/officeDocument/2006/relationships/image" Target="../media/image8.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33.svg"/><Relationship Id="rId7"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26.svg"/><Relationship Id="rId4" Type="http://schemas.openxmlformats.org/officeDocument/2006/relationships/image" Target="../media/image8.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33.svg"/><Relationship Id="rId7"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26.svg"/><Relationship Id="rId4" Type="http://schemas.openxmlformats.org/officeDocument/2006/relationships/image" Target="../media/image8.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3.sv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33.svg"/><Relationship Id="rId7"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26.svg"/><Relationship Id="rId4" Type="http://schemas.openxmlformats.org/officeDocument/2006/relationships/image" Target="../media/image8.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2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33.svg"/><Relationship Id="rId7"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26.svg"/><Relationship Id="rId4" Type="http://schemas.openxmlformats.org/officeDocument/2006/relationships/image" Target="../media/image8.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33.svg"/><Relationship Id="rId7"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26.svg"/><Relationship Id="rId4" Type="http://schemas.openxmlformats.org/officeDocument/2006/relationships/image" Target="../media/image8.pn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33.svg"/><Relationship Id="rId7"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26.svg"/><Relationship Id="rId4" Type="http://schemas.openxmlformats.org/officeDocument/2006/relationships/image" Target="../media/image8.png"/><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2.pn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3.svg"/></Relationships>
</file>

<file path=ppt/slides/_rels/slide2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2.pn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3.svg"/></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2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5.svg"/><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5.sv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slide" Target="slide32.xml"/><Relationship Id="rId5" Type="http://schemas.openxmlformats.org/officeDocument/2006/relationships/image" Target="../media/image23.png"/><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5.svg"/><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5.sv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3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2.pn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3.svg"/></Relationships>
</file>

<file path=ppt/slides/_rels/slide3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2.pn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3.svg"/></Relationships>
</file>

<file path=ppt/slides/_rels/slide3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4.sv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3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3.sv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33.svg"/><Relationship Id="rId7"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26.svg"/><Relationship Id="rId4" Type="http://schemas.openxmlformats.org/officeDocument/2006/relationships/image" Target="../media/image8.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40.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45.png"/><Relationship Id="rId3" Type="http://schemas.openxmlformats.org/officeDocument/2006/relationships/image" Target="../media/image25.png"/><Relationship Id="rId7" Type="http://schemas.openxmlformats.org/officeDocument/2006/relationships/image" Target="../media/image8.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10.png"/><Relationship Id="rId5" Type="http://schemas.openxmlformats.org/officeDocument/2006/relationships/image" Target="../media/image32.png"/><Relationship Id="rId10" Type="http://schemas.openxmlformats.org/officeDocument/2006/relationships/image" Target="../media/image5.svg"/><Relationship Id="rId4" Type="http://schemas.openxmlformats.org/officeDocument/2006/relationships/image" Target="../media/image26.svg"/><Relationship Id="rId9" Type="http://schemas.openxmlformats.org/officeDocument/2006/relationships/image" Target="../media/image4.png"/><Relationship Id="rId14" Type="http://schemas.openxmlformats.org/officeDocument/2006/relationships/image" Target="../media/image46.sv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4.sv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4.svg"/></Relationships>
</file>

<file path=ppt/slides/_rels/slide4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5.svg"/><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5.sv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45.png"/><Relationship Id="rId3" Type="http://schemas.openxmlformats.org/officeDocument/2006/relationships/image" Target="../media/image25.png"/><Relationship Id="rId7" Type="http://schemas.openxmlformats.org/officeDocument/2006/relationships/image" Target="../media/image8.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10.png"/><Relationship Id="rId5" Type="http://schemas.openxmlformats.org/officeDocument/2006/relationships/image" Target="../media/image32.png"/><Relationship Id="rId10" Type="http://schemas.openxmlformats.org/officeDocument/2006/relationships/image" Target="../media/image5.svg"/><Relationship Id="rId4" Type="http://schemas.openxmlformats.org/officeDocument/2006/relationships/image" Target="../media/image26.svg"/><Relationship Id="rId9" Type="http://schemas.openxmlformats.org/officeDocument/2006/relationships/image" Target="../media/image4.png"/><Relationship Id="rId14" Type="http://schemas.openxmlformats.org/officeDocument/2006/relationships/image" Target="../media/image46.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3.sv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5.svg"/><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38.png"/><Relationship Id="rId5" Type="http://schemas.openxmlformats.org/officeDocument/2006/relationships/image" Target="../media/image35.sv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Freeform 3"/>
          <p:cNvSpPr/>
          <p:nvPr/>
        </p:nvSpPr>
        <p:spPr>
          <a:xfrm>
            <a:off x="-98945" y="-7786403"/>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sp>
        <p:nvSpPr>
          <p:cNvPr id="4" name="Freeform 4"/>
          <p:cNvSpPr/>
          <p:nvPr/>
        </p:nvSpPr>
        <p:spPr>
          <a:xfrm rot="-185108">
            <a:off x="9048989" y="1114696"/>
            <a:ext cx="3240312" cy="1656609"/>
          </a:xfrm>
          <a:custGeom>
            <a:avLst/>
            <a:gdLst/>
            <a:ahLst/>
            <a:cxnLst/>
            <a:rect l="l" t="t" r="r" b="b"/>
            <a:pathLst>
              <a:path w="3240312" h="1656609">
                <a:moveTo>
                  <a:pt x="0" y="0"/>
                </a:moveTo>
                <a:lnTo>
                  <a:pt x="3240312" y="0"/>
                </a:lnTo>
                <a:lnTo>
                  <a:pt x="3240312" y="1656609"/>
                </a:lnTo>
                <a:lnTo>
                  <a:pt x="0" y="16566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TextBox 5"/>
          <p:cNvSpPr txBox="1"/>
          <p:nvPr/>
        </p:nvSpPr>
        <p:spPr>
          <a:xfrm rot="-449030">
            <a:off x="1711884" y="3075873"/>
            <a:ext cx="16575286" cy="261610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lnSpc>
                <a:spcPts val="20412"/>
              </a:lnSpc>
            </a:pPr>
            <a:r>
              <a:rPr lang="vi-VN" sz="17300" b="1">
                <a:solidFill>
                  <a:srgbClr val="00B050"/>
                </a:solidFill>
                <a:effectLst>
                  <a:outerShdw blurRad="38100" dist="38100" dir="2700000" algn="tl">
                    <a:srgbClr val="000000">
                      <a:alpha val="43137"/>
                    </a:srgbClr>
                  </a:outerShdw>
                </a:effectLst>
                <a:latin typeface="iCiel Altus" pitchFamily="50" charset="-93"/>
              </a:rPr>
              <a:t>THỰC HÀNH TIẾNG VIỆT</a:t>
            </a:r>
            <a:endParaRPr lang="en-US" sz="17300" b="1">
              <a:solidFill>
                <a:srgbClr val="00B050"/>
              </a:solidFill>
              <a:effectLst>
                <a:outerShdw blurRad="38100" dist="38100" dir="2700000" algn="tl">
                  <a:srgbClr val="000000">
                    <a:alpha val="43137"/>
                  </a:srgbClr>
                </a:outerShdw>
              </a:effectLst>
              <a:latin typeface="iCiel Altus" pitchFamily="50" charset="-93"/>
            </a:endParaRPr>
          </a:p>
        </p:txBody>
      </p:sp>
      <p:sp>
        <p:nvSpPr>
          <p:cNvPr id="7" name="Freeform 7"/>
          <p:cNvSpPr/>
          <p:nvPr/>
        </p:nvSpPr>
        <p:spPr>
          <a:xfrm rot="-1570142">
            <a:off x="5642849" y="1704252"/>
            <a:ext cx="1390355" cy="1236836"/>
          </a:xfrm>
          <a:custGeom>
            <a:avLst/>
            <a:gdLst/>
            <a:ahLst/>
            <a:cxnLst/>
            <a:rect l="l" t="t" r="r" b="b"/>
            <a:pathLst>
              <a:path w="1390355" h="1236836">
                <a:moveTo>
                  <a:pt x="0" y="0"/>
                </a:moveTo>
                <a:lnTo>
                  <a:pt x="1390354" y="0"/>
                </a:lnTo>
                <a:lnTo>
                  <a:pt x="1390354" y="1236836"/>
                </a:lnTo>
                <a:lnTo>
                  <a:pt x="0" y="12368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911868">
            <a:off x="392138" y="3929711"/>
            <a:ext cx="4180516" cy="4304263"/>
          </a:xfrm>
          <a:custGeom>
            <a:avLst/>
            <a:gdLst/>
            <a:ahLst/>
            <a:cxnLst/>
            <a:rect l="l" t="t" r="r" b="b"/>
            <a:pathLst>
              <a:path w="4180516" h="4304263">
                <a:moveTo>
                  <a:pt x="0" y="0"/>
                </a:moveTo>
                <a:lnTo>
                  <a:pt x="4180516" y="0"/>
                </a:lnTo>
                <a:lnTo>
                  <a:pt x="4180516" y="4304264"/>
                </a:lnTo>
                <a:lnTo>
                  <a:pt x="0" y="43042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364056">
            <a:off x="7534707" y="6828520"/>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p:cNvSpPr/>
          <p:nvPr/>
        </p:nvSpPr>
        <p:spPr>
          <a:xfrm>
            <a:off x="0" y="8507490"/>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sp>
        <p:nvSpPr>
          <p:cNvPr id="11" name="Freeform 11"/>
          <p:cNvSpPr/>
          <p:nvPr/>
        </p:nvSpPr>
        <p:spPr>
          <a:xfrm rot="-1264247">
            <a:off x="11982111" y="6760796"/>
            <a:ext cx="4224487" cy="2406198"/>
          </a:xfrm>
          <a:custGeom>
            <a:avLst/>
            <a:gdLst/>
            <a:ahLst/>
            <a:cxnLst/>
            <a:rect l="l" t="t" r="r" b="b"/>
            <a:pathLst>
              <a:path w="4224487" h="2406198">
                <a:moveTo>
                  <a:pt x="0" y="0"/>
                </a:moveTo>
                <a:lnTo>
                  <a:pt x="4224487" y="0"/>
                </a:lnTo>
                <a:lnTo>
                  <a:pt x="4224487" y="2406198"/>
                </a:lnTo>
                <a:lnTo>
                  <a:pt x="0" y="24061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859834" y="0"/>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TextBox 9"/>
          <p:cNvSpPr txBox="1"/>
          <p:nvPr/>
        </p:nvSpPr>
        <p:spPr>
          <a:xfrm>
            <a:off x="5675867" y="1061298"/>
            <a:ext cx="9119014" cy="1231106"/>
          </a:xfrm>
          <a:prstGeom prst="rect">
            <a:avLst/>
          </a:prstGeom>
        </p:spPr>
        <p:txBody>
          <a:bodyPr lIns="0" tIns="0" rIns="0" bIns="0" rtlCol="0" anchor="t">
            <a:spAutoFit/>
          </a:bodyPr>
          <a:lstStyle/>
          <a:p>
            <a:r>
              <a:rPr lang="en-US" sz="8000" b="1">
                <a:latin typeface="iCiel Pacifico" panose="02000000000000000000" pitchFamily="50" charset="-93"/>
              </a:rPr>
              <a:t>Ví dụ 2</a:t>
            </a:r>
            <a:endParaRPr lang="en-GB" sz="8000">
              <a:solidFill>
                <a:prstClr val="black"/>
              </a:solidFill>
              <a:latin typeface="iCiel Pacifico" panose="02000000000000000000" pitchFamily="50" charset="-93"/>
            </a:endParaRPr>
          </a:p>
        </p:txBody>
      </p:sp>
      <p:sp>
        <p:nvSpPr>
          <p:cNvPr id="11" name="TextBox 11"/>
          <p:cNvSpPr txBox="1"/>
          <p:nvPr/>
        </p:nvSpPr>
        <p:spPr>
          <a:xfrm>
            <a:off x="3532568" y="2909674"/>
            <a:ext cx="8589578" cy="4062651"/>
          </a:xfrm>
          <a:prstGeom prst="rect">
            <a:avLst/>
          </a:prstGeom>
        </p:spPr>
        <p:txBody>
          <a:bodyPr wrap="square" lIns="0" tIns="0" rIns="0" bIns="0" rtlCol="0" anchor="t">
            <a:spAutoFit/>
          </a:bodyPr>
          <a:lstStyle/>
          <a:p>
            <a:pPr algn="just"/>
            <a:r>
              <a:rPr lang="en-US" sz="4400" b="1">
                <a:latin typeface="Times New Roman" panose="02020603050405020304" pitchFamily="18" charset="0"/>
                <a:cs typeface="Times New Roman" panose="02020603050405020304" pitchFamily="18" charset="0"/>
              </a:rPr>
              <a:t>Trong giao tiếp, </a:t>
            </a:r>
            <a:r>
              <a:rPr lang="en-US" sz="4400">
                <a:latin typeface="Times New Roman" panose="02020603050405020304" pitchFamily="18" charset="0"/>
                <a:cs typeface="Times New Roman" panose="02020603050405020304" pitchFamily="18" charset="0"/>
              </a:rPr>
              <a:t>người Việt dùng cử chỉ gật đầu, lắc đầu để biểu thị sự đồng ý hay không đồng ý; xòe bàn tay, giơ ngón tay biểu thị số lượng nhất định. Đó cũng là phương tiện giao tiếp phi ngôn ngữ.</a:t>
            </a:r>
            <a:endParaRPr lang="en-GB" sz="4400">
              <a:solidFill>
                <a:prstClr val="black"/>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99127" y="4087071"/>
            <a:ext cx="7550021" cy="6240092"/>
          </a:xfrm>
          <a:prstGeom prst="rect">
            <a:avLst/>
          </a:prstGeom>
        </p:spPr>
      </p:pic>
    </p:spTree>
    <p:extLst>
      <p:ext uri="{BB962C8B-B14F-4D97-AF65-F5344CB8AC3E}">
        <p14:creationId xmlns:p14="http://schemas.microsoft.com/office/powerpoint/2010/main" val="133518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TextBox 2"/>
          <p:cNvSpPr txBox="1"/>
          <p:nvPr/>
        </p:nvSpPr>
        <p:spPr>
          <a:xfrm>
            <a:off x="4680784" y="336877"/>
            <a:ext cx="10122472" cy="2596224"/>
          </a:xfrm>
          <a:prstGeom prst="rect">
            <a:avLst/>
          </a:prstGeom>
        </p:spPr>
        <p:txBody>
          <a:bodyPr wrap="square" lIns="0" tIns="0" rIns="0" bIns="0" rtlCol="0" anchor="t">
            <a:spAutoFit/>
          </a:bodyPr>
          <a:lstStyle/>
          <a:p>
            <a:pPr algn="ctr">
              <a:lnSpc>
                <a:spcPts val="10641"/>
              </a:lnSpc>
              <a:spcBef>
                <a:spcPct val="0"/>
              </a:spcBef>
            </a:pPr>
            <a:r>
              <a:rPr lang="en-US" sz="6000" b="1">
                <a:latin typeface="Times New Roman" panose="02020603050405020304" pitchFamily="18" charset="0"/>
                <a:cs typeface="Times New Roman" panose="02020603050405020304" pitchFamily="18" charset="0"/>
              </a:rPr>
              <a:t>b. Khái niệm: </a:t>
            </a:r>
            <a:r>
              <a:rPr lang="en-US" sz="6000">
                <a:latin typeface="Times New Roman" panose="02020603050405020304" pitchFamily="18" charset="0"/>
                <a:cs typeface="Times New Roman" panose="02020603050405020304" pitchFamily="18" charset="0"/>
              </a:rPr>
              <a:t>Phương tiện giao tiếp phi ngôn ngữ là</a:t>
            </a:r>
            <a:endParaRPr lang="en-US" sz="7200" spc="155">
              <a:solidFill>
                <a:srgbClr val="FFFFFF"/>
              </a:solidFill>
              <a:latin typeface="Times New Roman" panose="02020603050405020304" pitchFamily="18" charset="0"/>
              <a:cs typeface="Times New Roman" panose="02020603050405020304" pitchFamily="18" charset="0"/>
            </a:endParaRPr>
          </a:p>
        </p:txBody>
      </p:sp>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grpSp>
        <p:nvGrpSpPr>
          <p:cNvPr id="4" name="Group 4"/>
          <p:cNvGrpSpPr/>
          <p:nvPr/>
        </p:nvGrpSpPr>
        <p:grpSpPr>
          <a:xfrm>
            <a:off x="1190595" y="3505663"/>
            <a:ext cx="8551425" cy="5611873"/>
            <a:chOff x="0" y="0"/>
            <a:chExt cx="812800" cy="533400"/>
          </a:xfrm>
        </p:grpSpPr>
        <p:sp>
          <p:nvSpPr>
            <p:cNvPr id="5" name="Freeform 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6" name="TextBox 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7" name="Group 7"/>
          <p:cNvGrpSpPr/>
          <p:nvPr/>
        </p:nvGrpSpPr>
        <p:grpSpPr>
          <a:xfrm>
            <a:off x="9901823" y="3210810"/>
            <a:ext cx="8127140" cy="5333435"/>
            <a:chOff x="0" y="0"/>
            <a:chExt cx="812800" cy="533400"/>
          </a:xfrm>
        </p:grpSpPr>
        <p:sp>
          <p:nvSpPr>
            <p:cNvPr id="8" name="Freeform 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9" name="TextBox 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0" name="Group 10"/>
          <p:cNvGrpSpPr/>
          <p:nvPr/>
        </p:nvGrpSpPr>
        <p:grpSpPr>
          <a:xfrm rot="-1311886">
            <a:off x="-8696195" y="-3808400"/>
            <a:ext cx="11996482" cy="7872691"/>
            <a:chOff x="0" y="0"/>
            <a:chExt cx="812800" cy="533400"/>
          </a:xfrm>
        </p:grpSpPr>
        <p:sp>
          <p:nvSpPr>
            <p:cNvPr id="11" name="Freeform 11"/>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12" name="TextBox 12"/>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3" name="Freeform 13"/>
          <p:cNvSpPr/>
          <p:nvPr/>
        </p:nvSpPr>
        <p:spPr>
          <a:xfrm>
            <a:off x="151907" y="561153"/>
            <a:ext cx="3998677" cy="2044324"/>
          </a:xfrm>
          <a:custGeom>
            <a:avLst/>
            <a:gdLst/>
            <a:ahLst/>
            <a:cxnLst/>
            <a:rect l="l" t="t" r="r" b="b"/>
            <a:pathLst>
              <a:path w="3998677" h="2044324">
                <a:moveTo>
                  <a:pt x="0" y="0"/>
                </a:moveTo>
                <a:lnTo>
                  <a:pt x="3998677" y="0"/>
                </a:lnTo>
                <a:lnTo>
                  <a:pt x="3998677" y="2044324"/>
                </a:lnTo>
                <a:lnTo>
                  <a:pt x="0" y="20443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14"/>
          <p:cNvSpPr/>
          <p:nvPr/>
        </p:nvSpPr>
        <p:spPr>
          <a:xfrm rot="773015">
            <a:off x="13382973" y="7583811"/>
            <a:ext cx="1650023" cy="1468520"/>
          </a:xfrm>
          <a:custGeom>
            <a:avLst/>
            <a:gdLst/>
            <a:ahLst/>
            <a:cxnLst/>
            <a:rect l="l" t="t" r="r" b="b"/>
            <a:pathLst>
              <a:path w="1650023" h="1468520">
                <a:moveTo>
                  <a:pt x="0" y="0"/>
                </a:moveTo>
                <a:lnTo>
                  <a:pt x="1650022" y="0"/>
                </a:lnTo>
                <a:lnTo>
                  <a:pt x="1650022" y="1468520"/>
                </a:lnTo>
                <a:lnTo>
                  <a:pt x="0" y="14685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4568237" y="8084806"/>
            <a:ext cx="2140493" cy="1811392"/>
          </a:xfrm>
          <a:custGeom>
            <a:avLst/>
            <a:gdLst/>
            <a:ahLst/>
            <a:cxnLst/>
            <a:rect l="l" t="t" r="r" b="b"/>
            <a:pathLst>
              <a:path w="2140493" h="1811392">
                <a:moveTo>
                  <a:pt x="0" y="0"/>
                </a:moveTo>
                <a:lnTo>
                  <a:pt x="2140494" y="0"/>
                </a:lnTo>
                <a:lnTo>
                  <a:pt x="2140494" y="1811392"/>
                </a:lnTo>
                <a:lnTo>
                  <a:pt x="0" y="18113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TextBox 19"/>
          <p:cNvSpPr txBox="1"/>
          <p:nvPr/>
        </p:nvSpPr>
        <p:spPr>
          <a:xfrm>
            <a:off x="2451469" y="4235373"/>
            <a:ext cx="6374031" cy="4308872"/>
          </a:xfrm>
          <a:prstGeom prst="rect">
            <a:avLst/>
          </a:prstGeom>
        </p:spPr>
        <p:txBody>
          <a:bodyPr wrap="square" lIns="0" tIns="0" rIns="0" bIns="0" rtlCol="0" anchor="t">
            <a:spAutoFit/>
          </a:bodyPr>
          <a:lstStyle/>
          <a:p>
            <a:pPr algn="just"/>
            <a:r>
              <a:rPr lang="en-US" sz="4000">
                <a:latin typeface="Times New Roman" panose="02020603050405020304" pitchFamily="18" charset="0"/>
                <a:cs typeface="Times New Roman" panose="02020603050405020304" pitchFamily="18" charset="0"/>
              </a:rPr>
              <a:t>Các</a:t>
            </a:r>
            <a:r>
              <a:rPr lang="en-US" sz="4000" b="1">
                <a:latin typeface="Times New Roman" panose="02020603050405020304" pitchFamily="18" charset="0"/>
                <a:cs typeface="Times New Roman" panose="02020603050405020304" pitchFamily="18" charset="0"/>
              </a:rPr>
              <a:t> hình ảnh, số liệu, kí hiệu, biểu đồ</a:t>
            </a:r>
            <a:r>
              <a:rPr lang="en-US" sz="4000">
                <a:latin typeface="Times New Roman" panose="02020603050405020304" pitchFamily="18" charset="0"/>
                <a:cs typeface="Times New Roman" panose="02020603050405020304" pitchFamily="18" charset="0"/>
              </a:rPr>
              <a:t>,… được dùng </a:t>
            </a:r>
            <a:r>
              <a:rPr lang="en-US" sz="4000" b="1">
                <a:latin typeface="Times New Roman" panose="02020603050405020304" pitchFamily="18" charset="0"/>
                <a:cs typeface="Times New Roman" panose="02020603050405020304" pitchFamily="18" charset="0"/>
              </a:rPr>
              <a:t>phối hợp </a:t>
            </a:r>
            <a:r>
              <a:rPr lang="en-US" sz="4000">
                <a:latin typeface="Times New Roman" panose="02020603050405020304" pitchFamily="18" charset="0"/>
                <a:cs typeface="Times New Roman" panose="02020603050405020304" pitchFamily="18" charset="0"/>
              </a:rPr>
              <a:t>với phương tiện ngôn ngữ nhằm </a:t>
            </a:r>
            <a:r>
              <a:rPr lang="en-US" sz="4000" b="1">
                <a:latin typeface="Times New Roman" panose="02020603050405020304" pitchFamily="18" charset="0"/>
                <a:cs typeface="Times New Roman" panose="02020603050405020304" pitchFamily="18" charset="0"/>
              </a:rPr>
              <a:t>minh họa, làm rõ</a:t>
            </a:r>
            <a:r>
              <a:rPr lang="en-US" sz="4000">
                <a:latin typeface="Times New Roman" panose="02020603050405020304" pitchFamily="18" charset="0"/>
                <a:cs typeface="Times New Roman" panose="02020603050405020304" pitchFamily="18" charset="0"/>
              </a:rPr>
              <a:t> những nội dung nhất định được biểu thị bằng cách phương tiện ngôn ngữ.</a:t>
            </a:r>
            <a:endParaRPr lang="en-US" sz="4000" spc="50">
              <a:solidFill>
                <a:srgbClr val="A6A6A6"/>
              </a:solidFill>
              <a:latin typeface="Times New Roman" panose="02020603050405020304" pitchFamily="18" charset="0"/>
              <a:cs typeface="Times New Roman" panose="02020603050405020304" pitchFamily="18" charset="0"/>
            </a:endParaRPr>
          </a:p>
        </p:txBody>
      </p:sp>
      <p:sp>
        <p:nvSpPr>
          <p:cNvPr id="20" name="TextBox 20"/>
          <p:cNvSpPr txBox="1"/>
          <p:nvPr/>
        </p:nvSpPr>
        <p:spPr>
          <a:xfrm>
            <a:off x="11502209" y="4543150"/>
            <a:ext cx="5626205" cy="2954655"/>
          </a:xfrm>
          <a:prstGeom prst="rect">
            <a:avLst/>
          </a:prstGeom>
        </p:spPr>
        <p:txBody>
          <a:bodyPr lIns="0" tIns="0" rIns="0" bIns="0" rtlCol="0" anchor="t">
            <a:spAutoFit/>
          </a:bodyPr>
          <a:lstStyle/>
          <a:p>
            <a:pPr algn="just">
              <a:spcBef>
                <a:spcPct val="0"/>
              </a:spcBef>
            </a:pPr>
            <a:r>
              <a:rPr lang="en-US" sz="4800">
                <a:latin typeface="Times New Roman" panose="02020603050405020304" pitchFamily="18" charset="0"/>
                <a:cs typeface="Times New Roman" panose="02020603050405020304" pitchFamily="18" charset="0"/>
              </a:rPr>
              <a:t>Các </a:t>
            </a:r>
            <a:r>
              <a:rPr lang="en-US" sz="4800" b="1">
                <a:latin typeface="Times New Roman" panose="02020603050405020304" pitchFamily="18" charset="0"/>
                <a:cs typeface="Times New Roman" panose="02020603050405020304" pitchFamily="18" charset="0"/>
              </a:rPr>
              <a:t>cử chỉ</a:t>
            </a:r>
            <a:r>
              <a:rPr lang="en-US" sz="4800">
                <a:latin typeface="Times New Roman" panose="02020603050405020304" pitchFamily="18" charset="0"/>
                <a:cs typeface="Times New Roman" panose="02020603050405020304" pitchFamily="18" charset="0"/>
              </a:rPr>
              <a:t> gật đầu, lắc đầu để biểu thị sự đồng ý hay không đồng ý, …</a:t>
            </a:r>
            <a:endParaRPr lang="en-US" sz="4800" spc="50">
              <a:solidFill>
                <a:srgbClr val="A6A6A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23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3"/>
            <a:stretch>
              <a:fillRect/>
            </a:stretch>
          </a:blipFill>
        </p:spPr>
      </p:sp>
      <p:grpSp>
        <p:nvGrpSpPr>
          <p:cNvPr id="3" name="Group 3"/>
          <p:cNvGrpSpPr/>
          <p:nvPr/>
        </p:nvGrpSpPr>
        <p:grpSpPr>
          <a:xfrm>
            <a:off x="859834" y="0"/>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3258148" y="1605777"/>
            <a:ext cx="9119014" cy="1136337"/>
          </a:xfrm>
          <a:prstGeom prst="rect">
            <a:avLst/>
          </a:prstGeom>
        </p:spPr>
        <p:txBody>
          <a:bodyPr lIns="0" tIns="0" rIns="0" bIns="0" rtlCol="0" anchor="t">
            <a:spAutoFit/>
          </a:bodyPr>
          <a:lstStyle/>
          <a:p>
            <a:pPr algn="ctr">
              <a:lnSpc>
                <a:spcPts val="8503"/>
              </a:lnSpc>
              <a:spcBef>
                <a:spcPct val="0"/>
              </a:spcBef>
            </a:pPr>
            <a:r>
              <a:rPr lang="en-US" sz="8000" b="1">
                <a:latin typeface="iCiel Pacifico" panose="02000000000000000000" pitchFamily="50" charset="-93"/>
              </a:rPr>
              <a:t>c. Tác dụng</a:t>
            </a:r>
            <a:endParaRPr lang="en-US" sz="8800" spc="394">
              <a:solidFill>
                <a:srgbClr val="B2D8FF"/>
              </a:solidFill>
              <a:latin typeface="iCiel Pacifico" panose="02000000000000000000" pitchFamily="50" charset="-93"/>
            </a:endParaRPr>
          </a:p>
        </p:txBody>
      </p:sp>
      <p:sp>
        <p:nvSpPr>
          <p:cNvPr id="10" name="TextBox 10"/>
          <p:cNvSpPr txBox="1"/>
          <p:nvPr/>
        </p:nvSpPr>
        <p:spPr>
          <a:xfrm>
            <a:off x="3565551" y="3515321"/>
            <a:ext cx="8811611" cy="2954655"/>
          </a:xfrm>
          <a:prstGeom prst="rect">
            <a:avLst/>
          </a:prstGeom>
        </p:spPr>
        <p:txBody>
          <a:bodyPr lIns="0" tIns="0" rIns="0" bIns="0" rtlCol="0" anchor="t">
            <a:spAutoFit/>
          </a:bodyPr>
          <a:lstStyle/>
          <a:p>
            <a:pPr algn="just"/>
            <a:r>
              <a:rPr lang="en-US" sz="4800">
                <a:latin typeface="Times New Roman" panose="02020603050405020304" pitchFamily="18" charset="0"/>
                <a:cs typeface="Times New Roman" panose="02020603050405020304" pitchFamily="18" charset="0"/>
              </a:rPr>
              <a:t>Trong nói (viết), cần lựa chọn các các phương tiện phi ngôn ngữ phù hợp cùng với phương tiện ngôn ngữ để nâng cao hiệu quả giao tiếp.</a:t>
            </a:r>
            <a:endParaRPr lang="en-US" sz="4400">
              <a:solidFill>
                <a:srgbClr val="A6A6A6"/>
              </a:solidFill>
              <a:latin typeface="Times New Roman" panose="02020603050405020304" pitchFamily="18" charset="0"/>
              <a:cs typeface="Times New Roman" panose="02020603050405020304" pitchFamily="18" charset="0"/>
            </a:endParaRPr>
          </a:p>
        </p:txBody>
      </p:sp>
      <p:pic>
        <p:nvPicPr>
          <p:cNvPr id="12" name="Picture 11">
            <a:hlinkClick r:id="rId8" action="ppaction://hlinksldjump"/>
          </p:cNvPr>
          <p:cNvPicPr>
            <a:picLocks noChangeAspect="1"/>
          </p:cNvPicPr>
          <p:nvPr/>
        </p:nvPicPr>
        <p:blipFill rotWithShape="1">
          <a:blip r:embed="rId9">
            <a:extLst>
              <a:ext uri="{28A0092B-C50C-407E-A947-70E740481C1C}">
                <a14:useLocalDpi xmlns:a14="http://schemas.microsoft.com/office/drawing/2010/main" val="0"/>
              </a:ext>
            </a:extLst>
          </a:blip>
          <a:srcRect t="45381"/>
          <a:stretch/>
        </p:blipFill>
        <p:spPr>
          <a:xfrm>
            <a:off x="9737902" y="5967691"/>
            <a:ext cx="8962737" cy="5282115"/>
          </a:xfrm>
          <a:prstGeom prst="rect">
            <a:avLst/>
          </a:prstGeom>
        </p:spPr>
      </p:pic>
    </p:spTree>
    <p:extLst>
      <p:ext uri="{BB962C8B-B14F-4D97-AF65-F5344CB8AC3E}">
        <p14:creationId xmlns:p14="http://schemas.microsoft.com/office/powerpoint/2010/main" val="200868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2531548" y="794951"/>
            <a:ext cx="12788054" cy="8068846"/>
            <a:chOff x="0" y="0"/>
            <a:chExt cx="858578" cy="541735"/>
          </a:xfrm>
        </p:grpSpPr>
        <p:sp>
          <p:nvSpPr>
            <p:cNvPr id="4" name="Freeform 4"/>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8231974">
            <a:off x="14711178" y="1803900"/>
            <a:ext cx="951429" cy="1790536"/>
          </a:xfrm>
          <a:custGeom>
            <a:avLst/>
            <a:gdLst/>
            <a:ahLst/>
            <a:cxnLst/>
            <a:rect l="l" t="t" r="r" b="b"/>
            <a:pathLst>
              <a:path w="951429" h="1790536">
                <a:moveTo>
                  <a:pt x="0" y="0"/>
                </a:moveTo>
                <a:lnTo>
                  <a:pt x="951428" y="0"/>
                </a:lnTo>
                <a:lnTo>
                  <a:pt x="951428" y="1790536"/>
                </a:lnTo>
                <a:lnTo>
                  <a:pt x="0" y="17905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0652352" y="6811394"/>
            <a:ext cx="4014481" cy="2052403"/>
          </a:xfrm>
          <a:custGeom>
            <a:avLst/>
            <a:gdLst/>
            <a:ahLst/>
            <a:cxnLst/>
            <a:rect l="l" t="t" r="r" b="b"/>
            <a:pathLst>
              <a:path w="4014481" h="2052403">
                <a:moveTo>
                  <a:pt x="0" y="0"/>
                </a:moveTo>
                <a:lnTo>
                  <a:pt x="4014481" y="0"/>
                </a:lnTo>
                <a:lnTo>
                  <a:pt x="4014481" y="2052403"/>
                </a:lnTo>
                <a:lnTo>
                  <a:pt x="0" y="20524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10800000">
            <a:off x="15688458" y="4859567"/>
            <a:ext cx="1998579" cy="3751598"/>
          </a:xfrm>
          <a:custGeom>
            <a:avLst/>
            <a:gdLst/>
            <a:ahLst/>
            <a:cxnLst/>
            <a:rect l="l" t="t" r="r" b="b"/>
            <a:pathLst>
              <a:path w="1998579" h="3751598">
                <a:moveTo>
                  <a:pt x="0" y="0"/>
                </a:moveTo>
                <a:lnTo>
                  <a:pt x="1998578" y="0"/>
                </a:lnTo>
                <a:lnTo>
                  <a:pt x="1998578" y="3751598"/>
                </a:lnTo>
                <a:lnTo>
                  <a:pt x="0" y="37515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623478" y="-782788"/>
            <a:ext cx="3824090" cy="3838485"/>
          </a:xfrm>
          <a:custGeom>
            <a:avLst/>
            <a:gdLst/>
            <a:ahLst/>
            <a:cxnLst/>
            <a:rect l="l" t="t" r="r" b="b"/>
            <a:pathLst>
              <a:path w="3824090" h="3838485">
                <a:moveTo>
                  <a:pt x="0" y="0"/>
                </a:moveTo>
                <a:lnTo>
                  <a:pt x="3824091" y="0"/>
                </a:lnTo>
                <a:lnTo>
                  <a:pt x="3824091" y="3838485"/>
                </a:lnTo>
                <a:lnTo>
                  <a:pt x="0" y="38384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TextBox 10"/>
          <p:cNvSpPr txBox="1"/>
          <p:nvPr/>
        </p:nvSpPr>
        <p:spPr>
          <a:xfrm>
            <a:off x="4423913" y="2656886"/>
            <a:ext cx="9889659" cy="2031325"/>
          </a:xfrm>
          <a:prstGeom prst="rect">
            <a:avLst/>
          </a:prstGeom>
        </p:spPr>
        <p:txBody>
          <a:bodyPr wrap="square" lIns="0" tIns="0" rIns="0" bIns="0" rtlCol="0" anchor="t">
            <a:spAutoFit/>
          </a:bodyPr>
          <a:lstStyle/>
          <a:p>
            <a:pPr algn="just"/>
            <a:r>
              <a:rPr lang="nl-NL" sz="6600" b="1">
                <a:latin typeface="Times New Roman" panose="02020603050405020304" pitchFamily="18" charset="0"/>
                <a:cs typeface="Times New Roman" panose="02020603050405020304" pitchFamily="18" charset="0"/>
              </a:rPr>
              <a:t>2. Đoạn văn diễn dịch, quy nạp, song song, phối hợp</a:t>
            </a:r>
            <a:endParaRPr lang="en-GB" sz="6600">
              <a:latin typeface="Times New Roman" panose="02020603050405020304" pitchFamily="18" charset="0"/>
              <a:cs typeface="Times New Roman" panose="02020603050405020304" pitchFamily="18" charset="0"/>
            </a:endParaRPr>
          </a:p>
        </p:txBody>
      </p:sp>
      <p:sp>
        <p:nvSpPr>
          <p:cNvPr id="11" name="Freeform 11"/>
          <p:cNvSpPr/>
          <p:nvPr/>
        </p:nvSpPr>
        <p:spPr>
          <a:xfrm>
            <a:off x="665285" y="456718"/>
            <a:ext cx="2088322" cy="3920058"/>
          </a:xfrm>
          <a:custGeom>
            <a:avLst/>
            <a:gdLst/>
            <a:ahLst/>
            <a:cxnLst/>
            <a:rect l="l" t="t" r="r" b="b"/>
            <a:pathLst>
              <a:path w="2088322" h="3920058">
                <a:moveTo>
                  <a:pt x="0" y="0"/>
                </a:moveTo>
                <a:lnTo>
                  <a:pt x="2088322" y="0"/>
                </a:lnTo>
                <a:lnTo>
                  <a:pt x="2088322" y="3920058"/>
                </a:lnTo>
                <a:lnTo>
                  <a:pt x="0" y="392005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12"/>
            <a:stretch>
              <a:fillRect/>
            </a:stretch>
          </a:blipFill>
        </p:spPr>
      </p:sp>
      <p:sp>
        <p:nvSpPr>
          <p:cNvPr id="13" name="TextBox 13"/>
          <p:cNvSpPr txBox="1"/>
          <p:nvPr/>
        </p:nvSpPr>
        <p:spPr>
          <a:xfrm>
            <a:off x="4423913" y="5287433"/>
            <a:ext cx="10213851" cy="2031325"/>
          </a:xfrm>
          <a:prstGeom prst="rect">
            <a:avLst/>
          </a:prstGeom>
        </p:spPr>
        <p:txBody>
          <a:bodyPr lIns="0" tIns="0" rIns="0" bIns="0" rtlCol="0" anchor="t">
            <a:spAutoFit/>
          </a:bodyPr>
          <a:lstStyle/>
          <a:p>
            <a:r>
              <a:rPr lang="nl-NL" sz="6600" b="1">
                <a:latin typeface="Times New Roman" panose="02020603050405020304" pitchFamily="18" charset="0"/>
                <a:cs typeface="Times New Roman" panose="02020603050405020304" pitchFamily="18" charset="0"/>
              </a:rPr>
              <a:t>a. Xét ví dụ: </a:t>
            </a:r>
            <a:r>
              <a:rPr lang="vi-VN" sz="6600" b="1">
                <a:latin typeface="Times New Roman" panose="02020603050405020304" pitchFamily="18" charset="0"/>
                <a:cs typeface="Times New Roman" panose="02020603050405020304" pitchFamily="18" charset="0"/>
              </a:rPr>
              <a:t>Các đoạn văn (1), (2), (3), (4)</a:t>
            </a:r>
            <a:endParaRPr lang="en-GB" sz="6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33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293442" y="3350414"/>
            <a:ext cx="5920509" cy="1354217"/>
          </a:xfrm>
          <a:prstGeom prst="rect">
            <a:avLst/>
          </a:prstGeom>
        </p:spPr>
        <p:txBody>
          <a:bodyPr wrap="square" lIns="0" tIns="0" rIns="0" bIns="0" rtlCol="0" anchor="t">
            <a:spAutoFit/>
          </a:bodyPr>
          <a:lstStyle/>
          <a:p>
            <a:r>
              <a:rPr lang="vi-VN" sz="8800" b="1">
                <a:latin typeface="iCiel Pacifico" panose="02000000000000000000" pitchFamily="50" charset="-93"/>
              </a:rPr>
              <a:t>Đoạn văn 1</a:t>
            </a:r>
            <a:endParaRPr lang="en-GB" sz="8800">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9" name="Rectangle 18"/>
          <p:cNvSpPr/>
          <p:nvPr/>
        </p:nvSpPr>
        <p:spPr>
          <a:xfrm>
            <a:off x="6621991" y="1857824"/>
            <a:ext cx="9144000" cy="5543056"/>
          </a:xfrm>
          <a:prstGeom prst="rect">
            <a:avLst/>
          </a:prstGeom>
        </p:spPr>
        <p:txBody>
          <a:bodyPr>
            <a:spAutoFit/>
          </a:bodyPr>
          <a:lstStyle/>
          <a:p>
            <a:pPr algn="just">
              <a:lnSpc>
                <a:spcPct val="115000"/>
              </a:lnSpc>
              <a:spcAft>
                <a:spcPts val="0"/>
              </a:spcAft>
            </a:pPr>
            <a:r>
              <a:rPr lang="en-US" sz="4400" i="1" dirty="0">
                <a:latin typeface="Times New Roman" panose="02020603050405020304" pitchFamily="18" charset="0"/>
                <a:ea typeface="Times New Roman" panose="02020603050405020304" pitchFamily="18" charset="0"/>
                <a:cs typeface="Times New Roman" panose="02020603050405020304" pitchFamily="18" charset="0"/>
              </a:rPr>
              <a:t>       </a:t>
            </a:r>
            <a:r>
              <a:rPr lang="vi-VN" sz="4400" i="1" dirty="0">
                <a:latin typeface="Times New Roman" panose="02020603050405020304" pitchFamily="18" charset="0"/>
                <a:ea typeface="Times New Roman" panose="02020603050405020304" pitchFamily="18" charset="0"/>
                <a:cs typeface="Times New Roman" panose="02020603050405020304" pitchFamily="18" charset="0"/>
              </a:rPr>
              <a:t>Cây cối luôn được ví là “lá phổi xanh”. Lá cây giúp che chắn các thành phần bụi bẩn, độc hại có trong không khí. Nếu không có cây xanh che bụi và các chất ô nhiễm, con người sẽ khó thở và mắc nhiều bệnh mãn tính do không khí ô nhiễm gây ra</a:t>
            </a:r>
            <a:r>
              <a:rPr lang="vi-VN" sz="4400" dirty="0">
                <a:latin typeface="Times New Roman" panose="02020603050405020304" pitchFamily="18" charset="0"/>
                <a:ea typeface="Times New Roman" panose="02020603050405020304" pitchFamily="18" charset="0"/>
                <a:cs typeface="Times New Roman" panose="02020603050405020304" pitchFamily="18" charset="0"/>
              </a:rPr>
              <a:t>. (Theo Thu Thủy).</a:t>
            </a:r>
            <a:endParaRPr lang="en-GB"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84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113411" y="3698157"/>
            <a:ext cx="5816880" cy="1477328"/>
          </a:xfrm>
          <a:prstGeom prst="rect">
            <a:avLst/>
          </a:prstGeom>
        </p:spPr>
        <p:txBody>
          <a:bodyPr wrap="square" lIns="0" tIns="0" rIns="0" bIns="0" rtlCol="0" anchor="t">
            <a:spAutoFit/>
          </a:bodyPr>
          <a:lstStyle/>
          <a:p>
            <a:r>
              <a:rPr lang="vi-VN" sz="9600" b="1">
                <a:solidFill>
                  <a:prstClr val="black"/>
                </a:solidFill>
                <a:latin typeface="iCiel Pacifico" panose="02000000000000000000" pitchFamily="50" charset="-93"/>
              </a:rPr>
              <a:t>Đoạn văn 2</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rot="-911868">
            <a:off x="53748" y="605650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 name="Rectangle 5"/>
          <p:cNvSpPr/>
          <p:nvPr/>
        </p:nvSpPr>
        <p:spPr>
          <a:xfrm>
            <a:off x="6122014" y="624519"/>
            <a:ext cx="9144000" cy="7478970"/>
          </a:xfrm>
          <a:prstGeom prst="rect">
            <a:avLst/>
          </a:prstGeom>
        </p:spPr>
        <p:txBody>
          <a:bodyPr>
            <a:spAutoFit/>
          </a:bodyPr>
          <a:lstStyle/>
          <a:p>
            <a:pPr algn="just"/>
            <a:r>
              <a:rPr lang="en-US" sz="4000" i="1" dirty="0">
                <a:latin typeface="Times New Roman" panose="02020603050405020304" pitchFamily="18" charset="0"/>
                <a:ea typeface="Times New Roman" panose="02020603050405020304" pitchFamily="18" charset="0"/>
              </a:rPr>
              <a:t>      </a:t>
            </a:r>
            <a:r>
              <a:rPr lang="vi-VN" sz="4000" i="1" dirty="0">
                <a:latin typeface="Times New Roman" panose="02020603050405020304" pitchFamily="18" charset="0"/>
                <a:ea typeface="Times New Roman" panose="02020603050405020304" pitchFamily="18" charset="0"/>
              </a:rPr>
              <a:t>Người ta tin rằng mỗi người sống trên đời này đều có một ngôi sao chiếu mệnh. Sao băng (sao đổi ngôi) đồng nghĩa với việc người đó chết. Nên nhìn thấy sao băng, người ta cho rằng đã có một ái đó chết. Sao đổi ngôi có thể là báo hiệu của một hiện tượng nào đó (thay đổi một triều đại, …). Một số quan niệm khác lại cho rằng sao băng là một hình tượng đẹp. Nó tượng trưng cho tình yêu đôi lứa. Và tất nhiên, những quan điểm trên đều không có cơ sở khoa học.</a:t>
            </a:r>
            <a:r>
              <a:rPr lang="vi-VN" sz="4000" dirty="0">
                <a:latin typeface="Times New Roman" panose="02020603050405020304" pitchFamily="18" charset="0"/>
                <a:ea typeface="Times New Roman" panose="02020603050405020304" pitchFamily="18" charset="0"/>
              </a:rPr>
              <a:t> (Theo Hồng Nhung).</a:t>
            </a:r>
            <a:endParaRPr lang="en-GB" sz="4000" dirty="0"/>
          </a:p>
        </p:txBody>
      </p:sp>
    </p:spTree>
    <p:extLst>
      <p:ext uri="{BB962C8B-B14F-4D97-AF65-F5344CB8AC3E}">
        <p14:creationId xmlns:p14="http://schemas.microsoft.com/office/powerpoint/2010/main" val="376473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1394582" y="2079494"/>
            <a:ext cx="3343723" cy="2954655"/>
          </a:xfrm>
          <a:prstGeom prst="rect">
            <a:avLst/>
          </a:prstGeom>
        </p:spPr>
        <p:txBody>
          <a:bodyPr wrap="square" lIns="0" tIns="0" rIns="0" bIns="0" rtlCol="0" anchor="t">
            <a:spAutoFit/>
          </a:bodyPr>
          <a:lstStyle/>
          <a:p>
            <a:r>
              <a:rPr lang="vi-VN" sz="9600" b="1">
                <a:solidFill>
                  <a:prstClr val="black"/>
                </a:solidFill>
                <a:latin typeface="iCiel Pacifico" panose="02000000000000000000" pitchFamily="50" charset="-93"/>
              </a:rPr>
              <a:t>Đoạn văn 3</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 name="Rectangle 5"/>
          <p:cNvSpPr/>
          <p:nvPr/>
        </p:nvSpPr>
        <p:spPr>
          <a:xfrm>
            <a:off x="6064860" y="515889"/>
            <a:ext cx="9327539" cy="7879080"/>
          </a:xfrm>
          <a:prstGeom prst="rect">
            <a:avLst/>
          </a:prstGeom>
        </p:spPr>
        <p:txBody>
          <a:bodyPr wrap="square">
            <a:spAutoFit/>
          </a:bodyPr>
          <a:lstStyle/>
          <a:p>
            <a:pPr algn="just">
              <a:lnSpc>
                <a:spcPct val="115000"/>
              </a:lnSpc>
              <a:spcAft>
                <a:spcPts val="0"/>
              </a:spcAft>
            </a:pPr>
            <a:r>
              <a:rPr lang="en-US" sz="4000" i="1" dirty="0">
                <a:latin typeface="Times New Roman" panose="02020603050405020304" pitchFamily="18" charset="0"/>
                <a:ea typeface="Times New Roman" panose="02020603050405020304" pitchFamily="18" charset="0"/>
                <a:cs typeface="Times New Roman" panose="02020603050405020304" pitchFamily="18" charset="0"/>
              </a:rPr>
              <a:t>      </a:t>
            </a:r>
            <a:r>
              <a:rPr lang="vi-VN" sz="4000" i="1" dirty="0">
                <a:latin typeface="Times New Roman" panose="02020603050405020304" pitchFamily="18" charset="0"/>
                <a:ea typeface="Times New Roman" panose="02020603050405020304" pitchFamily="18" charset="0"/>
                <a:cs typeface="Times New Roman" panose="02020603050405020304" pitchFamily="18" charset="0"/>
              </a:rPr>
              <a:t>Các con vật trong nhà có xu hướng mang lại một cảm giác bình yên cho trẻ. Một số trẻ nhỏ thường có cảm giác thoải mái khi ở cạnh những con vật nuôi hơn là khi ở bên người khác. Cũng giống như người lớn, trẻ thường thích ở bên những con thú cưng khi chúng cảm thấy buồn, giận dữ hay khó chịu. Thật kì diệu, những con vật nuôi sẽ mang đến sự yên bình trong mọi tình huống và luôn dành cho con người một tình yêu vô điều kiện.</a:t>
            </a:r>
            <a:r>
              <a:rPr lang="vi-VN" sz="4000" dirty="0">
                <a:latin typeface="Times New Roman" panose="02020603050405020304" pitchFamily="18" charset="0"/>
                <a:ea typeface="Times New Roman" panose="02020603050405020304" pitchFamily="18" charset="0"/>
                <a:cs typeface="Times New Roman" panose="02020603050405020304" pitchFamily="18" charset="0"/>
              </a:rPr>
              <a:t> (Theo Thùy Dương).</a:t>
            </a:r>
            <a:endParaRPr lang="en-GB"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025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1536897" y="1928026"/>
            <a:ext cx="3343723" cy="2954655"/>
          </a:xfrm>
          <a:prstGeom prst="rect">
            <a:avLst/>
          </a:prstGeom>
        </p:spPr>
        <p:txBody>
          <a:bodyPr wrap="square" lIns="0" tIns="0" rIns="0" bIns="0" rtlCol="0" anchor="t">
            <a:spAutoFit/>
          </a:bodyPr>
          <a:lstStyle/>
          <a:p>
            <a:r>
              <a:rPr lang="vi-VN" sz="9600" b="1">
                <a:solidFill>
                  <a:prstClr val="black"/>
                </a:solidFill>
                <a:latin typeface="iCiel Pacifico" panose="02000000000000000000" pitchFamily="50" charset="-93"/>
              </a:rPr>
              <a:t>Đoạn văn 4</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 name="Rectangle 5"/>
          <p:cNvSpPr/>
          <p:nvPr/>
        </p:nvSpPr>
        <p:spPr>
          <a:xfrm>
            <a:off x="6068434" y="1358810"/>
            <a:ext cx="9144000" cy="5909310"/>
          </a:xfrm>
          <a:prstGeom prst="rect">
            <a:avLst/>
          </a:prstGeom>
        </p:spPr>
        <p:txBody>
          <a:bodyPr>
            <a:spAutoFit/>
          </a:bodyPr>
          <a:lstStyle/>
          <a:p>
            <a:pPr algn="just"/>
            <a:r>
              <a:rPr lang="en-US" sz="5400" i="1">
                <a:latin typeface="Times New Roman" panose="02020603050405020304" pitchFamily="18" charset="0"/>
                <a:ea typeface="Times New Roman" panose="02020603050405020304" pitchFamily="18" charset="0"/>
              </a:rPr>
              <a:t>      </a:t>
            </a:r>
            <a:r>
              <a:rPr lang="vi-VN" sz="5400" i="1">
                <a:latin typeface="Times New Roman" panose="02020603050405020304" pitchFamily="18" charset="0"/>
                <a:ea typeface="Times New Roman" panose="02020603050405020304" pitchFamily="18" charset="0"/>
              </a:rPr>
              <a:t>Chúng lập ra nhà tù nhiều hơn trường học. </a:t>
            </a:r>
            <a:r>
              <a:rPr lang="vi-VN" sz="5400" i="1" dirty="0">
                <a:latin typeface="Times New Roman" panose="02020603050405020304" pitchFamily="18" charset="0"/>
                <a:ea typeface="Times New Roman" panose="02020603050405020304" pitchFamily="18" charset="0"/>
              </a:rPr>
              <a:t>Chúng thẳng tay chém giết những người yêu nước thương nòi của ta. Chúng tắm các cuộc khởi nghĩa của ta trong những bể máu</a:t>
            </a:r>
            <a:r>
              <a:rPr lang="vi-VN" sz="5400" dirty="0">
                <a:latin typeface="Times New Roman" panose="02020603050405020304" pitchFamily="18" charset="0"/>
                <a:ea typeface="Times New Roman" panose="02020603050405020304" pitchFamily="18" charset="0"/>
              </a:rPr>
              <a:t>. (Hồ Chí Minh).</a:t>
            </a:r>
            <a:endParaRPr lang="en-GB" sz="5400" dirty="0"/>
          </a:p>
        </p:txBody>
      </p:sp>
    </p:spTree>
    <p:extLst>
      <p:ext uri="{BB962C8B-B14F-4D97-AF65-F5344CB8AC3E}">
        <p14:creationId xmlns:p14="http://schemas.microsoft.com/office/powerpoint/2010/main" val="337263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rot="1387556">
            <a:off x="12764063" y="-4678816"/>
            <a:ext cx="11996482" cy="7872691"/>
            <a:chOff x="0" y="0"/>
            <a:chExt cx="812800" cy="533400"/>
          </a:xfrm>
        </p:grpSpPr>
        <p:sp>
          <p:nvSpPr>
            <p:cNvPr id="3" name="Freeform 3"/>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4" name="TextBox 4"/>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 name="Freeform 5"/>
          <p:cNvSpPr/>
          <p:nvPr/>
        </p:nvSpPr>
        <p:spPr>
          <a:xfrm rot="-1337101">
            <a:off x="222601" y="736548"/>
            <a:ext cx="4426201" cy="2749778"/>
          </a:xfrm>
          <a:custGeom>
            <a:avLst/>
            <a:gdLst/>
            <a:ahLst/>
            <a:cxnLst/>
            <a:rect l="l" t="t" r="r" b="b"/>
            <a:pathLst>
              <a:path w="4426201" h="2749778">
                <a:moveTo>
                  <a:pt x="0" y="0"/>
                </a:moveTo>
                <a:lnTo>
                  <a:pt x="4426202" y="0"/>
                </a:lnTo>
                <a:lnTo>
                  <a:pt x="4426202" y="2749777"/>
                </a:lnTo>
                <a:lnTo>
                  <a:pt x="0" y="27497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4428595" y="905007"/>
            <a:ext cx="3742298" cy="1913250"/>
          </a:xfrm>
          <a:custGeom>
            <a:avLst/>
            <a:gdLst/>
            <a:ahLst/>
            <a:cxnLst/>
            <a:rect l="l" t="t" r="r" b="b"/>
            <a:pathLst>
              <a:path w="3742298" h="1913250">
                <a:moveTo>
                  <a:pt x="0" y="0"/>
                </a:moveTo>
                <a:lnTo>
                  <a:pt x="3742298" y="0"/>
                </a:lnTo>
                <a:lnTo>
                  <a:pt x="3742298" y="1913249"/>
                </a:lnTo>
                <a:lnTo>
                  <a:pt x="0" y="19132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1703755" y="693896"/>
            <a:ext cx="15137976" cy="1374030"/>
          </a:xfrm>
          <a:prstGeom prst="rect">
            <a:avLst/>
          </a:prstGeom>
        </p:spPr>
        <p:txBody>
          <a:bodyPr lIns="0" tIns="0" rIns="0" bIns="0" rtlCol="0" anchor="t">
            <a:spAutoFit/>
          </a:bodyPr>
          <a:lstStyle/>
          <a:p>
            <a:pPr algn="ctr">
              <a:lnSpc>
                <a:spcPts val="11808"/>
              </a:lnSpc>
              <a:spcBef>
                <a:spcPct val="0"/>
              </a:spcBef>
            </a:pPr>
            <a:r>
              <a:rPr lang="en-US" sz="5400" b="1">
                <a:solidFill>
                  <a:prstClr val="black"/>
                </a:solidFill>
                <a:latin typeface="iCiel Pacifico" panose="02000000000000000000" pitchFamily="50" charset="-93"/>
              </a:rPr>
              <a:t>PHIẾU HỌC TẬP SỐ </a:t>
            </a:r>
            <a:r>
              <a:rPr lang="vi-VN" sz="5400" b="1">
                <a:solidFill>
                  <a:prstClr val="black"/>
                </a:solidFill>
                <a:latin typeface="iCiel Pacifico" panose="02000000000000000000" pitchFamily="50" charset="-93"/>
              </a:rPr>
              <a:t>02</a:t>
            </a:r>
            <a:endParaRPr lang="en-US" sz="7200" spc="547">
              <a:solidFill>
                <a:srgbClr val="FFFFFF"/>
              </a:solidFill>
              <a:latin typeface="iCiel Pacifico" panose="02000000000000000000" pitchFamily="50" charset="-93"/>
            </a:endParaRPr>
          </a:p>
        </p:txBody>
      </p:sp>
      <p:sp>
        <p:nvSpPr>
          <p:cNvPr id="9" name="Freeform 9"/>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graphicFrame>
        <p:nvGraphicFramePr>
          <p:cNvPr id="11" name="Table 10"/>
          <p:cNvGraphicFramePr>
            <a:graphicFrameLocks noGrp="1"/>
          </p:cNvGraphicFramePr>
          <p:nvPr>
            <p:extLst>
              <p:ext uri="{D42A27DB-BD31-4B8C-83A1-F6EECF244321}">
                <p14:modId xmlns:p14="http://schemas.microsoft.com/office/powerpoint/2010/main" val="518529153"/>
              </p:ext>
            </p:extLst>
          </p:nvPr>
        </p:nvGraphicFramePr>
        <p:xfrm>
          <a:off x="3325915" y="2596345"/>
          <a:ext cx="13001311" cy="6731476"/>
        </p:xfrm>
        <a:graphic>
          <a:graphicData uri="http://schemas.openxmlformats.org/drawingml/2006/table">
            <a:tbl>
              <a:tblPr firstRow="1" firstCol="1" bandRow="1"/>
              <a:tblGrid>
                <a:gridCol w="5600728">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676183">
                  <a:extLst>
                    <a:ext uri="{9D8B030D-6E8A-4147-A177-3AD203B41FA5}">
                      <a16:colId xmlns:a16="http://schemas.microsoft.com/office/drawing/2014/main" val="20003"/>
                    </a:ext>
                  </a:extLst>
                </a:gridCol>
              </a:tblGrid>
              <a:tr h="829784">
                <a:tc gridSpan="4">
                  <a:txBody>
                    <a:bodyPr/>
                    <a:lstStyle/>
                    <a:p>
                      <a:pPr algn="ctr">
                        <a:lnSpc>
                          <a:spcPct val="115000"/>
                        </a:lnSpc>
                        <a:spcAft>
                          <a:spcPts val="0"/>
                        </a:spcAft>
                      </a:pPr>
                      <a:r>
                        <a:rPr lang="en-US" sz="4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ví dụ về các cách trình bày nội dung đoạn văn</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641500">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Đoạn văn</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40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40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40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31639">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Câu chủ đề</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85739">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Vị trí, vai trò của câu chủ đề</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50601">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Trình tự trình bày vấn đề</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4402">
                <a:tc>
                  <a:txBody>
                    <a:bodyPr/>
                    <a:lstStyle/>
                    <a:p>
                      <a:pPr>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Tên gọi của đoạn văn</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9923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1848261" y="2974133"/>
            <a:ext cx="3343723" cy="2954655"/>
          </a:xfrm>
          <a:prstGeom prst="rect">
            <a:avLst/>
          </a:prstGeom>
        </p:spPr>
        <p:txBody>
          <a:bodyPr wrap="square" lIns="0" tIns="0" rIns="0" bIns="0" rtlCol="0" anchor="t">
            <a:spAutoFit/>
          </a:bodyPr>
          <a:lstStyle/>
          <a:p>
            <a:r>
              <a:rPr lang="vi-VN" sz="9600" b="1">
                <a:solidFill>
                  <a:prstClr val="black"/>
                </a:solidFill>
                <a:latin typeface="iCiel Pacifico" panose="02000000000000000000" pitchFamily="50" charset="-93"/>
              </a:rPr>
              <a:t>Đoạn văn 1</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9" name="Rectangle 18"/>
          <p:cNvSpPr/>
          <p:nvPr/>
        </p:nvSpPr>
        <p:spPr>
          <a:xfrm>
            <a:off x="5410247" y="601386"/>
            <a:ext cx="9765481" cy="1446550"/>
          </a:xfrm>
          <a:prstGeom prst="rect">
            <a:avLst/>
          </a:prstGeom>
        </p:spPr>
        <p:txBody>
          <a:bodyPr wrap="square">
            <a:spAutoFit/>
          </a:bodyPr>
          <a:lstStyle/>
          <a:p>
            <a:r>
              <a:rPr lang="vi-VN" sz="4400">
                <a:latin typeface="+mj-lt"/>
              </a:rPr>
              <a:t>- Câu chủ đề:</a:t>
            </a:r>
            <a:r>
              <a:rPr lang="vi-VN" sz="4400" i="1">
                <a:latin typeface="+mj-lt"/>
              </a:rPr>
              <a:t> Cây cối luôn được ví là “lá phổi xanh”.</a:t>
            </a:r>
            <a:endParaRPr lang="en-GB" sz="4400">
              <a:latin typeface="+mj-lt"/>
            </a:endParaRPr>
          </a:p>
        </p:txBody>
      </p:sp>
      <p:sp>
        <p:nvSpPr>
          <p:cNvPr id="6" name="Rectangle 5"/>
          <p:cNvSpPr/>
          <p:nvPr/>
        </p:nvSpPr>
        <p:spPr>
          <a:xfrm>
            <a:off x="5376871" y="2302026"/>
            <a:ext cx="11131990" cy="1649682"/>
          </a:xfrm>
          <a:prstGeom prst="rect">
            <a:avLst/>
          </a:prstGeom>
        </p:spPr>
        <p:txBody>
          <a:bodyPr wrap="square">
            <a:spAutoFit/>
          </a:bodyPr>
          <a:lstStyle/>
          <a:p>
            <a:pPr algn="just">
              <a:lnSpc>
                <a:spcPct val="115000"/>
              </a:lnSpc>
              <a:spcAft>
                <a:spcPts val="0"/>
              </a:spcAft>
            </a:pPr>
            <a:r>
              <a:rPr lang="vi-VN" sz="4400">
                <a:latin typeface="+mj-lt"/>
                <a:ea typeface="Times New Roman" panose="02020603050405020304" pitchFamily="18" charset="0"/>
                <a:cs typeface="Times New Roman" panose="02020603050405020304" pitchFamily="18" charset="0"/>
              </a:rPr>
              <a:t>- Vị trí, vai trò của câu chủ đề: đầu đoạn văn, nêu ý khái quát.</a:t>
            </a:r>
            <a:endParaRPr lang="en-GB" sz="4000">
              <a:effectLst/>
              <a:latin typeface="+mj-lt"/>
              <a:ea typeface="Times New Roman" panose="02020603050405020304" pitchFamily="18" charset="0"/>
            </a:endParaRPr>
          </a:p>
        </p:txBody>
      </p:sp>
      <p:sp>
        <p:nvSpPr>
          <p:cNvPr id="7" name="Rectangle 6"/>
          <p:cNvSpPr/>
          <p:nvPr/>
        </p:nvSpPr>
        <p:spPr>
          <a:xfrm>
            <a:off x="5435530" y="4142017"/>
            <a:ext cx="11073331" cy="1649682"/>
          </a:xfrm>
          <a:prstGeom prst="rect">
            <a:avLst/>
          </a:prstGeom>
        </p:spPr>
        <p:txBody>
          <a:bodyPr wrap="square">
            <a:spAutoFit/>
          </a:bodyPr>
          <a:lstStyle/>
          <a:p>
            <a:pPr algn="just">
              <a:lnSpc>
                <a:spcPct val="115000"/>
              </a:lnSpc>
              <a:spcAft>
                <a:spcPts val="0"/>
              </a:spcAft>
            </a:pPr>
            <a:r>
              <a:rPr lang="vi-VN" sz="4400">
                <a:latin typeface="+mj-lt"/>
                <a:ea typeface="Times New Roman" panose="02020603050405020304" pitchFamily="18" charset="0"/>
                <a:cs typeface="Times New Roman" panose="02020603050405020304" pitchFamily="18" charset="0"/>
              </a:rPr>
              <a:t>- Vai trò của các câu còn lại: phát triển ý của câu chủ đề.</a:t>
            </a:r>
            <a:endParaRPr lang="en-GB" sz="4000">
              <a:effectLst/>
              <a:latin typeface="+mj-lt"/>
              <a:ea typeface="Times New Roman" panose="02020603050405020304" pitchFamily="18" charset="0"/>
            </a:endParaRPr>
          </a:p>
        </p:txBody>
      </p:sp>
      <p:sp>
        <p:nvSpPr>
          <p:cNvPr id="8" name="Rectangle 7"/>
          <p:cNvSpPr/>
          <p:nvPr/>
        </p:nvSpPr>
        <p:spPr>
          <a:xfrm>
            <a:off x="5482663" y="5899248"/>
            <a:ext cx="10938059" cy="871008"/>
          </a:xfrm>
          <a:prstGeom prst="rect">
            <a:avLst/>
          </a:prstGeom>
        </p:spPr>
        <p:txBody>
          <a:bodyPr wrap="none">
            <a:spAutoFit/>
          </a:bodyPr>
          <a:lstStyle/>
          <a:p>
            <a:pPr algn="just">
              <a:lnSpc>
                <a:spcPct val="115000"/>
              </a:lnSpc>
              <a:spcAft>
                <a:spcPts val="0"/>
              </a:spcAft>
            </a:pPr>
            <a:r>
              <a:rPr lang="vi-VN" sz="4400">
                <a:latin typeface="+mj-lt"/>
                <a:ea typeface="Times New Roman" panose="02020603050405020304" pitchFamily="18" charset="0"/>
                <a:cs typeface="Times New Roman" panose="02020603050405020304" pitchFamily="18" charset="0"/>
              </a:rPr>
              <a:t>- Trình tự trình bày vấn đề:</a:t>
            </a:r>
            <a:r>
              <a:rPr lang="vi-VN" sz="4400" b="1">
                <a:latin typeface="+mj-lt"/>
                <a:ea typeface="Times New Roman" panose="02020603050405020304" pitchFamily="18" charset="0"/>
                <a:cs typeface="Times New Roman" panose="02020603050405020304" pitchFamily="18" charset="0"/>
              </a:rPr>
              <a:t> </a:t>
            </a:r>
            <a:r>
              <a:rPr lang="vi-VN" sz="4400">
                <a:latin typeface="+mj-lt"/>
                <a:ea typeface="Times New Roman" panose="02020603050405020304" pitchFamily="18" charset="0"/>
                <a:cs typeface="Times New Roman" panose="02020603050405020304" pitchFamily="18" charset="0"/>
              </a:rPr>
              <a:t>khái quát =&gt; cụ thể.</a:t>
            </a:r>
            <a:endParaRPr lang="en-GB" sz="4000">
              <a:effectLst/>
              <a:latin typeface="+mj-lt"/>
              <a:ea typeface="Times New Roman" panose="02020603050405020304" pitchFamily="18" charset="0"/>
            </a:endParaRPr>
          </a:p>
        </p:txBody>
      </p:sp>
      <p:sp>
        <p:nvSpPr>
          <p:cNvPr id="9" name="Rectangle 8"/>
          <p:cNvSpPr/>
          <p:nvPr/>
        </p:nvSpPr>
        <p:spPr>
          <a:xfrm>
            <a:off x="8239599" y="7017327"/>
            <a:ext cx="5622052" cy="871008"/>
          </a:xfrm>
          <a:prstGeom prst="rect">
            <a:avLst/>
          </a:prstGeom>
        </p:spPr>
        <p:txBody>
          <a:bodyPr wrap="none">
            <a:spAutoFit/>
          </a:bodyPr>
          <a:lstStyle/>
          <a:p>
            <a:pPr algn="just">
              <a:lnSpc>
                <a:spcPct val="115000"/>
              </a:lnSpc>
              <a:spcAft>
                <a:spcPts val="0"/>
              </a:spcAft>
            </a:pPr>
            <a:r>
              <a:rPr lang="vi-VN" sz="4400">
                <a:latin typeface="+mj-lt"/>
                <a:ea typeface="Times New Roman" panose="02020603050405020304" pitchFamily="18" charset="0"/>
                <a:cs typeface="Times New Roman" panose="02020603050405020304" pitchFamily="18" charset="0"/>
              </a:rPr>
              <a:t>=&gt; </a:t>
            </a:r>
            <a:r>
              <a:rPr lang="vi-VN" sz="4400" b="1">
                <a:latin typeface="+mj-lt"/>
                <a:ea typeface="Times New Roman" panose="02020603050405020304" pitchFamily="18" charset="0"/>
                <a:cs typeface="Times New Roman" panose="02020603050405020304" pitchFamily="18" charset="0"/>
              </a:rPr>
              <a:t>Đoạn văn diễn dịch</a:t>
            </a:r>
            <a:endParaRPr lang="en-GB" sz="4000">
              <a:effectLst/>
              <a:latin typeface="+mj-lt"/>
              <a:ea typeface="Times New Roman" panose="02020603050405020304" pitchFamily="18" charset="0"/>
            </a:endParaRPr>
          </a:p>
        </p:txBody>
      </p:sp>
    </p:spTree>
    <p:extLst>
      <p:ext uri="{BB962C8B-B14F-4D97-AF65-F5344CB8AC3E}">
        <p14:creationId xmlns:p14="http://schemas.microsoft.com/office/powerpoint/2010/main" val="49387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2531548" y="794951"/>
            <a:ext cx="12788054" cy="8068846"/>
            <a:chOff x="0" y="0"/>
            <a:chExt cx="858578" cy="541735"/>
          </a:xfrm>
        </p:grpSpPr>
        <p:sp>
          <p:nvSpPr>
            <p:cNvPr id="4" name="Freeform 4"/>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8231974">
            <a:off x="14711178" y="1803900"/>
            <a:ext cx="951429" cy="1790536"/>
          </a:xfrm>
          <a:custGeom>
            <a:avLst/>
            <a:gdLst/>
            <a:ahLst/>
            <a:cxnLst/>
            <a:rect l="l" t="t" r="r" b="b"/>
            <a:pathLst>
              <a:path w="951429" h="1790536">
                <a:moveTo>
                  <a:pt x="0" y="0"/>
                </a:moveTo>
                <a:lnTo>
                  <a:pt x="951428" y="0"/>
                </a:lnTo>
                <a:lnTo>
                  <a:pt x="951428" y="1790536"/>
                </a:lnTo>
                <a:lnTo>
                  <a:pt x="0" y="17905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0652352" y="6811394"/>
            <a:ext cx="4014481" cy="2052403"/>
          </a:xfrm>
          <a:custGeom>
            <a:avLst/>
            <a:gdLst/>
            <a:ahLst/>
            <a:cxnLst/>
            <a:rect l="l" t="t" r="r" b="b"/>
            <a:pathLst>
              <a:path w="4014481" h="2052403">
                <a:moveTo>
                  <a:pt x="0" y="0"/>
                </a:moveTo>
                <a:lnTo>
                  <a:pt x="4014481" y="0"/>
                </a:lnTo>
                <a:lnTo>
                  <a:pt x="4014481" y="2052403"/>
                </a:lnTo>
                <a:lnTo>
                  <a:pt x="0" y="20524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10800000">
            <a:off x="15688458" y="4859567"/>
            <a:ext cx="1998579" cy="3751598"/>
          </a:xfrm>
          <a:custGeom>
            <a:avLst/>
            <a:gdLst/>
            <a:ahLst/>
            <a:cxnLst/>
            <a:rect l="l" t="t" r="r" b="b"/>
            <a:pathLst>
              <a:path w="1998579" h="3751598">
                <a:moveTo>
                  <a:pt x="0" y="0"/>
                </a:moveTo>
                <a:lnTo>
                  <a:pt x="1998578" y="0"/>
                </a:lnTo>
                <a:lnTo>
                  <a:pt x="1998578" y="3751598"/>
                </a:lnTo>
                <a:lnTo>
                  <a:pt x="0" y="37515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4089527" y="0"/>
            <a:ext cx="3824090" cy="3838485"/>
          </a:xfrm>
          <a:custGeom>
            <a:avLst/>
            <a:gdLst/>
            <a:ahLst/>
            <a:cxnLst/>
            <a:rect l="l" t="t" r="r" b="b"/>
            <a:pathLst>
              <a:path w="3824090" h="3838485">
                <a:moveTo>
                  <a:pt x="0" y="0"/>
                </a:moveTo>
                <a:lnTo>
                  <a:pt x="3824091" y="0"/>
                </a:lnTo>
                <a:lnTo>
                  <a:pt x="3824091" y="3838485"/>
                </a:lnTo>
                <a:lnTo>
                  <a:pt x="0" y="38384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TextBox 10"/>
          <p:cNvSpPr txBox="1"/>
          <p:nvPr/>
        </p:nvSpPr>
        <p:spPr>
          <a:xfrm>
            <a:off x="3090510" y="3665609"/>
            <a:ext cx="12304868" cy="3477875"/>
          </a:xfrm>
          <a:prstGeom prst="rect">
            <a:avLst/>
          </a:prstGeom>
        </p:spPr>
        <p:txBody>
          <a:bodyPr lIns="0" tIns="0" rIns="0" bIns="0" rtlCol="0" anchor="t">
            <a:spAutoFit/>
          </a:bodyPr>
          <a:lstStyle/>
          <a:p>
            <a:pPr algn="ctr">
              <a:spcBef>
                <a:spcPct val="0"/>
              </a:spcBef>
            </a:pPr>
            <a:r>
              <a:rPr lang="vi-VN" sz="11300" b="1" spc="189">
                <a:solidFill>
                  <a:srgbClr val="00B050"/>
                </a:solidFill>
                <a:latin typeface="iCiel Cucho" pitchFamily="50" charset="-93"/>
                <a:cs typeface="iCiel Cucho" pitchFamily="50" charset="-93"/>
              </a:rPr>
              <a:t>Hoạt động 1</a:t>
            </a:r>
          </a:p>
          <a:p>
            <a:pPr algn="ctr">
              <a:spcBef>
                <a:spcPct val="0"/>
              </a:spcBef>
            </a:pPr>
            <a:r>
              <a:rPr lang="vi-VN" sz="11300" b="1" spc="189">
                <a:solidFill>
                  <a:srgbClr val="00B050"/>
                </a:solidFill>
                <a:latin typeface="iCiel Cucho" pitchFamily="50" charset="-93"/>
                <a:cs typeface="iCiel Cucho" pitchFamily="50" charset="-93"/>
              </a:rPr>
              <a:t>Khởi động</a:t>
            </a:r>
            <a:endParaRPr lang="en-US" sz="11300" b="1" spc="189">
              <a:solidFill>
                <a:srgbClr val="00B050"/>
              </a:solidFill>
              <a:latin typeface="iCiel Cucho" pitchFamily="50" charset="-93"/>
              <a:cs typeface="iCiel Cucho" pitchFamily="50" charset="-93"/>
            </a:endParaRPr>
          </a:p>
        </p:txBody>
      </p:sp>
      <p:sp>
        <p:nvSpPr>
          <p:cNvPr id="11" name="Freeform 11"/>
          <p:cNvSpPr/>
          <p:nvPr/>
        </p:nvSpPr>
        <p:spPr>
          <a:xfrm>
            <a:off x="665285" y="456718"/>
            <a:ext cx="2088322" cy="3920058"/>
          </a:xfrm>
          <a:custGeom>
            <a:avLst/>
            <a:gdLst/>
            <a:ahLst/>
            <a:cxnLst/>
            <a:rect l="l" t="t" r="r" b="b"/>
            <a:pathLst>
              <a:path w="2088322" h="3920058">
                <a:moveTo>
                  <a:pt x="0" y="0"/>
                </a:moveTo>
                <a:lnTo>
                  <a:pt x="2088322" y="0"/>
                </a:lnTo>
                <a:lnTo>
                  <a:pt x="2088322" y="3920058"/>
                </a:lnTo>
                <a:lnTo>
                  <a:pt x="0" y="392005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12"/>
            <a:stretch>
              <a:fillRect/>
            </a:stretch>
          </a:blipFill>
        </p:spPr>
      </p:sp>
    </p:spTree>
    <p:extLst>
      <p:ext uri="{BB962C8B-B14F-4D97-AF65-F5344CB8AC3E}">
        <p14:creationId xmlns:p14="http://schemas.microsoft.com/office/powerpoint/2010/main" val="344596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726045" y="1750994"/>
            <a:ext cx="4101318" cy="2954655"/>
          </a:xfrm>
          <a:prstGeom prst="rect">
            <a:avLst/>
          </a:prstGeom>
        </p:spPr>
        <p:txBody>
          <a:bodyPr wrap="square" lIns="0" tIns="0" rIns="0" bIns="0" rtlCol="0" anchor="t">
            <a:spAutoFit/>
          </a:bodyPr>
          <a:lstStyle/>
          <a:p>
            <a:r>
              <a:rPr lang="vi-VN" sz="9600" b="1">
                <a:solidFill>
                  <a:prstClr val="black"/>
                </a:solidFill>
                <a:latin typeface="iCiel Pacifico" panose="02000000000000000000" pitchFamily="50" charset="-93"/>
              </a:rPr>
              <a:t>Đoạn văn 2</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rot="-911868">
            <a:off x="53748" y="605650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 name="Rectangle 5"/>
          <p:cNvSpPr/>
          <p:nvPr/>
        </p:nvSpPr>
        <p:spPr>
          <a:xfrm>
            <a:off x="5544716" y="735242"/>
            <a:ext cx="9144000" cy="1446550"/>
          </a:xfrm>
          <a:prstGeom prst="rect">
            <a:avLst/>
          </a:prstGeom>
        </p:spPr>
        <p:txBody>
          <a:bodyPr>
            <a:spAutoFit/>
          </a:bodyPr>
          <a:lstStyle/>
          <a:p>
            <a:r>
              <a:rPr lang="vi-VN" sz="4400">
                <a:latin typeface="+mj-lt"/>
              </a:rPr>
              <a:t>- Câu chủ đề:</a:t>
            </a:r>
            <a:r>
              <a:rPr lang="vi-VN" sz="4400" i="1">
                <a:latin typeface="+mj-lt"/>
              </a:rPr>
              <a:t> Và tất nhiên, những quan điểm trên đều không có cơ sở khoa học.</a:t>
            </a:r>
            <a:endParaRPr lang="en-GB" sz="4400">
              <a:latin typeface="+mj-lt"/>
            </a:endParaRPr>
          </a:p>
        </p:txBody>
      </p:sp>
      <p:sp>
        <p:nvSpPr>
          <p:cNvPr id="7" name="Rectangle 6"/>
          <p:cNvSpPr/>
          <p:nvPr/>
        </p:nvSpPr>
        <p:spPr>
          <a:xfrm>
            <a:off x="5610083" y="2639286"/>
            <a:ext cx="10817388" cy="1649682"/>
          </a:xfrm>
          <a:prstGeom prst="rect">
            <a:avLst/>
          </a:prstGeom>
        </p:spPr>
        <p:txBody>
          <a:bodyPr wrap="square">
            <a:spAutoFit/>
          </a:bodyPr>
          <a:lstStyle/>
          <a:p>
            <a:pPr algn="just">
              <a:lnSpc>
                <a:spcPct val="115000"/>
              </a:lnSpc>
              <a:spcAft>
                <a:spcPts val="0"/>
              </a:spcAft>
            </a:pPr>
            <a:r>
              <a:rPr lang="vi-VN" sz="4400">
                <a:latin typeface="+mj-lt"/>
                <a:ea typeface="Times New Roman" panose="02020603050405020304" pitchFamily="18" charset="0"/>
                <a:cs typeface="Times New Roman" panose="02020603050405020304" pitchFamily="18" charset="0"/>
              </a:rPr>
              <a:t>- Vị trí, vai trò của câu chủ đề:</a:t>
            </a:r>
            <a:r>
              <a:rPr lang="vi-VN" sz="4400" i="1">
                <a:latin typeface="+mj-lt"/>
                <a:ea typeface="Times New Roman" panose="02020603050405020304" pitchFamily="18" charset="0"/>
                <a:cs typeface="Times New Roman" panose="02020603050405020304" pitchFamily="18" charset="0"/>
              </a:rPr>
              <a:t> </a:t>
            </a:r>
            <a:r>
              <a:rPr lang="vi-VN" sz="4400">
                <a:latin typeface="+mj-lt"/>
                <a:ea typeface="Times New Roman" panose="02020603050405020304" pitchFamily="18" charset="0"/>
                <a:cs typeface="Times New Roman" panose="02020603050405020304" pitchFamily="18" charset="0"/>
              </a:rPr>
              <a:t>cuối đoạn văn; khái quát ý của những câu trước.</a:t>
            </a:r>
            <a:endParaRPr lang="en-GB" sz="4000">
              <a:effectLst/>
              <a:latin typeface="+mj-lt"/>
              <a:ea typeface="Times New Roman" panose="02020603050405020304" pitchFamily="18" charset="0"/>
            </a:endParaRPr>
          </a:p>
        </p:txBody>
      </p:sp>
      <p:sp>
        <p:nvSpPr>
          <p:cNvPr id="8" name="Rectangle 7"/>
          <p:cNvSpPr/>
          <p:nvPr/>
        </p:nvSpPr>
        <p:spPr>
          <a:xfrm>
            <a:off x="5638186" y="4719408"/>
            <a:ext cx="10938059" cy="821700"/>
          </a:xfrm>
          <a:prstGeom prst="rect">
            <a:avLst/>
          </a:prstGeom>
        </p:spPr>
        <p:txBody>
          <a:bodyPr wrap="none">
            <a:spAutoFit/>
          </a:bodyPr>
          <a:lstStyle/>
          <a:p>
            <a:pPr algn="just">
              <a:lnSpc>
                <a:spcPct val="115000"/>
              </a:lnSpc>
              <a:spcAft>
                <a:spcPts val="0"/>
              </a:spcAft>
            </a:pPr>
            <a:r>
              <a:rPr lang="vi-VN" sz="4400">
                <a:latin typeface="+mj-lt"/>
                <a:ea typeface="Times New Roman" panose="02020603050405020304" pitchFamily="18" charset="0"/>
                <a:cs typeface="Times New Roman" panose="02020603050405020304" pitchFamily="18" charset="0"/>
              </a:rPr>
              <a:t>- Trình tự trình bày vấn đề:</a:t>
            </a:r>
            <a:r>
              <a:rPr lang="vi-VN" sz="4400" b="1">
                <a:solidFill>
                  <a:srgbClr val="FF0000"/>
                </a:solidFill>
                <a:latin typeface="+mj-lt"/>
                <a:ea typeface="Times New Roman" panose="02020603050405020304" pitchFamily="18" charset="0"/>
                <a:cs typeface="Times New Roman" panose="02020603050405020304" pitchFamily="18" charset="0"/>
              </a:rPr>
              <a:t> </a:t>
            </a:r>
            <a:r>
              <a:rPr lang="vi-VN" sz="4400">
                <a:latin typeface="+mj-lt"/>
                <a:ea typeface="Times New Roman" panose="02020603050405020304" pitchFamily="18" charset="0"/>
                <a:cs typeface="Times New Roman" panose="02020603050405020304" pitchFamily="18" charset="0"/>
              </a:rPr>
              <a:t>cụ thể =&gt; khái quát.</a:t>
            </a:r>
            <a:endParaRPr lang="en-GB" sz="4000">
              <a:effectLst/>
              <a:latin typeface="+mj-lt"/>
              <a:ea typeface="Times New Roman" panose="02020603050405020304" pitchFamily="18" charset="0"/>
            </a:endParaRPr>
          </a:p>
        </p:txBody>
      </p:sp>
      <p:sp>
        <p:nvSpPr>
          <p:cNvPr id="9" name="Rectangle 8"/>
          <p:cNvSpPr/>
          <p:nvPr/>
        </p:nvSpPr>
        <p:spPr>
          <a:xfrm>
            <a:off x="7127016" y="5875335"/>
            <a:ext cx="5513048" cy="871008"/>
          </a:xfrm>
          <a:prstGeom prst="rect">
            <a:avLst/>
          </a:prstGeom>
        </p:spPr>
        <p:txBody>
          <a:bodyPr wrap="none">
            <a:spAutoFit/>
          </a:bodyPr>
          <a:lstStyle/>
          <a:p>
            <a:pPr>
              <a:lnSpc>
                <a:spcPct val="115000"/>
              </a:lnSpc>
              <a:spcAft>
                <a:spcPts val="0"/>
              </a:spcAft>
            </a:pPr>
            <a:r>
              <a:rPr lang="vi-VN" sz="4400">
                <a:latin typeface="+mj-lt"/>
                <a:ea typeface="Times New Roman" panose="02020603050405020304" pitchFamily="18" charset="0"/>
                <a:cs typeface="Times New Roman" panose="02020603050405020304" pitchFamily="18" charset="0"/>
              </a:rPr>
              <a:t>=&gt; </a:t>
            </a:r>
            <a:r>
              <a:rPr lang="vi-VN" sz="4400" b="1">
                <a:latin typeface="+mj-lt"/>
                <a:ea typeface="Times New Roman" panose="02020603050405020304" pitchFamily="18" charset="0"/>
                <a:cs typeface="Times New Roman" panose="02020603050405020304" pitchFamily="18" charset="0"/>
              </a:rPr>
              <a:t>Đoạn văn quy nạp.</a:t>
            </a:r>
            <a:endParaRPr lang="en-GB" sz="4000">
              <a:effectLst/>
              <a:latin typeface="+mj-lt"/>
              <a:ea typeface="Times New Roman" panose="02020603050405020304" pitchFamily="18" charset="0"/>
            </a:endParaRPr>
          </a:p>
        </p:txBody>
      </p:sp>
    </p:spTree>
    <p:extLst>
      <p:ext uri="{BB962C8B-B14F-4D97-AF65-F5344CB8AC3E}">
        <p14:creationId xmlns:p14="http://schemas.microsoft.com/office/powerpoint/2010/main" val="246304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1560789" y="1056050"/>
            <a:ext cx="3343723" cy="2954655"/>
          </a:xfrm>
          <a:prstGeom prst="rect">
            <a:avLst/>
          </a:prstGeom>
        </p:spPr>
        <p:txBody>
          <a:bodyPr wrap="square" lIns="0" tIns="0" rIns="0" bIns="0" rtlCol="0" anchor="t">
            <a:spAutoFit/>
          </a:bodyPr>
          <a:lstStyle/>
          <a:p>
            <a:r>
              <a:rPr lang="vi-VN" sz="9600" b="1">
                <a:solidFill>
                  <a:prstClr val="black"/>
                </a:solidFill>
                <a:latin typeface="iCiel Pacifico" panose="02000000000000000000" pitchFamily="50" charset="-93"/>
              </a:rPr>
              <a:t>Đoạn văn 3</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 name="Rectangle 5"/>
          <p:cNvSpPr/>
          <p:nvPr/>
        </p:nvSpPr>
        <p:spPr>
          <a:xfrm>
            <a:off x="5566322" y="558042"/>
            <a:ext cx="9597478" cy="3416320"/>
          </a:xfrm>
          <a:prstGeom prst="rect">
            <a:avLst/>
          </a:prstGeom>
        </p:spPr>
        <p:txBody>
          <a:bodyPr wrap="square">
            <a:spAutoFit/>
          </a:bodyPr>
          <a:lstStyle/>
          <a:p>
            <a:r>
              <a:rPr lang="vi-VN" sz="3600">
                <a:latin typeface="+mj-lt"/>
              </a:rPr>
              <a:t>- Câu chủ đề:</a:t>
            </a:r>
            <a:endParaRPr lang="en-GB" sz="3600">
              <a:latin typeface="+mj-lt"/>
            </a:endParaRPr>
          </a:p>
          <a:p>
            <a:r>
              <a:rPr lang="vi-VN" sz="3600">
                <a:latin typeface="+mj-lt"/>
              </a:rPr>
              <a:t>+ </a:t>
            </a:r>
            <a:r>
              <a:rPr lang="vi-VN" sz="3600" i="1">
                <a:latin typeface="+mj-lt"/>
              </a:rPr>
              <a:t>Các con vật trong nhà có xu hướng mang lại một cảm giác bình yên cho trẻ.</a:t>
            </a:r>
            <a:endParaRPr lang="en-GB" sz="3600">
              <a:latin typeface="+mj-lt"/>
            </a:endParaRPr>
          </a:p>
          <a:p>
            <a:r>
              <a:rPr lang="vi-VN" sz="3600" i="1">
                <a:latin typeface="+mj-lt"/>
              </a:rPr>
              <a:t>+ Thật kì diệu, những con vật nuôi sẽ mang đến sự yên bình trong mọi tình huống và luôn dành cho con người một tình yêu vô điều kiện.</a:t>
            </a:r>
            <a:r>
              <a:rPr lang="vi-VN" sz="3600">
                <a:latin typeface="+mj-lt"/>
              </a:rPr>
              <a:t> </a:t>
            </a:r>
            <a:r>
              <a:rPr lang="vi-VN" sz="3600" i="1">
                <a:latin typeface="+mj-lt"/>
              </a:rPr>
              <a:t> </a:t>
            </a:r>
            <a:endParaRPr lang="en-GB" sz="3600">
              <a:latin typeface="+mj-lt"/>
            </a:endParaRPr>
          </a:p>
        </p:txBody>
      </p:sp>
      <p:sp>
        <p:nvSpPr>
          <p:cNvPr id="9" name="Rectangle 8"/>
          <p:cNvSpPr/>
          <p:nvPr/>
        </p:nvSpPr>
        <p:spPr>
          <a:xfrm>
            <a:off x="5387797" y="4127137"/>
            <a:ext cx="10860058" cy="1366528"/>
          </a:xfrm>
          <a:prstGeom prst="rect">
            <a:avLst/>
          </a:prstGeom>
        </p:spPr>
        <p:txBody>
          <a:bodyPr wrap="square">
            <a:spAutoFit/>
          </a:bodyPr>
          <a:lstStyle/>
          <a:p>
            <a:pPr algn="just">
              <a:lnSpc>
                <a:spcPct val="115000"/>
              </a:lnSpc>
              <a:spcAft>
                <a:spcPts val="0"/>
              </a:spcAft>
            </a:pPr>
            <a:r>
              <a:rPr lang="vi-VN" sz="3600">
                <a:latin typeface="+mj-lt"/>
                <a:ea typeface="Times New Roman" panose="02020603050405020304" pitchFamily="18" charset="0"/>
                <a:cs typeface="Times New Roman" panose="02020603050405020304" pitchFamily="18" charset="0"/>
              </a:rPr>
              <a:t>- Vị trí, vai trò của câu chủ đề: vừa ở đầu đoạn, vừa ở cuối đoạn; vừa nêu vấn đề, vừa khái quát ý cả đoạn.</a:t>
            </a:r>
            <a:endParaRPr lang="en-GB" sz="3200">
              <a:effectLst/>
              <a:latin typeface="+mj-lt"/>
              <a:ea typeface="Times New Roman" panose="02020603050405020304" pitchFamily="18" charset="0"/>
            </a:endParaRPr>
          </a:p>
        </p:txBody>
      </p:sp>
      <p:sp>
        <p:nvSpPr>
          <p:cNvPr id="11" name="Rectangle 10"/>
          <p:cNvSpPr/>
          <p:nvPr/>
        </p:nvSpPr>
        <p:spPr>
          <a:xfrm>
            <a:off x="5387797" y="5729406"/>
            <a:ext cx="11438837" cy="689099"/>
          </a:xfrm>
          <a:prstGeom prst="rect">
            <a:avLst/>
          </a:prstGeom>
        </p:spPr>
        <p:txBody>
          <a:bodyPr wrap="none">
            <a:spAutoFit/>
          </a:bodyPr>
          <a:lstStyle/>
          <a:p>
            <a:pPr algn="just">
              <a:lnSpc>
                <a:spcPct val="115000"/>
              </a:lnSpc>
              <a:spcAft>
                <a:spcPts val="0"/>
              </a:spcAft>
            </a:pPr>
            <a:r>
              <a:rPr lang="vi-VN" sz="3600">
                <a:latin typeface="+mj-lt"/>
                <a:ea typeface="Times New Roman" panose="02020603050405020304" pitchFamily="18" charset="0"/>
                <a:cs typeface="Times New Roman" panose="02020603050405020304" pitchFamily="18" charset="0"/>
              </a:rPr>
              <a:t>- Trình tự trình bày vấn đề: khái quát =&gt; cụ thể =&gt; khái quát.</a:t>
            </a:r>
            <a:endParaRPr lang="en-GB" sz="3200">
              <a:effectLst/>
              <a:latin typeface="+mj-lt"/>
              <a:ea typeface="Times New Roman" panose="02020603050405020304" pitchFamily="18" charset="0"/>
            </a:endParaRPr>
          </a:p>
        </p:txBody>
      </p:sp>
      <p:sp>
        <p:nvSpPr>
          <p:cNvPr id="12" name="Rectangle 11"/>
          <p:cNvSpPr/>
          <p:nvPr/>
        </p:nvSpPr>
        <p:spPr>
          <a:xfrm>
            <a:off x="8594300" y="6817541"/>
            <a:ext cx="4447051" cy="689099"/>
          </a:xfrm>
          <a:prstGeom prst="rect">
            <a:avLst/>
          </a:prstGeom>
        </p:spPr>
        <p:txBody>
          <a:bodyPr wrap="none">
            <a:spAutoFit/>
          </a:bodyPr>
          <a:lstStyle/>
          <a:p>
            <a:pPr algn="just">
              <a:lnSpc>
                <a:spcPct val="115000"/>
              </a:lnSpc>
              <a:spcAft>
                <a:spcPts val="0"/>
              </a:spcAft>
            </a:pPr>
            <a:r>
              <a:rPr lang="vi-VN" sz="3600">
                <a:latin typeface="+mj-lt"/>
                <a:ea typeface="Times New Roman" panose="02020603050405020304" pitchFamily="18" charset="0"/>
                <a:cs typeface="Times New Roman" panose="02020603050405020304" pitchFamily="18" charset="0"/>
              </a:rPr>
              <a:t>=&gt; </a:t>
            </a:r>
            <a:r>
              <a:rPr lang="vi-VN" sz="3600" b="1">
                <a:latin typeface="+mj-lt"/>
                <a:ea typeface="Times New Roman" panose="02020603050405020304" pitchFamily="18" charset="0"/>
                <a:cs typeface="Times New Roman" panose="02020603050405020304" pitchFamily="18" charset="0"/>
              </a:rPr>
              <a:t>Đoạn văn hỗn hợp</a:t>
            </a:r>
            <a:endParaRPr lang="en-GB" sz="3200">
              <a:effectLst/>
              <a:latin typeface="+mj-lt"/>
              <a:ea typeface="Times New Roman" panose="02020603050405020304" pitchFamily="18" charset="0"/>
            </a:endParaRPr>
          </a:p>
        </p:txBody>
      </p:sp>
    </p:spTree>
    <p:extLst>
      <p:ext uri="{BB962C8B-B14F-4D97-AF65-F5344CB8AC3E}">
        <p14:creationId xmlns:p14="http://schemas.microsoft.com/office/powerpoint/2010/main" val="345952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1843198" y="1359296"/>
            <a:ext cx="3343723" cy="2954655"/>
          </a:xfrm>
          <a:prstGeom prst="rect">
            <a:avLst/>
          </a:prstGeom>
        </p:spPr>
        <p:txBody>
          <a:bodyPr wrap="square" lIns="0" tIns="0" rIns="0" bIns="0" rtlCol="0" anchor="t">
            <a:spAutoFit/>
          </a:bodyPr>
          <a:lstStyle/>
          <a:p>
            <a:r>
              <a:rPr lang="vi-VN" sz="9600" b="1">
                <a:solidFill>
                  <a:prstClr val="black"/>
                </a:solidFill>
                <a:latin typeface="iCiel Pacifico" panose="02000000000000000000" pitchFamily="50" charset="-93"/>
              </a:rPr>
              <a:t>Đoạn văn 4</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 name="Rectangle 5"/>
          <p:cNvSpPr/>
          <p:nvPr/>
        </p:nvSpPr>
        <p:spPr>
          <a:xfrm>
            <a:off x="5989504" y="1339308"/>
            <a:ext cx="9144000" cy="830997"/>
          </a:xfrm>
          <a:prstGeom prst="rect">
            <a:avLst/>
          </a:prstGeom>
        </p:spPr>
        <p:txBody>
          <a:bodyPr>
            <a:spAutoFit/>
          </a:bodyPr>
          <a:lstStyle/>
          <a:p>
            <a:r>
              <a:rPr lang="vi-VN" sz="4800">
                <a:latin typeface="+mj-lt"/>
              </a:rPr>
              <a:t>- Câu chủ đề: không có.</a:t>
            </a:r>
            <a:endParaRPr lang="en-GB" sz="4800">
              <a:latin typeface="+mj-lt"/>
            </a:endParaRPr>
          </a:p>
        </p:txBody>
      </p:sp>
      <p:sp>
        <p:nvSpPr>
          <p:cNvPr id="7" name="Rectangle 6"/>
          <p:cNvSpPr/>
          <p:nvPr/>
        </p:nvSpPr>
        <p:spPr>
          <a:xfrm>
            <a:off x="6071618" y="2515079"/>
            <a:ext cx="9144000" cy="2640723"/>
          </a:xfrm>
          <a:prstGeom prst="rect">
            <a:avLst/>
          </a:prstGeom>
        </p:spPr>
        <p:txBody>
          <a:bodyPr>
            <a:spAutoFit/>
          </a:bodyPr>
          <a:lstStyle/>
          <a:p>
            <a:pPr algn="just">
              <a:lnSpc>
                <a:spcPct val="115000"/>
              </a:lnSpc>
              <a:spcAft>
                <a:spcPts val="0"/>
              </a:spcAft>
            </a:pPr>
            <a:r>
              <a:rPr lang="vi-VN" sz="4800">
                <a:latin typeface="+mj-lt"/>
                <a:ea typeface="Times New Roman" panose="02020603050405020304" pitchFamily="18" charset="0"/>
                <a:cs typeface="Times New Roman" panose="02020603050405020304" pitchFamily="18" charset="0"/>
              </a:rPr>
              <a:t>- Mối quan hệ giữa các câu văn trong đoạn. văn: bình đẳng với nhau, cùng có vai trò như nhau có. </a:t>
            </a:r>
            <a:endParaRPr lang="en-GB" sz="4400">
              <a:effectLst/>
              <a:latin typeface="+mj-lt"/>
              <a:ea typeface="Times New Roman" panose="02020603050405020304" pitchFamily="18" charset="0"/>
            </a:endParaRPr>
          </a:p>
        </p:txBody>
      </p:sp>
      <p:sp>
        <p:nvSpPr>
          <p:cNvPr id="8" name="Rectangle 7"/>
          <p:cNvSpPr/>
          <p:nvPr/>
        </p:nvSpPr>
        <p:spPr>
          <a:xfrm>
            <a:off x="6477000" y="5820602"/>
            <a:ext cx="6405921" cy="888000"/>
          </a:xfrm>
          <a:prstGeom prst="rect">
            <a:avLst/>
          </a:prstGeom>
        </p:spPr>
        <p:txBody>
          <a:bodyPr wrap="none">
            <a:spAutoFit/>
          </a:bodyPr>
          <a:lstStyle/>
          <a:p>
            <a:pPr algn="just">
              <a:lnSpc>
                <a:spcPct val="115000"/>
              </a:lnSpc>
              <a:spcAft>
                <a:spcPts val="0"/>
              </a:spcAft>
            </a:pPr>
            <a:r>
              <a:rPr lang="vi-VN" sz="4800">
                <a:latin typeface="+mj-lt"/>
                <a:ea typeface="Times New Roman" panose="02020603050405020304" pitchFamily="18" charset="0"/>
                <a:cs typeface="Times New Roman" panose="02020603050405020304" pitchFamily="18" charset="0"/>
              </a:rPr>
              <a:t>=&gt; </a:t>
            </a:r>
            <a:r>
              <a:rPr lang="vi-VN" sz="4800" b="1">
                <a:latin typeface="+mj-lt"/>
                <a:ea typeface="Times New Roman" panose="02020603050405020304" pitchFamily="18" charset="0"/>
                <a:cs typeface="Times New Roman" panose="02020603050405020304" pitchFamily="18" charset="0"/>
              </a:rPr>
              <a:t>Đoạn văn song song.</a:t>
            </a:r>
            <a:endParaRPr lang="en-GB" sz="4400">
              <a:effectLst/>
              <a:latin typeface="+mj-lt"/>
              <a:ea typeface="Times New Roman" panose="02020603050405020304" pitchFamily="18" charset="0"/>
            </a:endParaRPr>
          </a:p>
        </p:txBody>
      </p:sp>
    </p:spTree>
    <p:extLst>
      <p:ext uri="{BB962C8B-B14F-4D97-AF65-F5344CB8AC3E}">
        <p14:creationId xmlns:p14="http://schemas.microsoft.com/office/powerpoint/2010/main" val="399518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TextBox 2"/>
          <p:cNvSpPr txBox="1"/>
          <p:nvPr/>
        </p:nvSpPr>
        <p:spPr>
          <a:xfrm>
            <a:off x="4574820" y="295392"/>
            <a:ext cx="11300069" cy="2769989"/>
          </a:xfrm>
          <a:prstGeom prst="rect">
            <a:avLst/>
          </a:prstGeom>
        </p:spPr>
        <p:txBody>
          <a:bodyPr wrap="square" lIns="0" tIns="0" rIns="0" bIns="0" rtlCol="0" anchor="t">
            <a:spAutoFit/>
          </a:bodyPr>
          <a:lstStyle/>
          <a:p>
            <a:pPr algn="ctr">
              <a:lnSpc>
                <a:spcPct val="150000"/>
              </a:lnSpc>
            </a:pPr>
            <a:r>
              <a:rPr lang="vi-VN" sz="6000" b="1">
                <a:latin typeface="Times New Roman" panose="02020603050405020304" pitchFamily="18" charset="0"/>
                <a:cs typeface="Times New Roman" panose="02020603050405020304" pitchFamily="18" charset="0"/>
              </a:rPr>
              <a:t>b. Kết luận: Đặc điểm và chức năng của các kiểu đoạn văn</a:t>
            </a:r>
            <a:endParaRPr lang="en-GB" sz="6000">
              <a:latin typeface="Times New Roman" panose="02020603050405020304" pitchFamily="18" charset="0"/>
              <a:cs typeface="Times New Roman" panose="02020603050405020304" pitchFamily="18" charset="0"/>
            </a:endParaRPr>
          </a:p>
        </p:txBody>
      </p:sp>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grpSp>
        <p:nvGrpSpPr>
          <p:cNvPr id="4" name="Group 4"/>
          <p:cNvGrpSpPr/>
          <p:nvPr/>
        </p:nvGrpSpPr>
        <p:grpSpPr>
          <a:xfrm>
            <a:off x="1190595" y="3397335"/>
            <a:ext cx="8551425" cy="5611873"/>
            <a:chOff x="0" y="0"/>
            <a:chExt cx="812800" cy="533400"/>
          </a:xfrm>
        </p:grpSpPr>
        <p:sp>
          <p:nvSpPr>
            <p:cNvPr id="5" name="Freeform 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6" name="TextBox 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7" name="Group 7"/>
          <p:cNvGrpSpPr/>
          <p:nvPr/>
        </p:nvGrpSpPr>
        <p:grpSpPr>
          <a:xfrm>
            <a:off x="9742020" y="3493729"/>
            <a:ext cx="8127140" cy="5333435"/>
            <a:chOff x="0" y="0"/>
            <a:chExt cx="812800" cy="533400"/>
          </a:xfrm>
        </p:grpSpPr>
        <p:sp>
          <p:nvSpPr>
            <p:cNvPr id="8" name="Freeform 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9" name="TextBox 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0" name="Group 10"/>
          <p:cNvGrpSpPr/>
          <p:nvPr/>
        </p:nvGrpSpPr>
        <p:grpSpPr>
          <a:xfrm rot="-1311886">
            <a:off x="-8696195" y="-3808400"/>
            <a:ext cx="11996482" cy="7872691"/>
            <a:chOff x="0" y="0"/>
            <a:chExt cx="812800" cy="533400"/>
          </a:xfrm>
        </p:grpSpPr>
        <p:sp>
          <p:nvSpPr>
            <p:cNvPr id="11" name="Freeform 11"/>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12" name="TextBox 12"/>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3" name="Freeform 13"/>
          <p:cNvSpPr/>
          <p:nvPr/>
        </p:nvSpPr>
        <p:spPr>
          <a:xfrm>
            <a:off x="151907" y="561153"/>
            <a:ext cx="3998677" cy="2044324"/>
          </a:xfrm>
          <a:custGeom>
            <a:avLst/>
            <a:gdLst/>
            <a:ahLst/>
            <a:cxnLst/>
            <a:rect l="l" t="t" r="r" b="b"/>
            <a:pathLst>
              <a:path w="3998677" h="2044324">
                <a:moveTo>
                  <a:pt x="0" y="0"/>
                </a:moveTo>
                <a:lnTo>
                  <a:pt x="3998677" y="0"/>
                </a:lnTo>
                <a:lnTo>
                  <a:pt x="3998677" y="2044324"/>
                </a:lnTo>
                <a:lnTo>
                  <a:pt x="0" y="20443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14"/>
          <p:cNvSpPr/>
          <p:nvPr/>
        </p:nvSpPr>
        <p:spPr>
          <a:xfrm rot="773015">
            <a:off x="13428997" y="8435451"/>
            <a:ext cx="1650023" cy="1468520"/>
          </a:xfrm>
          <a:custGeom>
            <a:avLst/>
            <a:gdLst/>
            <a:ahLst/>
            <a:cxnLst/>
            <a:rect l="l" t="t" r="r" b="b"/>
            <a:pathLst>
              <a:path w="1650023" h="1468520">
                <a:moveTo>
                  <a:pt x="0" y="0"/>
                </a:moveTo>
                <a:lnTo>
                  <a:pt x="1650022" y="0"/>
                </a:lnTo>
                <a:lnTo>
                  <a:pt x="1650022" y="1468520"/>
                </a:lnTo>
                <a:lnTo>
                  <a:pt x="0" y="14685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4574820" y="8015189"/>
            <a:ext cx="2140493" cy="1811392"/>
          </a:xfrm>
          <a:custGeom>
            <a:avLst/>
            <a:gdLst/>
            <a:ahLst/>
            <a:cxnLst/>
            <a:rect l="l" t="t" r="r" b="b"/>
            <a:pathLst>
              <a:path w="2140493" h="1811392">
                <a:moveTo>
                  <a:pt x="0" y="0"/>
                </a:moveTo>
                <a:lnTo>
                  <a:pt x="2140494" y="0"/>
                </a:lnTo>
                <a:lnTo>
                  <a:pt x="2140494" y="1811392"/>
                </a:lnTo>
                <a:lnTo>
                  <a:pt x="0" y="18113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TextBox 19"/>
          <p:cNvSpPr txBox="1"/>
          <p:nvPr/>
        </p:nvSpPr>
        <p:spPr>
          <a:xfrm>
            <a:off x="2496506" y="4349256"/>
            <a:ext cx="6844665" cy="3708708"/>
          </a:xfrm>
          <a:prstGeom prst="rect">
            <a:avLst/>
          </a:prstGeom>
        </p:spPr>
        <p:txBody>
          <a:bodyPr wrap="square" lIns="0" tIns="0" rIns="0" bIns="0" rtlCol="0" anchor="t">
            <a:spAutoFit/>
          </a:bodyPr>
          <a:lstStyle/>
          <a:p>
            <a:pPr algn="just"/>
            <a:endParaRPr lang="en-GB" sz="3600">
              <a:latin typeface="Times New Roman" panose="02020603050405020304" pitchFamily="18" charset="0"/>
              <a:cs typeface="Times New Roman" panose="02020603050405020304" pitchFamily="18" charset="0"/>
            </a:endParaRPr>
          </a:p>
          <a:p>
            <a:pPr algn="just"/>
            <a:r>
              <a:rPr lang="vi-VN" sz="3600" b="1">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Là đoạn văn trình bày vấn đề theo trình tự từ các ý khái quát đến cụ thể. </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Câu chủ đề đứng đầu đoạn văn, nêu ý khái quát của cả đoạn, các câu còn lại phát triển ý nêu ở câu chủ đề.</a:t>
            </a:r>
            <a:endParaRPr lang="en-GB" sz="3600">
              <a:latin typeface="Times New Roman" panose="02020603050405020304" pitchFamily="18" charset="0"/>
              <a:cs typeface="Times New Roman" panose="02020603050405020304" pitchFamily="18" charset="0"/>
            </a:endParaRPr>
          </a:p>
          <a:p>
            <a:pPr algn="just">
              <a:lnSpc>
                <a:spcPts val="3042"/>
              </a:lnSpc>
            </a:pPr>
            <a:r>
              <a:rPr lang="en-US" sz="3600" spc="50">
                <a:solidFill>
                  <a:srgbClr val="A6A6A6"/>
                </a:solidFill>
                <a:latin typeface="Times New Roman" panose="02020603050405020304" pitchFamily="18" charset="0"/>
                <a:cs typeface="Times New Roman" panose="02020603050405020304" pitchFamily="18" charset="0"/>
              </a:rPr>
              <a:t>.</a:t>
            </a:r>
          </a:p>
        </p:txBody>
      </p:sp>
      <p:sp>
        <p:nvSpPr>
          <p:cNvPr id="20" name="TextBox 20"/>
          <p:cNvSpPr txBox="1"/>
          <p:nvPr/>
        </p:nvSpPr>
        <p:spPr>
          <a:xfrm>
            <a:off x="10992487" y="4134328"/>
            <a:ext cx="5626205" cy="3877985"/>
          </a:xfrm>
          <a:prstGeom prst="rect">
            <a:avLst/>
          </a:prstGeom>
        </p:spPr>
        <p:txBody>
          <a:bodyPr lIns="0" tIns="0" rIns="0" bIns="0" rtlCol="0" anchor="t">
            <a:spAutoFit/>
          </a:bodyPr>
          <a:lstStyle/>
          <a:p>
            <a:pPr algn="just"/>
            <a:r>
              <a:rPr lang="vi-VN" sz="3600">
                <a:latin typeface="Times New Roman" panose="02020603050405020304" pitchFamily="18" charset="0"/>
                <a:cs typeface="Times New Roman" panose="02020603050405020304" pitchFamily="18" charset="0"/>
              </a:rPr>
              <a:t> </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Là đoạn văn trình bày vấn đề theo trình tự từ các ý cụ thể đến ý khái quát.</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Câu chủ đề là câu đứng cuối đoạn, khái quát ý từ những câu đứng trước.</a:t>
            </a:r>
            <a:endParaRPr lang="en-GB" sz="3600">
              <a:latin typeface="Times New Roman" panose="02020603050405020304" pitchFamily="18" charset="0"/>
              <a:cs typeface="Times New Roman" panose="02020603050405020304" pitchFamily="18" charset="0"/>
            </a:endParaRPr>
          </a:p>
        </p:txBody>
      </p:sp>
      <p:sp>
        <p:nvSpPr>
          <p:cNvPr id="21" name="Rectangle 20"/>
          <p:cNvSpPr/>
          <p:nvPr/>
        </p:nvSpPr>
        <p:spPr>
          <a:xfrm>
            <a:off x="3593820" y="3995996"/>
            <a:ext cx="4418197" cy="707886"/>
          </a:xfrm>
          <a:prstGeom prst="rect">
            <a:avLst/>
          </a:prstGeom>
        </p:spPr>
        <p:txBody>
          <a:bodyPr wrap="none">
            <a:spAutoFit/>
          </a:bodyPr>
          <a:lstStyle/>
          <a:p>
            <a:r>
              <a:rPr lang="vi-VN" sz="4000" b="1">
                <a:latin typeface="Times New Roman" panose="02020603050405020304" pitchFamily="18" charset="0"/>
                <a:cs typeface="Times New Roman" panose="02020603050405020304" pitchFamily="18" charset="0"/>
              </a:rPr>
              <a:t>Đoạn văn diễn dịch</a:t>
            </a:r>
            <a:endParaRPr lang="en-GB" sz="4000">
              <a:latin typeface="Times New Roman" panose="02020603050405020304" pitchFamily="18" charset="0"/>
              <a:cs typeface="Times New Roman" panose="02020603050405020304" pitchFamily="18" charset="0"/>
            </a:endParaRPr>
          </a:p>
        </p:txBody>
      </p:sp>
      <p:sp>
        <p:nvSpPr>
          <p:cNvPr id="22" name="Rectangle 21"/>
          <p:cNvSpPr/>
          <p:nvPr/>
        </p:nvSpPr>
        <p:spPr>
          <a:xfrm>
            <a:off x="12194935" y="4001675"/>
            <a:ext cx="4190571" cy="707886"/>
          </a:xfrm>
          <a:prstGeom prst="rect">
            <a:avLst/>
          </a:prstGeom>
        </p:spPr>
        <p:txBody>
          <a:bodyPr wrap="none">
            <a:spAutoFit/>
          </a:bodyPr>
          <a:lstStyle/>
          <a:p>
            <a:r>
              <a:rPr lang="vi-VN" sz="4000" b="1">
                <a:latin typeface="Times New Roman" panose="02020603050405020304" pitchFamily="18" charset="0"/>
                <a:cs typeface="Times New Roman" panose="02020603050405020304" pitchFamily="18" charset="0"/>
              </a:rPr>
              <a:t>Đoạn văn quy nạp</a:t>
            </a:r>
            <a:endParaRPr lang="en-GB"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016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grpSp>
        <p:nvGrpSpPr>
          <p:cNvPr id="4" name="Group 4"/>
          <p:cNvGrpSpPr/>
          <p:nvPr/>
        </p:nvGrpSpPr>
        <p:grpSpPr>
          <a:xfrm>
            <a:off x="1259941" y="2322311"/>
            <a:ext cx="8551425" cy="6376609"/>
            <a:chOff x="0" y="0"/>
            <a:chExt cx="812800" cy="533400"/>
          </a:xfrm>
        </p:grpSpPr>
        <p:sp>
          <p:nvSpPr>
            <p:cNvPr id="5" name="Freeform 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6" name="TextBox 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7" name="Group 7"/>
          <p:cNvGrpSpPr/>
          <p:nvPr/>
        </p:nvGrpSpPr>
        <p:grpSpPr>
          <a:xfrm>
            <a:off x="10030192" y="2327913"/>
            <a:ext cx="8127140" cy="6320787"/>
            <a:chOff x="0" y="0"/>
            <a:chExt cx="812800" cy="533400"/>
          </a:xfrm>
        </p:grpSpPr>
        <p:sp>
          <p:nvSpPr>
            <p:cNvPr id="8" name="Freeform 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9" name="TextBox 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0" name="Group 10"/>
          <p:cNvGrpSpPr/>
          <p:nvPr/>
        </p:nvGrpSpPr>
        <p:grpSpPr>
          <a:xfrm rot="-1311886">
            <a:off x="-8696195" y="-3808400"/>
            <a:ext cx="11996482" cy="7872691"/>
            <a:chOff x="0" y="0"/>
            <a:chExt cx="812800" cy="533400"/>
          </a:xfrm>
        </p:grpSpPr>
        <p:sp>
          <p:nvSpPr>
            <p:cNvPr id="11" name="Freeform 11"/>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12" name="TextBox 12"/>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3" name="Freeform 13"/>
          <p:cNvSpPr/>
          <p:nvPr/>
        </p:nvSpPr>
        <p:spPr>
          <a:xfrm>
            <a:off x="151907" y="561153"/>
            <a:ext cx="3998677" cy="2044324"/>
          </a:xfrm>
          <a:custGeom>
            <a:avLst/>
            <a:gdLst/>
            <a:ahLst/>
            <a:cxnLst/>
            <a:rect l="l" t="t" r="r" b="b"/>
            <a:pathLst>
              <a:path w="3998677" h="2044324">
                <a:moveTo>
                  <a:pt x="0" y="0"/>
                </a:moveTo>
                <a:lnTo>
                  <a:pt x="3998677" y="0"/>
                </a:lnTo>
                <a:lnTo>
                  <a:pt x="3998677" y="2044324"/>
                </a:lnTo>
                <a:lnTo>
                  <a:pt x="0" y="20443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14"/>
          <p:cNvSpPr/>
          <p:nvPr/>
        </p:nvSpPr>
        <p:spPr>
          <a:xfrm rot="773015">
            <a:off x="13382973" y="7583811"/>
            <a:ext cx="1650023" cy="1468520"/>
          </a:xfrm>
          <a:custGeom>
            <a:avLst/>
            <a:gdLst/>
            <a:ahLst/>
            <a:cxnLst/>
            <a:rect l="l" t="t" r="r" b="b"/>
            <a:pathLst>
              <a:path w="1650023" h="1468520">
                <a:moveTo>
                  <a:pt x="0" y="0"/>
                </a:moveTo>
                <a:lnTo>
                  <a:pt x="1650022" y="0"/>
                </a:lnTo>
                <a:lnTo>
                  <a:pt x="1650022" y="1468520"/>
                </a:lnTo>
                <a:lnTo>
                  <a:pt x="0" y="14685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4574820" y="7418342"/>
            <a:ext cx="2140493" cy="1811392"/>
          </a:xfrm>
          <a:custGeom>
            <a:avLst/>
            <a:gdLst/>
            <a:ahLst/>
            <a:cxnLst/>
            <a:rect l="l" t="t" r="r" b="b"/>
            <a:pathLst>
              <a:path w="2140493" h="1811392">
                <a:moveTo>
                  <a:pt x="0" y="0"/>
                </a:moveTo>
                <a:lnTo>
                  <a:pt x="2140494" y="0"/>
                </a:lnTo>
                <a:lnTo>
                  <a:pt x="2140494" y="1811392"/>
                </a:lnTo>
                <a:lnTo>
                  <a:pt x="0" y="18113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TextBox 19"/>
          <p:cNvSpPr txBox="1"/>
          <p:nvPr/>
        </p:nvSpPr>
        <p:spPr>
          <a:xfrm>
            <a:off x="2654689" y="3950012"/>
            <a:ext cx="6788619" cy="4078039"/>
          </a:xfrm>
          <a:prstGeom prst="rect">
            <a:avLst/>
          </a:prstGeom>
        </p:spPr>
        <p:txBody>
          <a:bodyPr wrap="square" lIns="0" tIns="0" rIns="0" bIns="0" rtlCol="0" anchor="t">
            <a:spAutoFit/>
          </a:bodyPr>
          <a:lstStyle/>
          <a:p>
            <a:pPr algn="just"/>
            <a:r>
              <a:rPr lang="vi-VN" sz="4000">
                <a:latin typeface="+mj-lt"/>
              </a:rPr>
              <a:t>+ Là đoạn văn không có câu chủ đề.</a:t>
            </a:r>
            <a:endParaRPr lang="en-GB" sz="4000">
              <a:latin typeface="+mj-lt"/>
            </a:endParaRPr>
          </a:p>
          <a:p>
            <a:pPr algn="just"/>
            <a:r>
              <a:rPr lang="vi-VN" sz="4000">
                <a:latin typeface="+mj-lt"/>
              </a:rPr>
              <a:t>+ Các câu trong đoạn có quan hệ bình đẳng với nhau và cùng có tác dụng làm rõ ý khái quát nêu ở phần trước hoặc sau đó.</a:t>
            </a:r>
            <a:endParaRPr lang="en-GB" sz="4000">
              <a:latin typeface="+mj-lt"/>
            </a:endParaRPr>
          </a:p>
          <a:p>
            <a:pPr algn="just">
              <a:lnSpc>
                <a:spcPts val="3042"/>
              </a:lnSpc>
            </a:pPr>
            <a:r>
              <a:rPr lang="en-US" sz="4000" spc="50">
                <a:solidFill>
                  <a:srgbClr val="A6A6A6"/>
                </a:solidFill>
                <a:latin typeface="+mj-lt"/>
              </a:rPr>
              <a:t>.</a:t>
            </a:r>
          </a:p>
        </p:txBody>
      </p:sp>
      <p:sp>
        <p:nvSpPr>
          <p:cNvPr id="20" name="TextBox 20"/>
          <p:cNvSpPr txBox="1"/>
          <p:nvPr/>
        </p:nvSpPr>
        <p:spPr>
          <a:xfrm>
            <a:off x="11257654" y="3948332"/>
            <a:ext cx="6447972" cy="3693319"/>
          </a:xfrm>
          <a:prstGeom prst="rect">
            <a:avLst/>
          </a:prstGeom>
        </p:spPr>
        <p:txBody>
          <a:bodyPr wrap="square" lIns="0" tIns="0" rIns="0" bIns="0" rtlCol="0" anchor="t">
            <a:spAutoFit/>
          </a:bodyPr>
          <a:lstStyle/>
          <a:p>
            <a:pPr algn="just"/>
            <a:r>
              <a:rPr lang="vi-VN" sz="4000">
                <a:latin typeface="+mj-lt"/>
              </a:rPr>
              <a:t>+ Là đoạn văn vừa có câu chủ đề ở đầu đoạn, vừa có câu chủ đề ở cuối đoạn, </a:t>
            </a:r>
            <a:endParaRPr lang="en-GB" sz="4000">
              <a:latin typeface="+mj-lt"/>
            </a:endParaRPr>
          </a:p>
          <a:p>
            <a:pPr algn="just"/>
            <a:r>
              <a:rPr lang="vi-VN" sz="4000">
                <a:latin typeface="+mj-lt"/>
              </a:rPr>
              <a:t>+ Kết hợp cách trình bày ở đoạn văn diễn dịch và đoạn văn quy nạp.</a:t>
            </a:r>
            <a:endParaRPr lang="en-GB" sz="4000">
              <a:solidFill>
                <a:prstClr val="black"/>
              </a:solidFill>
              <a:latin typeface="+mj-lt"/>
            </a:endParaRPr>
          </a:p>
        </p:txBody>
      </p:sp>
      <p:sp>
        <p:nvSpPr>
          <p:cNvPr id="21" name="Rectangle 20"/>
          <p:cNvSpPr/>
          <p:nvPr/>
        </p:nvSpPr>
        <p:spPr>
          <a:xfrm>
            <a:off x="3394794" y="2980476"/>
            <a:ext cx="4610558" cy="769441"/>
          </a:xfrm>
          <a:prstGeom prst="rect">
            <a:avLst/>
          </a:prstGeom>
        </p:spPr>
        <p:txBody>
          <a:bodyPr wrap="none">
            <a:spAutoFit/>
          </a:bodyPr>
          <a:lstStyle/>
          <a:p>
            <a:r>
              <a:rPr lang="vi-VN" sz="4400" b="1">
                <a:latin typeface="iCiel Pacifico" panose="02000000000000000000" pitchFamily="50" charset="-93"/>
              </a:rPr>
              <a:t>Đoạn văn song song</a:t>
            </a:r>
            <a:endParaRPr lang="en-GB" sz="4400">
              <a:solidFill>
                <a:prstClr val="black"/>
              </a:solidFill>
              <a:latin typeface="iCiel Pacifico" panose="02000000000000000000" pitchFamily="50" charset="-93"/>
            </a:endParaRPr>
          </a:p>
        </p:txBody>
      </p:sp>
      <p:sp>
        <p:nvSpPr>
          <p:cNvPr id="22" name="Rectangle 21"/>
          <p:cNvSpPr/>
          <p:nvPr/>
        </p:nvSpPr>
        <p:spPr>
          <a:xfrm>
            <a:off x="11949585" y="3074812"/>
            <a:ext cx="4288353" cy="769441"/>
          </a:xfrm>
          <a:prstGeom prst="rect">
            <a:avLst/>
          </a:prstGeom>
        </p:spPr>
        <p:txBody>
          <a:bodyPr wrap="none">
            <a:spAutoFit/>
          </a:bodyPr>
          <a:lstStyle/>
          <a:p>
            <a:r>
              <a:rPr lang="vi-VN" sz="4400" b="1">
                <a:latin typeface="iCiel Pacifico" panose="02000000000000000000" pitchFamily="50" charset="-93"/>
              </a:rPr>
              <a:t>Đoạn văn phối hợp</a:t>
            </a:r>
            <a:endParaRPr lang="en-GB" sz="4400">
              <a:solidFill>
                <a:prstClr val="black"/>
              </a:solidFill>
              <a:latin typeface="iCiel Pacifico" panose="02000000000000000000" pitchFamily="50" charset="-93"/>
            </a:endParaRPr>
          </a:p>
        </p:txBody>
      </p:sp>
    </p:spTree>
    <p:extLst>
      <p:ext uri="{BB962C8B-B14F-4D97-AF65-F5344CB8AC3E}">
        <p14:creationId xmlns:p14="http://schemas.microsoft.com/office/powerpoint/2010/main" val="4215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2531548" y="794951"/>
            <a:ext cx="12788054" cy="8068846"/>
            <a:chOff x="0" y="0"/>
            <a:chExt cx="858578" cy="541735"/>
          </a:xfrm>
        </p:grpSpPr>
        <p:sp>
          <p:nvSpPr>
            <p:cNvPr id="4" name="Freeform 4"/>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8231974">
            <a:off x="14711178" y="1803900"/>
            <a:ext cx="951429" cy="1790536"/>
          </a:xfrm>
          <a:custGeom>
            <a:avLst/>
            <a:gdLst/>
            <a:ahLst/>
            <a:cxnLst/>
            <a:rect l="l" t="t" r="r" b="b"/>
            <a:pathLst>
              <a:path w="951429" h="1790536">
                <a:moveTo>
                  <a:pt x="0" y="0"/>
                </a:moveTo>
                <a:lnTo>
                  <a:pt x="951428" y="0"/>
                </a:lnTo>
                <a:lnTo>
                  <a:pt x="951428" y="1790536"/>
                </a:lnTo>
                <a:lnTo>
                  <a:pt x="0" y="17905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0652352" y="6811394"/>
            <a:ext cx="4014481" cy="2052403"/>
          </a:xfrm>
          <a:custGeom>
            <a:avLst/>
            <a:gdLst/>
            <a:ahLst/>
            <a:cxnLst/>
            <a:rect l="l" t="t" r="r" b="b"/>
            <a:pathLst>
              <a:path w="4014481" h="2052403">
                <a:moveTo>
                  <a:pt x="0" y="0"/>
                </a:moveTo>
                <a:lnTo>
                  <a:pt x="4014481" y="0"/>
                </a:lnTo>
                <a:lnTo>
                  <a:pt x="4014481" y="2052403"/>
                </a:lnTo>
                <a:lnTo>
                  <a:pt x="0" y="20524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10800000">
            <a:off x="15688458" y="4859567"/>
            <a:ext cx="1998579" cy="3751598"/>
          </a:xfrm>
          <a:custGeom>
            <a:avLst/>
            <a:gdLst/>
            <a:ahLst/>
            <a:cxnLst/>
            <a:rect l="l" t="t" r="r" b="b"/>
            <a:pathLst>
              <a:path w="1998579" h="3751598">
                <a:moveTo>
                  <a:pt x="0" y="0"/>
                </a:moveTo>
                <a:lnTo>
                  <a:pt x="1998578" y="0"/>
                </a:lnTo>
                <a:lnTo>
                  <a:pt x="1998578" y="3751598"/>
                </a:lnTo>
                <a:lnTo>
                  <a:pt x="0" y="37515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4089527" y="0"/>
            <a:ext cx="3824090" cy="3838485"/>
          </a:xfrm>
          <a:custGeom>
            <a:avLst/>
            <a:gdLst/>
            <a:ahLst/>
            <a:cxnLst/>
            <a:rect l="l" t="t" r="r" b="b"/>
            <a:pathLst>
              <a:path w="3824090" h="3838485">
                <a:moveTo>
                  <a:pt x="0" y="0"/>
                </a:moveTo>
                <a:lnTo>
                  <a:pt x="3824091" y="0"/>
                </a:lnTo>
                <a:lnTo>
                  <a:pt x="3824091" y="3838485"/>
                </a:lnTo>
                <a:lnTo>
                  <a:pt x="0" y="38384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TextBox 10"/>
          <p:cNvSpPr txBox="1"/>
          <p:nvPr/>
        </p:nvSpPr>
        <p:spPr>
          <a:xfrm>
            <a:off x="3261991" y="2987187"/>
            <a:ext cx="12907633" cy="4166012"/>
          </a:xfrm>
          <a:prstGeom prst="rect">
            <a:avLst/>
          </a:prstGeom>
        </p:spPr>
        <p:txBody>
          <a:bodyPr wrap="square" lIns="0" tIns="0" rIns="0" bIns="0" rtlCol="0" anchor="t">
            <a:spAutoFit/>
          </a:bodyPr>
          <a:lstStyle/>
          <a:p>
            <a:pPr algn="ctr">
              <a:spcBef>
                <a:spcPct val="0"/>
              </a:spcBef>
            </a:pPr>
            <a:r>
              <a:rPr lang="vi-VN" sz="13536" spc="189">
                <a:solidFill>
                  <a:srgbClr val="00B050"/>
                </a:solidFill>
                <a:latin typeface="iCiel Pequena" pitchFamily="50" charset="0"/>
              </a:rPr>
              <a:t>Hoạt động 3</a:t>
            </a:r>
          </a:p>
          <a:p>
            <a:pPr algn="ctr">
              <a:spcBef>
                <a:spcPct val="0"/>
              </a:spcBef>
            </a:pPr>
            <a:r>
              <a:rPr lang="vi-VN" sz="13536" spc="189">
                <a:solidFill>
                  <a:srgbClr val="00B050"/>
                </a:solidFill>
                <a:latin typeface="iCiel Pequena" pitchFamily="50" charset="0"/>
              </a:rPr>
              <a:t>Thực hành</a:t>
            </a:r>
            <a:endParaRPr lang="en-US" sz="13536" spc="189">
              <a:solidFill>
                <a:srgbClr val="00B050"/>
              </a:solidFill>
              <a:latin typeface="iCiel Pequena" pitchFamily="50" charset="0"/>
            </a:endParaRPr>
          </a:p>
        </p:txBody>
      </p:sp>
      <p:sp>
        <p:nvSpPr>
          <p:cNvPr id="11" name="Freeform 11"/>
          <p:cNvSpPr/>
          <p:nvPr/>
        </p:nvSpPr>
        <p:spPr>
          <a:xfrm>
            <a:off x="665285" y="456718"/>
            <a:ext cx="2088322" cy="3920058"/>
          </a:xfrm>
          <a:custGeom>
            <a:avLst/>
            <a:gdLst/>
            <a:ahLst/>
            <a:cxnLst/>
            <a:rect l="l" t="t" r="r" b="b"/>
            <a:pathLst>
              <a:path w="2088322" h="3920058">
                <a:moveTo>
                  <a:pt x="0" y="0"/>
                </a:moveTo>
                <a:lnTo>
                  <a:pt x="2088322" y="0"/>
                </a:lnTo>
                <a:lnTo>
                  <a:pt x="2088322" y="3920058"/>
                </a:lnTo>
                <a:lnTo>
                  <a:pt x="0" y="392005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12"/>
            <a:stretch>
              <a:fillRect/>
            </a:stretch>
          </a:blipFill>
        </p:spPr>
      </p:sp>
    </p:spTree>
    <p:extLst>
      <p:ext uri="{BB962C8B-B14F-4D97-AF65-F5344CB8AC3E}">
        <p14:creationId xmlns:p14="http://schemas.microsoft.com/office/powerpoint/2010/main" val="345191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859834" y="0"/>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TextBox 9"/>
          <p:cNvSpPr txBox="1"/>
          <p:nvPr/>
        </p:nvSpPr>
        <p:spPr>
          <a:xfrm>
            <a:off x="5791200" y="1299055"/>
            <a:ext cx="10764323" cy="1107996"/>
          </a:xfrm>
          <a:prstGeom prst="rect">
            <a:avLst/>
          </a:prstGeom>
        </p:spPr>
        <p:txBody>
          <a:bodyPr wrap="square" lIns="0" tIns="0" rIns="0" bIns="0" rtlCol="0" anchor="t">
            <a:spAutoFit/>
          </a:bodyPr>
          <a:lstStyle/>
          <a:p>
            <a:r>
              <a:rPr lang="nl-NL" sz="7200" b="1">
                <a:latin typeface="iCiel Pacifico" panose="02000000000000000000" pitchFamily="50" charset="-93"/>
              </a:rPr>
              <a:t>1. Bài tập 1</a:t>
            </a:r>
            <a:endParaRPr lang="en-GB" sz="7200">
              <a:latin typeface="iCiel Pacifico" panose="02000000000000000000" pitchFamily="50" charset="-93"/>
            </a:endParaRPr>
          </a:p>
        </p:txBody>
      </p:sp>
      <p:sp>
        <p:nvSpPr>
          <p:cNvPr id="10" name="TextBox 10"/>
          <p:cNvSpPr txBox="1"/>
          <p:nvPr/>
        </p:nvSpPr>
        <p:spPr>
          <a:xfrm>
            <a:off x="3733800" y="3235432"/>
            <a:ext cx="8811611" cy="4154984"/>
          </a:xfrm>
          <a:prstGeom prst="rect">
            <a:avLst/>
          </a:prstGeom>
        </p:spPr>
        <p:txBody>
          <a:bodyPr lIns="0" tIns="0" rIns="0" bIns="0" rtlCol="0" anchor="t">
            <a:spAutoFit/>
          </a:bodyPr>
          <a:lstStyle/>
          <a:p>
            <a:pPr algn="just"/>
            <a:r>
              <a:rPr lang="nl-NL" sz="5400">
                <a:latin typeface="Times New Roman" panose="02020603050405020304" pitchFamily="18" charset="0"/>
                <a:cs typeface="Times New Roman" panose="02020603050405020304" pitchFamily="18" charset="0"/>
              </a:rPr>
              <a:t>Yêu cầu: Chỉ ra tác dụng của biểu đồ được sử dụng trong văn bản “</a:t>
            </a:r>
            <a:r>
              <a:rPr lang="nl-NL" sz="5400" i="1">
                <a:latin typeface="Times New Roman" panose="02020603050405020304" pitchFamily="18" charset="0"/>
                <a:cs typeface="Times New Roman" panose="02020603050405020304" pitchFamily="18" charset="0"/>
              </a:rPr>
              <a:t>Nước biển dâng: bài toán khó cần giải trong thế kỉ XXI</a:t>
            </a:r>
            <a:r>
              <a:rPr lang="nl-NL" sz="5400">
                <a:latin typeface="Times New Roman" panose="02020603050405020304" pitchFamily="18" charset="0"/>
                <a:cs typeface="Times New Roman" panose="02020603050405020304" pitchFamily="18" charset="0"/>
              </a:rPr>
              <a:t>” của Lưu Quang Hưng.</a:t>
            </a:r>
            <a:endParaRPr lang="en-GB" sz="540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2116525" y="190500"/>
            <a:ext cx="7511490" cy="10213282"/>
          </a:xfrm>
          <a:prstGeom prst="rect">
            <a:avLst/>
          </a:prstGeom>
        </p:spPr>
      </p:pic>
    </p:spTree>
    <p:extLst>
      <p:ext uri="{BB962C8B-B14F-4D97-AF65-F5344CB8AC3E}">
        <p14:creationId xmlns:p14="http://schemas.microsoft.com/office/powerpoint/2010/main" val="254359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859834" y="0"/>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TextBox 9"/>
          <p:cNvSpPr txBox="1"/>
          <p:nvPr/>
        </p:nvSpPr>
        <p:spPr>
          <a:xfrm>
            <a:off x="5479469" y="786824"/>
            <a:ext cx="9119014" cy="1107996"/>
          </a:xfrm>
          <a:prstGeom prst="rect">
            <a:avLst/>
          </a:prstGeom>
        </p:spPr>
        <p:txBody>
          <a:bodyPr lIns="0" tIns="0" rIns="0" bIns="0" rtlCol="0" anchor="t">
            <a:spAutoFit/>
          </a:bodyPr>
          <a:lstStyle/>
          <a:p>
            <a:r>
              <a:rPr lang="en-US" sz="7200" b="1">
                <a:latin typeface="iCiel Pacifico" panose="02000000000000000000" pitchFamily="50" charset="-93"/>
              </a:rPr>
              <a:t>Trả lời</a:t>
            </a:r>
            <a:endParaRPr lang="en-GB" sz="7200">
              <a:solidFill>
                <a:prstClr val="black"/>
              </a:solidFill>
              <a:latin typeface="iCiel Pacifico" panose="02000000000000000000" pitchFamily="50" charset="-93"/>
            </a:endParaRPr>
          </a:p>
        </p:txBody>
      </p:sp>
      <p:sp>
        <p:nvSpPr>
          <p:cNvPr id="11" name="TextBox 11"/>
          <p:cNvSpPr txBox="1"/>
          <p:nvPr/>
        </p:nvSpPr>
        <p:spPr>
          <a:xfrm>
            <a:off x="2873853" y="1995265"/>
            <a:ext cx="8708547" cy="5416868"/>
          </a:xfrm>
          <a:prstGeom prst="rect">
            <a:avLst/>
          </a:prstGeom>
        </p:spPr>
        <p:txBody>
          <a:bodyPr wrap="square" lIns="0" tIns="0" rIns="0" bIns="0" rtlCol="0" anchor="t">
            <a:spAutoFit/>
          </a:bodyPr>
          <a:lstStyle/>
          <a:p>
            <a:pPr algn="just"/>
            <a:r>
              <a:rPr lang="en-US" sz="4400" b="1">
                <a:latin typeface="Times New Roman" panose="02020603050405020304" pitchFamily="18" charset="0"/>
                <a:cs typeface="Times New Roman" panose="02020603050405020304" pitchFamily="18" charset="0"/>
              </a:rPr>
              <a:t>Biểu đồ (Hình 1 trang 67)</a:t>
            </a:r>
            <a:r>
              <a:rPr lang="nl-NL" sz="4400" b="1">
                <a:latin typeface="Times New Roman" panose="02020603050405020304" pitchFamily="18" charset="0"/>
                <a:cs typeface="Times New Roman" panose="02020603050405020304" pitchFamily="18" charset="0"/>
              </a:rPr>
              <a:t>. </a:t>
            </a:r>
            <a:r>
              <a:rPr lang="nl-NL" sz="4400" i="1">
                <a:latin typeface="Times New Roman" panose="02020603050405020304" pitchFamily="18" charset="0"/>
                <a:cs typeface="Times New Roman" panose="02020603050405020304" pitchFamily="18" charset="0"/>
              </a:rPr>
              <a:t>Nước biển dâng từ cuối thế kỉ XIX đến năm 2020 từ các nguồn dữ liệu khác nhau,</a:t>
            </a:r>
            <a:r>
              <a:rPr lang="nl-NL" sz="4400">
                <a:latin typeface="Times New Roman" panose="02020603050405020304" pitchFamily="18" charset="0"/>
                <a:cs typeface="Times New Roman" panose="02020603050405020304" pitchFamily="18" charset="0"/>
              </a:rPr>
              <a:t> có tác dụng</a:t>
            </a:r>
            <a:r>
              <a:rPr lang="en-US" sz="4400">
                <a:latin typeface="Times New Roman" panose="02020603050405020304" pitchFamily="18" charset="0"/>
                <a:cs typeface="Times New Roman" panose="02020603050405020304" pitchFamily="18" charset="0"/>
              </a:rPr>
              <a:t> minh họa rõ ràng, giúp người đọc nhận ra ngay một nội dung quan trọng của bài viết: Trong vòng 130 năm (1880 đến 2010)</a:t>
            </a:r>
            <a:r>
              <a:rPr lang="nl-NL" sz="4400">
                <a:latin typeface="Times New Roman" panose="02020603050405020304" pitchFamily="18" charset="0"/>
                <a:cs typeface="Times New Roman" panose="02020603050405020304" pitchFamily="18" charset="0"/>
              </a:rPr>
              <a:t>, mực nước biển toàn cầu dâng hơn 20 xăng-ti mét</a:t>
            </a:r>
            <a:endParaRPr lang="en-GB" sz="4400">
              <a:solidFill>
                <a:prstClr val="black"/>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18686" y="4070494"/>
            <a:ext cx="7550021" cy="6240092"/>
          </a:xfrm>
          <a:prstGeom prst="rect">
            <a:avLst/>
          </a:prstGeom>
        </p:spPr>
      </p:pic>
    </p:spTree>
    <p:extLst>
      <p:ext uri="{BB962C8B-B14F-4D97-AF65-F5344CB8AC3E}">
        <p14:creationId xmlns:p14="http://schemas.microsoft.com/office/powerpoint/2010/main" val="395262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838200" y="-800100"/>
            <a:ext cx="15421948" cy="10467017"/>
            <a:chOff x="38100" y="50800"/>
            <a:chExt cx="789889" cy="486838"/>
          </a:xfrm>
        </p:grpSpPr>
        <p:sp>
          <p:nvSpPr>
            <p:cNvPr id="4" name="Freeform 4"/>
            <p:cNvSpPr/>
            <p:nvPr/>
          </p:nvSpPr>
          <p:spPr>
            <a:xfrm>
              <a:off x="149626" y="86833"/>
              <a:ext cx="678363" cy="450805"/>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77219" y="5802846"/>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389631">
            <a:off x="12488613" y="374415"/>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TextBox 9"/>
          <p:cNvSpPr txBox="1"/>
          <p:nvPr/>
        </p:nvSpPr>
        <p:spPr>
          <a:xfrm>
            <a:off x="3900515" y="640286"/>
            <a:ext cx="9119014" cy="1034899"/>
          </a:xfrm>
          <a:prstGeom prst="rect">
            <a:avLst/>
          </a:prstGeom>
        </p:spPr>
        <p:txBody>
          <a:bodyPr lIns="0" tIns="0" rIns="0" bIns="0" rtlCol="0" anchor="t">
            <a:spAutoFit/>
          </a:bodyPr>
          <a:lstStyle/>
          <a:p>
            <a:pPr algn="ctr">
              <a:lnSpc>
                <a:spcPts val="8503"/>
              </a:lnSpc>
              <a:spcBef>
                <a:spcPct val="0"/>
              </a:spcBef>
            </a:pPr>
            <a:r>
              <a:rPr lang="en-US" sz="6000" b="1">
                <a:latin typeface="iCiel Pacifico" panose="02000000000000000000" pitchFamily="50" charset="-93"/>
              </a:rPr>
              <a:t>2. Bài tập 2</a:t>
            </a:r>
            <a:endParaRPr lang="en-US" sz="6600" spc="394">
              <a:solidFill>
                <a:srgbClr val="B2D8FF"/>
              </a:solidFill>
              <a:latin typeface="iCiel Pacifico" panose="02000000000000000000" pitchFamily="50" charset="-93"/>
            </a:endParaRPr>
          </a:p>
        </p:txBody>
      </p:sp>
      <p:pic>
        <p:nvPicPr>
          <p:cNvPr id="1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2241" y="3269477"/>
            <a:ext cx="14559711" cy="704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3663148315"/>
              </p:ext>
            </p:extLst>
          </p:nvPr>
        </p:nvGraphicFramePr>
        <p:xfrm>
          <a:off x="3429000" y="2379154"/>
          <a:ext cx="9829800" cy="5668891"/>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1675814">
                  <a:extLst>
                    <a:ext uri="{9D8B030D-6E8A-4147-A177-3AD203B41FA5}">
                      <a16:colId xmlns:a16="http://schemas.microsoft.com/office/drawing/2014/main" val="20000"/>
                    </a:ext>
                  </a:extLst>
                </a:gridCol>
                <a:gridCol w="3080394">
                  <a:extLst>
                    <a:ext uri="{9D8B030D-6E8A-4147-A177-3AD203B41FA5}">
                      <a16:colId xmlns:a16="http://schemas.microsoft.com/office/drawing/2014/main" val="20001"/>
                    </a:ext>
                  </a:extLst>
                </a:gridCol>
                <a:gridCol w="5073592">
                  <a:extLst>
                    <a:ext uri="{9D8B030D-6E8A-4147-A177-3AD203B41FA5}">
                      <a16:colId xmlns:a16="http://schemas.microsoft.com/office/drawing/2014/main" val="20002"/>
                    </a:ext>
                  </a:extLst>
                </a:gridCol>
              </a:tblGrid>
              <a:tr h="935546">
                <a:tc gridSpan="3">
                  <a:txBody>
                    <a:bodyPr/>
                    <a:lstStyle/>
                    <a:p>
                      <a:pPr algn="ctr">
                        <a:lnSpc>
                          <a:spcPct val="115000"/>
                        </a:lnSpc>
                        <a:spcAft>
                          <a:spcPts val="0"/>
                        </a:spcAft>
                        <a:tabLst>
                          <a:tab pos="1386840" algn="l"/>
                        </a:tabLst>
                      </a:pPr>
                      <a:r>
                        <a:rPr lang="en-US" sz="4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số 03: Bài tập 2, trang 68,69</a:t>
                      </a: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195280">
                <a:tc>
                  <a:txBody>
                    <a:bodyPr/>
                    <a:lstStyle/>
                    <a:p>
                      <a:pPr>
                        <a:lnSpc>
                          <a:spcPct val="115000"/>
                        </a:lnSpc>
                        <a:spcAft>
                          <a:spcPts val="0"/>
                        </a:spcAft>
                        <a:tabLst>
                          <a:tab pos="1386840" algn="l"/>
                        </a:tabLst>
                      </a:pPr>
                      <a:r>
                        <a:rPr lang="en-US" sz="4800" b="1">
                          <a:effectLst/>
                          <a:latin typeface="Times New Roman" panose="02020603050405020304" pitchFamily="18" charset="0"/>
                          <a:ea typeface="Times New Roman" panose="02020603050405020304" pitchFamily="18" charset="0"/>
                          <a:cs typeface="Times New Roman" panose="02020603050405020304" pitchFamily="18" charset="0"/>
                        </a:rPr>
                        <a:t>Câu </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số liệu</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 dụng của số liệu</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96853">
                <a:tc>
                  <a:txBody>
                    <a:bodyPr/>
                    <a:lstStyle/>
                    <a:p>
                      <a:pPr>
                        <a:lnSpc>
                          <a:spcPct val="115000"/>
                        </a:lnSpc>
                        <a:spcAft>
                          <a:spcPts val="0"/>
                        </a:spcAft>
                        <a:tabLst>
                          <a:tab pos="1386840" algn="l"/>
                        </a:tabLst>
                      </a:pPr>
                      <a:r>
                        <a:rPr lang="en-US" sz="48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8427">
                <a:tc>
                  <a:txBody>
                    <a:bodyPr/>
                    <a:lstStyle/>
                    <a:p>
                      <a:pPr>
                        <a:lnSpc>
                          <a:spcPct val="115000"/>
                        </a:lnSpc>
                        <a:spcAft>
                          <a:spcPts val="0"/>
                        </a:spcAft>
                        <a:tabLst>
                          <a:tab pos="1386840" algn="l"/>
                        </a:tabLst>
                      </a:pPr>
                      <a:r>
                        <a:rPr lang="en-US" sz="48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8427">
                <a:tc>
                  <a:txBody>
                    <a:bodyPr/>
                    <a:lstStyle/>
                    <a:p>
                      <a:pPr>
                        <a:lnSpc>
                          <a:spcPct val="115000"/>
                        </a:lnSpc>
                        <a:spcAft>
                          <a:spcPts val="0"/>
                        </a:spcAft>
                        <a:tabLst>
                          <a:tab pos="1386840" algn="l"/>
                        </a:tabLst>
                      </a:pPr>
                      <a:r>
                        <a:rPr lang="en-US" sz="48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8427">
                <a:tc>
                  <a:txBody>
                    <a:bodyPr/>
                    <a:lstStyle/>
                    <a:p>
                      <a:pPr>
                        <a:lnSpc>
                          <a:spcPct val="115000"/>
                        </a:lnSpc>
                        <a:spcAft>
                          <a:spcPts val="0"/>
                        </a:spcAft>
                        <a:tabLst>
                          <a:tab pos="1386840" algn="l"/>
                        </a:tabLst>
                      </a:pPr>
                      <a:r>
                        <a:rPr lang="en-US" sz="48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5411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838200" y="2371822"/>
            <a:ext cx="8077200" cy="6235221"/>
            <a:chOff x="0" y="0"/>
            <a:chExt cx="5765800" cy="7361612"/>
          </a:xfrm>
        </p:grpSpPr>
        <p:sp>
          <p:nvSpPr>
            <p:cNvPr id="3" name="Freeform 3"/>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grpSp>
        <p:nvGrpSpPr>
          <p:cNvPr id="4" name="Group 4"/>
          <p:cNvGrpSpPr/>
          <p:nvPr/>
        </p:nvGrpSpPr>
        <p:grpSpPr>
          <a:xfrm>
            <a:off x="9220200" y="2386547"/>
            <a:ext cx="8808793" cy="6387621"/>
            <a:chOff x="0" y="0"/>
            <a:chExt cx="5765800" cy="7361612"/>
          </a:xfrm>
        </p:grpSpPr>
        <p:sp>
          <p:nvSpPr>
            <p:cNvPr id="5" name="Freeform 5"/>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sp>
        <p:nvSpPr>
          <p:cNvPr id="8" name="Freeform 8"/>
          <p:cNvSpPr/>
          <p:nvPr/>
        </p:nvSpPr>
        <p:spPr>
          <a:xfrm rot="-1570142">
            <a:off x="83793" y="1096651"/>
            <a:ext cx="1390355" cy="1236836"/>
          </a:xfrm>
          <a:custGeom>
            <a:avLst/>
            <a:gdLst/>
            <a:ahLst/>
            <a:cxnLst/>
            <a:rect l="l" t="t" r="r" b="b"/>
            <a:pathLst>
              <a:path w="1390355" h="1236836">
                <a:moveTo>
                  <a:pt x="0" y="0"/>
                </a:moveTo>
                <a:lnTo>
                  <a:pt x="1390355" y="0"/>
                </a:lnTo>
                <a:lnTo>
                  <a:pt x="1390355" y="1236837"/>
                </a:lnTo>
                <a:lnTo>
                  <a:pt x="0" y="12368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4706600" y="-1159938"/>
            <a:ext cx="3754779" cy="3768912"/>
          </a:xfrm>
          <a:custGeom>
            <a:avLst/>
            <a:gdLst/>
            <a:ahLst/>
            <a:cxnLst/>
            <a:rect l="l" t="t" r="r" b="b"/>
            <a:pathLst>
              <a:path w="3754779" h="3768912">
                <a:moveTo>
                  <a:pt x="0" y="0"/>
                </a:moveTo>
                <a:lnTo>
                  <a:pt x="3754779" y="0"/>
                </a:lnTo>
                <a:lnTo>
                  <a:pt x="3754779" y="3768912"/>
                </a:lnTo>
                <a:lnTo>
                  <a:pt x="0" y="37689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7696200" y="724518"/>
            <a:ext cx="12866619" cy="1231106"/>
          </a:xfrm>
          <a:prstGeom prst="rect">
            <a:avLst/>
          </a:prstGeom>
        </p:spPr>
        <p:txBody>
          <a:bodyPr lIns="0" tIns="0" rIns="0" bIns="0" rtlCol="0" anchor="t">
            <a:spAutoFit/>
          </a:bodyPr>
          <a:lstStyle/>
          <a:p>
            <a:r>
              <a:rPr lang="en-US" sz="8000" b="1">
                <a:latin typeface="iCiel Pacifico" panose="02000000000000000000" pitchFamily="50" charset="-93"/>
              </a:rPr>
              <a:t>Trả lời</a:t>
            </a:r>
            <a:endParaRPr lang="en-GB" sz="8000">
              <a:solidFill>
                <a:prstClr val="black"/>
              </a:solidFill>
              <a:latin typeface="iCiel Pacifico" panose="02000000000000000000" pitchFamily="50" charset="-93"/>
            </a:endParaRPr>
          </a:p>
        </p:txBody>
      </p:sp>
      <p:sp>
        <p:nvSpPr>
          <p:cNvPr id="17" name="Freeform 17"/>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6"/>
            <a:stretch>
              <a:fillRect/>
            </a:stretch>
          </a:blipFill>
        </p:spPr>
      </p:sp>
      <p:sp>
        <p:nvSpPr>
          <p:cNvPr id="18" name="Freeform 18"/>
          <p:cNvSpPr/>
          <p:nvPr/>
        </p:nvSpPr>
        <p:spPr>
          <a:xfrm>
            <a:off x="-457200" y="6505188"/>
            <a:ext cx="4072179" cy="4192720"/>
          </a:xfrm>
          <a:custGeom>
            <a:avLst/>
            <a:gdLst/>
            <a:ahLst/>
            <a:cxnLst/>
            <a:rect l="l" t="t" r="r" b="b"/>
            <a:pathLst>
              <a:path w="4072179" h="4192720">
                <a:moveTo>
                  <a:pt x="0" y="0"/>
                </a:moveTo>
                <a:lnTo>
                  <a:pt x="4072179" y="0"/>
                </a:lnTo>
                <a:lnTo>
                  <a:pt x="4072179" y="4192720"/>
                </a:lnTo>
                <a:lnTo>
                  <a:pt x="0" y="41927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Rectangle 18"/>
          <p:cNvSpPr/>
          <p:nvPr/>
        </p:nvSpPr>
        <p:spPr>
          <a:xfrm>
            <a:off x="965139" y="2621606"/>
            <a:ext cx="7823321" cy="5189113"/>
          </a:xfrm>
          <a:prstGeom prst="rect">
            <a:avLst/>
          </a:prstGeom>
        </p:spPr>
        <p:txBody>
          <a:bodyPr wrap="square">
            <a:spAutoFit/>
          </a:bodyPr>
          <a:lstStyle/>
          <a:p>
            <a:pPr algn="just">
              <a:lnSpc>
                <a:spcPct val="115000"/>
              </a:lnSpc>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a) Các số liệu: </a:t>
            </a:r>
            <a:r>
              <a:rPr lang="vi-VN" sz="3200" b="1">
                <a:latin typeface="Times New Roman" panose="02020603050405020304" pitchFamily="18" charset="0"/>
                <a:ea typeface="Arial" panose="020B0604020202020204" pitchFamily="34" charset="0"/>
                <a:cs typeface="Times New Roman" panose="02020603050405020304" pitchFamily="18" charset="0"/>
              </a:rPr>
              <a:t>40%</a:t>
            </a:r>
            <a:r>
              <a:rPr lang="vi-VN" sz="3200">
                <a:latin typeface="Times New Roman" panose="02020603050405020304" pitchFamily="18" charset="0"/>
                <a:ea typeface="Arial" panose="020B0604020202020204" pitchFamily="34" charset="0"/>
                <a:cs typeface="Times New Roman" panose="02020603050405020304" pitchFamily="18" charset="0"/>
              </a:rPr>
              <a:t> dân số cư ngụ gần biển, </a:t>
            </a:r>
            <a:r>
              <a:rPr lang="vi-VN" sz="3200" b="1">
                <a:latin typeface="Times New Roman" panose="02020603050405020304" pitchFamily="18" charset="0"/>
                <a:ea typeface="Arial" panose="020B0604020202020204" pitchFamily="34" charset="0"/>
                <a:cs typeface="Times New Roman" panose="02020603050405020304" pitchFamily="18" charset="0"/>
              </a:rPr>
              <a:t>600 triệu</a:t>
            </a:r>
            <a:r>
              <a:rPr lang="vi-VN" sz="3200">
                <a:latin typeface="Times New Roman" panose="02020603050405020304" pitchFamily="18" charset="0"/>
                <a:ea typeface="Arial" panose="020B0604020202020204" pitchFamily="34" charset="0"/>
                <a:cs typeface="Times New Roman" panose="02020603050405020304" pitchFamily="18" charset="0"/>
              </a:rPr>
              <a:t> người sinh sống trong khu vực cao hơn mực nước biển từ </a:t>
            </a:r>
            <a:r>
              <a:rPr lang="vi-VN" sz="3200" b="1">
                <a:latin typeface="Times New Roman" panose="02020603050405020304" pitchFamily="18" charset="0"/>
                <a:ea typeface="Arial" panose="020B0604020202020204" pitchFamily="34" charset="0"/>
                <a:cs typeface="Times New Roman" panose="02020603050405020304" pitchFamily="18" charset="0"/>
              </a:rPr>
              <a:t>10 mét </a:t>
            </a:r>
            <a:r>
              <a:rPr lang="vi-VN" sz="3200">
                <a:latin typeface="Times New Roman" panose="02020603050405020304" pitchFamily="18" charset="0"/>
                <a:ea typeface="Arial" panose="020B0604020202020204" pitchFamily="34" charset="0"/>
                <a:cs typeface="Times New Roman" panose="02020603050405020304" pitchFamily="18" charset="0"/>
              </a:rPr>
              <a:t>trở xuống.</a:t>
            </a:r>
            <a:endParaRPr lang="en-GB" sz="3200">
              <a:latin typeface="Times New Roman" panose="02020603050405020304" pitchFamily="18" charset="0"/>
              <a:ea typeface="Times New Roman" panose="02020603050405020304" pitchFamily="18" charset="0"/>
            </a:endParaRPr>
          </a:p>
          <a:p>
            <a:pPr algn="just">
              <a:lnSpc>
                <a:spcPct val="115000"/>
              </a:lnSpc>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Các số liệu: </a:t>
            </a:r>
            <a:r>
              <a:rPr lang="vi-VN" sz="3200" b="1">
                <a:latin typeface="Times New Roman" panose="02020603050405020304" pitchFamily="18" charset="0"/>
                <a:ea typeface="Arial" panose="020B0604020202020204" pitchFamily="34" charset="0"/>
                <a:cs typeface="Times New Roman" panose="02020603050405020304" pitchFamily="18" charset="0"/>
              </a:rPr>
              <a:t>600 triệu</a:t>
            </a:r>
            <a:r>
              <a:rPr lang="vi-VN" sz="3200">
                <a:latin typeface="Times New Roman" panose="02020603050405020304" pitchFamily="18" charset="0"/>
                <a:ea typeface="Arial" panose="020B0604020202020204" pitchFamily="34" charset="0"/>
                <a:cs typeface="Times New Roman" panose="02020603050405020304" pitchFamily="18" charset="0"/>
              </a:rPr>
              <a:t> người và 10 mét nói rõ số lượng người sống trong khu vực cao hơn mực nước biển không nhiều (chỉ từ 10 mét trở xuống). Các số liệu trên đây cho thấy số người sống gần biển, chịu ảnh hưởng của hiện tượng nước biển dâng là rất lớn.</a:t>
            </a:r>
            <a:endParaRPr lang="en-GB" sz="3200">
              <a:effectLst/>
              <a:latin typeface="Times New Roman" panose="02020603050405020304" pitchFamily="18" charset="0"/>
              <a:ea typeface="Times New Roman" panose="02020603050405020304" pitchFamily="18" charset="0"/>
            </a:endParaRPr>
          </a:p>
        </p:txBody>
      </p:sp>
      <p:sp>
        <p:nvSpPr>
          <p:cNvPr id="20" name="Rectangle 19"/>
          <p:cNvSpPr/>
          <p:nvPr/>
        </p:nvSpPr>
        <p:spPr>
          <a:xfrm>
            <a:off x="9438861" y="2621606"/>
            <a:ext cx="8412453" cy="5858014"/>
          </a:xfrm>
          <a:prstGeom prst="rect">
            <a:avLst/>
          </a:prstGeom>
        </p:spPr>
        <p:txBody>
          <a:bodyPr wrap="square">
            <a:spAutoFit/>
          </a:bodyPr>
          <a:lstStyle/>
          <a:p>
            <a:pPr algn="just">
              <a:lnSpc>
                <a:spcPct val="115000"/>
              </a:lnSpc>
              <a:spcAft>
                <a:spcPts val="800"/>
              </a:spcAft>
            </a:pPr>
            <a:r>
              <a:rPr lang="vi-VN" sz="3200">
                <a:latin typeface="Times New Roman" panose="02020603050405020304" pitchFamily="18" charset="0"/>
                <a:ea typeface="Arial" panose="020B0604020202020204" pitchFamily="34" charset="0"/>
                <a:cs typeface="Times New Roman" panose="02020603050405020304" pitchFamily="18" charset="0"/>
              </a:rPr>
              <a:t>b) Các số liệu</a:t>
            </a:r>
            <a:r>
              <a:rPr lang="vi-VN" sz="3200" b="1">
                <a:latin typeface="Times New Roman" panose="02020603050405020304" pitchFamily="18" charset="0"/>
                <a:ea typeface="Arial" panose="020B0604020202020204" pitchFamily="34" charset="0"/>
                <a:cs typeface="Times New Roman" panose="02020603050405020304" pitchFamily="18" charset="0"/>
              </a:rPr>
              <a:t>: 28</a:t>
            </a:r>
            <a:r>
              <a:rPr lang="vi-VN" sz="3200">
                <a:latin typeface="Times New Roman" panose="02020603050405020304" pitchFamily="18" charset="0"/>
                <a:ea typeface="Arial" panose="020B0604020202020204" pitchFamily="34" charset="0"/>
                <a:cs typeface="Times New Roman" panose="02020603050405020304" pitchFamily="18" charset="0"/>
              </a:rPr>
              <a:t> (</a:t>
            </a:r>
            <a:r>
              <a:rPr lang="vi-VN" sz="3200" b="1">
                <a:latin typeface="Times New Roman" panose="02020603050405020304" pitchFamily="18" charset="0"/>
                <a:ea typeface="Arial" panose="020B0604020202020204" pitchFamily="34" charset="0"/>
                <a:cs typeface="Times New Roman" panose="02020603050405020304" pitchFamily="18" charset="0"/>
              </a:rPr>
              <a:t>tỉnh</a:t>
            </a:r>
            <a:r>
              <a:rPr lang="vi-VN" sz="3200">
                <a:latin typeface="Times New Roman" panose="02020603050405020304" pitchFamily="18" charset="0"/>
                <a:ea typeface="Arial" panose="020B0604020202020204" pitchFamily="34" charset="0"/>
                <a:cs typeface="Times New Roman" panose="02020603050405020304" pitchFamily="18" charset="0"/>
              </a:rPr>
              <a:t> thành ven biển), 64 (tổng số tỉnh thành), hơn </a:t>
            </a:r>
            <a:r>
              <a:rPr lang="vi-VN" sz="3200" b="1">
                <a:latin typeface="Times New Roman" panose="02020603050405020304" pitchFamily="18" charset="0"/>
                <a:ea typeface="Arial" panose="020B0604020202020204" pitchFamily="34" charset="0"/>
                <a:cs typeface="Times New Roman" panose="02020603050405020304" pitchFamily="18" charset="0"/>
              </a:rPr>
              <a:t>3000 ki-lô-mét</a:t>
            </a:r>
            <a:r>
              <a:rPr lang="vi-VN" sz="3200">
                <a:latin typeface="Times New Roman" panose="02020603050405020304" pitchFamily="18" charset="0"/>
                <a:ea typeface="Arial" panose="020B0604020202020204" pitchFamily="34" charset="0"/>
                <a:cs typeface="Times New Roman" panose="02020603050405020304" pitchFamily="18" charset="0"/>
              </a:rPr>
              <a:t> (đường bờ biển)</a:t>
            </a:r>
            <a:endParaRPr lang="en-GB" sz="3200">
              <a:latin typeface="Times New Roman" panose="02020603050405020304" pitchFamily="18" charset="0"/>
              <a:ea typeface="Times New Roman" panose="02020603050405020304" pitchFamily="18" charset="0"/>
            </a:endParaRPr>
          </a:p>
          <a:p>
            <a:pPr algn="just">
              <a:lnSpc>
                <a:spcPct val="115000"/>
              </a:lnSpc>
              <a:spcAft>
                <a:spcPts val="800"/>
              </a:spcAft>
            </a:pPr>
            <a:r>
              <a:rPr lang="vi-VN" sz="3200">
                <a:latin typeface="Times New Roman" panose="02020603050405020304" pitchFamily="18" charset="0"/>
                <a:ea typeface="Arial" panose="020B0604020202020204" pitchFamily="34" charset="0"/>
                <a:cs typeface="Times New Roman" panose="02020603050405020304" pitchFamily="18" charset="0"/>
              </a:rPr>
              <a:t>Các số liệu này nêu cụ thể số tỉnh thành ven biển trên tổng số tỉnh thành; và số ki-lô-mét đường bờ biển của Việt Nam (với gần 45% số tỉnh thành ven biển và đường bờ biển dài hơn </a:t>
            </a:r>
            <a:r>
              <a:rPr lang="vi-VN" sz="3200" b="1">
                <a:latin typeface="Times New Roman" panose="02020603050405020304" pitchFamily="18" charset="0"/>
                <a:ea typeface="Arial" panose="020B0604020202020204" pitchFamily="34" charset="0"/>
                <a:cs typeface="Times New Roman" panose="02020603050405020304" pitchFamily="18" charset="0"/>
              </a:rPr>
              <a:t>3000 ki-lô-mét). </a:t>
            </a:r>
            <a:r>
              <a:rPr lang="vi-VN" sz="3200">
                <a:latin typeface="Times New Roman" panose="02020603050405020304" pitchFamily="18" charset="0"/>
                <a:ea typeface="Arial" panose="020B0604020202020204" pitchFamily="34" charset="0"/>
                <a:cs typeface="Times New Roman" panose="02020603050405020304" pitchFamily="18" charset="0"/>
              </a:rPr>
              <a:t>Với đặc điểm đó, bên cạnh những lợi thế do biển đem lại, Việt Nam chắc chắn cũng chịu ảnh hưởng nhiều của hiện tượng nước biển dâng.</a:t>
            </a:r>
            <a:endParaRPr lang="en-GB"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799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par>
                                <p:cTn id="23" presetID="6"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4748" y="41327"/>
            <a:ext cx="12446462" cy="10287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 y="3940529"/>
            <a:ext cx="4806393" cy="6224282"/>
          </a:xfrm>
          <a:prstGeom prst="rect">
            <a:avLst/>
          </a:prstGeom>
        </p:spPr>
      </p:pic>
      <p:pic>
        <p:nvPicPr>
          <p:cNvPr id="5" name="Picture 4">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t="45381"/>
          <a:stretch/>
        </p:blipFill>
        <p:spPr>
          <a:xfrm>
            <a:off x="1831480" y="6733858"/>
            <a:ext cx="7467698" cy="4401026"/>
          </a:xfrm>
          <a:prstGeom prst="rect">
            <a:avLst/>
          </a:prstGeom>
        </p:spPr>
      </p:pic>
      <p:sp>
        <p:nvSpPr>
          <p:cNvPr id="6" name="Rectangle 5"/>
          <p:cNvSpPr/>
          <p:nvPr/>
        </p:nvSpPr>
        <p:spPr>
          <a:xfrm>
            <a:off x="609746" y="1500447"/>
            <a:ext cx="5638800" cy="304698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nl-NL" sz="9600" b="1">
                <a:solidFill>
                  <a:srgbClr val="FF0000"/>
                </a:solidFill>
                <a:latin typeface="iCiel Pequena" pitchFamily="50" charset="0"/>
                <a:ea typeface="Times New Roman" panose="02020603050405020304" pitchFamily="18" charset="0"/>
              </a:rPr>
              <a:t>Đoán ý đồng đội</a:t>
            </a:r>
            <a:endParaRPr lang="en-GB" sz="9600">
              <a:latin typeface="iCiel Pequena" pitchFamily="50" charset="0"/>
            </a:endParaRPr>
          </a:p>
        </p:txBody>
      </p:sp>
    </p:spTree>
    <p:extLst>
      <p:ext uri="{BB962C8B-B14F-4D97-AF65-F5344CB8AC3E}">
        <p14:creationId xmlns:p14="http://schemas.microsoft.com/office/powerpoint/2010/main" val="383943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2579780" y="2933700"/>
            <a:ext cx="4633330" cy="5673343"/>
            <a:chOff x="0" y="0"/>
            <a:chExt cx="5765800" cy="7361612"/>
          </a:xfrm>
        </p:grpSpPr>
        <p:sp>
          <p:nvSpPr>
            <p:cNvPr id="3" name="Freeform 3"/>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grpSp>
        <p:nvGrpSpPr>
          <p:cNvPr id="4" name="Group 4"/>
          <p:cNvGrpSpPr/>
          <p:nvPr/>
        </p:nvGrpSpPr>
        <p:grpSpPr>
          <a:xfrm>
            <a:off x="7481734" y="2933700"/>
            <a:ext cx="10069545" cy="5825743"/>
            <a:chOff x="0" y="0"/>
            <a:chExt cx="5765800" cy="7361612"/>
          </a:xfrm>
        </p:grpSpPr>
        <p:sp>
          <p:nvSpPr>
            <p:cNvPr id="5" name="Freeform 5"/>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sp>
        <p:nvSpPr>
          <p:cNvPr id="8" name="Freeform 8"/>
          <p:cNvSpPr/>
          <p:nvPr/>
        </p:nvSpPr>
        <p:spPr>
          <a:xfrm rot="-1570142">
            <a:off x="1884602" y="2615020"/>
            <a:ext cx="1390355" cy="1236836"/>
          </a:xfrm>
          <a:custGeom>
            <a:avLst/>
            <a:gdLst/>
            <a:ahLst/>
            <a:cxnLst/>
            <a:rect l="l" t="t" r="r" b="b"/>
            <a:pathLst>
              <a:path w="1390355" h="1236836">
                <a:moveTo>
                  <a:pt x="0" y="0"/>
                </a:moveTo>
                <a:lnTo>
                  <a:pt x="1390355" y="0"/>
                </a:lnTo>
                <a:lnTo>
                  <a:pt x="1390355" y="1236837"/>
                </a:lnTo>
                <a:lnTo>
                  <a:pt x="0" y="12368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4533221" y="0"/>
            <a:ext cx="3754779" cy="3768912"/>
          </a:xfrm>
          <a:custGeom>
            <a:avLst/>
            <a:gdLst/>
            <a:ahLst/>
            <a:cxnLst/>
            <a:rect l="l" t="t" r="r" b="b"/>
            <a:pathLst>
              <a:path w="3754779" h="3768912">
                <a:moveTo>
                  <a:pt x="0" y="0"/>
                </a:moveTo>
                <a:lnTo>
                  <a:pt x="3754779" y="0"/>
                </a:lnTo>
                <a:lnTo>
                  <a:pt x="3754779" y="3768912"/>
                </a:lnTo>
                <a:lnTo>
                  <a:pt x="0" y="37689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6553200" y="795185"/>
            <a:ext cx="12866619" cy="1354217"/>
          </a:xfrm>
          <a:prstGeom prst="rect">
            <a:avLst/>
          </a:prstGeom>
        </p:spPr>
        <p:txBody>
          <a:bodyPr lIns="0" tIns="0" rIns="0" bIns="0" rtlCol="0" anchor="t">
            <a:spAutoFit/>
          </a:bodyPr>
          <a:lstStyle/>
          <a:p>
            <a:r>
              <a:rPr lang="en-US" sz="8800" b="1">
                <a:solidFill>
                  <a:prstClr val="black"/>
                </a:solidFill>
                <a:latin typeface="iCiel Pacifico" panose="02000000000000000000" pitchFamily="50" charset="-93"/>
              </a:rPr>
              <a:t>Trả lời</a:t>
            </a:r>
            <a:endParaRPr lang="en-GB" sz="8800">
              <a:solidFill>
                <a:prstClr val="black"/>
              </a:solidFill>
              <a:latin typeface="iCiel Pacifico" panose="02000000000000000000" pitchFamily="50" charset="-93"/>
            </a:endParaRPr>
          </a:p>
        </p:txBody>
      </p:sp>
      <p:sp>
        <p:nvSpPr>
          <p:cNvPr id="17" name="Freeform 17"/>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6"/>
            <a:stretch>
              <a:fillRect/>
            </a:stretch>
          </a:blipFill>
        </p:spPr>
      </p:sp>
      <p:sp>
        <p:nvSpPr>
          <p:cNvPr id="18" name="Freeform 18"/>
          <p:cNvSpPr/>
          <p:nvPr/>
        </p:nvSpPr>
        <p:spPr>
          <a:xfrm>
            <a:off x="162440" y="5502963"/>
            <a:ext cx="4072179" cy="4192720"/>
          </a:xfrm>
          <a:custGeom>
            <a:avLst/>
            <a:gdLst/>
            <a:ahLst/>
            <a:cxnLst/>
            <a:rect l="l" t="t" r="r" b="b"/>
            <a:pathLst>
              <a:path w="4072179" h="4192720">
                <a:moveTo>
                  <a:pt x="0" y="0"/>
                </a:moveTo>
                <a:lnTo>
                  <a:pt x="4072179" y="0"/>
                </a:lnTo>
                <a:lnTo>
                  <a:pt x="4072179" y="4192720"/>
                </a:lnTo>
                <a:lnTo>
                  <a:pt x="0" y="41927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Rectangle 18"/>
          <p:cNvSpPr/>
          <p:nvPr/>
        </p:nvSpPr>
        <p:spPr>
          <a:xfrm>
            <a:off x="2848404" y="3240805"/>
            <a:ext cx="4155305" cy="4524315"/>
          </a:xfrm>
          <a:prstGeom prst="rect">
            <a:avLst/>
          </a:prstGeom>
        </p:spPr>
        <p:txBody>
          <a:bodyPr wrap="square">
            <a:spAutoFit/>
          </a:bodyPr>
          <a:lstStyle/>
          <a:p>
            <a:pPr algn="just"/>
            <a:r>
              <a:rPr lang="vi-VN" sz="3600">
                <a:latin typeface="Times New Roman" panose="02020603050405020304" pitchFamily="18" charset="0"/>
                <a:cs typeface="Times New Roman" panose="02020603050405020304" pitchFamily="18" charset="0"/>
              </a:rPr>
              <a:t>c) Các số liệu</a:t>
            </a:r>
            <a:r>
              <a:rPr lang="vi-VN" sz="3600" b="1">
                <a:latin typeface="Times New Roman" panose="02020603050405020304" pitchFamily="18" charset="0"/>
                <a:cs typeface="Times New Roman" panose="02020603050405020304" pitchFamily="18" charset="0"/>
              </a:rPr>
              <a:t>:</a:t>
            </a:r>
            <a:r>
              <a:rPr lang="vi-VN" sz="3600">
                <a:latin typeface="Times New Roman" panose="02020603050405020304" pitchFamily="18" charset="0"/>
                <a:cs typeface="Times New Roman" panose="02020603050405020304" pitchFamily="18" charset="0"/>
              </a:rPr>
              <a:t> Bao phủ </a:t>
            </a:r>
            <a:r>
              <a:rPr lang="vi-VN" sz="3600" b="1">
                <a:latin typeface="Times New Roman" panose="02020603050405020304" pitchFamily="18" charset="0"/>
                <a:cs typeface="Times New Roman" panose="02020603050405020304" pitchFamily="18" charset="0"/>
              </a:rPr>
              <a:t>72% (diện tích</a:t>
            </a:r>
            <a:r>
              <a:rPr lang="vi-VN" sz="3600">
                <a:latin typeface="Times New Roman" panose="02020603050405020304" pitchFamily="18" charset="0"/>
                <a:cs typeface="Times New Roman" panose="02020603050405020304" pitchFamily="18" charset="0"/>
              </a:rPr>
              <a:t> bề mặt Trái Đất). Số liệu này cụ thể hóa diện tích biển và đại dương so với bề mặt Trái Đất (chiếm hơn 2/3).</a:t>
            </a:r>
            <a:endParaRPr lang="en-GB" sz="3600">
              <a:latin typeface="Times New Roman" panose="02020603050405020304" pitchFamily="18" charset="0"/>
              <a:cs typeface="Times New Roman" panose="02020603050405020304" pitchFamily="18" charset="0"/>
            </a:endParaRPr>
          </a:p>
        </p:txBody>
      </p:sp>
      <p:sp>
        <p:nvSpPr>
          <p:cNvPr id="6" name="Rectangle 5"/>
          <p:cNvSpPr/>
          <p:nvPr/>
        </p:nvSpPr>
        <p:spPr>
          <a:xfrm>
            <a:off x="8091623" y="3240805"/>
            <a:ext cx="8524064" cy="5078313"/>
          </a:xfrm>
          <a:prstGeom prst="rect">
            <a:avLst/>
          </a:prstGeom>
        </p:spPr>
        <p:txBody>
          <a:bodyPr wrap="square">
            <a:spAutoFit/>
          </a:bodyPr>
          <a:lstStyle/>
          <a:p>
            <a:pPr algn="just"/>
            <a:r>
              <a:rPr lang="vi-VN" sz="3600">
                <a:latin typeface="Times New Roman" panose="02020603050405020304" pitchFamily="18" charset="0"/>
                <a:cs typeface="Times New Roman" panose="02020603050405020304" pitchFamily="18" charset="0"/>
              </a:rPr>
              <a:t>d) Số liệu: Khoảng </a:t>
            </a:r>
            <a:r>
              <a:rPr lang="vi-VN" sz="3600" b="1">
                <a:latin typeface="Times New Roman" panose="02020603050405020304" pitchFamily="18" charset="0"/>
                <a:cs typeface="Times New Roman" panose="02020603050405020304" pitchFamily="18" charset="0"/>
              </a:rPr>
              <a:t>35 – 85 xăng-ti-mét</a:t>
            </a:r>
            <a:r>
              <a:rPr lang="vi-VN" sz="3600">
                <a:latin typeface="Times New Roman" panose="02020603050405020304" pitchFamily="18" charset="0"/>
                <a:cs typeface="Times New Roman" panose="02020603050405020304" pitchFamily="18" charset="0"/>
              </a:rPr>
              <a:t> nêu dự kiến cụ thể về mức tăng của nước biển vào cuối thế kỉ tới. Số liệu dự kiến này cho thấy mức tăng của nước biển trong thế kỉ tới sẽ mạnh hơn nhiều so với giai đoạn trước (1880- 2010) và điều đó sẽ đòi hỏi nhân loại, đặc biệt là các nước ven biển cần có những gải pháp hạn chế khắc phục tác hại của hiện tượng nước biển dâng.</a:t>
            </a:r>
            <a:endParaRPr lang="en-GB"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502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par>
                                <p:cTn id="13" presetID="6"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par>
                                <p:cTn id="21" presetID="6"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859834" y="0"/>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TextBox 9"/>
          <p:cNvSpPr txBox="1"/>
          <p:nvPr/>
        </p:nvSpPr>
        <p:spPr>
          <a:xfrm>
            <a:off x="5479469" y="1068313"/>
            <a:ext cx="9119014" cy="1015663"/>
          </a:xfrm>
          <a:prstGeom prst="rect">
            <a:avLst/>
          </a:prstGeom>
        </p:spPr>
        <p:txBody>
          <a:bodyPr lIns="0" tIns="0" rIns="0" bIns="0" rtlCol="0" anchor="t">
            <a:spAutoFit/>
          </a:bodyPr>
          <a:lstStyle/>
          <a:p>
            <a:r>
              <a:rPr lang="fr-FR" sz="6600" b="1">
                <a:latin typeface="iCiel Pacifico" panose="02000000000000000000" pitchFamily="50" charset="-93"/>
              </a:rPr>
              <a:t>3. Bài tập 3</a:t>
            </a:r>
            <a:endParaRPr lang="en-GB" sz="6600">
              <a:solidFill>
                <a:prstClr val="black"/>
              </a:solidFill>
              <a:latin typeface="iCiel Pacifico" panose="02000000000000000000" pitchFamily="50" charset="-93"/>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99127" y="4087071"/>
            <a:ext cx="7550021" cy="624009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552741134"/>
              </p:ext>
            </p:extLst>
          </p:nvPr>
        </p:nvGraphicFramePr>
        <p:xfrm>
          <a:off x="3048000" y="2753556"/>
          <a:ext cx="9516345" cy="4967186"/>
        </p:xfrm>
        <a:graphic>
          <a:graphicData uri="http://schemas.openxmlformats.org/drawingml/2006/table">
            <a:tbl>
              <a:tblPr firstRow="1" firstCol="1" bandRow="1">
                <a:effectLst>
                  <a:outerShdw blurRad="50800" dist="38100" algn="l" rotWithShape="0">
                    <a:prstClr val="black">
                      <a:alpha val="40000"/>
                    </a:prstClr>
                  </a:outerShdw>
                </a:effectLst>
              </a:tblPr>
              <a:tblGrid>
                <a:gridCol w="22098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4182345">
                  <a:extLst>
                    <a:ext uri="{9D8B030D-6E8A-4147-A177-3AD203B41FA5}">
                      <a16:colId xmlns:a16="http://schemas.microsoft.com/office/drawing/2014/main" val="20002"/>
                    </a:ext>
                  </a:extLst>
                </a:gridCol>
              </a:tblGrid>
              <a:tr h="865944">
                <a:tc gridSpan="3">
                  <a:txBody>
                    <a:bodyPr/>
                    <a:lstStyle/>
                    <a:p>
                      <a:pPr algn="ctr">
                        <a:lnSpc>
                          <a:spcPct val="115000"/>
                        </a:lnSpc>
                        <a:spcAft>
                          <a:spcPts val="0"/>
                        </a:spcAft>
                        <a:tabLst>
                          <a:tab pos="1386840" algn="l"/>
                        </a:tabLst>
                      </a:pPr>
                      <a:r>
                        <a:rPr lang="en-US" sz="4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số 04: Bài tập 3, trang 69</a:t>
                      </a: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030238">
                <a:tc>
                  <a:txBody>
                    <a:bodyPr/>
                    <a:lstStyle/>
                    <a:p>
                      <a:pPr>
                        <a:lnSpc>
                          <a:spcPct val="115000"/>
                        </a:lnSpc>
                        <a:spcAft>
                          <a:spcPts val="0"/>
                        </a:spcAft>
                        <a:tabLst>
                          <a:tab pos="1386840" algn="l"/>
                        </a:tabLs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Đoạn văn</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 đoạn văn</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chủ đề (nếu có)</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20830">
                <a:tc>
                  <a:txBody>
                    <a:bodyPr/>
                    <a:lstStyle/>
                    <a:p>
                      <a:pPr>
                        <a:lnSpc>
                          <a:spcPct val="115000"/>
                        </a:lnSpc>
                        <a:spcAft>
                          <a:spcPts val="0"/>
                        </a:spcAft>
                        <a:tabLst>
                          <a:tab pos="1386840" algn="l"/>
                        </a:tabLs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1423">
                <a:tc>
                  <a:txBody>
                    <a:bodyPr/>
                    <a:lstStyle/>
                    <a:p>
                      <a:pPr>
                        <a:lnSpc>
                          <a:spcPct val="115000"/>
                        </a:lnSpc>
                        <a:spcAft>
                          <a:spcPts val="0"/>
                        </a:spcAft>
                        <a:tabLst>
                          <a:tab pos="1386840" algn="l"/>
                        </a:tabLs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11423">
                <a:tc>
                  <a:txBody>
                    <a:bodyPr/>
                    <a:lstStyle/>
                    <a:p>
                      <a:pPr>
                        <a:lnSpc>
                          <a:spcPct val="115000"/>
                        </a:lnSpc>
                        <a:spcAft>
                          <a:spcPts val="0"/>
                        </a:spcAft>
                        <a:tabLst>
                          <a:tab pos="1386840" algn="l"/>
                        </a:tabLs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11423">
                <a:tc>
                  <a:txBody>
                    <a:bodyPr/>
                    <a:lstStyle/>
                    <a:p>
                      <a:pPr>
                        <a:lnSpc>
                          <a:spcPct val="115000"/>
                        </a:lnSpc>
                        <a:spcAft>
                          <a:spcPts val="0"/>
                        </a:spcAft>
                        <a:tabLst>
                          <a:tab pos="1386840" algn="l"/>
                        </a:tabLs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4503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TextBox 2"/>
          <p:cNvSpPr txBox="1"/>
          <p:nvPr/>
        </p:nvSpPr>
        <p:spPr>
          <a:xfrm>
            <a:off x="3075348" y="953262"/>
            <a:ext cx="12650893" cy="1309333"/>
          </a:xfrm>
          <a:prstGeom prst="rect">
            <a:avLst/>
          </a:prstGeom>
        </p:spPr>
        <p:txBody>
          <a:bodyPr lIns="0" tIns="0" rIns="0" bIns="0" rtlCol="0" anchor="t">
            <a:spAutoFit/>
          </a:bodyPr>
          <a:lstStyle/>
          <a:p>
            <a:pPr lvl="0" algn="ctr">
              <a:lnSpc>
                <a:spcPts val="10641"/>
              </a:lnSpc>
              <a:spcBef>
                <a:spcPct val="0"/>
              </a:spcBef>
            </a:pPr>
            <a:r>
              <a:rPr lang="fr-FR" sz="7200" b="1">
                <a:latin typeface="iCiel Pacifico" panose="02000000000000000000" pitchFamily="50" charset="-93"/>
              </a:rPr>
              <a:t>Gợi ý</a:t>
            </a:r>
            <a:endParaRPr lang="en-US" sz="8800" u="none" spc="155">
              <a:solidFill>
                <a:srgbClr val="FFFFFF"/>
              </a:solidFill>
              <a:latin typeface="iCiel Pacifico" panose="02000000000000000000" pitchFamily="50" charset="-93"/>
            </a:endParaRPr>
          </a:p>
        </p:txBody>
      </p:sp>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grpSp>
        <p:nvGrpSpPr>
          <p:cNvPr id="4" name="Group 4"/>
          <p:cNvGrpSpPr/>
          <p:nvPr/>
        </p:nvGrpSpPr>
        <p:grpSpPr>
          <a:xfrm>
            <a:off x="1295400" y="2760550"/>
            <a:ext cx="9220200" cy="5611873"/>
            <a:chOff x="0" y="0"/>
            <a:chExt cx="812800" cy="533400"/>
          </a:xfrm>
        </p:grpSpPr>
        <p:sp>
          <p:nvSpPr>
            <p:cNvPr id="5" name="Freeform 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6" name="TextBox 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671563" y="2630345"/>
            <a:ext cx="7302402" cy="5333435"/>
            <a:chOff x="0" y="0"/>
            <a:chExt cx="812800" cy="533400"/>
          </a:xfrm>
        </p:grpSpPr>
        <p:sp>
          <p:nvSpPr>
            <p:cNvPr id="8" name="Freeform 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9" name="TextBox 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rot="-1311886">
            <a:off x="-8696195" y="-3808400"/>
            <a:ext cx="11996482" cy="7872691"/>
            <a:chOff x="0" y="0"/>
            <a:chExt cx="812800" cy="533400"/>
          </a:xfrm>
        </p:grpSpPr>
        <p:sp>
          <p:nvSpPr>
            <p:cNvPr id="11" name="Freeform 11"/>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12" name="TextBox 12"/>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51907" y="561153"/>
            <a:ext cx="3998677" cy="2044324"/>
          </a:xfrm>
          <a:custGeom>
            <a:avLst/>
            <a:gdLst/>
            <a:ahLst/>
            <a:cxnLst/>
            <a:rect l="l" t="t" r="r" b="b"/>
            <a:pathLst>
              <a:path w="3998677" h="2044324">
                <a:moveTo>
                  <a:pt x="0" y="0"/>
                </a:moveTo>
                <a:lnTo>
                  <a:pt x="3998677" y="0"/>
                </a:lnTo>
                <a:lnTo>
                  <a:pt x="3998677" y="2044324"/>
                </a:lnTo>
                <a:lnTo>
                  <a:pt x="0" y="20443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14"/>
          <p:cNvSpPr/>
          <p:nvPr/>
        </p:nvSpPr>
        <p:spPr>
          <a:xfrm rot="773015">
            <a:off x="13382973" y="7583811"/>
            <a:ext cx="1650023" cy="1468520"/>
          </a:xfrm>
          <a:custGeom>
            <a:avLst/>
            <a:gdLst/>
            <a:ahLst/>
            <a:cxnLst/>
            <a:rect l="l" t="t" r="r" b="b"/>
            <a:pathLst>
              <a:path w="1650023" h="1468520">
                <a:moveTo>
                  <a:pt x="0" y="0"/>
                </a:moveTo>
                <a:lnTo>
                  <a:pt x="1650022" y="0"/>
                </a:lnTo>
                <a:lnTo>
                  <a:pt x="1650022" y="1468520"/>
                </a:lnTo>
                <a:lnTo>
                  <a:pt x="0" y="14685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4574820" y="7418342"/>
            <a:ext cx="2140493" cy="1811392"/>
          </a:xfrm>
          <a:custGeom>
            <a:avLst/>
            <a:gdLst/>
            <a:ahLst/>
            <a:cxnLst/>
            <a:rect l="l" t="t" r="r" b="b"/>
            <a:pathLst>
              <a:path w="2140493" h="1811392">
                <a:moveTo>
                  <a:pt x="0" y="0"/>
                </a:moveTo>
                <a:lnTo>
                  <a:pt x="2140494" y="0"/>
                </a:lnTo>
                <a:lnTo>
                  <a:pt x="2140494" y="1811392"/>
                </a:lnTo>
                <a:lnTo>
                  <a:pt x="0" y="18113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TextBox 19"/>
          <p:cNvSpPr txBox="1"/>
          <p:nvPr/>
        </p:nvSpPr>
        <p:spPr>
          <a:xfrm>
            <a:off x="2831343" y="3870177"/>
            <a:ext cx="6304277" cy="3939540"/>
          </a:xfrm>
          <a:prstGeom prst="rect">
            <a:avLst/>
          </a:prstGeom>
        </p:spPr>
        <p:txBody>
          <a:bodyPr wrap="square" lIns="0" tIns="0" rIns="0" bIns="0" rtlCol="0" anchor="t">
            <a:spAutoFit/>
          </a:bodyPr>
          <a:lstStyle/>
          <a:p>
            <a:pPr algn="just"/>
            <a:r>
              <a:rPr lang="fr-FR" sz="3200">
                <a:latin typeface="Times New Roman" panose="02020603050405020304" pitchFamily="18" charset="0"/>
                <a:cs typeface="Times New Roman" panose="02020603050405020304" pitchFamily="18" charset="0"/>
              </a:rPr>
              <a:t>a) Đoạn văn a: là </a:t>
            </a:r>
            <a:r>
              <a:rPr lang="fr-FR" sz="3200" b="1">
                <a:latin typeface="Times New Roman" panose="02020603050405020304" pitchFamily="18" charset="0"/>
                <a:cs typeface="Times New Roman" panose="02020603050405020304" pitchFamily="18" charset="0"/>
              </a:rPr>
              <a:t>đoạn văn diễn dịch </a:t>
            </a:r>
            <a:r>
              <a:rPr lang="fr-FR" sz="3200">
                <a:latin typeface="Times New Roman" panose="02020603050405020304" pitchFamily="18" charset="0"/>
                <a:cs typeface="Times New Roman" panose="02020603050405020304" pitchFamily="18" charset="0"/>
              </a:rPr>
              <a:t>có </a:t>
            </a:r>
            <a:r>
              <a:rPr lang="fr-FR" sz="3200" b="1">
                <a:latin typeface="Times New Roman" panose="02020603050405020304" pitchFamily="18" charset="0"/>
                <a:cs typeface="Times New Roman" panose="02020603050405020304" pitchFamily="18" charset="0"/>
              </a:rPr>
              <a:t>câu chủ đề</a:t>
            </a:r>
            <a:r>
              <a:rPr lang="fr-FR" sz="3200">
                <a:latin typeface="Times New Roman" panose="02020603050405020304" pitchFamily="18" charset="0"/>
                <a:cs typeface="Times New Roman" panose="02020603050405020304" pitchFamily="18" charset="0"/>
              </a:rPr>
              <a:t> là câu đứng </a:t>
            </a:r>
            <a:r>
              <a:rPr lang="fr-FR" sz="3200" b="1">
                <a:latin typeface="Times New Roman" panose="02020603050405020304" pitchFamily="18" charset="0"/>
                <a:cs typeface="Times New Roman" panose="02020603050405020304" pitchFamily="18" charset="0"/>
              </a:rPr>
              <a:t>đầu đoạn văn </a:t>
            </a:r>
            <a:r>
              <a:rPr lang="fr-FR" sz="3200">
                <a:latin typeface="Times New Roman" panose="02020603050405020304" pitchFamily="18" charset="0"/>
                <a:cs typeface="Times New Roman" panose="02020603050405020304" pitchFamily="18" charset="0"/>
              </a:rPr>
              <a:t>(</a:t>
            </a:r>
            <a:r>
              <a:rPr lang="fr-FR" sz="3200" i="1">
                <a:latin typeface="Times New Roman" panose="02020603050405020304" pitchFamily="18" charset="0"/>
                <a:cs typeface="Times New Roman" panose="02020603050405020304" pitchFamily="18" charset="0"/>
              </a:rPr>
              <a:t>Bên cạnh thủy triều, mực nước biển còn bị ảnh hưởng bởi tác động của khối không khí trên mặt biển, đặc biệt là gió) </a:t>
            </a:r>
            <a:r>
              <a:rPr lang="fr-FR" sz="3200">
                <a:latin typeface="Times New Roman" panose="02020603050405020304" pitchFamily="18" charset="0"/>
                <a:cs typeface="Times New Roman" panose="02020603050405020304" pitchFamily="18" charset="0"/>
              </a:rPr>
              <a:t>nêu bật ý khái quát được triển khai ở những câu còn lại. </a:t>
            </a:r>
            <a:endParaRPr lang="en-GB" sz="3200">
              <a:latin typeface="Times New Roman" panose="02020603050405020304" pitchFamily="18" charset="0"/>
              <a:cs typeface="Times New Roman" panose="02020603050405020304" pitchFamily="18" charset="0"/>
            </a:endParaRPr>
          </a:p>
          <a:p>
            <a:pPr marL="0" lvl="0" indent="0" algn="just"/>
            <a:r>
              <a:rPr lang="en-US" sz="3200" spc="50">
                <a:solidFill>
                  <a:srgbClr val="A6A6A6"/>
                </a:solidFill>
                <a:latin typeface="Times New Roman" panose="02020603050405020304" pitchFamily="18" charset="0"/>
                <a:cs typeface="Times New Roman" panose="02020603050405020304" pitchFamily="18" charset="0"/>
              </a:rPr>
              <a:t>.</a:t>
            </a:r>
          </a:p>
        </p:txBody>
      </p:sp>
      <p:sp>
        <p:nvSpPr>
          <p:cNvPr id="20" name="TextBox 20"/>
          <p:cNvSpPr txBox="1"/>
          <p:nvPr/>
        </p:nvSpPr>
        <p:spPr>
          <a:xfrm>
            <a:off x="11791646" y="4028024"/>
            <a:ext cx="5652305" cy="3077766"/>
          </a:xfrm>
          <a:prstGeom prst="rect">
            <a:avLst/>
          </a:prstGeom>
        </p:spPr>
        <p:txBody>
          <a:bodyPr wrap="square" lIns="0" tIns="0" rIns="0" bIns="0" rtlCol="0" anchor="t">
            <a:spAutoFit/>
          </a:bodyPr>
          <a:lstStyle/>
          <a:p>
            <a:pPr algn="just"/>
            <a:r>
              <a:rPr lang="fr-FR" sz="4000">
                <a:latin typeface="Times New Roman" panose="02020603050405020304" pitchFamily="18" charset="0"/>
                <a:cs typeface="Times New Roman" panose="02020603050405020304" pitchFamily="18" charset="0"/>
              </a:rPr>
              <a:t>b) Đoạn văn b: là </a:t>
            </a:r>
            <a:r>
              <a:rPr lang="fr-FR" sz="4000" b="1">
                <a:latin typeface="Times New Roman" panose="02020603050405020304" pitchFamily="18" charset="0"/>
                <a:cs typeface="Times New Roman" panose="02020603050405020304" pitchFamily="18" charset="0"/>
              </a:rPr>
              <a:t>đoạn văn song song (không có câu chủ đề)</a:t>
            </a:r>
            <a:r>
              <a:rPr lang="fr-FR" sz="4000" i="1">
                <a:latin typeface="Times New Roman" panose="02020603050405020304" pitchFamily="18" charset="0"/>
                <a:cs typeface="Times New Roman" panose="02020603050405020304" pitchFamily="18" charset="0"/>
              </a:rPr>
              <a:t>. Hai câu trong đoạn nói về hậu quả của tình trạng mưa kéo dài</a:t>
            </a:r>
            <a:r>
              <a:rPr lang="fr-FR" sz="3200" i="1">
                <a:latin typeface="Times New Roman" panose="02020603050405020304" pitchFamily="18" charset="0"/>
                <a:cs typeface="Times New Roman" panose="02020603050405020304" pitchFamily="18" charset="0"/>
              </a:rPr>
              <a:t>.</a:t>
            </a:r>
            <a:endParaRPr lang="en-GB"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ircle(in)">
                                      <p:cBhvr>
                                        <p:cTn id="14" dur="2000"/>
                                        <p:tgtEl>
                                          <p:spTgt spid="19"/>
                                        </p:tgtEl>
                                      </p:cBhvr>
                                    </p:animEffect>
                                  </p:childTnLst>
                                </p:cTn>
                              </p:par>
                              <p:par>
                                <p:cTn id="15" presetID="6"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par>
                                <p:cTn id="23" presetID="6"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grpSp>
        <p:nvGrpSpPr>
          <p:cNvPr id="4" name="Group 4"/>
          <p:cNvGrpSpPr/>
          <p:nvPr/>
        </p:nvGrpSpPr>
        <p:grpSpPr>
          <a:xfrm>
            <a:off x="1219200" y="1409700"/>
            <a:ext cx="6969969" cy="6009267"/>
            <a:chOff x="0" y="0"/>
            <a:chExt cx="812800" cy="533400"/>
          </a:xfrm>
        </p:grpSpPr>
        <p:sp>
          <p:nvSpPr>
            <p:cNvPr id="5" name="Freeform 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6" name="TextBox 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7" name="Group 7"/>
          <p:cNvGrpSpPr/>
          <p:nvPr/>
        </p:nvGrpSpPr>
        <p:grpSpPr>
          <a:xfrm>
            <a:off x="8458200" y="1028700"/>
            <a:ext cx="9439565" cy="8189100"/>
            <a:chOff x="0" y="0"/>
            <a:chExt cx="812800" cy="533400"/>
          </a:xfrm>
        </p:grpSpPr>
        <p:sp>
          <p:nvSpPr>
            <p:cNvPr id="8" name="Freeform 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9" name="TextBox 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0" name="Group 10"/>
          <p:cNvGrpSpPr/>
          <p:nvPr/>
        </p:nvGrpSpPr>
        <p:grpSpPr>
          <a:xfrm rot="-1311886">
            <a:off x="-8696195" y="-3808400"/>
            <a:ext cx="11996482" cy="7872691"/>
            <a:chOff x="0" y="0"/>
            <a:chExt cx="812800" cy="533400"/>
          </a:xfrm>
        </p:grpSpPr>
        <p:sp>
          <p:nvSpPr>
            <p:cNvPr id="11" name="Freeform 11"/>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12" name="TextBox 12"/>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3" name="Freeform 13"/>
          <p:cNvSpPr/>
          <p:nvPr/>
        </p:nvSpPr>
        <p:spPr>
          <a:xfrm>
            <a:off x="151907" y="561153"/>
            <a:ext cx="3998677" cy="2044324"/>
          </a:xfrm>
          <a:custGeom>
            <a:avLst/>
            <a:gdLst/>
            <a:ahLst/>
            <a:cxnLst/>
            <a:rect l="l" t="t" r="r" b="b"/>
            <a:pathLst>
              <a:path w="3998677" h="2044324">
                <a:moveTo>
                  <a:pt x="0" y="0"/>
                </a:moveTo>
                <a:lnTo>
                  <a:pt x="3998677" y="0"/>
                </a:lnTo>
                <a:lnTo>
                  <a:pt x="3998677" y="2044324"/>
                </a:lnTo>
                <a:lnTo>
                  <a:pt x="0" y="20443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14"/>
          <p:cNvSpPr/>
          <p:nvPr/>
        </p:nvSpPr>
        <p:spPr>
          <a:xfrm rot="773015">
            <a:off x="13320932" y="8386794"/>
            <a:ext cx="1650023" cy="1468520"/>
          </a:xfrm>
          <a:custGeom>
            <a:avLst/>
            <a:gdLst/>
            <a:ahLst/>
            <a:cxnLst/>
            <a:rect l="l" t="t" r="r" b="b"/>
            <a:pathLst>
              <a:path w="1650023" h="1468520">
                <a:moveTo>
                  <a:pt x="0" y="0"/>
                </a:moveTo>
                <a:lnTo>
                  <a:pt x="1650022" y="0"/>
                </a:lnTo>
                <a:lnTo>
                  <a:pt x="1650022" y="1468520"/>
                </a:lnTo>
                <a:lnTo>
                  <a:pt x="0" y="14685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4574820" y="7418342"/>
            <a:ext cx="2140493" cy="1811392"/>
          </a:xfrm>
          <a:custGeom>
            <a:avLst/>
            <a:gdLst/>
            <a:ahLst/>
            <a:cxnLst/>
            <a:rect l="l" t="t" r="r" b="b"/>
            <a:pathLst>
              <a:path w="2140493" h="1811392">
                <a:moveTo>
                  <a:pt x="0" y="0"/>
                </a:moveTo>
                <a:lnTo>
                  <a:pt x="2140494" y="0"/>
                </a:lnTo>
                <a:lnTo>
                  <a:pt x="2140494" y="1811392"/>
                </a:lnTo>
                <a:lnTo>
                  <a:pt x="0" y="18113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TextBox 19"/>
          <p:cNvSpPr txBox="1"/>
          <p:nvPr/>
        </p:nvSpPr>
        <p:spPr>
          <a:xfrm>
            <a:off x="2198705" y="2698016"/>
            <a:ext cx="5320344" cy="4431983"/>
          </a:xfrm>
          <a:prstGeom prst="rect">
            <a:avLst/>
          </a:prstGeom>
        </p:spPr>
        <p:txBody>
          <a:bodyPr wrap="square" lIns="0" tIns="0" rIns="0" bIns="0" rtlCol="0" anchor="t">
            <a:spAutoFit/>
          </a:bodyPr>
          <a:lstStyle/>
          <a:p>
            <a:pPr algn="just"/>
            <a:r>
              <a:rPr lang="fr-FR" sz="3600" b="1">
                <a:latin typeface="Times New Roman" panose="02020603050405020304" pitchFamily="18" charset="0"/>
                <a:cs typeface="Times New Roman" panose="02020603050405020304" pitchFamily="18" charset="0"/>
              </a:rPr>
              <a:t>c) </a:t>
            </a:r>
            <a:r>
              <a:rPr lang="fr-FR" sz="3600">
                <a:latin typeface="Times New Roman" panose="02020603050405020304" pitchFamily="18" charset="0"/>
                <a:cs typeface="Times New Roman" panose="02020603050405020304" pitchFamily="18" charset="0"/>
              </a:rPr>
              <a:t>Đoạn văn c là</a:t>
            </a:r>
            <a:r>
              <a:rPr lang="fr-FR" sz="3600" b="1">
                <a:latin typeface="Times New Roman" panose="02020603050405020304" pitchFamily="18" charset="0"/>
                <a:cs typeface="Times New Roman" panose="02020603050405020304" pitchFamily="18" charset="0"/>
              </a:rPr>
              <a:t> đoạn văn quy nạp</a:t>
            </a:r>
            <a:r>
              <a:rPr lang="fr-FR" sz="3600">
                <a:latin typeface="Times New Roman" panose="02020603050405020304" pitchFamily="18" charset="0"/>
                <a:cs typeface="Times New Roman" panose="02020603050405020304" pitchFamily="18" charset="0"/>
              </a:rPr>
              <a:t>, có </a:t>
            </a:r>
            <a:r>
              <a:rPr lang="fr-FR" sz="3600" b="1">
                <a:latin typeface="Times New Roman" panose="02020603050405020304" pitchFamily="18" charset="0"/>
                <a:cs typeface="Times New Roman" panose="02020603050405020304" pitchFamily="18" charset="0"/>
              </a:rPr>
              <a:t>câu chủ đề</a:t>
            </a:r>
            <a:r>
              <a:rPr lang="fr-FR" sz="3600">
                <a:latin typeface="Times New Roman" panose="02020603050405020304" pitchFamily="18" charset="0"/>
                <a:cs typeface="Times New Roman" panose="02020603050405020304" pitchFamily="18" charset="0"/>
              </a:rPr>
              <a:t> đứng </a:t>
            </a:r>
            <a:r>
              <a:rPr lang="fr-FR" sz="3600" b="1">
                <a:latin typeface="Times New Roman" panose="02020603050405020304" pitchFamily="18" charset="0"/>
                <a:cs typeface="Times New Roman" panose="02020603050405020304" pitchFamily="18" charset="0"/>
              </a:rPr>
              <a:t>cuối đoạn văn</a:t>
            </a:r>
            <a:r>
              <a:rPr lang="fr-FR" sz="3600">
                <a:latin typeface="Times New Roman" panose="02020603050405020304" pitchFamily="18" charset="0"/>
                <a:cs typeface="Times New Roman" panose="02020603050405020304" pitchFamily="18" charset="0"/>
              </a:rPr>
              <a:t> (</a:t>
            </a:r>
            <a:r>
              <a:rPr lang="fr-FR" sz="3600" i="1">
                <a:latin typeface="Times New Roman" panose="02020603050405020304" pitchFamily="18" charset="0"/>
                <a:cs typeface="Times New Roman" panose="02020603050405020304" pitchFamily="18" charset="0"/>
              </a:rPr>
              <a:t>Có thể nói lũ lụt gây nhiều thiệt hại trực tiếp về vật chất đối với người dân) </a:t>
            </a:r>
            <a:r>
              <a:rPr lang="fr-FR" sz="3600">
                <a:latin typeface="Times New Roman" panose="02020603050405020304" pitchFamily="18" charset="0"/>
                <a:cs typeface="Times New Roman" panose="02020603050405020304" pitchFamily="18" charset="0"/>
              </a:rPr>
              <a:t>khái quát ý từ những câu đứng trước</a:t>
            </a:r>
            <a:r>
              <a:rPr lang="fr-FR" sz="3600" i="1">
                <a:latin typeface="Times New Roman" panose="02020603050405020304" pitchFamily="18" charset="0"/>
                <a:cs typeface="Times New Roman" panose="02020603050405020304" pitchFamily="18" charset="0"/>
              </a:rPr>
              <a:t>.</a:t>
            </a:r>
            <a:endParaRPr lang="en-GB" sz="3600">
              <a:latin typeface="Times New Roman" panose="02020603050405020304" pitchFamily="18" charset="0"/>
              <a:cs typeface="Times New Roman" panose="02020603050405020304" pitchFamily="18" charset="0"/>
            </a:endParaRPr>
          </a:p>
          <a:p>
            <a:pPr algn="just"/>
            <a:r>
              <a:rPr lang="en-US" sz="3600" spc="50">
                <a:solidFill>
                  <a:srgbClr val="A6A6A6"/>
                </a:solidFill>
                <a:latin typeface="Times New Roman" panose="02020603050405020304" pitchFamily="18" charset="0"/>
                <a:cs typeface="Times New Roman" panose="02020603050405020304" pitchFamily="18" charset="0"/>
              </a:rPr>
              <a:t>.</a:t>
            </a:r>
          </a:p>
        </p:txBody>
      </p:sp>
      <p:sp>
        <p:nvSpPr>
          <p:cNvPr id="20" name="TextBox 20"/>
          <p:cNvSpPr txBox="1"/>
          <p:nvPr/>
        </p:nvSpPr>
        <p:spPr>
          <a:xfrm>
            <a:off x="10062306" y="2082229"/>
            <a:ext cx="7082694" cy="6647974"/>
          </a:xfrm>
          <a:prstGeom prst="rect">
            <a:avLst/>
          </a:prstGeom>
        </p:spPr>
        <p:txBody>
          <a:bodyPr wrap="square" lIns="0" tIns="0" rIns="0" bIns="0" rtlCol="0" anchor="t">
            <a:spAutoFit/>
          </a:bodyPr>
          <a:lstStyle/>
          <a:p>
            <a:pPr algn="just"/>
            <a:r>
              <a:rPr lang="fr-FR" sz="3600">
                <a:latin typeface="Times New Roman" panose="02020603050405020304" pitchFamily="18" charset="0"/>
                <a:cs typeface="Times New Roman" panose="02020603050405020304" pitchFamily="18" charset="0"/>
              </a:rPr>
              <a:t>d) Đoạn văn d là </a:t>
            </a:r>
            <a:r>
              <a:rPr lang="fr-FR" sz="3600" b="1">
                <a:latin typeface="Times New Roman" panose="02020603050405020304" pitchFamily="18" charset="0"/>
                <a:cs typeface="Times New Roman" panose="02020603050405020304" pitchFamily="18" charset="0"/>
              </a:rPr>
              <a:t>đoạn văn phối hợp</a:t>
            </a:r>
            <a:r>
              <a:rPr lang="fr-FR" sz="3600">
                <a:latin typeface="Times New Roman" panose="02020603050405020304" pitchFamily="18" charset="0"/>
                <a:cs typeface="Times New Roman" panose="02020603050405020304" pitchFamily="18" charset="0"/>
              </a:rPr>
              <a:t>, </a:t>
            </a:r>
            <a:r>
              <a:rPr lang="fr-FR" sz="3600" b="1">
                <a:latin typeface="Times New Roman" panose="02020603050405020304" pitchFamily="18" charset="0"/>
                <a:cs typeface="Times New Roman" panose="02020603050405020304" pitchFamily="18" charset="0"/>
              </a:rPr>
              <a:t>câu chủ đề đứng đầu và cuối đoạn</a:t>
            </a:r>
            <a:r>
              <a:rPr lang="fr-FR" sz="3600">
                <a:latin typeface="Times New Roman" panose="02020603050405020304" pitchFamily="18" charset="0"/>
                <a:cs typeface="Times New Roman" panose="02020603050405020304" pitchFamily="18" charset="0"/>
              </a:rPr>
              <a:t> </a:t>
            </a:r>
            <a:endParaRPr lang="en-GB" sz="3600">
              <a:latin typeface="Times New Roman" panose="02020603050405020304" pitchFamily="18" charset="0"/>
              <a:cs typeface="Times New Roman" panose="02020603050405020304" pitchFamily="18" charset="0"/>
            </a:endParaRPr>
          </a:p>
          <a:p>
            <a:pPr algn="just"/>
            <a:r>
              <a:rPr lang="fr-FR" sz="3600">
                <a:latin typeface="Times New Roman" panose="02020603050405020304" pitchFamily="18" charset="0"/>
                <a:cs typeface="Times New Roman" panose="02020603050405020304" pitchFamily="18" charset="0"/>
              </a:rPr>
              <a:t>Vì câu chủ đề đầu đoạn: </a:t>
            </a:r>
            <a:r>
              <a:rPr lang="fr-FR" sz="3600" i="1">
                <a:latin typeface="Times New Roman" panose="02020603050405020304" pitchFamily="18" charset="0"/>
                <a:cs typeface="Times New Roman" panose="02020603050405020304" pitchFamily="18" charset="0"/>
              </a:rPr>
              <a:t>Không chỉ gây thiệt hại về về vật chất mà lũ lụt còn gây thiệt hại cả về con người, cướp đi sinh mạng của rất nhiều người.</a:t>
            </a:r>
            <a:endParaRPr lang="en-GB" sz="3600">
              <a:latin typeface="Times New Roman" panose="02020603050405020304" pitchFamily="18" charset="0"/>
              <a:cs typeface="Times New Roman" panose="02020603050405020304" pitchFamily="18" charset="0"/>
            </a:endParaRPr>
          </a:p>
          <a:p>
            <a:pPr algn="just"/>
            <a:r>
              <a:rPr lang="fr-FR" sz="3600" i="1">
                <a:latin typeface="Times New Roman" panose="02020603050405020304" pitchFamily="18" charset="0"/>
                <a:cs typeface="Times New Roman" panose="02020603050405020304" pitchFamily="18" charset="0"/>
              </a:rPr>
              <a:t>V</a:t>
            </a:r>
            <a:r>
              <a:rPr lang="fr-FR" sz="3600">
                <a:latin typeface="Times New Roman" panose="02020603050405020304" pitchFamily="18" charset="0"/>
                <a:cs typeface="Times New Roman" panose="02020603050405020304" pitchFamily="18" charset="0"/>
              </a:rPr>
              <a:t>à câu chủ đề cuối đoạn</a:t>
            </a:r>
            <a:r>
              <a:rPr lang="fr-FR" sz="3600" i="1">
                <a:latin typeface="Times New Roman" panose="02020603050405020304" pitchFamily="18" charset="0"/>
                <a:cs typeface="Times New Roman" panose="02020603050405020304" pitchFamily="18" charset="0"/>
              </a:rPr>
              <a:t>: Như vậy, có thể thấy lũ lụt gây thiệt hại nghiêm trọng về người.</a:t>
            </a:r>
            <a:endParaRPr lang="en-GB" sz="3600">
              <a:latin typeface="Times New Roman" panose="02020603050405020304" pitchFamily="18" charset="0"/>
              <a:cs typeface="Times New Roman" panose="02020603050405020304" pitchFamily="18" charset="0"/>
            </a:endParaRPr>
          </a:p>
          <a:p>
            <a:pPr algn="just"/>
            <a:r>
              <a:rPr lang="fr-FR" sz="3600">
                <a:latin typeface="Times New Roman" panose="02020603050405020304" pitchFamily="18" charset="0"/>
                <a:cs typeface="Times New Roman" panose="02020603050405020304" pitchFamily="18" charset="0"/>
              </a:rPr>
              <a:t>Các câu trên đều nêu ý khái quát được làm rõ ở những câu đứng trước.</a:t>
            </a:r>
            <a:endParaRPr lang="en-GB" sz="36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34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ircle(in)">
                                      <p:cBhvr>
                                        <p:cTn id="15" dur="2000"/>
                                        <p:tgtEl>
                                          <p:spTgt spid="20"/>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2531548" y="794951"/>
            <a:ext cx="12788054" cy="8068846"/>
            <a:chOff x="0" y="0"/>
            <a:chExt cx="858578" cy="541735"/>
          </a:xfrm>
        </p:grpSpPr>
        <p:sp>
          <p:nvSpPr>
            <p:cNvPr id="4" name="Freeform 4"/>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8231974">
            <a:off x="14711178" y="1803900"/>
            <a:ext cx="951429" cy="1790536"/>
          </a:xfrm>
          <a:custGeom>
            <a:avLst/>
            <a:gdLst/>
            <a:ahLst/>
            <a:cxnLst/>
            <a:rect l="l" t="t" r="r" b="b"/>
            <a:pathLst>
              <a:path w="951429" h="1790536">
                <a:moveTo>
                  <a:pt x="0" y="0"/>
                </a:moveTo>
                <a:lnTo>
                  <a:pt x="951428" y="0"/>
                </a:lnTo>
                <a:lnTo>
                  <a:pt x="951428" y="1790536"/>
                </a:lnTo>
                <a:lnTo>
                  <a:pt x="0" y="17905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0652352" y="6811394"/>
            <a:ext cx="4014481" cy="2052403"/>
          </a:xfrm>
          <a:custGeom>
            <a:avLst/>
            <a:gdLst/>
            <a:ahLst/>
            <a:cxnLst/>
            <a:rect l="l" t="t" r="r" b="b"/>
            <a:pathLst>
              <a:path w="4014481" h="2052403">
                <a:moveTo>
                  <a:pt x="0" y="0"/>
                </a:moveTo>
                <a:lnTo>
                  <a:pt x="4014481" y="0"/>
                </a:lnTo>
                <a:lnTo>
                  <a:pt x="4014481" y="2052403"/>
                </a:lnTo>
                <a:lnTo>
                  <a:pt x="0" y="20524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10800000">
            <a:off x="15688458" y="4859567"/>
            <a:ext cx="1998579" cy="3751598"/>
          </a:xfrm>
          <a:custGeom>
            <a:avLst/>
            <a:gdLst/>
            <a:ahLst/>
            <a:cxnLst/>
            <a:rect l="l" t="t" r="r" b="b"/>
            <a:pathLst>
              <a:path w="1998579" h="3751598">
                <a:moveTo>
                  <a:pt x="0" y="0"/>
                </a:moveTo>
                <a:lnTo>
                  <a:pt x="1998578" y="0"/>
                </a:lnTo>
                <a:lnTo>
                  <a:pt x="1998578" y="3751598"/>
                </a:lnTo>
                <a:lnTo>
                  <a:pt x="0" y="37515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4089527" y="0"/>
            <a:ext cx="3824090" cy="3838485"/>
          </a:xfrm>
          <a:custGeom>
            <a:avLst/>
            <a:gdLst/>
            <a:ahLst/>
            <a:cxnLst/>
            <a:rect l="l" t="t" r="r" b="b"/>
            <a:pathLst>
              <a:path w="3824090" h="3838485">
                <a:moveTo>
                  <a:pt x="0" y="0"/>
                </a:moveTo>
                <a:lnTo>
                  <a:pt x="3824091" y="0"/>
                </a:lnTo>
                <a:lnTo>
                  <a:pt x="3824091" y="3838485"/>
                </a:lnTo>
                <a:lnTo>
                  <a:pt x="0" y="38384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TextBox 10"/>
          <p:cNvSpPr txBox="1"/>
          <p:nvPr/>
        </p:nvSpPr>
        <p:spPr>
          <a:xfrm>
            <a:off x="2584874" y="3369858"/>
            <a:ext cx="12907633" cy="4166012"/>
          </a:xfrm>
          <a:prstGeom prst="rect">
            <a:avLst/>
          </a:prstGeom>
        </p:spPr>
        <p:txBody>
          <a:bodyPr wrap="square" lIns="0" tIns="0" rIns="0" bIns="0" rtlCol="0" anchor="t">
            <a:spAutoFit/>
          </a:bodyPr>
          <a:lstStyle/>
          <a:p>
            <a:pPr algn="ctr">
              <a:spcBef>
                <a:spcPct val="0"/>
              </a:spcBef>
            </a:pPr>
            <a:r>
              <a:rPr lang="vi-VN" sz="13536" spc="189">
                <a:solidFill>
                  <a:srgbClr val="00B050"/>
                </a:solidFill>
                <a:latin typeface="iCiel Pequena" pitchFamily="50" charset="0"/>
              </a:rPr>
              <a:t>Hoạt động 4</a:t>
            </a:r>
          </a:p>
          <a:p>
            <a:pPr algn="ctr">
              <a:spcBef>
                <a:spcPct val="0"/>
              </a:spcBef>
            </a:pPr>
            <a:r>
              <a:rPr lang="vi-VN" sz="13536" spc="189">
                <a:solidFill>
                  <a:srgbClr val="00B050"/>
                </a:solidFill>
                <a:latin typeface="iCiel Pequena" pitchFamily="50" charset="0"/>
              </a:rPr>
              <a:t>Vận dụng</a:t>
            </a:r>
            <a:endParaRPr lang="en-US" sz="13536" spc="189">
              <a:solidFill>
                <a:srgbClr val="00B050"/>
              </a:solidFill>
              <a:latin typeface="iCiel Pequena" pitchFamily="50" charset="0"/>
            </a:endParaRPr>
          </a:p>
        </p:txBody>
      </p:sp>
      <p:sp>
        <p:nvSpPr>
          <p:cNvPr id="11" name="Freeform 11"/>
          <p:cNvSpPr/>
          <p:nvPr/>
        </p:nvSpPr>
        <p:spPr>
          <a:xfrm>
            <a:off x="665285" y="456718"/>
            <a:ext cx="2088322" cy="3920058"/>
          </a:xfrm>
          <a:custGeom>
            <a:avLst/>
            <a:gdLst/>
            <a:ahLst/>
            <a:cxnLst/>
            <a:rect l="l" t="t" r="r" b="b"/>
            <a:pathLst>
              <a:path w="2088322" h="3920058">
                <a:moveTo>
                  <a:pt x="0" y="0"/>
                </a:moveTo>
                <a:lnTo>
                  <a:pt x="2088322" y="0"/>
                </a:lnTo>
                <a:lnTo>
                  <a:pt x="2088322" y="3920058"/>
                </a:lnTo>
                <a:lnTo>
                  <a:pt x="0" y="392005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12"/>
            <a:stretch>
              <a:fillRect/>
            </a:stretch>
          </a:blipFill>
        </p:spPr>
      </p:sp>
    </p:spTree>
    <p:extLst>
      <p:ext uri="{BB962C8B-B14F-4D97-AF65-F5344CB8AC3E}">
        <p14:creationId xmlns:p14="http://schemas.microsoft.com/office/powerpoint/2010/main" val="278188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3800671" y="-953113"/>
            <a:ext cx="14601535" cy="9213094"/>
            <a:chOff x="0" y="0"/>
            <a:chExt cx="858578" cy="541735"/>
          </a:xfrm>
        </p:grpSpPr>
        <p:sp>
          <p:nvSpPr>
            <p:cNvPr id="3" name="Freeform 3"/>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B2D8FF"/>
            </a:solidFill>
          </p:spPr>
        </p:sp>
        <p:sp>
          <p:nvSpPr>
            <p:cNvPr id="4" name="TextBox 4"/>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5" name="Group 5"/>
          <p:cNvGrpSpPr/>
          <p:nvPr/>
        </p:nvGrpSpPr>
        <p:grpSpPr>
          <a:xfrm>
            <a:off x="11146894" y="0"/>
            <a:ext cx="6112406" cy="4124474"/>
            <a:chOff x="0" y="0"/>
            <a:chExt cx="5765800" cy="3890595"/>
          </a:xfrm>
        </p:grpSpPr>
        <p:sp>
          <p:nvSpPr>
            <p:cNvPr id="6" name="Freeform 6"/>
            <p:cNvSpPr/>
            <p:nvPr/>
          </p:nvSpPr>
          <p:spPr>
            <a:xfrm>
              <a:off x="0" y="0"/>
              <a:ext cx="5765800" cy="3890595"/>
            </a:xfrm>
            <a:custGeom>
              <a:avLst/>
              <a:gdLst/>
              <a:ahLst/>
              <a:cxnLst/>
              <a:rect l="l" t="t" r="r" b="b"/>
              <a:pathLst>
                <a:path w="5765800" h="3890595">
                  <a:moveTo>
                    <a:pt x="5765800" y="0"/>
                  </a:moveTo>
                  <a:lnTo>
                    <a:pt x="5765800" y="3888055"/>
                  </a:lnTo>
                  <a:lnTo>
                    <a:pt x="5406390" y="3396565"/>
                  </a:lnTo>
                  <a:lnTo>
                    <a:pt x="5050790" y="3890595"/>
                  </a:lnTo>
                  <a:lnTo>
                    <a:pt x="5043170" y="3890595"/>
                  </a:lnTo>
                  <a:lnTo>
                    <a:pt x="4686300" y="3396565"/>
                  </a:lnTo>
                  <a:lnTo>
                    <a:pt x="4330700" y="3890595"/>
                  </a:lnTo>
                  <a:lnTo>
                    <a:pt x="4323080" y="3890595"/>
                  </a:lnTo>
                  <a:lnTo>
                    <a:pt x="3967480" y="3396565"/>
                  </a:lnTo>
                  <a:lnTo>
                    <a:pt x="3611880" y="3890595"/>
                  </a:lnTo>
                  <a:lnTo>
                    <a:pt x="3604260" y="3890595"/>
                  </a:lnTo>
                  <a:lnTo>
                    <a:pt x="3248660" y="3396565"/>
                  </a:lnTo>
                  <a:lnTo>
                    <a:pt x="2893060" y="3890595"/>
                  </a:lnTo>
                  <a:lnTo>
                    <a:pt x="2885440" y="3890595"/>
                  </a:lnTo>
                  <a:lnTo>
                    <a:pt x="2528570" y="3396565"/>
                  </a:lnTo>
                  <a:lnTo>
                    <a:pt x="2172970" y="3890595"/>
                  </a:lnTo>
                  <a:lnTo>
                    <a:pt x="2165350" y="3890595"/>
                  </a:lnTo>
                  <a:lnTo>
                    <a:pt x="1809750" y="3396565"/>
                  </a:lnTo>
                  <a:lnTo>
                    <a:pt x="1452880" y="3890595"/>
                  </a:lnTo>
                  <a:lnTo>
                    <a:pt x="1446530" y="3890595"/>
                  </a:lnTo>
                  <a:lnTo>
                    <a:pt x="1089660" y="3396565"/>
                  </a:lnTo>
                  <a:lnTo>
                    <a:pt x="734060" y="3890595"/>
                  </a:lnTo>
                  <a:lnTo>
                    <a:pt x="725170" y="3890595"/>
                  </a:lnTo>
                  <a:lnTo>
                    <a:pt x="290830" y="3409265"/>
                  </a:lnTo>
                  <a:lnTo>
                    <a:pt x="1270" y="3890595"/>
                  </a:lnTo>
                  <a:lnTo>
                    <a:pt x="0" y="3890595"/>
                  </a:lnTo>
                  <a:lnTo>
                    <a:pt x="2540" y="2875655"/>
                  </a:lnTo>
                  <a:lnTo>
                    <a:pt x="7620" y="778696"/>
                  </a:lnTo>
                  <a:lnTo>
                    <a:pt x="10160" y="0"/>
                  </a:lnTo>
                  <a:lnTo>
                    <a:pt x="5765800" y="0"/>
                  </a:lnTo>
                  <a:close/>
                </a:path>
              </a:pathLst>
            </a:custGeom>
            <a:solidFill>
              <a:srgbClr val="FFFFFF"/>
            </a:solidFill>
          </p:spPr>
        </p:sp>
      </p:grpSp>
      <p:sp>
        <p:nvSpPr>
          <p:cNvPr id="7" name="Freeform 7"/>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grpSp>
        <p:nvGrpSpPr>
          <p:cNvPr id="8" name="Group 8"/>
          <p:cNvGrpSpPr/>
          <p:nvPr/>
        </p:nvGrpSpPr>
        <p:grpSpPr>
          <a:xfrm>
            <a:off x="11146894" y="4542865"/>
            <a:ext cx="6112406" cy="4352042"/>
            <a:chOff x="0" y="0"/>
            <a:chExt cx="5765800" cy="4105259"/>
          </a:xfrm>
        </p:grpSpPr>
        <p:sp>
          <p:nvSpPr>
            <p:cNvPr id="9" name="Freeform 9"/>
            <p:cNvSpPr/>
            <p:nvPr/>
          </p:nvSpPr>
          <p:spPr>
            <a:xfrm>
              <a:off x="0" y="0"/>
              <a:ext cx="5765800" cy="4105259"/>
            </a:xfrm>
            <a:custGeom>
              <a:avLst/>
              <a:gdLst/>
              <a:ahLst/>
              <a:cxnLst/>
              <a:rect l="l" t="t" r="r" b="b"/>
              <a:pathLst>
                <a:path w="5765800" h="4105259">
                  <a:moveTo>
                    <a:pt x="5765800" y="0"/>
                  </a:moveTo>
                  <a:lnTo>
                    <a:pt x="5765800" y="4102719"/>
                  </a:lnTo>
                  <a:lnTo>
                    <a:pt x="5406390" y="3611228"/>
                  </a:lnTo>
                  <a:lnTo>
                    <a:pt x="5050790" y="4105259"/>
                  </a:lnTo>
                  <a:lnTo>
                    <a:pt x="5043170" y="4105259"/>
                  </a:lnTo>
                  <a:lnTo>
                    <a:pt x="4686300" y="3611229"/>
                  </a:lnTo>
                  <a:lnTo>
                    <a:pt x="4330700" y="4105259"/>
                  </a:lnTo>
                  <a:lnTo>
                    <a:pt x="4323080" y="4105259"/>
                  </a:lnTo>
                  <a:lnTo>
                    <a:pt x="3967480" y="3611229"/>
                  </a:lnTo>
                  <a:lnTo>
                    <a:pt x="3611880" y="4105259"/>
                  </a:lnTo>
                  <a:lnTo>
                    <a:pt x="3604260" y="4105259"/>
                  </a:lnTo>
                  <a:lnTo>
                    <a:pt x="3248660" y="3611229"/>
                  </a:lnTo>
                  <a:lnTo>
                    <a:pt x="2893060" y="4105259"/>
                  </a:lnTo>
                  <a:lnTo>
                    <a:pt x="2885440" y="4105259"/>
                  </a:lnTo>
                  <a:lnTo>
                    <a:pt x="2528570" y="3611229"/>
                  </a:lnTo>
                  <a:lnTo>
                    <a:pt x="2172970" y="4105259"/>
                  </a:lnTo>
                  <a:lnTo>
                    <a:pt x="2165350" y="4105259"/>
                  </a:lnTo>
                  <a:lnTo>
                    <a:pt x="1809750" y="3611229"/>
                  </a:lnTo>
                  <a:lnTo>
                    <a:pt x="1452880" y="4105259"/>
                  </a:lnTo>
                  <a:lnTo>
                    <a:pt x="1446530" y="4105259"/>
                  </a:lnTo>
                  <a:lnTo>
                    <a:pt x="1089660" y="3611229"/>
                  </a:lnTo>
                  <a:lnTo>
                    <a:pt x="734060" y="4105259"/>
                  </a:lnTo>
                  <a:lnTo>
                    <a:pt x="725170" y="4105259"/>
                  </a:lnTo>
                  <a:lnTo>
                    <a:pt x="290830" y="3623929"/>
                  </a:lnTo>
                  <a:lnTo>
                    <a:pt x="1270" y="4105259"/>
                  </a:lnTo>
                  <a:lnTo>
                    <a:pt x="0" y="4105259"/>
                  </a:lnTo>
                  <a:lnTo>
                    <a:pt x="2540" y="3069719"/>
                  </a:lnTo>
                  <a:lnTo>
                    <a:pt x="7620" y="816590"/>
                  </a:lnTo>
                  <a:lnTo>
                    <a:pt x="10160" y="0"/>
                  </a:lnTo>
                  <a:lnTo>
                    <a:pt x="5765800" y="0"/>
                  </a:lnTo>
                  <a:close/>
                </a:path>
              </a:pathLst>
            </a:custGeom>
            <a:solidFill>
              <a:srgbClr val="FFFFFF"/>
            </a:solidFill>
          </p:spPr>
        </p:sp>
      </p:grpSp>
      <p:sp>
        <p:nvSpPr>
          <p:cNvPr id="10" name="TextBox 10"/>
          <p:cNvSpPr txBox="1"/>
          <p:nvPr/>
        </p:nvSpPr>
        <p:spPr>
          <a:xfrm>
            <a:off x="394296" y="2635043"/>
            <a:ext cx="9067800" cy="2215991"/>
          </a:xfrm>
          <a:prstGeom prst="rect">
            <a:avLst/>
          </a:prstGeom>
        </p:spPr>
        <p:txBody>
          <a:bodyPr wrap="square" lIns="0" tIns="0" rIns="0" bIns="0" rtlCol="0" anchor="t">
            <a:spAutoFit/>
          </a:bodyPr>
          <a:lstStyle/>
          <a:p>
            <a:pPr algn="ctr">
              <a:spcBef>
                <a:spcPct val="0"/>
              </a:spcBef>
            </a:pPr>
            <a:r>
              <a:rPr lang="en-US" sz="7200" b="1">
                <a:latin typeface="iCiel Pequena" pitchFamily="50" charset="0"/>
              </a:rPr>
              <a:t>Bài tập </a:t>
            </a:r>
            <a:r>
              <a:rPr lang="vi-VN" sz="7200" b="1">
                <a:latin typeface="iCiel Pequena" pitchFamily="50" charset="0"/>
              </a:rPr>
              <a:t>4: </a:t>
            </a:r>
            <a:r>
              <a:rPr lang="en-US" sz="7200">
                <a:latin typeface="iCiel Pequena" pitchFamily="50" charset="0"/>
              </a:rPr>
              <a:t>Chọn một trong hai đề sau</a:t>
            </a:r>
            <a:endParaRPr lang="en-US" sz="9600" spc="587">
              <a:solidFill>
                <a:srgbClr val="FFFFFF"/>
              </a:solidFill>
              <a:latin typeface="iCiel Pequena" pitchFamily="50" charset="0"/>
            </a:endParaRPr>
          </a:p>
        </p:txBody>
      </p:sp>
      <p:sp>
        <p:nvSpPr>
          <p:cNvPr id="12" name="TextBox 12"/>
          <p:cNvSpPr txBox="1"/>
          <p:nvPr/>
        </p:nvSpPr>
        <p:spPr>
          <a:xfrm>
            <a:off x="11565998" y="342900"/>
            <a:ext cx="5466898" cy="2954655"/>
          </a:xfrm>
          <a:prstGeom prst="rect">
            <a:avLst/>
          </a:prstGeom>
        </p:spPr>
        <p:txBody>
          <a:bodyPr wrap="square" lIns="0" tIns="0" rIns="0" bIns="0" rtlCol="0" anchor="t">
            <a:spAutoFit/>
          </a:bodyPr>
          <a:lstStyle/>
          <a:p>
            <a:pPr algn="just"/>
            <a:r>
              <a:rPr lang="en-US" sz="3200">
                <a:latin typeface="Times New Roman" panose="02020603050405020304" pitchFamily="18" charset="0"/>
                <a:cs typeface="Times New Roman" panose="02020603050405020304" pitchFamily="18" charset="0"/>
              </a:rPr>
              <a:t>a) Viết một đoạn văn diễn dịch (khoảng 5 – 7 dòng) trình bày suy nghĩ của em về ảnh hưởng của hiện tượng nước biển dâng đối với đời sống con người. Chỉ ra câu chủ đề trong đoạn văn đó.</a:t>
            </a:r>
            <a:endParaRPr lang="en-GB" sz="3200">
              <a:latin typeface="Times New Roman" panose="02020603050405020304" pitchFamily="18" charset="0"/>
              <a:cs typeface="Times New Roman" panose="02020603050405020304" pitchFamily="18" charset="0"/>
            </a:endParaRPr>
          </a:p>
        </p:txBody>
      </p:sp>
      <p:sp>
        <p:nvSpPr>
          <p:cNvPr id="14" name="TextBox 14"/>
          <p:cNvSpPr txBox="1"/>
          <p:nvPr/>
        </p:nvSpPr>
        <p:spPr>
          <a:xfrm>
            <a:off x="11565998" y="5215411"/>
            <a:ext cx="5466898" cy="2462213"/>
          </a:xfrm>
          <a:prstGeom prst="rect">
            <a:avLst/>
          </a:prstGeom>
        </p:spPr>
        <p:txBody>
          <a:bodyPr wrap="square" lIns="0" tIns="0" rIns="0" bIns="0" rtlCol="0" anchor="t">
            <a:spAutoFit/>
          </a:bodyPr>
          <a:lstStyle/>
          <a:p>
            <a:pPr algn="just"/>
            <a:r>
              <a:rPr lang="en-US" sz="3200">
                <a:latin typeface="Times New Roman" panose="02020603050405020304" pitchFamily="18" charset="0"/>
                <a:cs typeface="Times New Roman" panose="02020603050405020304" pitchFamily="18" charset="0"/>
              </a:rPr>
              <a:t>b) Viết một đoạn văn quy nạp (khoảng 5 – 7 dòng) trình bày suy nghĩ của em về tác hại của lũ lụt. Chỉ ra câu chủ đề trong đoạn văn đó.</a:t>
            </a:r>
            <a:endParaRPr lang="en-GB" sz="3200">
              <a:latin typeface="Times New Roman" panose="02020603050405020304" pitchFamily="18" charset="0"/>
              <a:cs typeface="Times New Roman" panose="02020603050405020304" pitchFamily="18" charset="0"/>
            </a:endParaRPr>
          </a:p>
        </p:txBody>
      </p:sp>
      <p:sp>
        <p:nvSpPr>
          <p:cNvPr id="15" name="Freeform 15"/>
          <p:cNvSpPr/>
          <p:nvPr/>
        </p:nvSpPr>
        <p:spPr>
          <a:xfrm rot="-204012">
            <a:off x="5867785" y="6226016"/>
            <a:ext cx="4224487" cy="2406198"/>
          </a:xfrm>
          <a:custGeom>
            <a:avLst/>
            <a:gdLst/>
            <a:ahLst/>
            <a:cxnLst/>
            <a:rect l="l" t="t" r="r" b="b"/>
            <a:pathLst>
              <a:path w="4224487" h="2406198">
                <a:moveTo>
                  <a:pt x="0" y="0"/>
                </a:moveTo>
                <a:lnTo>
                  <a:pt x="4224487" y="0"/>
                </a:lnTo>
                <a:lnTo>
                  <a:pt x="4224487" y="2406197"/>
                </a:lnTo>
                <a:lnTo>
                  <a:pt x="0" y="24061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16"/>
          <p:cNvSpPr/>
          <p:nvPr/>
        </p:nvSpPr>
        <p:spPr>
          <a:xfrm rot="-364056">
            <a:off x="1667762" y="5695800"/>
            <a:ext cx="4789674" cy="389161"/>
          </a:xfrm>
          <a:custGeom>
            <a:avLst/>
            <a:gdLst/>
            <a:ahLst/>
            <a:cxnLst/>
            <a:rect l="l" t="t" r="r" b="b"/>
            <a:pathLst>
              <a:path w="4789674" h="389161">
                <a:moveTo>
                  <a:pt x="0" y="0"/>
                </a:moveTo>
                <a:lnTo>
                  <a:pt x="4789673" y="0"/>
                </a:lnTo>
                <a:lnTo>
                  <a:pt x="4789673" y="389161"/>
                </a:lnTo>
                <a:lnTo>
                  <a:pt x="0" y="3891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425205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par>
                                <p:cTn id="21" presetID="6"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859834" y="0"/>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TextBox 9"/>
          <p:cNvSpPr txBox="1"/>
          <p:nvPr/>
        </p:nvSpPr>
        <p:spPr>
          <a:xfrm>
            <a:off x="4868044" y="1562100"/>
            <a:ext cx="6890966" cy="2184572"/>
          </a:xfrm>
          <a:prstGeom prst="rect">
            <a:avLst/>
          </a:prstGeom>
        </p:spPr>
        <p:txBody>
          <a:bodyPr wrap="square" lIns="0" tIns="0" rIns="0" bIns="0" rtlCol="0" anchor="t">
            <a:spAutoFit/>
          </a:bodyPr>
          <a:lstStyle/>
          <a:p>
            <a:pPr lvl="0" algn="ctr">
              <a:lnSpc>
                <a:spcPts val="8503"/>
              </a:lnSpc>
              <a:spcBef>
                <a:spcPct val="0"/>
              </a:spcBef>
            </a:pPr>
            <a:r>
              <a:rPr lang="en-US" sz="7200" b="1">
                <a:latin typeface="iCiel Pequena" pitchFamily="50" charset="0"/>
              </a:rPr>
              <a:t>Yêu cầu của đoạn văn</a:t>
            </a:r>
            <a:endParaRPr lang="en-US" sz="8000" spc="394">
              <a:solidFill>
                <a:srgbClr val="B2D8FF"/>
              </a:solidFill>
              <a:latin typeface="iCiel Pequena" pitchFamily="50" charset="0"/>
            </a:endParaRPr>
          </a:p>
        </p:txBody>
      </p:sp>
      <p:sp>
        <p:nvSpPr>
          <p:cNvPr id="10" name="TextBox 10"/>
          <p:cNvSpPr txBox="1"/>
          <p:nvPr/>
        </p:nvSpPr>
        <p:spPr>
          <a:xfrm>
            <a:off x="4363973" y="4406278"/>
            <a:ext cx="8811611" cy="2769989"/>
          </a:xfrm>
          <a:prstGeom prst="rect">
            <a:avLst/>
          </a:prstGeom>
        </p:spPr>
        <p:txBody>
          <a:bodyPr lIns="0" tIns="0" rIns="0" bIns="0" rtlCol="0" anchor="t">
            <a:spAutoFit/>
          </a:bodyPr>
          <a:lstStyle/>
          <a:p>
            <a:pPr lvl="0" algn="ctr"/>
            <a:r>
              <a:rPr lang="en-US" sz="6000" b="1" i="1">
                <a:latin typeface="Times New Roman" panose="02020603050405020304" pitchFamily="18" charset="0"/>
                <a:cs typeface="Times New Roman" panose="02020603050405020304" pitchFamily="18" charset="0"/>
              </a:rPr>
              <a:t>Hình thức:</a:t>
            </a:r>
            <a:r>
              <a:rPr lang="en-US" sz="6000">
                <a:latin typeface="Times New Roman" panose="02020603050405020304" pitchFamily="18" charset="0"/>
                <a:cs typeface="Times New Roman" panose="02020603050405020304" pitchFamily="18" charset="0"/>
              </a:rPr>
              <a:t> là một đoạn văn, có độ dài từ 5-7 dòng. Có câu chủ đề (cần chỉ ra)</a:t>
            </a:r>
            <a:endParaRPr lang="en-US" sz="5400">
              <a:solidFill>
                <a:srgbClr val="A6A6A6"/>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2805645" y="1992106"/>
            <a:ext cx="6440655" cy="82948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rot="1387556">
            <a:off x="12764063" y="-4678816"/>
            <a:ext cx="11996482" cy="7872691"/>
            <a:chOff x="0" y="0"/>
            <a:chExt cx="812800" cy="533400"/>
          </a:xfrm>
        </p:grpSpPr>
        <p:sp>
          <p:nvSpPr>
            <p:cNvPr id="3" name="Freeform 3"/>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4" name="TextBox 4"/>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337101">
            <a:off x="222601" y="736548"/>
            <a:ext cx="4426201" cy="2749778"/>
          </a:xfrm>
          <a:custGeom>
            <a:avLst/>
            <a:gdLst/>
            <a:ahLst/>
            <a:cxnLst/>
            <a:rect l="l" t="t" r="r" b="b"/>
            <a:pathLst>
              <a:path w="4426201" h="2749778">
                <a:moveTo>
                  <a:pt x="0" y="0"/>
                </a:moveTo>
                <a:lnTo>
                  <a:pt x="4426202" y="0"/>
                </a:lnTo>
                <a:lnTo>
                  <a:pt x="4426202" y="2749777"/>
                </a:lnTo>
                <a:lnTo>
                  <a:pt x="0" y="27497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aphicFrame>
        <p:nvGraphicFramePr>
          <p:cNvPr id="6" name="Table 6"/>
          <p:cNvGraphicFramePr>
            <a:graphicFrameLocks noGrp="1"/>
          </p:cNvGraphicFramePr>
          <p:nvPr>
            <p:extLst>
              <p:ext uri="{D42A27DB-BD31-4B8C-83A1-F6EECF244321}">
                <p14:modId xmlns:p14="http://schemas.microsoft.com/office/powerpoint/2010/main" val="2348489403"/>
              </p:ext>
            </p:extLst>
          </p:nvPr>
        </p:nvGraphicFramePr>
        <p:xfrm>
          <a:off x="2286001" y="1943097"/>
          <a:ext cx="14525930" cy="7999833"/>
        </p:xfrm>
        <a:graphic>
          <a:graphicData uri="http://schemas.openxmlformats.org/drawingml/2006/table">
            <a:tbl>
              <a:tblPr/>
              <a:tblGrid>
                <a:gridCol w="2905186">
                  <a:extLst>
                    <a:ext uri="{9D8B030D-6E8A-4147-A177-3AD203B41FA5}">
                      <a16:colId xmlns:a16="http://schemas.microsoft.com/office/drawing/2014/main" val="20000"/>
                    </a:ext>
                  </a:extLst>
                </a:gridCol>
                <a:gridCol w="2905186">
                  <a:extLst>
                    <a:ext uri="{9D8B030D-6E8A-4147-A177-3AD203B41FA5}">
                      <a16:colId xmlns:a16="http://schemas.microsoft.com/office/drawing/2014/main" val="20001"/>
                    </a:ext>
                  </a:extLst>
                </a:gridCol>
                <a:gridCol w="2905186">
                  <a:extLst>
                    <a:ext uri="{9D8B030D-6E8A-4147-A177-3AD203B41FA5}">
                      <a16:colId xmlns:a16="http://schemas.microsoft.com/office/drawing/2014/main" val="20002"/>
                    </a:ext>
                  </a:extLst>
                </a:gridCol>
                <a:gridCol w="2905186">
                  <a:extLst>
                    <a:ext uri="{9D8B030D-6E8A-4147-A177-3AD203B41FA5}">
                      <a16:colId xmlns:a16="http://schemas.microsoft.com/office/drawing/2014/main" val="20003"/>
                    </a:ext>
                  </a:extLst>
                </a:gridCol>
                <a:gridCol w="2905186">
                  <a:extLst>
                    <a:ext uri="{9D8B030D-6E8A-4147-A177-3AD203B41FA5}">
                      <a16:colId xmlns:a16="http://schemas.microsoft.com/office/drawing/2014/main" val="20004"/>
                    </a:ext>
                  </a:extLst>
                </a:gridCol>
              </a:tblGrid>
              <a:tr h="1676403">
                <a:tc>
                  <a:txBody>
                    <a:bodyPr/>
                    <a:lstStyle/>
                    <a:p>
                      <a:pPr marL="0" lvl="0" indent="0" algn="ctr">
                        <a:lnSpc>
                          <a:spcPts val="3359"/>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2D8FF"/>
                    </a:solidFill>
                  </a:tcPr>
                </a:tc>
                <a:tc>
                  <a:txBody>
                    <a:bodyPr/>
                    <a:lstStyle/>
                    <a:p>
                      <a:pPr marL="0" lvl="0" indent="0" algn="ctr">
                        <a:lnSpc>
                          <a:spcPts val="3359"/>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2D8FF"/>
                    </a:solidFill>
                  </a:tcPr>
                </a:tc>
                <a:tc>
                  <a:txBody>
                    <a:bodyPr/>
                    <a:lstStyle/>
                    <a:p>
                      <a:pPr marL="0" lvl="0" indent="0" algn="ctr">
                        <a:lnSpc>
                          <a:spcPts val="3359"/>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2D8FF"/>
                    </a:solidFill>
                  </a:tcPr>
                </a:tc>
                <a:tc>
                  <a:txBody>
                    <a:bodyPr/>
                    <a:lstStyle/>
                    <a:p>
                      <a:pPr marL="0" lvl="0" indent="0" algn="ctr">
                        <a:lnSpc>
                          <a:spcPts val="3359"/>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2D8FF"/>
                    </a:solidFill>
                  </a:tcPr>
                </a:tc>
                <a:tc>
                  <a:txBody>
                    <a:bodyPr/>
                    <a:lstStyle/>
                    <a:p>
                      <a:pPr marL="0" lvl="0" indent="0" algn="ctr">
                        <a:lnSpc>
                          <a:spcPts val="3359"/>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2D8FF"/>
                    </a:solidFill>
                  </a:tcPr>
                </a:tc>
                <a:extLst>
                  <a:ext uri="{0D108BD9-81ED-4DB2-BD59-A6C34878D82A}">
                    <a16:rowId xmlns:a16="http://schemas.microsoft.com/office/drawing/2014/main" val="10000"/>
                  </a:ext>
                </a:extLst>
              </a:tr>
              <a:tr h="1264686">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64686">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64686">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264686">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264686">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7" name="Freeform 7"/>
          <p:cNvSpPr/>
          <p:nvPr/>
        </p:nvSpPr>
        <p:spPr>
          <a:xfrm>
            <a:off x="15621000" y="179457"/>
            <a:ext cx="3742298" cy="1913250"/>
          </a:xfrm>
          <a:custGeom>
            <a:avLst/>
            <a:gdLst/>
            <a:ahLst/>
            <a:cxnLst/>
            <a:rect l="l" t="t" r="r" b="b"/>
            <a:pathLst>
              <a:path w="3742298" h="1913250">
                <a:moveTo>
                  <a:pt x="0" y="0"/>
                </a:moveTo>
                <a:lnTo>
                  <a:pt x="3742298" y="0"/>
                </a:lnTo>
                <a:lnTo>
                  <a:pt x="3742298" y="1913249"/>
                </a:lnTo>
                <a:lnTo>
                  <a:pt x="0" y="19132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1673956" y="164804"/>
            <a:ext cx="15137976" cy="1513235"/>
          </a:xfrm>
          <a:prstGeom prst="rect">
            <a:avLst/>
          </a:prstGeom>
        </p:spPr>
        <p:txBody>
          <a:bodyPr lIns="0" tIns="0" rIns="0" bIns="0" rtlCol="0" anchor="t">
            <a:spAutoFit/>
          </a:bodyPr>
          <a:lstStyle/>
          <a:p>
            <a:pPr lvl="0" algn="ctr">
              <a:lnSpc>
                <a:spcPts val="11808"/>
              </a:lnSpc>
              <a:spcBef>
                <a:spcPct val="0"/>
              </a:spcBef>
            </a:pPr>
            <a:r>
              <a:rPr lang="en-US" sz="8000">
                <a:latin typeface="iCiel Pequena" pitchFamily="50" charset="0"/>
              </a:rPr>
              <a:t>Nội dung</a:t>
            </a:r>
            <a:endParaRPr lang="en-US" sz="10000" spc="547">
              <a:solidFill>
                <a:srgbClr val="FFFFFF"/>
              </a:solidFill>
              <a:latin typeface="iCiel Pequena" pitchFamily="50" charset="0"/>
            </a:endParaRPr>
          </a:p>
        </p:txBody>
      </p:sp>
      <p:sp>
        <p:nvSpPr>
          <p:cNvPr id="9" name="Freeform 9"/>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0" name="Rectangle 9"/>
          <p:cNvSpPr/>
          <p:nvPr/>
        </p:nvSpPr>
        <p:spPr>
          <a:xfrm>
            <a:off x="3327607" y="1960664"/>
            <a:ext cx="11455193" cy="1649682"/>
          </a:xfrm>
          <a:prstGeom prst="rect">
            <a:avLst/>
          </a:prstGeom>
        </p:spPr>
        <p:txBody>
          <a:bodyPr wrap="square">
            <a:spAutoFit/>
          </a:bodyPr>
          <a:lstStyle/>
          <a:p>
            <a:pPr algn="ctr">
              <a:lnSpc>
                <a:spcPct val="115000"/>
              </a:lnSpc>
              <a:spcAft>
                <a:spcPts val="0"/>
              </a:spcAft>
            </a:pPr>
            <a:r>
              <a:rPr lang="en-US" sz="44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 văn a)</a:t>
            </a:r>
            <a:r>
              <a:rPr lang="en-US" sz="4400">
                <a:latin typeface="Times New Roman" panose="02020603050405020304" pitchFamily="18" charset="0"/>
                <a:ea typeface="Times New Roman" panose="02020603050405020304" pitchFamily="18" charset="0"/>
                <a:cs typeface="Times New Roman" panose="02020603050405020304" pitchFamily="18" charset="0"/>
              </a:rPr>
              <a:t> Ảnh</a:t>
            </a:r>
            <a:r>
              <a:rPr lang="en-US" sz="4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hưởng của hiện tượng nước biển dâng đối với đời sống con người.</a:t>
            </a:r>
            <a:r>
              <a:rPr lang="vi-VN" sz="440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p:cNvSpPr/>
          <p:nvPr/>
        </p:nvSpPr>
        <p:spPr>
          <a:xfrm>
            <a:off x="3023194" y="3973868"/>
            <a:ext cx="13283605" cy="1315425"/>
          </a:xfrm>
          <a:prstGeom prst="rect">
            <a:avLst/>
          </a:prstGeom>
        </p:spPr>
        <p:txBody>
          <a:bodyPr wrap="square">
            <a:spAutoFit/>
          </a:bodyPr>
          <a:lstStyle/>
          <a:p>
            <a:pPr algn="just">
              <a:lnSpc>
                <a:spcPct val="115000"/>
              </a:lnSpc>
              <a:spcAft>
                <a:spcPts val="0"/>
              </a:spcAft>
            </a:pPr>
            <a:r>
              <a:rPr lang="vi-VN" sz="360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a:latin typeface="Times New Roman" panose="02020603050405020304" pitchFamily="18" charset="0"/>
                <a:ea typeface="Times New Roman" panose="02020603050405020304" pitchFamily="18" charset="0"/>
                <a:cs typeface="Times New Roman" panose="02020603050405020304" pitchFamily="18" charset="0"/>
              </a:rPr>
              <a:t>Khi mực </a:t>
            </a:r>
            <a:r>
              <a:rPr lang="vi-VN" sz="3600" b="1">
                <a:latin typeface="Times New Roman" panose="02020603050405020304" pitchFamily="18" charset="0"/>
                <a:ea typeface="Times New Roman" panose="02020603050405020304" pitchFamily="18" charset="0"/>
                <a:cs typeface="Times New Roman" panose="02020603050405020304" pitchFamily="18" charset="0"/>
              </a:rPr>
              <a:t>nước biển dâng </a:t>
            </a:r>
            <a:r>
              <a:rPr lang="vi-VN" sz="3600">
                <a:latin typeface="Times New Roman" panose="02020603050405020304" pitchFamily="18" charset="0"/>
                <a:ea typeface="Times New Roman" panose="02020603050405020304" pitchFamily="18" charset="0"/>
                <a:cs typeface="Times New Roman" panose="02020603050405020304" pitchFamily="18" charset="0"/>
              </a:rPr>
              <a:t>nhanh dù chỉ một lượng nhỏ cũng có thể gây ra những tác động tàn phá đối với các sinh vật ven biển và đất liền.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2990715" y="5453798"/>
            <a:ext cx="13316083" cy="3748719"/>
          </a:xfrm>
          <a:prstGeom prst="rect">
            <a:avLst/>
          </a:prstGeom>
        </p:spPr>
        <p:txBody>
          <a:bodyPr wrap="square">
            <a:spAutoFit/>
          </a:bodyPr>
          <a:lstStyle/>
          <a:p>
            <a:pPr algn="just">
              <a:lnSpc>
                <a:spcPct val="115000"/>
              </a:lnSpc>
              <a:spcAft>
                <a:spcPts val="0"/>
              </a:spcAft>
            </a:pPr>
            <a:r>
              <a:rPr lang="vi-VN" sz="3600">
                <a:latin typeface="Times New Roman" panose="02020603050405020304" pitchFamily="18" charset="0"/>
                <a:ea typeface="Times New Roman" panose="02020603050405020304" pitchFamily="18" charset="0"/>
                <a:cs typeface="Times New Roman" panose="02020603050405020304" pitchFamily="18" charset="0"/>
              </a:rPr>
              <a:t>+ Điều này có có thể gây ra: </a:t>
            </a:r>
            <a:endParaRPr lang="en-GB" sz="36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latin typeface="Times New Roman" panose="02020603050405020304" pitchFamily="18" charset="0"/>
                <a:ea typeface="Times New Roman" panose="02020603050405020304" pitchFamily="18" charset="0"/>
                <a:cs typeface="Times New Roman" panose="02020603050405020304" pitchFamily="18" charset="0"/>
              </a:rPr>
              <a:t>+ + Xói mòn, lũ lụt, đất nông nghiệp bị nhiễm mặn, mất môi trường sống cho cá, chim và thực vật.</a:t>
            </a:r>
            <a:endParaRPr lang="en-GB" sz="36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latin typeface="Times New Roman" panose="02020603050405020304" pitchFamily="18" charset="0"/>
                <a:ea typeface="Times New Roman" panose="02020603050405020304" pitchFamily="18" charset="0"/>
                <a:cs typeface="Times New Roman" panose="02020603050405020304" pitchFamily="18" charset="0"/>
              </a:rPr>
              <a:t>++ Hình thành nhiều cơn bão nguy hiểm hơn.</a:t>
            </a:r>
            <a:endParaRPr lang="en-GB" sz="3600">
              <a:latin typeface="Times New Roman" panose="02020603050405020304" pitchFamily="18" charset="0"/>
              <a:ea typeface="Times New Roman" panose="02020603050405020304" pitchFamily="18" charset="0"/>
              <a:cs typeface="Times New Roman" panose="02020603050405020304" pitchFamily="18" charset="0"/>
            </a:endParaRPr>
          </a:p>
          <a:p>
            <a:r>
              <a:rPr lang="vi-VN" sz="3600">
                <a:latin typeface="Times New Roman" panose="02020603050405020304" pitchFamily="18" charset="0"/>
                <a:ea typeface="Times New Roman" panose="02020603050405020304" pitchFamily="18" charset="0"/>
                <a:cs typeface="Times New Roman" panose="02020603050405020304" pitchFamily="18" charset="0"/>
              </a:rPr>
              <a:t>++ Nước biển dâng làm úng ngập các đồng bằng, các khu dân cư </a:t>
            </a:r>
            <a:r>
              <a:rPr lang="vi-VN" sz="3600">
                <a:latin typeface="Times New Roman" panose="02020603050405020304" pitchFamily="18" charset="0"/>
                <a:cs typeface="Times New Roman" panose="02020603050405020304" pitchFamily="18" charset="0"/>
              </a:rPr>
              <a:t>ven biển và xóa sổ nhiều vùng đất ngập nước....</a:t>
            </a:r>
            <a:endParaRPr lang="en-GB" sz="3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12580289" y="3005248"/>
            <a:ext cx="4153186" cy="4153186"/>
            <a:chOff x="0" y="0"/>
            <a:chExt cx="5537581" cy="5537581"/>
          </a:xfrm>
        </p:grpSpPr>
        <p:grpSp>
          <p:nvGrpSpPr>
            <p:cNvPr id="3" name="Group 3"/>
            <p:cNvGrpSpPr>
              <a:grpSpLocks noChangeAspect="1"/>
            </p:cNvGrpSpPr>
            <p:nvPr/>
          </p:nvGrpSpPr>
          <p:grpSpPr>
            <a:xfrm>
              <a:off x="0" y="0"/>
              <a:ext cx="5537581" cy="5537581"/>
              <a:chOff x="0" y="0"/>
              <a:chExt cx="2540000" cy="2540000"/>
            </a:xfrm>
          </p:grpSpPr>
          <p:sp>
            <p:nvSpPr>
              <p:cNvPr id="4" name="Freeform 4"/>
              <p:cNvSpPr/>
              <p:nvPr/>
            </p:nvSpPr>
            <p:spPr>
              <a:xfrm>
                <a:off x="1270000" y="0"/>
                <a:ext cx="1285798" cy="1333474"/>
              </a:xfrm>
              <a:custGeom>
                <a:avLst/>
                <a:gdLst/>
                <a:ahLst/>
                <a:cxnLst/>
                <a:rect l="l" t="t" r="r" b="b"/>
                <a:pathLst>
                  <a:path w="1285798" h="1333474">
                    <a:moveTo>
                      <a:pt x="0" y="0"/>
                    </a:moveTo>
                    <a:cubicBezTo>
                      <a:pt x="347841" y="0"/>
                      <a:pt x="680458" y="142671"/>
                      <a:pt x="920193" y="394703"/>
                    </a:cubicBezTo>
                    <a:cubicBezTo>
                      <a:pt x="1159929" y="646735"/>
                      <a:pt x="1285798" y="986067"/>
                      <a:pt x="1268413" y="1333474"/>
                    </a:cubicBezTo>
                    <a:lnTo>
                      <a:pt x="0" y="1270000"/>
                    </a:lnTo>
                    <a:close/>
                  </a:path>
                </a:pathLst>
              </a:custGeom>
              <a:solidFill>
                <a:srgbClr val="FFDA42"/>
              </a:solidFill>
            </p:spPr>
          </p:sp>
          <p:sp>
            <p:nvSpPr>
              <p:cNvPr id="5" name="Freeform 5"/>
              <p:cNvSpPr/>
              <p:nvPr/>
            </p:nvSpPr>
            <p:spPr>
              <a:xfrm>
                <a:off x="44053" y="1270000"/>
                <a:ext cx="2495947" cy="1342797"/>
              </a:xfrm>
              <a:custGeom>
                <a:avLst/>
                <a:gdLst/>
                <a:ahLst/>
                <a:cxnLst/>
                <a:rect l="l" t="t" r="r" b="b"/>
                <a:pathLst>
                  <a:path w="2495947" h="1342797">
                    <a:moveTo>
                      <a:pt x="2495947" y="0"/>
                    </a:moveTo>
                    <a:cubicBezTo>
                      <a:pt x="2495947" y="636755"/>
                      <a:pt x="2024410" y="1175080"/>
                      <a:pt x="1393201" y="1258938"/>
                    </a:cubicBezTo>
                    <a:cubicBezTo>
                      <a:pt x="761992" y="1342797"/>
                      <a:pt x="166256" y="946262"/>
                      <a:pt x="0" y="331594"/>
                    </a:cubicBezTo>
                    <a:lnTo>
                      <a:pt x="1225947" y="0"/>
                    </a:lnTo>
                    <a:close/>
                  </a:path>
                </a:pathLst>
              </a:custGeom>
              <a:solidFill>
                <a:srgbClr val="AFBF3B"/>
              </a:solidFill>
            </p:spPr>
          </p:sp>
          <p:sp>
            <p:nvSpPr>
              <p:cNvPr id="6" name="Freeform 6"/>
              <p:cNvSpPr/>
              <p:nvPr/>
            </p:nvSpPr>
            <p:spPr>
              <a:xfrm>
                <a:off x="-63461" y="0"/>
                <a:ext cx="1333461" cy="1662452"/>
              </a:xfrm>
              <a:custGeom>
                <a:avLst/>
                <a:gdLst/>
                <a:ahLst/>
                <a:cxnLst/>
                <a:rect l="l" t="t" r="r" b="b"/>
                <a:pathLst>
                  <a:path w="1333461" h="1662452">
                    <a:moveTo>
                      <a:pt x="125619" y="1662452"/>
                    </a:moveTo>
                    <a:cubicBezTo>
                      <a:pt x="0" y="1275837"/>
                      <a:pt x="67047" y="852450"/>
                      <a:pt x="305972" y="523564"/>
                    </a:cubicBezTo>
                    <a:cubicBezTo>
                      <a:pt x="544897" y="194678"/>
                      <a:pt x="926823" y="41"/>
                      <a:pt x="1333334" y="0"/>
                    </a:cubicBezTo>
                    <a:lnTo>
                      <a:pt x="1333461" y="1270000"/>
                    </a:lnTo>
                    <a:close/>
                  </a:path>
                </a:pathLst>
              </a:custGeom>
              <a:solidFill>
                <a:srgbClr val="6AA040"/>
              </a:solidFill>
            </p:spPr>
          </p:sp>
          <p:sp>
            <p:nvSpPr>
              <p:cNvPr id="7" name="Freeform 7"/>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327C42"/>
              </a:solidFill>
            </p:spPr>
          </p:sp>
        </p:grpSp>
      </p:grpSp>
      <p:grpSp>
        <p:nvGrpSpPr>
          <p:cNvPr id="8" name="Group 8"/>
          <p:cNvGrpSpPr/>
          <p:nvPr/>
        </p:nvGrpSpPr>
        <p:grpSpPr>
          <a:xfrm>
            <a:off x="1369275" y="3005248"/>
            <a:ext cx="10544668" cy="5725991"/>
            <a:chOff x="0" y="0"/>
            <a:chExt cx="2777197" cy="1508080"/>
          </a:xfrm>
        </p:grpSpPr>
        <p:sp>
          <p:nvSpPr>
            <p:cNvPr id="9" name="Freeform 9"/>
            <p:cNvSpPr/>
            <p:nvPr/>
          </p:nvSpPr>
          <p:spPr>
            <a:xfrm>
              <a:off x="0" y="0"/>
              <a:ext cx="2777197" cy="1508080"/>
            </a:xfrm>
            <a:custGeom>
              <a:avLst/>
              <a:gdLst/>
              <a:ahLst/>
              <a:cxnLst/>
              <a:rect l="l" t="t" r="r" b="b"/>
              <a:pathLst>
                <a:path w="2777197" h="1508080">
                  <a:moveTo>
                    <a:pt x="37444" y="0"/>
                  </a:moveTo>
                  <a:lnTo>
                    <a:pt x="2739752" y="0"/>
                  </a:lnTo>
                  <a:cubicBezTo>
                    <a:pt x="2760432" y="0"/>
                    <a:pt x="2777197" y="16764"/>
                    <a:pt x="2777197" y="37444"/>
                  </a:cubicBezTo>
                  <a:lnTo>
                    <a:pt x="2777197" y="1470636"/>
                  </a:lnTo>
                  <a:cubicBezTo>
                    <a:pt x="2777197" y="1480567"/>
                    <a:pt x="2773252" y="1490091"/>
                    <a:pt x="2766229" y="1497113"/>
                  </a:cubicBezTo>
                  <a:cubicBezTo>
                    <a:pt x="2759207" y="1504135"/>
                    <a:pt x="2749683" y="1508080"/>
                    <a:pt x="2739752" y="1508080"/>
                  </a:cubicBezTo>
                  <a:lnTo>
                    <a:pt x="37444" y="1508080"/>
                  </a:lnTo>
                  <a:cubicBezTo>
                    <a:pt x="27513" y="1508080"/>
                    <a:pt x="17989" y="1504135"/>
                    <a:pt x="10967" y="1497113"/>
                  </a:cubicBezTo>
                  <a:cubicBezTo>
                    <a:pt x="3945" y="1490091"/>
                    <a:pt x="0" y="1480567"/>
                    <a:pt x="0" y="1470636"/>
                  </a:cubicBezTo>
                  <a:lnTo>
                    <a:pt x="0" y="37444"/>
                  </a:lnTo>
                  <a:cubicBezTo>
                    <a:pt x="0" y="27513"/>
                    <a:pt x="3945" y="17989"/>
                    <a:pt x="10967" y="10967"/>
                  </a:cubicBezTo>
                  <a:cubicBezTo>
                    <a:pt x="17989" y="3945"/>
                    <a:pt x="27513" y="0"/>
                    <a:pt x="37444" y="0"/>
                  </a:cubicBezTo>
                  <a:close/>
                </a:path>
              </a:pathLst>
            </a:custGeom>
            <a:solidFill>
              <a:srgbClr val="FFFFFF"/>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1" name="AutoShape 11"/>
          <p:cNvSpPr/>
          <p:nvPr/>
        </p:nvSpPr>
        <p:spPr>
          <a:xfrm>
            <a:off x="3785424" y="4930812"/>
            <a:ext cx="6651170" cy="0"/>
          </a:xfrm>
          <a:prstGeom prst="line">
            <a:avLst/>
          </a:prstGeom>
          <a:ln w="19050" cap="flat">
            <a:solidFill>
              <a:srgbClr val="E6E6E6"/>
            </a:solidFill>
            <a:prstDash val="sysDot"/>
            <a:headEnd type="none" w="sm" len="sm"/>
            <a:tailEnd type="none" w="sm" len="sm"/>
          </a:ln>
        </p:spPr>
      </p:sp>
      <p:sp>
        <p:nvSpPr>
          <p:cNvPr id="12" name="AutoShape 12"/>
          <p:cNvSpPr/>
          <p:nvPr/>
        </p:nvSpPr>
        <p:spPr>
          <a:xfrm>
            <a:off x="3785424" y="6388164"/>
            <a:ext cx="6651170" cy="0"/>
          </a:xfrm>
          <a:prstGeom prst="line">
            <a:avLst/>
          </a:prstGeom>
          <a:ln w="19050" cap="flat">
            <a:solidFill>
              <a:srgbClr val="E6E6E6"/>
            </a:solidFill>
            <a:prstDash val="sysDot"/>
            <a:headEnd type="none" w="sm" len="sm"/>
            <a:tailEnd type="none" w="sm" len="sm"/>
          </a:ln>
        </p:spPr>
      </p:sp>
      <p:sp>
        <p:nvSpPr>
          <p:cNvPr id="13" name="AutoShape 13"/>
          <p:cNvSpPr/>
          <p:nvPr/>
        </p:nvSpPr>
        <p:spPr>
          <a:xfrm>
            <a:off x="3779879" y="8068981"/>
            <a:ext cx="6656715" cy="0"/>
          </a:xfrm>
          <a:prstGeom prst="line">
            <a:avLst/>
          </a:prstGeom>
          <a:ln w="19050" cap="flat">
            <a:solidFill>
              <a:srgbClr val="E6E6E6"/>
            </a:solidFill>
            <a:prstDash val="sysDot"/>
            <a:headEnd type="none" w="sm" len="sm"/>
            <a:tailEnd type="none" w="sm" len="sm"/>
          </a:ln>
        </p:spPr>
      </p:sp>
      <p:sp>
        <p:nvSpPr>
          <p:cNvPr id="14" name="Freeform 14"/>
          <p:cNvSpPr/>
          <p:nvPr/>
        </p:nvSpPr>
        <p:spPr>
          <a:xfrm>
            <a:off x="641094" y="167258"/>
            <a:ext cx="3549292" cy="3562652"/>
          </a:xfrm>
          <a:custGeom>
            <a:avLst/>
            <a:gdLst/>
            <a:ahLst/>
            <a:cxnLst/>
            <a:rect l="l" t="t" r="r" b="b"/>
            <a:pathLst>
              <a:path w="3549292" h="3562652">
                <a:moveTo>
                  <a:pt x="0" y="0"/>
                </a:moveTo>
                <a:lnTo>
                  <a:pt x="3549292" y="0"/>
                </a:lnTo>
                <a:lnTo>
                  <a:pt x="3549292" y="3562652"/>
                </a:lnTo>
                <a:lnTo>
                  <a:pt x="0" y="35626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5" name="TextBox 25"/>
          <p:cNvSpPr txBox="1"/>
          <p:nvPr/>
        </p:nvSpPr>
        <p:spPr>
          <a:xfrm>
            <a:off x="4204900" y="1119137"/>
            <a:ext cx="8362875" cy="1846659"/>
          </a:xfrm>
          <a:prstGeom prst="rect">
            <a:avLst/>
          </a:prstGeom>
        </p:spPr>
        <p:txBody>
          <a:bodyPr wrap="square" lIns="0" tIns="0" rIns="0" bIns="0" rtlCol="0" anchor="t">
            <a:spAutoFit/>
          </a:bodyPr>
          <a:lstStyle/>
          <a:p>
            <a:r>
              <a:rPr lang="vi-VN" sz="6000" b="1" i="1">
                <a:latin typeface="iCiel Bambola" panose="02000000000000000000" pitchFamily="50" charset="-93"/>
              </a:rPr>
              <a:t>Đoạn văn b)</a:t>
            </a:r>
            <a:r>
              <a:rPr lang="vi-VN" sz="6000">
                <a:latin typeface="iCiel Bambola" panose="02000000000000000000" pitchFamily="50" charset="-93"/>
              </a:rPr>
              <a:t> Tác hại của lũ lụt với đời sống con người.</a:t>
            </a:r>
            <a:endParaRPr lang="en-GB" sz="6000">
              <a:latin typeface="iCiel Bambola" panose="02000000000000000000" pitchFamily="50" charset="-93"/>
            </a:endParaRPr>
          </a:p>
        </p:txBody>
      </p:sp>
      <p:sp>
        <p:nvSpPr>
          <p:cNvPr id="26" name="Freeform 2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4"/>
            <a:stretch>
              <a:fillRect/>
            </a:stretch>
          </a:blipFill>
        </p:spPr>
      </p:sp>
      <p:sp>
        <p:nvSpPr>
          <p:cNvPr id="27" name="Rectangle 26"/>
          <p:cNvSpPr/>
          <p:nvPr/>
        </p:nvSpPr>
        <p:spPr>
          <a:xfrm>
            <a:off x="2418142" y="3148058"/>
            <a:ext cx="9144000" cy="5570756"/>
          </a:xfrm>
          <a:prstGeom prst="rect">
            <a:avLst/>
          </a:prstGeom>
        </p:spPr>
        <p:txBody>
          <a:bodyPr>
            <a:spAutoFit/>
          </a:bodyPr>
          <a:lstStyle/>
          <a:p>
            <a:pPr algn="just">
              <a:lnSpc>
                <a:spcPct val="115000"/>
              </a:lnSpc>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Lũ lụt là gì?</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Tác hại như thế nào?</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Gây thiệt hại về vật chất</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Gây thương vong về con người</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Tác động ô nhiễm môi trường nước</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Là nguyên nhân gây nhiều mầm bệnh</a:t>
            </a:r>
            <a:endParaRPr lang="en-GB" sz="4000">
              <a:latin typeface="Times New Roman" panose="02020603050405020304" pitchFamily="18" charset="0"/>
              <a:ea typeface="Times New Roman" panose="02020603050405020304" pitchFamily="18" charset="0"/>
            </a:endParaRPr>
          </a:p>
          <a:p>
            <a:r>
              <a:rPr lang="en-US" sz="4000">
                <a:solidFill>
                  <a:srgbClr val="000000"/>
                </a:solidFill>
                <a:latin typeface="Times New Roman" panose="02020603050405020304" pitchFamily="18" charset="0"/>
                <a:ea typeface="Times New Roman" panose="02020603050405020304" pitchFamily="18" charset="0"/>
              </a:rPr>
              <a:t>++ Ảnh hưởng trực tiếp đến kinh tế của địa phương, đất nước</a:t>
            </a:r>
            <a:r>
              <a:rPr lang="en-US">
                <a:solidFill>
                  <a:srgbClr val="000000"/>
                </a:solidFill>
                <a:latin typeface="Times New Roman" panose="02020603050405020304" pitchFamily="18" charset="0"/>
                <a:ea typeface="Times New Roman" panose="02020603050405020304" pitchFamily="18" charset="0"/>
              </a:rPr>
              <a:t>.</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inVertical)">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1066800" y="876301"/>
            <a:ext cx="15889832" cy="8039502"/>
            <a:chOff x="-5740334" y="-538126"/>
            <a:chExt cx="11506134" cy="5821558"/>
          </a:xfrm>
        </p:grpSpPr>
        <p:sp>
          <p:nvSpPr>
            <p:cNvPr id="4" name="Freeform 4"/>
            <p:cNvSpPr/>
            <p:nvPr/>
          </p:nvSpPr>
          <p:spPr>
            <a:xfrm>
              <a:off x="-5740334" y="-538126"/>
              <a:ext cx="11506134" cy="5821558"/>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10" name="Freeform 10"/>
          <p:cNvSpPr/>
          <p:nvPr/>
        </p:nvSpPr>
        <p:spPr>
          <a:xfrm>
            <a:off x="14834371" y="0"/>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8840912" y="745826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9" name="Rectangle 18"/>
          <p:cNvSpPr/>
          <p:nvPr/>
        </p:nvSpPr>
        <p:spPr>
          <a:xfrm>
            <a:off x="2323357" y="925097"/>
            <a:ext cx="13589423" cy="7454348"/>
          </a:xfrm>
          <a:prstGeom prst="rect">
            <a:avLst/>
          </a:prstGeom>
        </p:spPr>
        <p:txBody>
          <a:bodyPr wrap="square">
            <a:spAutoFit/>
          </a:bodyPr>
          <a:lstStyle/>
          <a:p>
            <a:pPr algn="ctr">
              <a:lnSpc>
                <a:spcPct val="115000"/>
              </a:lnSpc>
              <a:spcAft>
                <a:spcPts val="0"/>
              </a:spcAft>
              <a:tabLst>
                <a:tab pos="1386840" algn="l"/>
              </a:tabLst>
            </a:pPr>
            <a:r>
              <a:rPr lang="vi-VN" sz="3200" b="1">
                <a:solidFill>
                  <a:srgbClr val="FF0000"/>
                </a:solidFill>
                <a:latin typeface="Times New Roman" panose="02020603050405020304" pitchFamily="18" charset="0"/>
                <a:ea typeface="MS Mincho"/>
                <a:cs typeface="Times New Roman" panose="02020603050405020304" pitchFamily="18" charset="0"/>
              </a:rPr>
              <a:t>Phiếu chỉnh sửa bài viết</a:t>
            </a:r>
          </a:p>
          <a:p>
            <a:pPr algn="ctr">
              <a:lnSpc>
                <a:spcPct val="115000"/>
              </a:lnSpc>
              <a:spcAft>
                <a:spcPts val="0"/>
              </a:spcAft>
              <a:tabLst>
                <a:tab pos="1386840" algn="l"/>
              </a:tabLst>
            </a:pPr>
            <a:r>
              <a:rPr lang="vi-VN" sz="3200" b="1">
                <a:solidFill>
                  <a:srgbClr val="003366"/>
                </a:solidFill>
                <a:latin typeface="Times New Roman" panose="02020603050405020304" pitchFamily="18" charset="0"/>
                <a:ea typeface="MS Mincho"/>
                <a:cs typeface="Times New Roman" panose="02020603050405020304" pitchFamily="18" charset="0"/>
              </a:rPr>
              <a:t>Nhiệm vụ:</a:t>
            </a:r>
            <a:r>
              <a:rPr lang="vi-VN" sz="3200" b="1">
                <a:solidFill>
                  <a:srgbClr val="0070C0"/>
                </a:solidFill>
                <a:latin typeface="Times New Roman" panose="02020603050405020304" pitchFamily="18" charset="0"/>
                <a:ea typeface="MS Mincho"/>
                <a:cs typeface="Times New Roman" panose="02020603050405020304" pitchFamily="18" charset="0"/>
              </a:rPr>
              <a:t> </a:t>
            </a:r>
            <a:r>
              <a:rPr lang="vi-VN" sz="3200" b="1">
                <a:latin typeface="Times New Roman" panose="02020603050405020304" pitchFamily="18" charset="0"/>
                <a:ea typeface="MS Mincho"/>
                <a:cs typeface="Times New Roman" panose="02020603050405020304" pitchFamily="18" charset="0"/>
              </a:rPr>
              <a:t>Hãy đọc bài viết của mình và hoàn chỉnh bài viết bằng cách trả lời các câu hỏi sau:</a:t>
            </a:r>
            <a:endParaRPr lang="en-GB" sz="3200">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just">
              <a:lnSpc>
                <a:spcPct val="115000"/>
              </a:lnSpc>
              <a:spcAft>
                <a:spcPts val="0"/>
              </a:spcAft>
              <a:buAutoNum type="arabicPeriod"/>
              <a:tabLst>
                <a:tab pos="1386840" algn="l"/>
              </a:tabLst>
            </a:pPr>
            <a:r>
              <a:rPr lang="vi-VN" sz="3200">
                <a:solidFill>
                  <a:srgbClr val="0D0D0D"/>
                </a:solidFill>
                <a:latin typeface="Times New Roman" panose="02020603050405020304" pitchFamily="18" charset="0"/>
                <a:ea typeface="MS Mincho"/>
                <a:cs typeface="Times New Roman" panose="02020603050405020304" pitchFamily="18" charset="0"/>
              </a:rPr>
              <a:t>Bài viết  đảm bảo hình thức đoạn văn chưa?</a:t>
            </a:r>
          </a:p>
          <a:p>
            <a:pPr algn="just">
              <a:lnSpc>
                <a:spcPct val="115000"/>
              </a:lnSpc>
              <a:spcAft>
                <a:spcPts val="0"/>
              </a:spcAft>
              <a:tabLst>
                <a:tab pos="1386840" algn="l"/>
              </a:tabLst>
            </a:pPr>
            <a:r>
              <a:rPr lang="vi-VN" sz="3200">
                <a:solidFill>
                  <a:srgbClr val="0D0D0D"/>
                </a:solidFill>
                <a:latin typeface="Times New Roman" panose="02020603050405020304" pitchFamily="18" charset="0"/>
                <a:ea typeface="MS Mincho"/>
                <a:cs typeface="Times New Roman" panose="02020603050405020304" pitchFamily="18" charset="0"/>
              </a:rPr>
              <a:t>.................................................................................................................</a:t>
            </a:r>
            <a:endParaRPr lang="en-GB"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3200">
                <a:solidFill>
                  <a:srgbClr val="0D0D0D"/>
                </a:solidFill>
                <a:latin typeface="Times New Roman" panose="02020603050405020304" pitchFamily="18" charset="0"/>
                <a:ea typeface="MS Mincho"/>
                <a:cs typeface="Times New Roman" panose="02020603050405020304" pitchFamily="18" charset="0"/>
              </a:rPr>
              <a:t>2. Nội dung đã đảm bảo các ý chưa? Nếu chưa cần bổ sung những ý nào?</a:t>
            </a:r>
            <a:endParaRPr lang="en-GB"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3200">
                <a:solidFill>
                  <a:srgbClr val="0D0D0D"/>
                </a:solidFill>
                <a:latin typeface="Times New Roman" panose="02020603050405020304" pitchFamily="18" charset="0"/>
                <a:ea typeface="MS Mincho"/>
                <a:cs typeface="Times New Roman" panose="02020603050405020304" pitchFamily="18" charset="0"/>
              </a:rPr>
              <a:t>.................................................................................................................</a:t>
            </a:r>
            <a:endParaRPr lang="en-GB"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3200">
                <a:latin typeface="Times New Roman" panose="02020603050405020304" pitchFamily="18" charset="0"/>
                <a:ea typeface="MS Mincho"/>
                <a:cs typeface="Times New Roman" panose="02020603050405020304" pitchFamily="18" charset="0"/>
              </a:rPr>
              <a:t>3. Bài viết có sai chính tả không? Nếu có em sửa chữa như thế nào?</a:t>
            </a:r>
            <a:endParaRPr lang="en-GB"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3200">
                <a:solidFill>
                  <a:srgbClr val="0D0D0D"/>
                </a:solidFill>
                <a:latin typeface="Times New Roman" panose="02020603050405020304" pitchFamily="18" charset="0"/>
                <a:ea typeface="MS Mincho"/>
                <a:cs typeface="Times New Roman" panose="02020603050405020304" pitchFamily="18" charset="0"/>
              </a:rPr>
              <a:t>.................................................................................................................</a:t>
            </a:r>
            <a:endParaRPr lang="en-GB"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3200">
                <a:latin typeface="Times New Roman" panose="02020603050405020304" pitchFamily="18" charset="0"/>
                <a:ea typeface="MS Mincho"/>
                <a:cs typeface="Times New Roman" panose="02020603050405020304" pitchFamily="18" charset="0"/>
              </a:rPr>
              <a:t>4. Đoạn văn viết đã</a:t>
            </a:r>
            <a:r>
              <a:rPr lang="vi-VN" sz="3200">
                <a:latin typeface="Times New Roman" panose="02020603050405020304" pitchFamily="18" charset="0"/>
                <a:ea typeface="Times New Roman" panose="02020603050405020304" pitchFamily="18" charset="0"/>
                <a:cs typeface="Times New Roman" panose="02020603050405020304" pitchFamily="18" charset="0"/>
              </a:rPr>
              <a:t> </a:t>
            </a:r>
            <a:r>
              <a:rPr lang="vi-VN" sz="3200">
                <a:latin typeface="Times New Roman" panose="02020603050405020304" pitchFamily="18" charset="0"/>
                <a:ea typeface="MS Mincho"/>
                <a:cs typeface="Times New Roman" panose="02020603050405020304" pitchFamily="18" charset="0"/>
              </a:rPr>
              <a:t>đưa ra được </a:t>
            </a:r>
            <a:r>
              <a:rPr lang="vi-VN" sz="3200" b="1">
                <a:latin typeface="Times New Roman" panose="02020603050405020304" pitchFamily="18" charset="0"/>
                <a:ea typeface="Times New Roman" panose="02020603050405020304" pitchFamily="18" charset="0"/>
                <a:cs typeface="Times New Roman" panose="02020603050405020304" pitchFamily="18" charset="0"/>
              </a:rPr>
              <a:t>Ảnh</a:t>
            </a:r>
            <a:r>
              <a:rPr lang="vi-VN"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hưởng của hiện tượng nước biển dâng đối với đời sống con người</a:t>
            </a:r>
            <a:r>
              <a:rPr lang="vi-VN"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 hại của lũ lụt với đời sống con người.</a:t>
            </a:r>
            <a:endParaRPr lang="en-GB"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3200">
                <a:latin typeface="Times New Roman" panose="02020603050405020304" pitchFamily="18" charset="0"/>
                <a:ea typeface="MS Mincho"/>
                <a:cs typeface="Times New Roman" panose="02020603050405020304" pitchFamily="18" charset="0"/>
              </a:rPr>
              <a:t>Nếu chưa, hãy khắc phục.</a:t>
            </a:r>
            <a:endParaRPr lang="en-GB"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3200">
                <a:latin typeface="Times New Roman" panose="02020603050405020304" pitchFamily="18" charset="0"/>
                <a:ea typeface="MS Mincho"/>
                <a:cs typeface="Times New Roman" panose="02020603050405020304" pitchFamily="18" charset="0"/>
              </a:rPr>
              <a:t>5. Đoạn văn đã có câu chủ đề chưa? (chỉ ra). Nếu chưa, hãy khắc phục.</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152400" y="-51643"/>
            <a:ext cx="17144997" cy="11559217"/>
            <a:chOff x="-50152" y="0"/>
            <a:chExt cx="878141" cy="537638"/>
          </a:xfrm>
        </p:grpSpPr>
        <p:sp>
          <p:nvSpPr>
            <p:cNvPr id="4" name="Freeform 4"/>
            <p:cNvSpPr/>
            <p:nvPr/>
          </p:nvSpPr>
          <p:spPr>
            <a:xfrm>
              <a:off x="-50152" y="0"/>
              <a:ext cx="878141"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77219" y="5802846"/>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389631">
            <a:off x="12488613" y="374415"/>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TextBox 9"/>
          <p:cNvSpPr txBox="1"/>
          <p:nvPr/>
        </p:nvSpPr>
        <p:spPr>
          <a:xfrm>
            <a:off x="4496260" y="780103"/>
            <a:ext cx="9119014" cy="11054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lnSpc>
                <a:spcPts val="8503"/>
              </a:lnSpc>
              <a:spcBef>
                <a:spcPct val="0"/>
              </a:spcBef>
            </a:pPr>
            <a:r>
              <a:rPr lang="nl-NL" sz="7200" b="1">
                <a:latin typeface="iCiel Pequena" pitchFamily="50" charset="0"/>
              </a:rPr>
              <a:t>Luật chơi</a:t>
            </a:r>
            <a:endParaRPr lang="en-US" sz="8000" spc="394">
              <a:solidFill>
                <a:srgbClr val="B2D8FF"/>
              </a:solidFill>
              <a:latin typeface="iCiel Pequena" pitchFamily="50" charset="0"/>
            </a:endParaRPr>
          </a:p>
        </p:txBody>
      </p:sp>
      <p:sp>
        <p:nvSpPr>
          <p:cNvPr id="10" name="TextBox 10"/>
          <p:cNvSpPr txBox="1"/>
          <p:nvPr/>
        </p:nvSpPr>
        <p:spPr>
          <a:xfrm>
            <a:off x="2793242" y="2145988"/>
            <a:ext cx="12545935" cy="7879080"/>
          </a:xfrm>
          <a:prstGeom prst="rect">
            <a:avLst/>
          </a:prstGeom>
        </p:spPr>
        <p:txBody>
          <a:bodyPr wrap="square" lIns="0" tIns="0" rIns="0" bIns="0" rtlCol="0" anchor="t">
            <a:spAutoFit/>
          </a:bodyPr>
          <a:lstStyle/>
          <a:p>
            <a:r>
              <a:rPr lang="vi-VN" sz="24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Trò chơi đoán ý đồng đội sẽ chia đội chơi làm 2 đội có số lượng thành viên bằng nhau, mỗi đội cần ít nhất 2 thành viên (1 người diễn tả và 1 người đoán). </a:t>
            </a:r>
            <a:endParaRPr lang="vi-VN"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Mỗi đội sẽ cử một thành viên đại diện cho đội đó lên bục giảng (đứng trước đội mình) để nhận từ khóa và diễn tả lại bằng hành động.</a:t>
            </a:r>
            <a:endParaRPr lang="en-GB"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Từng đội sẽ lần lượt tham gia chơi. Khi chủ trò hô “bắt đầu” thì người diễn tả hành động sẽ  nhận thử thách (từ khóa) và sau đó dùng ngôn ngữ cơ thể, diễn tả làm sao để đồng đội có thể hiểu được từ khóa. </a:t>
            </a:r>
            <a:endParaRPr lang="en-GB"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Sau khi người đại diện diễn tả, các thành viên trong đội có đáp án sẽ hô to, rõ ràng, nếu chính xác sẽ được tính điểm. </a:t>
            </a:r>
            <a:endParaRPr lang="en-GB"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Đội chơi có quyền bỏ qua từ khóa khó và sau khi đoán đến từ khóa cuối cùng mà vẫn còn thời gian thì sẽ quay lại đoán tiếp tục từ khóa đã bỏ qua. </a:t>
            </a:r>
            <a:endParaRPr lang="en-GB"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Những từ  khóa được đưa ra có thể theo chủ đề như về hiện tượng tự nhiên như: Núi lửa, lũ lụt, bão, sét, cầu vồng, sao băng, …</a:t>
            </a:r>
            <a:endParaRPr lang="en-GB"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Mỗi đội sẽ có 3 từ khóa, chơi trong một thời gian nhất định. Đội nào có nhiều đáp án chính xác và sớm nhất sẽ là đội chiến thắng</a:t>
            </a:r>
            <a:r>
              <a:rPr lang="nl-NL" sz="3200"/>
              <a:t>.</a:t>
            </a:r>
            <a:endParaRPr lang="en-GB" sz="3200"/>
          </a:p>
        </p:txBody>
      </p:sp>
      <p:pic>
        <p:nvPicPr>
          <p:cNvPr id="1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34800" y="6200464"/>
            <a:ext cx="8888857" cy="43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5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sp>
        <p:nvSpPr>
          <p:cNvPr id="4" name="Freeform 4"/>
          <p:cNvSpPr/>
          <p:nvPr/>
        </p:nvSpPr>
        <p:spPr>
          <a:xfrm>
            <a:off x="231534" y="4890015"/>
            <a:ext cx="4214952" cy="4339719"/>
          </a:xfrm>
          <a:custGeom>
            <a:avLst/>
            <a:gdLst/>
            <a:ahLst/>
            <a:cxnLst/>
            <a:rect l="l" t="t" r="r" b="b"/>
            <a:pathLst>
              <a:path w="4214952" h="4339719">
                <a:moveTo>
                  <a:pt x="0" y="0"/>
                </a:moveTo>
                <a:lnTo>
                  <a:pt x="4214953" y="0"/>
                </a:lnTo>
                <a:lnTo>
                  <a:pt x="4214953" y="4339719"/>
                </a:lnTo>
                <a:lnTo>
                  <a:pt x="0" y="4339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TextBox 5"/>
          <p:cNvSpPr txBox="1"/>
          <p:nvPr/>
        </p:nvSpPr>
        <p:spPr>
          <a:xfrm>
            <a:off x="1888123" y="2825468"/>
            <a:ext cx="14865946" cy="2039020"/>
          </a:xfrm>
          <a:prstGeom prst="rect">
            <a:avLst/>
          </a:prstGeom>
        </p:spPr>
        <p:txBody>
          <a:bodyPr lIns="0" tIns="0" rIns="0" bIns="0" rtlCol="0" anchor="t">
            <a:spAutoFit/>
          </a:bodyPr>
          <a:lstStyle/>
          <a:p>
            <a:pPr lvl="0" algn="ctr">
              <a:lnSpc>
                <a:spcPts val="15884"/>
              </a:lnSpc>
            </a:pPr>
            <a:r>
              <a:rPr lang="en-US" sz="9600" b="1"/>
              <a:t> </a:t>
            </a:r>
            <a:r>
              <a:rPr lang="en-US" sz="9600" b="1">
                <a:latin typeface="iCiel Pacifico" panose="02000000000000000000" pitchFamily="50" charset="-93"/>
              </a:rPr>
              <a:t>Đoạn văn tham khảo</a:t>
            </a:r>
            <a:endParaRPr lang="en-US" sz="14057" u="none" spc="534">
              <a:solidFill>
                <a:srgbClr val="FFFFFF"/>
              </a:solidFill>
              <a:latin typeface="iCiel Pacifico" panose="02000000000000000000" pitchFamily="50" charset="-93"/>
            </a:endParaRPr>
          </a:p>
        </p:txBody>
      </p:sp>
      <p:sp>
        <p:nvSpPr>
          <p:cNvPr id="6" name="Freeform 6"/>
          <p:cNvSpPr/>
          <p:nvPr/>
        </p:nvSpPr>
        <p:spPr>
          <a:xfrm>
            <a:off x="13000845" y="1107240"/>
            <a:ext cx="4303466" cy="2200147"/>
          </a:xfrm>
          <a:custGeom>
            <a:avLst/>
            <a:gdLst/>
            <a:ahLst/>
            <a:cxnLst/>
            <a:rect l="l" t="t" r="r" b="b"/>
            <a:pathLst>
              <a:path w="4303466" h="2200147">
                <a:moveTo>
                  <a:pt x="0" y="0"/>
                </a:moveTo>
                <a:lnTo>
                  <a:pt x="4303466" y="0"/>
                </a:lnTo>
                <a:lnTo>
                  <a:pt x="4303466" y="2200146"/>
                </a:lnTo>
                <a:lnTo>
                  <a:pt x="0" y="22001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364056">
            <a:off x="6749163" y="712678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rot="-1570142">
            <a:off x="13987040" y="7663644"/>
            <a:ext cx="1018016" cy="905610"/>
          </a:xfrm>
          <a:custGeom>
            <a:avLst/>
            <a:gdLst/>
            <a:ahLst/>
            <a:cxnLst/>
            <a:rect l="l" t="t" r="r" b="b"/>
            <a:pathLst>
              <a:path w="1018016" h="905610">
                <a:moveTo>
                  <a:pt x="0" y="0"/>
                </a:moveTo>
                <a:lnTo>
                  <a:pt x="1018017" y="0"/>
                </a:lnTo>
                <a:lnTo>
                  <a:pt x="1018017" y="905610"/>
                </a:lnTo>
                <a:lnTo>
                  <a:pt x="0" y="9056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rot="-1264247">
            <a:off x="2144182" y="1209254"/>
            <a:ext cx="3713308" cy="2115038"/>
          </a:xfrm>
          <a:custGeom>
            <a:avLst/>
            <a:gdLst/>
            <a:ahLst/>
            <a:cxnLst/>
            <a:rect l="l" t="t" r="r" b="b"/>
            <a:pathLst>
              <a:path w="3713308" h="2115038">
                <a:moveTo>
                  <a:pt x="0" y="0"/>
                </a:moveTo>
                <a:lnTo>
                  <a:pt x="3713308" y="0"/>
                </a:lnTo>
                <a:lnTo>
                  <a:pt x="3713308" y="2115039"/>
                </a:lnTo>
                <a:lnTo>
                  <a:pt x="0" y="211503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rot="1452210">
            <a:off x="15556162" y="6946877"/>
            <a:ext cx="1705818" cy="1517468"/>
          </a:xfrm>
          <a:custGeom>
            <a:avLst/>
            <a:gdLst/>
            <a:ahLst/>
            <a:cxnLst/>
            <a:rect l="l" t="t" r="r" b="b"/>
            <a:pathLst>
              <a:path w="1705818" h="1517468">
                <a:moveTo>
                  <a:pt x="0" y="0"/>
                </a:moveTo>
                <a:lnTo>
                  <a:pt x="1705818" y="0"/>
                </a:lnTo>
                <a:lnTo>
                  <a:pt x="1705818" y="1517468"/>
                </a:lnTo>
                <a:lnTo>
                  <a:pt x="0" y="151746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228600" y="-23586"/>
            <a:ext cx="18059400" cy="9213094"/>
            <a:chOff x="0" y="0"/>
            <a:chExt cx="858578" cy="541735"/>
          </a:xfrm>
        </p:grpSpPr>
        <p:sp>
          <p:nvSpPr>
            <p:cNvPr id="3" name="Freeform 3"/>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B2D8FF"/>
            </a:solidFill>
          </p:spPr>
        </p:sp>
        <p:sp>
          <p:nvSpPr>
            <p:cNvPr id="4" name="TextBox 4"/>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sp>
        <p:nvSpPr>
          <p:cNvPr id="15" name="Freeform 15"/>
          <p:cNvSpPr/>
          <p:nvPr/>
        </p:nvSpPr>
        <p:spPr>
          <a:xfrm rot="-204012">
            <a:off x="14356140" y="7875011"/>
            <a:ext cx="4224487" cy="2406198"/>
          </a:xfrm>
          <a:custGeom>
            <a:avLst/>
            <a:gdLst/>
            <a:ahLst/>
            <a:cxnLst/>
            <a:rect l="l" t="t" r="r" b="b"/>
            <a:pathLst>
              <a:path w="4224487" h="2406198">
                <a:moveTo>
                  <a:pt x="0" y="0"/>
                </a:moveTo>
                <a:lnTo>
                  <a:pt x="4224487" y="0"/>
                </a:lnTo>
                <a:lnTo>
                  <a:pt x="4224487" y="2406197"/>
                </a:lnTo>
                <a:lnTo>
                  <a:pt x="0" y="24061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16"/>
          <p:cNvSpPr/>
          <p:nvPr/>
        </p:nvSpPr>
        <p:spPr>
          <a:xfrm rot="-364056">
            <a:off x="1667762" y="5695800"/>
            <a:ext cx="4789674" cy="389161"/>
          </a:xfrm>
          <a:custGeom>
            <a:avLst/>
            <a:gdLst/>
            <a:ahLst/>
            <a:cxnLst/>
            <a:rect l="l" t="t" r="r" b="b"/>
            <a:pathLst>
              <a:path w="4789674" h="389161">
                <a:moveTo>
                  <a:pt x="0" y="0"/>
                </a:moveTo>
                <a:lnTo>
                  <a:pt x="4789673" y="0"/>
                </a:lnTo>
                <a:lnTo>
                  <a:pt x="4789673" y="389161"/>
                </a:lnTo>
                <a:lnTo>
                  <a:pt x="0" y="3891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Rectangle 17"/>
          <p:cNvSpPr/>
          <p:nvPr/>
        </p:nvSpPr>
        <p:spPr>
          <a:xfrm>
            <a:off x="3038948" y="1485900"/>
            <a:ext cx="13344052" cy="6247864"/>
          </a:xfrm>
          <a:prstGeom prst="rect">
            <a:avLst/>
          </a:prstGeom>
        </p:spPr>
        <p:txBody>
          <a:bodyPr wrap="square">
            <a:spAutoFit/>
          </a:bodyPr>
          <a:lstStyle/>
          <a:p>
            <a:pPr algn="just"/>
            <a:r>
              <a:rPr lang="vi-VN" sz="4000">
                <a:latin typeface="Times New Roman" panose="02020603050405020304" pitchFamily="18" charset="0"/>
                <a:ea typeface="Times New Roman" panose="02020603050405020304" pitchFamily="18" charset="0"/>
                <a:cs typeface="Times New Roman" panose="02020603050405020304" pitchFamily="18" charset="0"/>
              </a:rPr>
              <a:t> a) Hiện tượng nước biển dâng có thể gây ra những tác động lớn, tàn phá các sinh vật ven biển và đất liền. Đồng thời nước biển dâng còn có thể gây ra như xói mòn, lũ lụt, đất nông nghiệp bị nhiễm mặn, mất môi trường sống cho cá, chim và thực vật. Hình thành nhiều cơn bão nguy hiểm hơn. Nước biển dâng làm úng ngập các đồng bằng, các khu dân cư ven biển và xóa sổ nhiều vùng đất ngập nước. Ảnh hưởng tới cuộc sống con người, người dân phải di cư đến các vùng đất cao hơn. </a:t>
            </a:r>
            <a:r>
              <a:rPr lang="vi-VN" sz="4000" b="1">
                <a:latin typeface="Times New Roman" panose="02020603050405020304" pitchFamily="18" charset="0"/>
                <a:ea typeface="Times New Roman" panose="02020603050405020304" pitchFamily="18" charset="0"/>
                <a:cs typeface="Times New Roman" panose="02020603050405020304" pitchFamily="18" charset="0"/>
              </a:rPr>
              <a:t>Như vậy, ảnh hưởng của hiện tượng nước biển dâng là vô cùng ghê gớm, đây là bài toán khó cần giải quyết trong thế kỉ này.</a:t>
            </a:r>
            <a:endParaRPr lang="en-GB"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228600" y="-23586"/>
            <a:ext cx="18059400" cy="9213094"/>
            <a:chOff x="0" y="0"/>
            <a:chExt cx="858578" cy="541735"/>
          </a:xfrm>
        </p:grpSpPr>
        <p:sp>
          <p:nvSpPr>
            <p:cNvPr id="3" name="Freeform 3"/>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B2D8FF"/>
            </a:solidFill>
          </p:spPr>
        </p:sp>
        <p:sp>
          <p:nvSpPr>
            <p:cNvPr id="4" name="TextBox 4"/>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sp>
        <p:nvSpPr>
          <p:cNvPr id="15" name="Freeform 15"/>
          <p:cNvSpPr/>
          <p:nvPr/>
        </p:nvSpPr>
        <p:spPr>
          <a:xfrm rot="-204012">
            <a:off x="14356140" y="7875011"/>
            <a:ext cx="4224487" cy="2406198"/>
          </a:xfrm>
          <a:custGeom>
            <a:avLst/>
            <a:gdLst/>
            <a:ahLst/>
            <a:cxnLst/>
            <a:rect l="l" t="t" r="r" b="b"/>
            <a:pathLst>
              <a:path w="4224487" h="2406198">
                <a:moveTo>
                  <a:pt x="0" y="0"/>
                </a:moveTo>
                <a:lnTo>
                  <a:pt x="4224487" y="0"/>
                </a:lnTo>
                <a:lnTo>
                  <a:pt x="4224487" y="2406197"/>
                </a:lnTo>
                <a:lnTo>
                  <a:pt x="0" y="24061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16"/>
          <p:cNvSpPr/>
          <p:nvPr/>
        </p:nvSpPr>
        <p:spPr>
          <a:xfrm rot="-364056">
            <a:off x="1667762" y="5695800"/>
            <a:ext cx="4789674" cy="389161"/>
          </a:xfrm>
          <a:custGeom>
            <a:avLst/>
            <a:gdLst/>
            <a:ahLst/>
            <a:cxnLst/>
            <a:rect l="l" t="t" r="r" b="b"/>
            <a:pathLst>
              <a:path w="4789674" h="389161">
                <a:moveTo>
                  <a:pt x="0" y="0"/>
                </a:moveTo>
                <a:lnTo>
                  <a:pt x="4789673" y="0"/>
                </a:lnTo>
                <a:lnTo>
                  <a:pt x="4789673" y="389161"/>
                </a:lnTo>
                <a:lnTo>
                  <a:pt x="0" y="3891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Rectangle 17"/>
          <p:cNvSpPr/>
          <p:nvPr/>
        </p:nvSpPr>
        <p:spPr>
          <a:xfrm>
            <a:off x="3112650" y="1554586"/>
            <a:ext cx="13041749" cy="6247864"/>
          </a:xfrm>
          <a:prstGeom prst="rect">
            <a:avLst/>
          </a:prstGeom>
        </p:spPr>
        <p:txBody>
          <a:bodyPr wrap="square">
            <a:spAutoFit/>
          </a:bodyPr>
          <a:lstStyle/>
          <a:p>
            <a:pPr algn="just"/>
            <a:r>
              <a:rPr lang="vi-VN" sz="4000">
                <a:latin typeface="Times New Roman" panose="02020603050405020304" pitchFamily="18" charset="0"/>
                <a:cs typeface="Times New Roman" panose="02020603050405020304" pitchFamily="18" charset="0"/>
              </a:rPr>
              <a:t>b) </a:t>
            </a:r>
            <a:r>
              <a:rPr lang="vi-VN" sz="4000" b="1">
                <a:latin typeface="Times New Roman" panose="02020603050405020304" pitchFamily="18" charset="0"/>
                <a:cs typeface="Times New Roman" panose="02020603050405020304" pitchFamily="18" charset="0"/>
              </a:rPr>
              <a:t>Lũ lụt là một thảm họa thiên nhiên gây nhiều tác hại.</a:t>
            </a:r>
            <a:r>
              <a:rPr lang="vi-VN" sz="4000">
                <a:latin typeface="Times New Roman" panose="02020603050405020304" pitchFamily="18" charset="0"/>
                <a:cs typeface="Times New Roman" panose="02020603050405020304" pitchFamily="18" charset="0"/>
              </a:rPr>
              <a:t> Chúng xảy ra khi nước từ mưa lớn, tuyết tan chảy hoặc nước tràn qua sông, hồ và các vùng nước khác bao phủ vùng đất khô bình thường. Lũ lụt có thể gây thiệt hại trên diện rộng, bao gồm phá hủy nhà cửa, cơ sở kinh doanh và cơ sở hạ tầng, cũng như thiệt hại về người và di dời cộng đồng. Lũ lụt cũng có thể gây ra các mối nguy hiểm thứ cấp như sạt lở đất, hỏa hoạn và các bệnh lây truyền qua đường nước, gây khó khăn cho các nỗ lực cứu hộ và phục hồi...Lũ lụt gây ảnh hưởng trực tiếp đến kinh tế gia đình, địa phương, đất nước.</a:t>
            </a:r>
            <a:endParaRPr lang="en-GB" sz="40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034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4071703" y="2949290"/>
            <a:ext cx="10145620" cy="5605055"/>
            <a:chOff x="0" y="0"/>
            <a:chExt cx="5765800" cy="7361612"/>
          </a:xfrm>
        </p:grpSpPr>
        <p:sp>
          <p:nvSpPr>
            <p:cNvPr id="3" name="Freeform 3"/>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sp>
        <p:nvSpPr>
          <p:cNvPr id="8" name="Freeform 8"/>
          <p:cNvSpPr/>
          <p:nvPr/>
        </p:nvSpPr>
        <p:spPr>
          <a:xfrm rot="-1570142">
            <a:off x="1884602" y="2615020"/>
            <a:ext cx="1390355" cy="1236836"/>
          </a:xfrm>
          <a:custGeom>
            <a:avLst/>
            <a:gdLst/>
            <a:ahLst/>
            <a:cxnLst/>
            <a:rect l="l" t="t" r="r" b="b"/>
            <a:pathLst>
              <a:path w="1390355" h="1236836">
                <a:moveTo>
                  <a:pt x="0" y="0"/>
                </a:moveTo>
                <a:lnTo>
                  <a:pt x="1390355" y="0"/>
                </a:lnTo>
                <a:lnTo>
                  <a:pt x="1390355" y="1236837"/>
                </a:lnTo>
                <a:lnTo>
                  <a:pt x="0" y="12368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4533221" y="0"/>
            <a:ext cx="3754779" cy="3768912"/>
          </a:xfrm>
          <a:custGeom>
            <a:avLst/>
            <a:gdLst/>
            <a:ahLst/>
            <a:cxnLst/>
            <a:rect l="l" t="t" r="r" b="b"/>
            <a:pathLst>
              <a:path w="3754779" h="3768912">
                <a:moveTo>
                  <a:pt x="0" y="0"/>
                </a:moveTo>
                <a:lnTo>
                  <a:pt x="3754779" y="0"/>
                </a:lnTo>
                <a:lnTo>
                  <a:pt x="3754779" y="3768912"/>
                </a:lnTo>
                <a:lnTo>
                  <a:pt x="0" y="37689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5257800" y="920460"/>
            <a:ext cx="12866619" cy="1359346"/>
          </a:xfrm>
          <a:prstGeom prst="rect">
            <a:avLst/>
          </a:prstGeom>
        </p:spPr>
        <p:txBody>
          <a:bodyPr lIns="0" tIns="0" rIns="0" bIns="0" rtlCol="0" anchor="t">
            <a:spAutoFit/>
          </a:bodyPr>
          <a:lstStyle/>
          <a:p>
            <a:pPr lvl="0">
              <a:lnSpc>
                <a:spcPts val="10641"/>
              </a:lnSpc>
              <a:spcBef>
                <a:spcPct val="0"/>
              </a:spcBef>
            </a:pPr>
            <a:r>
              <a:rPr lang="de-DE" sz="8000" b="1">
                <a:latin typeface="iCiel Pacifico" panose="02000000000000000000" pitchFamily="50" charset="-93"/>
              </a:rPr>
              <a:t>Hư</a:t>
            </a:r>
            <a:r>
              <a:rPr lang="vi-VN" sz="8000" b="1">
                <a:latin typeface="iCiel Pacifico" panose="02000000000000000000" pitchFamily="50" charset="-93"/>
              </a:rPr>
              <a:t>ớng dẫn học tập</a:t>
            </a:r>
            <a:endParaRPr lang="en-US" sz="9600" spc="155">
              <a:solidFill>
                <a:srgbClr val="FFFFFF"/>
              </a:solidFill>
              <a:latin typeface="iCiel Pacifico" panose="02000000000000000000" pitchFamily="50" charset="-93"/>
            </a:endParaRPr>
          </a:p>
        </p:txBody>
      </p:sp>
      <p:sp>
        <p:nvSpPr>
          <p:cNvPr id="17" name="Freeform 17"/>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6"/>
            <a:stretch>
              <a:fillRect/>
            </a:stretch>
          </a:blipFill>
        </p:spPr>
      </p:sp>
      <p:sp>
        <p:nvSpPr>
          <p:cNvPr id="18" name="Freeform 18"/>
          <p:cNvSpPr/>
          <p:nvPr/>
        </p:nvSpPr>
        <p:spPr>
          <a:xfrm>
            <a:off x="162440" y="5502963"/>
            <a:ext cx="4072179" cy="4192720"/>
          </a:xfrm>
          <a:custGeom>
            <a:avLst/>
            <a:gdLst/>
            <a:ahLst/>
            <a:cxnLst/>
            <a:rect l="l" t="t" r="r" b="b"/>
            <a:pathLst>
              <a:path w="4072179" h="4192720">
                <a:moveTo>
                  <a:pt x="0" y="0"/>
                </a:moveTo>
                <a:lnTo>
                  <a:pt x="4072179" y="0"/>
                </a:lnTo>
                <a:lnTo>
                  <a:pt x="4072179" y="4192720"/>
                </a:lnTo>
                <a:lnTo>
                  <a:pt x="0" y="41927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Rectangle 18"/>
          <p:cNvSpPr/>
          <p:nvPr/>
        </p:nvSpPr>
        <p:spPr>
          <a:xfrm>
            <a:off x="4829887" y="3757870"/>
            <a:ext cx="9144000" cy="3490186"/>
          </a:xfrm>
          <a:prstGeom prst="rect">
            <a:avLst/>
          </a:prstGeom>
        </p:spPr>
        <p:txBody>
          <a:bodyPr>
            <a:spAutoFit/>
          </a:bodyPr>
          <a:lstStyle/>
          <a:p>
            <a:pPr>
              <a:lnSpc>
                <a:spcPct val="115000"/>
              </a:lnSpc>
              <a:spcAft>
                <a:spcPts val="0"/>
              </a:spcAft>
              <a:tabLst>
                <a:tab pos="90170" algn="l"/>
                <a:tab pos="180340" algn="l"/>
                <a:tab pos="270510" algn="l"/>
              </a:tabLst>
            </a:pPr>
            <a:r>
              <a:rPr lang="vi-VN" sz="4800">
                <a:solidFill>
                  <a:srgbClr val="000000"/>
                </a:solidFill>
                <a:latin typeface="iCiel Bambola" panose="02000000000000000000" pitchFamily="50" charset="-93"/>
                <a:ea typeface="Times New Roman" panose="02020603050405020304" pitchFamily="18" charset="0"/>
                <a:cs typeface="Times New Roman" panose="02020603050405020304" pitchFamily="18" charset="0"/>
              </a:rPr>
              <a:t>+ Hoàn thành các bài tập.</a:t>
            </a:r>
            <a:endParaRPr lang="en-GB" sz="4400">
              <a:latin typeface="iCiel Bambola" panose="02000000000000000000" pitchFamily="50" charset="-93"/>
              <a:ea typeface="Times New Roman" panose="02020603050405020304" pitchFamily="18" charset="0"/>
            </a:endParaRPr>
          </a:p>
          <a:p>
            <a:pPr>
              <a:lnSpc>
                <a:spcPct val="115000"/>
              </a:lnSpc>
              <a:spcAft>
                <a:spcPts val="0"/>
              </a:spcAft>
              <a:tabLst>
                <a:tab pos="90170" algn="l"/>
                <a:tab pos="180340" algn="l"/>
                <a:tab pos="270510" algn="l"/>
              </a:tabLst>
            </a:pPr>
            <a:r>
              <a:rPr lang="vi-VN" sz="4800">
                <a:solidFill>
                  <a:srgbClr val="000000"/>
                </a:solidFill>
                <a:latin typeface="iCiel Bambola" panose="02000000000000000000" pitchFamily="50" charset="-93"/>
                <a:ea typeface="Times New Roman" panose="02020603050405020304" pitchFamily="18" charset="0"/>
                <a:cs typeface="Times New Roman" panose="02020603050405020304" pitchFamily="18" charset="0"/>
              </a:rPr>
              <a:t>+ Chuẩn bị bài thực hành đọc hiểu văn bản: </a:t>
            </a:r>
            <a:r>
              <a:rPr lang="vi-VN" sz="4800">
                <a:latin typeface="iCiel Bambola" panose="02000000000000000000" pitchFamily="50" charset="-93"/>
                <a:ea typeface="Times New Roman" panose="02020603050405020304" pitchFamily="18" charset="0"/>
                <a:cs typeface="Times New Roman" panose="02020603050405020304" pitchFamily="18" charset="0"/>
              </a:rPr>
              <a:t>“</a:t>
            </a:r>
            <a:r>
              <a:rPr lang="vi-VN" sz="4800" i="1">
                <a:latin typeface="iCiel Bambola" panose="02000000000000000000" pitchFamily="50" charset="-93"/>
                <a:ea typeface="Times New Roman" panose="02020603050405020304" pitchFamily="18" charset="0"/>
                <a:cs typeface="Times New Roman" panose="02020603050405020304" pitchFamily="18" charset="0"/>
              </a:rPr>
              <a:t>Lũ lụt là gì? Nguyên nhân và tác hại”</a:t>
            </a:r>
            <a:r>
              <a:rPr lang="vi-VN" sz="4800">
                <a:latin typeface="iCiel Bambola" panose="02000000000000000000" pitchFamily="50" charset="-93"/>
                <a:ea typeface="Times New Roman" panose="02020603050405020304" pitchFamily="18" charset="0"/>
                <a:cs typeface="Times New Roman" panose="02020603050405020304" pitchFamily="18" charset="0"/>
              </a:rPr>
              <a:t> (Mơ Kiều)</a:t>
            </a:r>
            <a:endParaRPr lang="en-GB" sz="4400">
              <a:effectLst/>
              <a:latin typeface="iCiel Bambola" panose="02000000000000000000" pitchFamily="50" charset="-93"/>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sp>
        <p:nvSpPr>
          <p:cNvPr id="4" name="Freeform 4"/>
          <p:cNvSpPr/>
          <p:nvPr/>
        </p:nvSpPr>
        <p:spPr>
          <a:xfrm>
            <a:off x="231534" y="4890015"/>
            <a:ext cx="4214952" cy="4339719"/>
          </a:xfrm>
          <a:custGeom>
            <a:avLst/>
            <a:gdLst/>
            <a:ahLst/>
            <a:cxnLst/>
            <a:rect l="l" t="t" r="r" b="b"/>
            <a:pathLst>
              <a:path w="4214952" h="4339719">
                <a:moveTo>
                  <a:pt x="0" y="0"/>
                </a:moveTo>
                <a:lnTo>
                  <a:pt x="4214953" y="0"/>
                </a:lnTo>
                <a:lnTo>
                  <a:pt x="4214953" y="4339719"/>
                </a:lnTo>
                <a:lnTo>
                  <a:pt x="0" y="4339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TextBox 5"/>
          <p:cNvSpPr txBox="1"/>
          <p:nvPr/>
        </p:nvSpPr>
        <p:spPr>
          <a:xfrm>
            <a:off x="1888123" y="2825468"/>
            <a:ext cx="14865946" cy="4049268"/>
          </a:xfrm>
          <a:prstGeom prst="rect">
            <a:avLst/>
          </a:prstGeom>
        </p:spPr>
        <p:txBody>
          <a:bodyPr lIns="0" tIns="0" rIns="0" bIns="0" rtlCol="0" anchor="t">
            <a:spAutoFit/>
          </a:bodyPr>
          <a:lstStyle/>
          <a:p>
            <a:pPr algn="ctr">
              <a:lnSpc>
                <a:spcPts val="15884"/>
              </a:lnSpc>
            </a:pPr>
            <a:r>
              <a:rPr lang="en-US" sz="14057" spc="534">
                <a:solidFill>
                  <a:srgbClr val="FFFFFF"/>
                </a:solidFill>
                <a:latin typeface="Caveat Bold"/>
              </a:rPr>
              <a:t>THANK YOU</a:t>
            </a:r>
          </a:p>
          <a:p>
            <a:pPr algn="ctr">
              <a:lnSpc>
                <a:spcPts val="15884"/>
              </a:lnSpc>
            </a:pPr>
            <a:r>
              <a:rPr lang="en-US" sz="14057" spc="534">
                <a:solidFill>
                  <a:srgbClr val="FFFFFF"/>
                </a:solidFill>
                <a:latin typeface="Caveat Bold"/>
              </a:rPr>
              <a:t>FOR LISTENING!</a:t>
            </a:r>
          </a:p>
        </p:txBody>
      </p:sp>
      <p:sp>
        <p:nvSpPr>
          <p:cNvPr id="6" name="Freeform 6"/>
          <p:cNvSpPr/>
          <p:nvPr/>
        </p:nvSpPr>
        <p:spPr>
          <a:xfrm>
            <a:off x="13000845" y="1107240"/>
            <a:ext cx="4303466" cy="2200147"/>
          </a:xfrm>
          <a:custGeom>
            <a:avLst/>
            <a:gdLst/>
            <a:ahLst/>
            <a:cxnLst/>
            <a:rect l="l" t="t" r="r" b="b"/>
            <a:pathLst>
              <a:path w="4303466" h="2200147">
                <a:moveTo>
                  <a:pt x="0" y="0"/>
                </a:moveTo>
                <a:lnTo>
                  <a:pt x="4303466" y="0"/>
                </a:lnTo>
                <a:lnTo>
                  <a:pt x="4303466" y="2200146"/>
                </a:lnTo>
                <a:lnTo>
                  <a:pt x="0" y="22001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364056">
            <a:off x="6749163" y="712678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rot="-1570142">
            <a:off x="13987040" y="7663644"/>
            <a:ext cx="1018016" cy="905610"/>
          </a:xfrm>
          <a:custGeom>
            <a:avLst/>
            <a:gdLst/>
            <a:ahLst/>
            <a:cxnLst/>
            <a:rect l="l" t="t" r="r" b="b"/>
            <a:pathLst>
              <a:path w="1018016" h="905610">
                <a:moveTo>
                  <a:pt x="0" y="0"/>
                </a:moveTo>
                <a:lnTo>
                  <a:pt x="1018017" y="0"/>
                </a:lnTo>
                <a:lnTo>
                  <a:pt x="1018017" y="905610"/>
                </a:lnTo>
                <a:lnTo>
                  <a:pt x="0" y="9056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rot="-1264247">
            <a:off x="2144182" y="1209254"/>
            <a:ext cx="3713308" cy="2115038"/>
          </a:xfrm>
          <a:custGeom>
            <a:avLst/>
            <a:gdLst/>
            <a:ahLst/>
            <a:cxnLst/>
            <a:rect l="l" t="t" r="r" b="b"/>
            <a:pathLst>
              <a:path w="3713308" h="2115038">
                <a:moveTo>
                  <a:pt x="0" y="0"/>
                </a:moveTo>
                <a:lnTo>
                  <a:pt x="3713308" y="0"/>
                </a:lnTo>
                <a:lnTo>
                  <a:pt x="3713308" y="2115039"/>
                </a:lnTo>
                <a:lnTo>
                  <a:pt x="0" y="211503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rot="1452210">
            <a:off x="15556162" y="6946877"/>
            <a:ext cx="1705818" cy="1517468"/>
          </a:xfrm>
          <a:custGeom>
            <a:avLst/>
            <a:gdLst/>
            <a:ahLst/>
            <a:cxnLst/>
            <a:rect l="l" t="t" r="r" b="b"/>
            <a:pathLst>
              <a:path w="1705818" h="1517468">
                <a:moveTo>
                  <a:pt x="0" y="0"/>
                </a:moveTo>
                <a:lnTo>
                  <a:pt x="1705818" y="0"/>
                </a:lnTo>
                <a:lnTo>
                  <a:pt x="1705818" y="1517468"/>
                </a:lnTo>
                <a:lnTo>
                  <a:pt x="0" y="151746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Tree>
    <p:extLst>
      <p:ext uri="{BB962C8B-B14F-4D97-AF65-F5344CB8AC3E}">
        <p14:creationId xmlns:p14="http://schemas.microsoft.com/office/powerpoint/2010/main" val="2248461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228600" y="794951"/>
            <a:ext cx="16916400" cy="8068846"/>
            <a:chOff x="0" y="0"/>
            <a:chExt cx="858578" cy="541735"/>
          </a:xfrm>
        </p:grpSpPr>
        <p:sp>
          <p:nvSpPr>
            <p:cNvPr id="4" name="Freeform 4"/>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8231974">
            <a:off x="14711178" y="1803900"/>
            <a:ext cx="951429" cy="1790536"/>
          </a:xfrm>
          <a:custGeom>
            <a:avLst/>
            <a:gdLst/>
            <a:ahLst/>
            <a:cxnLst/>
            <a:rect l="l" t="t" r="r" b="b"/>
            <a:pathLst>
              <a:path w="951429" h="1790536">
                <a:moveTo>
                  <a:pt x="0" y="0"/>
                </a:moveTo>
                <a:lnTo>
                  <a:pt x="951428" y="0"/>
                </a:lnTo>
                <a:lnTo>
                  <a:pt x="951428" y="1790536"/>
                </a:lnTo>
                <a:lnTo>
                  <a:pt x="0" y="17905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0652352" y="6811394"/>
            <a:ext cx="4014481" cy="2052403"/>
          </a:xfrm>
          <a:custGeom>
            <a:avLst/>
            <a:gdLst/>
            <a:ahLst/>
            <a:cxnLst/>
            <a:rect l="l" t="t" r="r" b="b"/>
            <a:pathLst>
              <a:path w="4014481" h="2052403">
                <a:moveTo>
                  <a:pt x="0" y="0"/>
                </a:moveTo>
                <a:lnTo>
                  <a:pt x="4014481" y="0"/>
                </a:lnTo>
                <a:lnTo>
                  <a:pt x="4014481" y="2052403"/>
                </a:lnTo>
                <a:lnTo>
                  <a:pt x="0" y="20524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10800000">
            <a:off x="16034929" y="6018787"/>
            <a:ext cx="1998579" cy="3751598"/>
          </a:xfrm>
          <a:custGeom>
            <a:avLst/>
            <a:gdLst/>
            <a:ahLst/>
            <a:cxnLst/>
            <a:rect l="l" t="t" r="r" b="b"/>
            <a:pathLst>
              <a:path w="1998579" h="3751598">
                <a:moveTo>
                  <a:pt x="0" y="0"/>
                </a:moveTo>
                <a:lnTo>
                  <a:pt x="1998578" y="0"/>
                </a:lnTo>
                <a:lnTo>
                  <a:pt x="1998578" y="3751598"/>
                </a:lnTo>
                <a:lnTo>
                  <a:pt x="0" y="37515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2388924" y="-495474"/>
            <a:ext cx="3824090" cy="3838485"/>
          </a:xfrm>
          <a:custGeom>
            <a:avLst/>
            <a:gdLst/>
            <a:ahLst/>
            <a:cxnLst/>
            <a:rect l="l" t="t" r="r" b="b"/>
            <a:pathLst>
              <a:path w="3824090" h="3838485">
                <a:moveTo>
                  <a:pt x="0" y="0"/>
                </a:moveTo>
                <a:lnTo>
                  <a:pt x="3824091" y="0"/>
                </a:lnTo>
                <a:lnTo>
                  <a:pt x="3824091" y="3838485"/>
                </a:lnTo>
                <a:lnTo>
                  <a:pt x="0" y="38384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TextBox 10"/>
          <p:cNvSpPr txBox="1"/>
          <p:nvPr/>
        </p:nvSpPr>
        <p:spPr>
          <a:xfrm>
            <a:off x="615307" y="2559088"/>
            <a:ext cx="16442252" cy="4166012"/>
          </a:xfrm>
          <a:prstGeom prst="rect">
            <a:avLst/>
          </a:prstGeom>
        </p:spPr>
        <p:txBody>
          <a:bodyPr wrap="square" lIns="0" tIns="0" rIns="0" bIns="0" rtlCol="0" anchor="t">
            <a:spAutoFit/>
          </a:bodyPr>
          <a:lstStyle/>
          <a:p>
            <a:pPr algn="ctr">
              <a:spcBef>
                <a:spcPct val="0"/>
              </a:spcBef>
            </a:pPr>
            <a:r>
              <a:rPr lang="vi-VN" sz="13536" spc="189">
                <a:solidFill>
                  <a:srgbClr val="00B050"/>
                </a:solidFill>
                <a:latin typeface="iCiel Pequena" pitchFamily="50" charset="0"/>
              </a:rPr>
              <a:t>Hoạt động 2</a:t>
            </a:r>
          </a:p>
          <a:p>
            <a:pPr algn="ctr">
              <a:spcBef>
                <a:spcPct val="0"/>
              </a:spcBef>
            </a:pPr>
            <a:r>
              <a:rPr lang="vi-VN" sz="13536" spc="189">
                <a:solidFill>
                  <a:srgbClr val="00B050"/>
                </a:solidFill>
                <a:latin typeface="iCiel Pequena" pitchFamily="50" charset="0"/>
              </a:rPr>
              <a:t>HÌnh thành kiến thức</a:t>
            </a:r>
            <a:endParaRPr lang="en-US" sz="13536" spc="189">
              <a:solidFill>
                <a:srgbClr val="00B050"/>
              </a:solidFill>
              <a:latin typeface="iCiel Pequena" pitchFamily="50" charset="0"/>
            </a:endParaRPr>
          </a:p>
        </p:txBody>
      </p:sp>
      <p:sp>
        <p:nvSpPr>
          <p:cNvPr id="11" name="Freeform 11"/>
          <p:cNvSpPr/>
          <p:nvPr/>
        </p:nvSpPr>
        <p:spPr>
          <a:xfrm>
            <a:off x="665285" y="456718"/>
            <a:ext cx="2088322" cy="3920058"/>
          </a:xfrm>
          <a:custGeom>
            <a:avLst/>
            <a:gdLst/>
            <a:ahLst/>
            <a:cxnLst/>
            <a:rect l="l" t="t" r="r" b="b"/>
            <a:pathLst>
              <a:path w="2088322" h="3920058">
                <a:moveTo>
                  <a:pt x="0" y="0"/>
                </a:moveTo>
                <a:lnTo>
                  <a:pt x="2088322" y="0"/>
                </a:lnTo>
                <a:lnTo>
                  <a:pt x="2088322" y="3920058"/>
                </a:lnTo>
                <a:lnTo>
                  <a:pt x="0" y="392005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12"/>
            <a:stretch>
              <a:fillRect/>
            </a:stretch>
          </a:blipFill>
        </p:spPr>
      </p:sp>
    </p:spTree>
    <p:extLst>
      <p:ext uri="{BB962C8B-B14F-4D97-AF65-F5344CB8AC3E}">
        <p14:creationId xmlns:p14="http://schemas.microsoft.com/office/powerpoint/2010/main" val="414897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1752600" y="-115287"/>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TextBox 9"/>
          <p:cNvSpPr txBox="1"/>
          <p:nvPr/>
        </p:nvSpPr>
        <p:spPr>
          <a:xfrm>
            <a:off x="3243634" y="2610907"/>
            <a:ext cx="9119014" cy="1231106"/>
          </a:xfrm>
          <a:prstGeom prst="rect">
            <a:avLst/>
          </a:prstGeom>
        </p:spPr>
        <p:txBody>
          <a:bodyPr lIns="0" tIns="0" rIns="0" bIns="0" rtlCol="0" anchor="t">
            <a:spAutoFit/>
          </a:bodyPr>
          <a:lstStyle/>
          <a:p>
            <a:r>
              <a:rPr lang="de-DE" sz="8000" b="1">
                <a:solidFill>
                  <a:srgbClr val="00B050"/>
                </a:solidFill>
                <a:latin typeface="iCiel Pequena" pitchFamily="50" charset="0"/>
              </a:rPr>
              <a:t>I. </a:t>
            </a:r>
            <a:r>
              <a:rPr lang="nl-NL" sz="8000" b="1">
                <a:solidFill>
                  <a:srgbClr val="00B050"/>
                </a:solidFill>
                <a:latin typeface="iCiel Pequena" pitchFamily="50" charset="0"/>
              </a:rPr>
              <a:t>Lí thuyết</a:t>
            </a:r>
            <a:endParaRPr lang="en-GB" sz="8000">
              <a:solidFill>
                <a:srgbClr val="00B050"/>
              </a:solidFill>
              <a:latin typeface="iCiel Pequena" pitchFamily="50" charset="0"/>
            </a:endParaRPr>
          </a:p>
        </p:txBody>
      </p:sp>
      <p:sp>
        <p:nvSpPr>
          <p:cNvPr id="11" name="TextBox 11"/>
          <p:cNvSpPr txBox="1"/>
          <p:nvPr/>
        </p:nvSpPr>
        <p:spPr>
          <a:xfrm>
            <a:off x="3297622" y="4457151"/>
            <a:ext cx="8360978" cy="1661993"/>
          </a:xfrm>
          <a:prstGeom prst="rect">
            <a:avLst/>
          </a:prstGeom>
        </p:spPr>
        <p:txBody>
          <a:bodyPr wrap="square" lIns="0" tIns="0" rIns="0" bIns="0" rtlCol="0" anchor="t">
            <a:spAutoFit/>
          </a:bodyPr>
          <a:lstStyle/>
          <a:p>
            <a:r>
              <a:rPr lang="nl-NL" sz="5400" b="1">
                <a:solidFill>
                  <a:srgbClr val="00B050"/>
                </a:solidFill>
                <a:latin typeface="Times New Roman" panose="02020603050405020304" pitchFamily="18" charset="0"/>
                <a:cs typeface="Times New Roman" panose="02020603050405020304" pitchFamily="18" charset="0"/>
              </a:rPr>
              <a:t>1. </a:t>
            </a:r>
            <a:r>
              <a:rPr lang="de-DE" sz="5400" b="1">
                <a:solidFill>
                  <a:srgbClr val="00B050"/>
                </a:solidFill>
                <a:latin typeface="Times New Roman" panose="02020603050405020304" pitchFamily="18" charset="0"/>
                <a:cs typeface="Times New Roman" panose="02020603050405020304" pitchFamily="18" charset="0"/>
              </a:rPr>
              <a:t>Phương tiện giao tiếp phi ngôn ngữ</a:t>
            </a:r>
            <a:endParaRPr lang="en-GB" sz="5400">
              <a:solidFill>
                <a:srgbClr val="00B05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99127" y="4087071"/>
            <a:ext cx="7550021" cy="6240092"/>
          </a:xfrm>
          <a:prstGeom prst="rect">
            <a:avLst/>
          </a:prstGeom>
        </p:spPr>
      </p:pic>
    </p:spTree>
    <p:extLst>
      <p:ext uri="{BB962C8B-B14F-4D97-AF65-F5344CB8AC3E}">
        <p14:creationId xmlns:p14="http://schemas.microsoft.com/office/powerpoint/2010/main" val="50361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rot="1387556">
            <a:off x="12764063" y="-4678816"/>
            <a:ext cx="11996482" cy="7872691"/>
            <a:chOff x="0" y="0"/>
            <a:chExt cx="812800" cy="533400"/>
          </a:xfrm>
        </p:grpSpPr>
        <p:sp>
          <p:nvSpPr>
            <p:cNvPr id="3" name="Freeform 3"/>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4" name="TextBox 4"/>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 name="Freeform 5"/>
          <p:cNvSpPr/>
          <p:nvPr/>
        </p:nvSpPr>
        <p:spPr>
          <a:xfrm rot="-1337101">
            <a:off x="222601" y="736548"/>
            <a:ext cx="4426201" cy="2749778"/>
          </a:xfrm>
          <a:custGeom>
            <a:avLst/>
            <a:gdLst/>
            <a:ahLst/>
            <a:cxnLst/>
            <a:rect l="l" t="t" r="r" b="b"/>
            <a:pathLst>
              <a:path w="4426201" h="2749778">
                <a:moveTo>
                  <a:pt x="0" y="0"/>
                </a:moveTo>
                <a:lnTo>
                  <a:pt x="4426202" y="0"/>
                </a:lnTo>
                <a:lnTo>
                  <a:pt x="4426202" y="2749777"/>
                </a:lnTo>
                <a:lnTo>
                  <a:pt x="0" y="27497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4428595" y="905007"/>
            <a:ext cx="3742298" cy="1913250"/>
          </a:xfrm>
          <a:custGeom>
            <a:avLst/>
            <a:gdLst/>
            <a:ahLst/>
            <a:cxnLst/>
            <a:rect l="l" t="t" r="r" b="b"/>
            <a:pathLst>
              <a:path w="3742298" h="1913250">
                <a:moveTo>
                  <a:pt x="0" y="0"/>
                </a:moveTo>
                <a:lnTo>
                  <a:pt x="3742298" y="0"/>
                </a:lnTo>
                <a:lnTo>
                  <a:pt x="3742298" y="1913249"/>
                </a:lnTo>
                <a:lnTo>
                  <a:pt x="0" y="19132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1754625" y="185633"/>
            <a:ext cx="15137976" cy="1365758"/>
          </a:xfrm>
          <a:prstGeom prst="rect">
            <a:avLst/>
          </a:prstGeom>
        </p:spPr>
        <p:txBody>
          <a:bodyPr lIns="0" tIns="0" rIns="0" bIns="0" rtlCol="0" anchor="t">
            <a:spAutoFit/>
          </a:bodyPr>
          <a:lstStyle/>
          <a:p>
            <a:pPr algn="ctr">
              <a:lnSpc>
                <a:spcPts val="11808"/>
              </a:lnSpc>
              <a:spcBef>
                <a:spcPct val="0"/>
              </a:spcBef>
            </a:pPr>
            <a:r>
              <a:rPr lang="en-US" sz="6000" b="1">
                <a:latin typeface="iCiel Pequena" pitchFamily="50" charset="0"/>
              </a:rPr>
              <a:t>PHIẾU HỌC TẬP SỐ 01</a:t>
            </a:r>
            <a:endParaRPr lang="en-US" sz="8000" spc="547">
              <a:latin typeface="iCiel Pequena" pitchFamily="50" charset="0"/>
            </a:endParaRPr>
          </a:p>
        </p:txBody>
      </p:sp>
      <p:sp>
        <p:nvSpPr>
          <p:cNvPr id="9" name="Freeform 9"/>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graphicFrame>
        <p:nvGraphicFramePr>
          <p:cNvPr id="10" name="Table 9"/>
          <p:cNvGraphicFramePr>
            <a:graphicFrameLocks noGrp="1"/>
          </p:cNvGraphicFramePr>
          <p:nvPr>
            <p:extLst>
              <p:ext uri="{D42A27DB-BD31-4B8C-83A1-F6EECF244321}">
                <p14:modId xmlns:p14="http://schemas.microsoft.com/office/powerpoint/2010/main" val="1069266128"/>
              </p:ext>
            </p:extLst>
          </p:nvPr>
        </p:nvGraphicFramePr>
        <p:xfrm>
          <a:off x="2169161" y="1737024"/>
          <a:ext cx="13158500" cy="7493853"/>
        </p:xfrm>
        <a:graphic>
          <a:graphicData uri="http://schemas.openxmlformats.org/drawingml/2006/table">
            <a:tbl>
              <a:tblPr firstRow="1" firstCol="1" bandRow="1">
                <a:effectLst>
                  <a:outerShdw blurRad="50800" dist="38100" algn="l" rotWithShape="0">
                    <a:prstClr val="black">
                      <a:alpha val="40000"/>
                    </a:prstClr>
                  </a:outerShdw>
                </a:effectLst>
              </a:tblPr>
              <a:tblGrid>
                <a:gridCol w="3769327">
                  <a:extLst>
                    <a:ext uri="{9D8B030D-6E8A-4147-A177-3AD203B41FA5}">
                      <a16:colId xmlns:a16="http://schemas.microsoft.com/office/drawing/2014/main" val="20000"/>
                    </a:ext>
                  </a:extLst>
                </a:gridCol>
                <a:gridCol w="1986312">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gridCol w="4202461">
                  <a:extLst>
                    <a:ext uri="{9D8B030D-6E8A-4147-A177-3AD203B41FA5}">
                      <a16:colId xmlns:a16="http://schemas.microsoft.com/office/drawing/2014/main" val="20003"/>
                    </a:ext>
                  </a:extLst>
                </a:gridCol>
              </a:tblGrid>
              <a:tr h="599926">
                <a:tc gridSpan="4">
                  <a:txBody>
                    <a:bodyPr/>
                    <a:lstStyle/>
                    <a:p>
                      <a:pPr algn="ctr">
                        <a:lnSpc>
                          <a:spcPct val="115000"/>
                        </a:lnSpc>
                        <a:spcAft>
                          <a:spcPts val="0"/>
                        </a:spcAft>
                        <a:tabLst>
                          <a:tab pos="90170" algn="l"/>
                          <a:tab pos="180340" algn="l"/>
                          <a:tab pos="270510" algn="l"/>
                        </a:tabLst>
                      </a:pPr>
                      <a:r>
                        <a:rPr lang="nl-NL"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về </a:t>
                      </a:r>
                      <a:r>
                        <a:rPr lang="en-US"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phương tiện phi ngôn ngữ</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975082">
                <a:tc>
                  <a:txBody>
                    <a:bodyPr/>
                    <a:lstStyle/>
                    <a:p>
                      <a:pPr algn="ctr">
                        <a:lnSpc>
                          <a:spcPct val="115000"/>
                        </a:lnSpc>
                        <a:spcAft>
                          <a:spcPts val="0"/>
                        </a:spcAft>
                        <a:tabLst>
                          <a:tab pos="90170" algn="l"/>
                          <a:tab pos="180340" algn="l"/>
                          <a:tab pos="270510" algn="l"/>
                        </a:tabLst>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Các văn bản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en-US" sz="3600" i="1">
                          <a:effectLst/>
                          <a:latin typeface="Times New Roman" panose="02020603050405020304" pitchFamily="18" charset="0"/>
                          <a:ea typeface="Times New Roman" panose="02020603050405020304" pitchFamily="18" charset="0"/>
                          <a:cs typeface="Times New Roman" panose="02020603050405020304" pitchFamily="18" charset="0"/>
                        </a:rPr>
                        <a:t>“Sao băng”</a:t>
                      </a: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(Hồng Nhung)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600" i="1">
                          <a:effectLst/>
                          <a:latin typeface="Times New Roman" panose="02020603050405020304" pitchFamily="18" charset="0"/>
                          <a:ea typeface="Times New Roman" panose="02020603050405020304" pitchFamily="18" charset="0"/>
                          <a:cs typeface="Times New Roman" panose="02020603050405020304" pitchFamily="18" charset="0"/>
                        </a:rPr>
                        <a:t>Lũ lụt là gì? – Nguyên nhân và tác hại”</a:t>
                      </a: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 (Mơ Kiều)</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600" i="1">
                          <a:effectLst/>
                          <a:latin typeface="Times New Roman" panose="02020603050405020304" pitchFamily="18" charset="0"/>
                          <a:ea typeface="Times New Roman" panose="02020603050405020304" pitchFamily="18" charset="0"/>
                          <a:cs typeface="Times New Roman" panose="02020603050405020304" pitchFamily="18" charset="0"/>
                        </a:rPr>
                        <a:t>Nước biển dâng: bài toán khó cần giải trong thế kỉ XXI”</a:t>
                      </a: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 (Lưu Quang Hưng)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33442">
                <a:tc>
                  <a:txBody>
                    <a:bodyPr/>
                    <a:lstStyle/>
                    <a:p>
                      <a:pPr algn="just">
                        <a:lnSpc>
                          <a:spcPct val="115000"/>
                        </a:lnSpc>
                        <a:spcAft>
                          <a:spcPts val="0"/>
                        </a:spcAft>
                        <a:tabLst>
                          <a:tab pos="90170" algn="l"/>
                          <a:tab pos="180340" algn="l"/>
                          <a:tab pos="270510" algn="l"/>
                        </a:tabLs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 Ngoài phương tiện ngôn ngữ còn có…(</a:t>
                      </a: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hãy gọi tên của chúng ứng với mỗi văn bản</a:t>
                      </a: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16721">
                <a:tc>
                  <a:txBody>
                    <a:bodyPr/>
                    <a:lstStyle/>
                    <a:p>
                      <a:pPr algn="just">
                        <a:lnSpc>
                          <a:spcPct val="115000"/>
                        </a:lnSpc>
                        <a:spcAft>
                          <a:spcPts val="0"/>
                        </a:spcAft>
                        <a:tabLst>
                          <a:tab pos="90170" algn="l"/>
                          <a:tab pos="180340" algn="l"/>
                          <a:tab pos="270510" algn="l"/>
                        </a:tabLst>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1580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2579780" y="3119845"/>
            <a:ext cx="4297712" cy="5487198"/>
            <a:chOff x="0" y="0"/>
            <a:chExt cx="5765800" cy="7361612"/>
          </a:xfrm>
        </p:grpSpPr>
        <p:sp>
          <p:nvSpPr>
            <p:cNvPr id="3" name="Freeform 3"/>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grpSp>
        <p:nvGrpSpPr>
          <p:cNvPr id="4" name="Group 4"/>
          <p:cNvGrpSpPr/>
          <p:nvPr/>
        </p:nvGrpSpPr>
        <p:grpSpPr>
          <a:xfrm>
            <a:off x="7519500" y="3119844"/>
            <a:ext cx="4297712" cy="6018045"/>
            <a:chOff x="0" y="0"/>
            <a:chExt cx="5765800" cy="7361612"/>
          </a:xfrm>
        </p:grpSpPr>
        <p:sp>
          <p:nvSpPr>
            <p:cNvPr id="5" name="Freeform 5"/>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grpSp>
        <p:nvGrpSpPr>
          <p:cNvPr id="6" name="Group 6"/>
          <p:cNvGrpSpPr/>
          <p:nvPr/>
        </p:nvGrpSpPr>
        <p:grpSpPr>
          <a:xfrm>
            <a:off x="12454936" y="3119845"/>
            <a:ext cx="4297712" cy="6575838"/>
            <a:chOff x="0" y="0"/>
            <a:chExt cx="5765800" cy="7361612"/>
          </a:xfrm>
        </p:grpSpPr>
        <p:sp>
          <p:nvSpPr>
            <p:cNvPr id="7" name="Freeform 7"/>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sp>
        <p:nvSpPr>
          <p:cNvPr id="8" name="Freeform 8"/>
          <p:cNvSpPr/>
          <p:nvPr/>
        </p:nvSpPr>
        <p:spPr>
          <a:xfrm rot="-1570142">
            <a:off x="1884602" y="2615020"/>
            <a:ext cx="1390355" cy="1236836"/>
          </a:xfrm>
          <a:custGeom>
            <a:avLst/>
            <a:gdLst/>
            <a:ahLst/>
            <a:cxnLst/>
            <a:rect l="l" t="t" r="r" b="b"/>
            <a:pathLst>
              <a:path w="1390355" h="1236836">
                <a:moveTo>
                  <a:pt x="0" y="0"/>
                </a:moveTo>
                <a:lnTo>
                  <a:pt x="1390355" y="0"/>
                </a:lnTo>
                <a:lnTo>
                  <a:pt x="1390355" y="1236837"/>
                </a:lnTo>
                <a:lnTo>
                  <a:pt x="0" y="12368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4533221" y="0"/>
            <a:ext cx="3754779" cy="3768912"/>
          </a:xfrm>
          <a:custGeom>
            <a:avLst/>
            <a:gdLst/>
            <a:ahLst/>
            <a:cxnLst/>
            <a:rect l="l" t="t" r="r" b="b"/>
            <a:pathLst>
              <a:path w="3754779" h="3768912">
                <a:moveTo>
                  <a:pt x="0" y="0"/>
                </a:moveTo>
                <a:lnTo>
                  <a:pt x="3754779" y="0"/>
                </a:lnTo>
                <a:lnTo>
                  <a:pt x="3754779" y="3768912"/>
                </a:lnTo>
                <a:lnTo>
                  <a:pt x="0" y="37689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2198529" y="361042"/>
            <a:ext cx="12866619" cy="1296509"/>
          </a:xfrm>
          <a:prstGeom prst="rect">
            <a:avLst/>
          </a:prstGeom>
        </p:spPr>
        <p:txBody>
          <a:bodyPr lIns="0" tIns="0" rIns="0" bIns="0" rtlCol="0" anchor="t">
            <a:spAutoFit/>
          </a:bodyPr>
          <a:lstStyle/>
          <a:p>
            <a:pPr>
              <a:lnSpc>
                <a:spcPts val="10641"/>
              </a:lnSpc>
              <a:spcBef>
                <a:spcPct val="0"/>
              </a:spcBef>
            </a:pPr>
            <a:r>
              <a:rPr lang="nl-NL" sz="7200" b="1">
                <a:latin typeface="iCiel Pequena" pitchFamily="50" charset="0"/>
              </a:rPr>
              <a:t>a. Xét ví dụ</a:t>
            </a:r>
            <a:endParaRPr lang="en-US" sz="7200" spc="155">
              <a:solidFill>
                <a:srgbClr val="FFFFFF"/>
              </a:solidFill>
              <a:latin typeface="iCiel Pequena" pitchFamily="50" charset="0"/>
            </a:endParaRPr>
          </a:p>
        </p:txBody>
      </p:sp>
      <p:sp>
        <p:nvSpPr>
          <p:cNvPr id="17" name="Freeform 17"/>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6"/>
            <a:stretch>
              <a:fillRect/>
            </a:stretch>
          </a:blipFill>
        </p:spPr>
      </p:sp>
      <p:sp>
        <p:nvSpPr>
          <p:cNvPr id="18" name="Freeform 18"/>
          <p:cNvSpPr/>
          <p:nvPr/>
        </p:nvSpPr>
        <p:spPr>
          <a:xfrm>
            <a:off x="162440" y="5502963"/>
            <a:ext cx="4072179" cy="4192720"/>
          </a:xfrm>
          <a:custGeom>
            <a:avLst/>
            <a:gdLst/>
            <a:ahLst/>
            <a:cxnLst/>
            <a:rect l="l" t="t" r="r" b="b"/>
            <a:pathLst>
              <a:path w="4072179" h="4192720">
                <a:moveTo>
                  <a:pt x="0" y="0"/>
                </a:moveTo>
                <a:lnTo>
                  <a:pt x="4072179" y="0"/>
                </a:lnTo>
                <a:lnTo>
                  <a:pt x="4072179" y="4192720"/>
                </a:lnTo>
                <a:lnTo>
                  <a:pt x="0" y="41927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Rectangle 18"/>
          <p:cNvSpPr/>
          <p:nvPr/>
        </p:nvSpPr>
        <p:spPr>
          <a:xfrm>
            <a:off x="3447406" y="1841571"/>
            <a:ext cx="8199681" cy="707886"/>
          </a:xfrm>
          <a:prstGeom prst="rect">
            <a:avLst/>
          </a:prstGeom>
        </p:spPr>
        <p:txBody>
          <a:bodyPr wrap="none">
            <a:spAutoFit/>
          </a:bodyPr>
          <a:lstStyle/>
          <a:p>
            <a:r>
              <a:rPr lang="nl-NL" sz="4000" b="1">
                <a:latin typeface="iCiel Pequena" pitchFamily="50" charset="0"/>
                <a:ea typeface="Times New Roman" panose="02020603050405020304" pitchFamily="18" charset="0"/>
              </a:rPr>
              <a:t>Ví dụ </a:t>
            </a:r>
            <a:r>
              <a:rPr lang="vi-VN" sz="4000" b="1">
                <a:latin typeface="iCiel Pequena" pitchFamily="50" charset="0"/>
                <a:ea typeface="Times New Roman" panose="02020603050405020304" pitchFamily="18" charset="0"/>
              </a:rPr>
              <a:t>1: </a:t>
            </a:r>
            <a:r>
              <a:rPr lang="en-US" sz="4000">
                <a:latin typeface="iCiel Pequena" pitchFamily="50" charset="0"/>
              </a:rPr>
              <a:t>Các bức ảnh trong văn bản</a:t>
            </a:r>
            <a:endParaRPr lang="en-GB" sz="4000">
              <a:latin typeface="iCiel Pequena" pitchFamily="50" charset="0"/>
            </a:endParaRPr>
          </a:p>
        </p:txBody>
      </p:sp>
      <p:pic>
        <p:nvPicPr>
          <p:cNvPr id="20" name="Picture 19" descr="C:\Users\Admin\Desktop\sao-bang.png"/>
          <p:cNvPicPr/>
          <p:nvPr/>
        </p:nvPicPr>
        <p:blipFill>
          <a:blip r:embed="rId9">
            <a:extLst>
              <a:ext uri="{28A0092B-C50C-407E-A947-70E740481C1C}">
                <a14:useLocalDpi xmlns:a14="http://schemas.microsoft.com/office/drawing/2010/main" val="0"/>
              </a:ext>
            </a:extLst>
          </a:blip>
          <a:srcRect/>
          <a:stretch>
            <a:fillRect/>
          </a:stretch>
        </p:blipFill>
        <p:spPr bwMode="auto">
          <a:xfrm>
            <a:off x="3048000" y="3334194"/>
            <a:ext cx="3603959" cy="3790506"/>
          </a:xfrm>
          <a:prstGeom prst="rect">
            <a:avLst/>
          </a:prstGeom>
          <a:noFill/>
          <a:ln>
            <a:noFill/>
          </a:ln>
        </p:spPr>
      </p:pic>
      <p:sp>
        <p:nvSpPr>
          <p:cNvPr id="21" name="Rectangle 20"/>
          <p:cNvSpPr/>
          <p:nvPr/>
        </p:nvSpPr>
        <p:spPr>
          <a:xfrm>
            <a:off x="2677381" y="7453120"/>
            <a:ext cx="4320413" cy="523220"/>
          </a:xfrm>
          <a:prstGeom prst="rect">
            <a:avLst/>
          </a:prstGeom>
        </p:spPr>
        <p:txBody>
          <a:bodyPr wrap="none">
            <a:spAutoFit/>
          </a:bodyPr>
          <a:lstStyle/>
          <a:p>
            <a:r>
              <a:rPr lang="en-US" sz="2800" b="1" i="1">
                <a:latin typeface="Times New Roman" panose="02020603050405020304" pitchFamily="18" charset="0"/>
                <a:ea typeface="Times New Roman" panose="02020603050405020304" pitchFamily="18" charset="0"/>
                <a:cs typeface="Times New Roman" panose="02020603050405020304" pitchFamily="18" charset="0"/>
              </a:rPr>
              <a:t>“Sao băng”</a:t>
            </a:r>
            <a:r>
              <a:rPr lang="en-US" sz="2800" b="1">
                <a:latin typeface="Times New Roman" panose="02020603050405020304" pitchFamily="18" charset="0"/>
                <a:ea typeface="Times New Roman" panose="02020603050405020304" pitchFamily="18" charset="0"/>
                <a:cs typeface="Times New Roman" panose="02020603050405020304" pitchFamily="18" charset="0"/>
              </a:rPr>
              <a:t> (Hồng Nhung) </a:t>
            </a:r>
            <a:endParaRPr lang="en-GB" sz="2800" b="1">
              <a:latin typeface="Times New Roman" panose="02020603050405020304" pitchFamily="18" charset="0"/>
              <a:cs typeface="Times New Roman" panose="02020603050405020304" pitchFamily="18" charset="0"/>
            </a:endParaRPr>
          </a:p>
        </p:txBody>
      </p:sp>
      <p:pic>
        <p:nvPicPr>
          <p:cNvPr id="22" name="Picture 21" descr="C:\Users\Admin\Desktop\lu-lut-la-gi-nguyen-nhan-va-tac-hai.png"/>
          <p:cNvPicPr/>
          <p:nvPr/>
        </p:nvPicPr>
        <p:blipFill>
          <a:blip r:embed="rId10">
            <a:extLst>
              <a:ext uri="{28A0092B-C50C-407E-A947-70E740481C1C}">
                <a14:useLocalDpi xmlns:a14="http://schemas.microsoft.com/office/drawing/2010/main" val="0"/>
              </a:ext>
            </a:extLst>
          </a:blip>
          <a:srcRect/>
          <a:stretch>
            <a:fillRect/>
          </a:stretch>
        </p:blipFill>
        <p:spPr bwMode="auto">
          <a:xfrm>
            <a:off x="7766992" y="3341944"/>
            <a:ext cx="3815408" cy="3782756"/>
          </a:xfrm>
          <a:prstGeom prst="rect">
            <a:avLst/>
          </a:prstGeom>
          <a:noFill/>
          <a:ln>
            <a:noFill/>
          </a:ln>
        </p:spPr>
      </p:pic>
      <p:sp>
        <p:nvSpPr>
          <p:cNvPr id="23" name="Rectangle 22"/>
          <p:cNvSpPr/>
          <p:nvPr/>
        </p:nvSpPr>
        <p:spPr>
          <a:xfrm>
            <a:off x="7976632" y="7249398"/>
            <a:ext cx="3670455" cy="1578894"/>
          </a:xfrm>
          <a:prstGeom prst="rect">
            <a:avLst/>
          </a:prstGeom>
        </p:spPr>
        <p:txBody>
          <a:bodyPr wrap="square">
            <a:spAutoFit/>
          </a:bodyPr>
          <a:lstStyle/>
          <a:p>
            <a:pPr algn="just">
              <a:lnSpc>
                <a:spcPct val="115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a:latin typeface="Times New Roman" panose="02020603050405020304" pitchFamily="18" charset="0"/>
                <a:ea typeface="Times New Roman" panose="02020603050405020304" pitchFamily="18" charset="0"/>
                <a:cs typeface="Times New Roman" panose="02020603050405020304" pitchFamily="18" charset="0"/>
              </a:rPr>
              <a:t>Lũ lụt là gì? – Nguyên nhân và tác hại”</a:t>
            </a:r>
            <a:r>
              <a:rPr lang="en-US" sz="2800" b="1">
                <a:latin typeface="Times New Roman" panose="02020603050405020304" pitchFamily="18" charset="0"/>
                <a:ea typeface="Times New Roman" panose="02020603050405020304" pitchFamily="18" charset="0"/>
                <a:cs typeface="Times New Roman" panose="02020603050405020304" pitchFamily="18" charset="0"/>
              </a:rPr>
              <a:t> (Mơ Kiều)</a:t>
            </a:r>
            <a:endParaRPr lang="en-GB" sz="2400" b="1">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4" name="Picture 23"/>
          <p:cNvPicPr/>
          <p:nvPr/>
        </p:nvPicPr>
        <p:blipFill>
          <a:blip r:embed="rId11"/>
          <a:stretch>
            <a:fillRect/>
          </a:stretch>
        </p:blipFill>
        <p:spPr>
          <a:xfrm>
            <a:off x="12759482" y="3334194"/>
            <a:ext cx="3775918" cy="3790506"/>
          </a:xfrm>
          <a:prstGeom prst="rect">
            <a:avLst/>
          </a:prstGeom>
        </p:spPr>
      </p:pic>
      <p:sp>
        <p:nvSpPr>
          <p:cNvPr id="25" name="Rectangle 24"/>
          <p:cNvSpPr/>
          <p:nvPr/>
        </p:nvSpPr>
        <p:spPr>
          <a:xfrm>
            <a:off x="12684780" y="7146939"/>
            <a:ext cx="3754859" cy="2246769"/>
          </a:xfrm>
          <a:prstGeom prst="rect">
            <a:avLst/>
          </a:prstGeom>
        </p:spPr>
        <p:txBody>
          <a:bodyPr wrap="square">
            <a:spAutoFit/>
          </a:bodyPr>
          <a:lstStyle/>
          <a:p>
            <a:pPr algn="just"/>
            <a:r>
              <a:rPr lang="en-US" sz="2800" b="1">
                <a:latin typeface="Times New Roman" panose="02020603050405020304" pitchFamily="18" charset="0"/>
                <a:ea typeface="Times New Roman" panose="02020603050405020304" pitchFamily="18" charset="0"/>
                <a:cs typeface="Times New Roman" panose="02020603050405020304" pitchFamily="18" charset="0"/>
              </a:rPr>
              <a:t>Biểu đồ, số liệu trong văn bản “</a:t>
            </a:r>
            <a:r>
              <a:rPr lang="en-US" sz="2800" b="1" i="1">
                <a:latin typeface="Times New Roman" panose="02020603050405020304" pitchFamily="18" charset="0"/>
                <a:ea typeface="Times New Roman" panose="02020603050405020304" pitchFamily="18" charset="0"/>
                <a:cs typeface="Times New Roman" panose="02020603050405020304" pitchFamily="18" charset="0"/>
              </a:rPr>
              <a:t>Nước biển dâng: bài toán khó cần giải trong thế kỉ XXI”</a:t>
            </a:r>
            <a:r>
              <a:rPr lang="en-US" sz="2800" b="1">
                <a:latin typeface="Times New Roman" panose="02020603050405020304" pitchFamily="18" charset="0"/>
                <a:ea typeface="Times New Roman" panose="02020603050405020304" pitchFamily="18" charset="0"/>
                <a:cs typeface="Times New Roman" panose="02020603050405020304" pitchFamily="18" charset="0"/>
              </a:rPr>
              <a:t> (Lưu Quang Hưng). </a:t>
            </a:r>
            <a:endParaRPr lang="en-GB"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467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1000"/>
                                        <p:tgtEl>
                                          <p:spTgt spid="19">
                                            <p:txEl>
                                              <p:pRg st="0" end="0"/>
                                            </p:txEl>
                                          </p:spTgt>
                                        </p:tgtEl>
                                      </p:cBhvr>
                                    </p:animEffect>
                                    <p:anim calcmode="lin" valueType="num">
                                      <p:cBhvr>
                                        <p:cTn id="1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3"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3" y="0"/>
            <a:ext cx="17144997" cy="11559217"/>
            <a:chOff x="-50152" y="0"/>
            <a:chExt cx="878141" cy="537638"/>
          </a:xfrm>
        </p:grpSpPr>
        <p:sp>
          <p:nvSpPr>
            <p:cNvPr id="4" name="Freeform 4"/>
            <p:cNvSpPr/>
            <p:nvPr/>
          </p:nvSpPr>
          <p:spPr>
            <a:xfrm>
              <a:off x="-50152" y="0"/>
              <a:ext cx="878141"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77219" y="5802846"/>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389631">
            <a:off x="12488613" y="374415"/>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TextBox 9"/>
          <p:cNvSpPr txBox="1"/>
          <p:nvPr/>
        </p:nvSpPr>
        <p:spPr>
          <a:xfrm>
            <a:off x="4019349" y="1902126"/>
            <a:ext cx="9119014" cy="1156086"/>
          </a:xfrm>
          <a:prstGeom prst="rect">
            <a:avLst/>
          </a:prstGeom>
        </p:spPr>
        <p:txBody>
          <a:bodyPr lIns="0" tIns="0" rIns="0" bIns="0" rtlCol="0" anchor="t">
            <a:spAutoFit/>
          </a:bodyPr>
          <a:lstStyle/>
          <a:p>
            <a:pPr algn="ctr">
              <a:lnSpc>
                <a:spcPts val="8503"/>
              </a:lnSpc>
              <a:spcBef>
                <a:spcPct val="0"/>
              </a:spcBef>
            </a:pPr>
            <a:r>
              <a:rPr lang="en-US" sz="8800" b="1">
                <a:latin typeface="iCiel Cucho" pitchFamily="50" charset="-93"/>
                <a:cs typeface="iCiel Cucho" pitchFamily="50" charset="-93"/>
              </a:rPr>
              <a:t>Tác dụng</a:t>
            </a:r>
            <a:endParaRPr lang="en-US" sz="9600" b="1" spc="394">
              <a:solidFill>
                <a:srgbClr val="B2D8FF"/>
              </a:solidFill>
              <a:latin typeface="iCiel Cucho" pitchFamily="50" charset="-93"/>
              <a:cs typeface="iCiel Cucho" pitchFamily="50" charset="-93"/>
            </a:endParaRPr>
          </a:p>
        </p:txBody>
      </p:sp>
      <p:sp>
        <p:nvSpPr>
          <p:cNvPr id="10" name="TextBox 10"/>
          <p:cNvSpPr txBox="1"/>
          <p:nvPr/>
        </p:nvSpPr>
        <p:spPr>
          <a:xfrm>
            <a:off x="3276600" y="3616149"/>
            <a:ext cx="9347707" cy="3989105"/>
          </a:xfrm>
          <a:prstGeom prst="rect">
            <a:avLst/>
          </a:prstGeom>
        </p:spPr>
        <p:txBody>
          <a:bodyPr wrap="square" lIns="0" tIns="0" rIns="0" bIns="0" rtlCol="0" anchor="t">
            <a:spAutoFit/>
          </a:bodyPr>
          <a:lstStyle/>
          <a:p>
            <a:pPr algn="just">
              <a:lnSpc>
                <a:spcPct val="150000"/>
              </a:lnSpc>
            </a:pPr>
            <a:r>
              <a:rPr lang="vi-VN" sz="6000">
                <a:latin typeface="Times New Roman" panose="02020603050405020304" pitchFamily="18" charset="0"/>
                <a:cs typeface="Times New Roman" panose="02020603050405020304" pitchFamily="18" charset="0"/>
              </a:rPr>
              <a:t>Đ</a:t>
            </a:r>
            <a:r>
              <a:rPr lang="en-US" sz="6000">
                <a:latin typeface="Times New Roman" panose="02020603050405020304" pitchFamily="18" charset="0"/>
                <a:cs typeface="Times New Roman" panose="02020603050405020304" pitchFamily="18" charset="0"/>
              </a:rPr>
              <a:t>ều được dùng để minh họa, làm rõ những nội dung được trình bày trong văn bản</a:t>
            </a:r>
            <a:endParaRPr lang="en-GB" sz="6000">
              <a:solidFill>
                <a:prstClr val="black"/>
              </a:solidFill>
              <a:latin typeface="Times New Roman" panose="02020603050405020304" pitchFamily="18" charset="0"/>
              <a:cs typeface="Times New Roman" panose="02020603050405020304" pitchFamily="18" charset="0"/>
            </a:endParaRPr>
          </a:p>
        </p:txBody>
      </p:sp>
      <p:pic>
        <p:nvPicPr>
          <p:cNvPr id="1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744" y="3269477"/>
            <a:ext cx="14559711" cy="704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24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3193</Words>
  <Application>Microsoft Office PowerPoint</Application>
  <PresentationFormat>Custom</PresentationFormat>
  <Paragraphs>221</Paragraphs>
  <Slides>44</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44</vt:i4>
      </vt:variant>
    </vt:vector>
  </HeadingPairs>
  <TitlesOfParts>
    <vt:vector size="55" baseType="lpstr">
      <vt:lpstr>Times New Roman</vt:lpstr>
      <vt:lpstr>iCiel Pacifico</vt:lpstr>
      <vt:lpstr>iCiel Pequena</vt:lpstr>
      <vt:lpstr>iCiel Cucho</vt:lpstr>
      <vt:lpstr>Calibri</vt:lpstr>
      <vt:lpstr>Caveat Bold</vt:lpstr>
      <vt:lpstr>iCiel Altus</vt:lpstr>
      <vt:lpstr>Arial</vt:lpstr>
      <vt:lpstr>iCiel Bambola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Pink Yellow Playful Cute UI Style Portfolio Presentation</dc:title>
  <cp:lastModifiedBy>Windows 10</cp:lastModifiedBy>
  <cp:revision>111</cp:revision>
  <dcterms:created xsi:type="dcterms:W3CDTF">2006-08-16T00:00:00Z</dcterms:created>
  <dcterms:modified xsi:type="dcterms:W3CDTF">2024-10-24T00:19:03Z</dcterms:modified>
  <dc:identifier>DAFo_5PLMrQ</dc:identifier>
</cp:coreProperties>
</file>