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61" r:id="rId4"/>
    <p:sldId id="257" r:id="rId5"/>
    <p:sldId id="267" r:id="rId6"/>
    <p:sldId id="268" r:id="rId7"/>
    <p:sldId id="260" r:id="rId8"/>
    <p:sldId id="266" r:id="rId9"/>
    <p:sldId id="263" r:id="rId10"/>
    <p:sldId id="264" r:id="rId11"/>
    <p:sldId id="265" r:id="rId12"/>
    <p:sldId id="262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3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4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8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0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3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2570E-8F1D-4393-9084-9396AC3DB9FB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93FA-74FB-4E7F-A54B-C50305037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7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Ngày</a:t>
            </a:r>
            <a:r>
              <a:rPr lang="en-US" sz="4000" smtClean="0"/>
              <a:t> dạy.7,8 /9/2024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Tuần</a:t>
            </a:r>
            <a:r>
              <a:rPr lang="en-US" dirty="0" smtClean="0"/>
              <a:t> 1 .</a:t>
            </a:r>
            <a:r>
              <a:rPr lang="en-US" dirty="0" err="1" smtClean="0"/>
              <a:t>Tiết</a:t>
            </a:r>
            <a:r>
              <a:rPr lang="en-US" dirty="0" smtClean="0"/>
              <a:t> 1,2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040761"/>
              </p:ext>
            </p:extLst>
          </p:nvPr>
        </p:nvGraphicFramePr>
        <p:xfrm>
          <a:off x="636105" y="258258"/>
          <a:ext cx="10925092" cy="6237957"/>
        </p:xfrm>
        <a:graphic>
          <a:graphicData uri="http://schemas.openxmlformats.org/drawingml/2006/table">
            <a:tbl>
              <a:tblPr firstRow="1" firstCol="1" bandRow="1"/>
              <a:tblGrid>
                <a:gridCol w="2633383">
                  <a:extLst>
                    <a:ext uri="{9D8B030D-6E8A-4147-A177-3AD203B41FA5}">
                      <a16:colId xmlns="" xmlns:a16="http://schemas.microsoft.com/office/drawing/2014/main" val="338990662"/>
                    </a:ext>
                  </a:extLst>
                </a:gridCol>
                <a:gridCol w="2828579">
                  <a:extLst>
                    <a:ext uri="{9D8B030D-6E8A-4147-A177-3AD203B41FA5}">
                      <a16:colId xmlns="" xmlns:a16="http://schemas.microsoft.com/office/drawing/2014/main" val="2812530724"/>
                    </a:ext>
                  </a:extLst>
                </a:gridCol>
                <a:gridCol w="2995722">
                  <a:extLst>
                    <a:ext uri="{9D8B030D-6E8A-4147-A177-3AD203B41FA5}">
                      <a16:colId xmlns="" xmlns:a16="http://schemas.microsoft.com/office/drawing/2014/main" val="4245329430"/>
                    </a:ext>
                  </a:extLst>
                </a:gridCol>
                <a:gridCol w="2467408">
                  <a:extLst>
                    <a:ext uri="{9D8B030D-6E8A-4147-A177-3AD203B41FA5}">
                      <a16:colId xmlns="" xmlns:a16="http://schemas.microsoft.com/office/drawing/2014/main" val="1413877740"/>
                    </a:ext>
                  </a:extLst>
                </a:gridCol>
              </a:tblGrid>
              <a:tr h="267341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 khí hậu cực và cận cực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( 3 điểm)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 khí hậu ôn đới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( 3 điểm)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 khí hậu cận nhiệt đới</a:t>
                      </a: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( 3 điểm)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89656339"/>
                  </a:ext>
                </a:extLst>
              </a:tr>
              <a:tr h="89113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 bố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34341954"/>
                  </a:ext>
                </a:extLst>
              </a:tr>
              <a:tr h="1782273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 hậu và nguyên nhân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5248351"/>
                  </a:ext>
                </a:extLst>
              </a:tr>
              <a:tr h="891137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 gian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Xong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( 1 </a:t>
                      </a:r>
                      <a:r>
                        <a:rPr lang="en-US" sz="3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581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577205"/>
              </p:ext>
            </p:extLst>
          </p:nvPr>
        </p:nvGraphicFramePr>
        <p:xfrm>
          <a:off x="254443" y="137622"/>
          <a:ext cx="11521439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1470990">
                  <a:extLst>
                    <a:ext uri="{9D8B030D-6E8A-4147-A177-3AD203B41FA5}">
                      <a16:colId xmlns="" xmlns:a16="http://schemas.microsoft.com/office/drawing/2014/main" val="825975329"/>
                    </a:ext>
                  </a:extLst>
                </a:gridCol>
                <a:gridCol w="2639833">
                  <a:extLst>
                    <a:ext uri="{9D8B030D-6E8A-4147-A177-3AD203B41FA5}">
                      <a16:colId xmlns="" xmlns:a16="http://schemas.microsoft.com/office/drawing/2014/main" val="986625177"/>
                    </a:ext>
                  </a:extLst>
                </a:gridCol>
                <a:gridCol w="4619931">
                  <a:extLst>
                    <a:ext uri="{9D8B030D-6E8A-4147-A177-3AD203B41FA5}">
                      <a16:colId xmlns="" xmlns:a16="http://schemas.microsoft.com/office/drawing/2014/main" val="2375023610"/>
                    </a:ext>
                  </a:extLst>
                </a:gridCol>
                <a:gridCol w="2790685">
                  <a:extLst>
                    <a:ext uri="{9D8B030D-6E8A-4147-A177-3AD203B41FA5}">
                      <a16:colId xmlns="" xmlns:a16="http://schemas.microsoft.com/office/drawing/2014/main" val="1869183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cận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cực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cận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31645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 Âu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60831275"/>
                  </a:ext>
                </a:extLst>
              </a:tr>
              <a:tr h="189611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Khí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hậu</a:t>
                      </a:r>
                      <a:r>
                        <a:rPr lang="en-US" sz="2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Do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Do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ít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Do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Do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nhiệt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Mùa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lắm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hưởng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gió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23989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6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ailieumoi.vn/storage/uploads/images/46914/3-1657721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269422"/>
            <a:ext cx="9013371" cy="624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5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97" y="0"/>
            <a:ext cx="1165661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Theo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Nam),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*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Bắc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ẩm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hải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Tây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180340" algn="just"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đới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lắm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lãnh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thổ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kéo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phủ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=&gt;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972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4910" y="106138"/>
            <a:ext cx="2700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Picture 2" descr="https://hoc247.net/fckeditorimg/upload/images/Ban-do-tu-nhien-chau-Au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258" y="171453"/>
            <a:ext cx="6607534" cy="641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45647" y="858965"/>
            <a:ext cx="43803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en-US" sz="4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lưới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ngòi</a:t>
            </a: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đồ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Ý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lưới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ngòi</a:t>
            </a:r>
            <a:r>
              <a:rPr lang="en-US" sz="4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557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422604"/>
            <a:ext cx="104965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Mạng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lưới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ngòi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khá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phát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chủ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yếu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ngắn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diện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Rai-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nơ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Von-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giao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thông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sz="4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thủy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122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241" y="261568"/>
            <a:ext cx="45817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</a:t>
            </a:r>
            <a:r>
              <a:rPr lang="en-US" sz="4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4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09509"/>
              </p:ext>
            </p:extLst>
          </p:nvPr>
        </p:nvGraphicFramePr>
        <p:xfrm>
          <a:off x="659960" y="1493520"/>
          <a:ext cx="10734259" cy="1645920"/>
        </p:xfrm>
        <a:graphic>
          <a:graphicData uri="http://schemas.openxmlformats.org/drawingml/2006/table">
            <a:tbl>
              <a:tblPr firstRow="1" firstCol="1" bandRow="1"/>
              <a:tblGrid>
                <a:gridCol w="3550210">
                  <a:extLst>
                    <a:ext uri="{9D8B030D-6E8A-4147-A177-3AD203B41FA5}">
                      <a16:colId xmlns="" xmlns:a16="http://schemas.microsoft.com/office/drawing/2014/main" val="2620023893"/>
                    </a:ext>
                  </a:extLst>
                </a:gridCol>
                <a:gridCol w="2098198">
                  <a:extLst>
                    <a:ext uri="{9D8B030D-6E8A-4147-A177-3AD203B41FA5}">
                      <a16:colId xmlns="" xmlns:a16="http://schemas.microsoft.com/office/drawing/2014/main" val="2113756909"/>
                    </a:ext>
                  </a:extLst>
                </a:gridCol>
                <a:gridCol w="2227436">
                  <a:extLst>
                    <a:ext uri="{9D8B030D-6E8A-4147-A177-3AD203B41FA5}">
                      <a16:colId xmlns="" xmlns:a16="http://schemas.microsoft.com/office/drawing/2014/main" val="248723820"/>
                    </a:ext>
                  </a:extLst>
                </a:gridCol>
                <a:gridCol w="2858415">
                  <a:extLst>
                    <a:ext uri="{9D8B030D-6E8A-4147-A177-3AD203B41FA5}">
                      <a16:colId xmlns="" xmlns:a16="http://schemas.microsoft.com/office/drawing/2014/main" val="29524524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bố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3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Thực vật 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 vật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0919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Đới lạnh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5157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Đới ôn hoà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59357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70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916386"/>
              </p:ext>
            </p:extLst>
          </p:nvPr>
        </p:nvGraphicFramePr>
        <p:xfrm>
          <a:off x="405517" y="127021"/>
          <a:ext cx="11410120" cy="5943600"/>
        </p:xfrm>
        <a:graphic>
          <a:graphicData uri="http://schemas.openxmlformats.org/drawingml/2006/table">
            <a:tbl>
              <a:tblPr firstRow="1" firstCol="1" bandRow="1"/>
              <a:tblGrid>
                <a:gridCol w="1564225">
                  <a:extLst>
                    <a:ext uri="{9D8B030D-6E8A-4147-A177-3AD203B41FA5}">
                      <a16:colId xmlns="" xmlns:a16="http://schemas.microsoft.com/office/drawing/2014/main" val="3371340488"/>
                    </a:ext>
                  </a:extLst>
                </a:gridCol>
                <a:gridCol w="3271378">
                  <a:extLst>
                    <a:ext uri="{9D8B030D-6E8A-4147-A177-3AD203B41FA5}">
                      <a16:colId xmlns="" xmlns:a16="http://schemas.microsoft.com/office/drawing/2014/main" val="1574251251"/>
                    </a:ext>
                  </a:extLst>
                </a:gridCol>
                <a:gridCol w="3930418">
                  <a:extLst>
                    <a:ext uri="{9D8B030D-6E8A-4147-A177-3AD203B41FA5}">
                      <a16:colId xmlns="" xmlns:a16="http://schemas.microsoft.com/office/drawing/2014/main" val="4075981058"/>
                    </a:ext>
                  </a:extLst>
                </a:gridCol>
                <a:gridCol w="2644099">
                  <a:extLst>
                    <a:ext uri="{9D8B030D-6E8A-4147-A177-3AD203B41FA5}">
                      <a16:colId xmlns="" xmlns:a16="http://schemas.microsoft.com/office/drawing/2014/main" val="30269454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bố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 vật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/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 vật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0302666"/>
                  </a:ext>
                </a:extLst>
              </a:tr>
              <a:tr h="75628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lạnh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Âu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quần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đảo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Bắc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Băng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 yếu là rêu, địa y, cây bụi. Mặt đất bị tuyết bao phủ quanh năm.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Nghèo nàn: Một số loài chịu được lạnh: chồn, cú bắc cực, gấu bắc cực…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3178098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indent="180340" algn="ctr"/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 biển tây Âu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Rừng lá rộng, rừng hỗn hợp 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 dạng: sóc, linh miêu, tắc kè, thằn lằn, rùa, rắn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08697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 Âu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Rừng lá kim, thảo nguyên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36646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 Nam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 nguyên và bán hoang mạc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60865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Phía nam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/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lá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cứng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Hải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0804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5273" y="47585"/>
            <a:ext cx="114021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vi-VN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CHƯƠNG 1: CHÂU ÂU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spcAft>
                <a:spcPts val="0"/>
              </a:spcAft>
            </a:pPr>
            <a:r>
              <a:rPr lang="vi-VN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1. VỊ TRÍ ĐỊA LÍ, </a:t>
            </a:r>
            <a:r>
              <a:rPr lang="en-US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PHẠM VI VÀ </a:t>
            </a:r>
            <a:r>
              <a:rPr lang="vi-VN" sz="32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 ĐIỂM TỰ NHIÊN CHÂU ÂU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4854" y="2130708"/>
            <a:ext cx="64202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vi-VN" sz="32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Vị trí địa lí và phạm vi Châu Âu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3385" y="2736503"/>
            <a:ext cx="107278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HS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đôi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vi-VN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 thông tin trong mục 1 và quan sát hình1.1 (SGK trang 87,88)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endParaRPr lang="en-US" sz="28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phía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Á-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giáp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lục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kích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thước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Âu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bờ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6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hoc247.net/fckeditorimg/upload/images/Ban-do-tu-nhien-chau-Au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092" y="174930"/>
            <a:ext cx="8635117" cy="63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289038"/>
            <a:ext cx="1081767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3200" b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vi-VN" sz="3200" b="1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Vị trí địa lí và phạm vi Châu Âu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Nằm ở phía tây của lục địa Á – Âu, kéo dài từ vĩ độ 36 </a:t>
            </a:r>
            <a:r>
              <a:rPr lang="nl-NL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đến 71</a:t>
            </a:r>
            <a:r>
              <a:rPr lang="nl-NL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B. 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Tiếp giáp: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+  Bắc giáp Bắc Băng Dương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+ Tây giáp Đại Tây Dương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+ Nam giáp Địa Trung Hải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  <a:tabLst>
                <a:tab pos="180340" algn="l"/>
              </a:tabLs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+ Đông giáp châu Á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>
              <a:spcAft>
                <a:spcPts val="0"/>
              </a:spcAft>
            </a:pPr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Có diện tích trên 10 triệu km</a:t>
            </a:r>
            <a:r>
              <a:rPr lang="nl-NL" sz="3200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nl-NL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 Đường bờ biển bị cắt xẻ mạnh, tạo thành nhiều đảo, bán đảo, vũng và vịnh biển ăn sâu vào đất liền làm cho hình dạng lồi lõm phức tạp.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742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530" y="204325"/>
            <a:ext cx="47045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điểm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tự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vi-VN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 khu vực địa hình chính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022" y="1531500"/>
            <a:ext cx="431490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18034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Khu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vực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bằng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chiếm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diện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tích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bao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nhiêu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?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Phân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?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đặc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điểm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?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kể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1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bằng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lớn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yêu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cầu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chỉ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bản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đồ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</a:p>
        </p:txBody>
      </p:sp>
      <p:pic>
        <p:nvPicPr>
          <p:cNvPr id="4" name="Picture 2" descr="https://hoc247.net/fckeditorimg/upload/images/Ban-do-tu-nhien-chau-Au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84" y="43195"/>
            <a:ext cx="6607534" cy="63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341644"/>
            <a:ext cx="1123519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Đặc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điểm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tự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vi-VN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 khu vực địa hình chính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 2 khu vực địa hình chính: đồng bằng và đồi núi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hiếm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2/3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diện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hân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bố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yếu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ở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phía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đông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Đặc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điểm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miền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sóng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xen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vùng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đất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thấp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hoặc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lũng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rộng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đồng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bằng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Đông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Âu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Bắc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Âu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1176" y="1105186"/>
            <a:ext cx="4476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600" dirty="0"/>
          </a:p>
        </p:txBody>
      </p:sp>
      <p:pic>
        <p:nvPicPr>
          <p:cNvPr id="4" name="Picture 2" descr="https://hoc247.net/fckeditorimg/upload/images/Ban-do-tu-nhien-chau-Au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423" y="209505"/>
            <a:ext cx="6607534" cy="631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7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341644"/>
            <a:ext cx="112351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 khu vực địa hình chính</a:t>
            </a:r>
            <a:endParaRPr 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Xcan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-vi, U- ran</a:t>
            </a:r>
          </a:p>
          <a:p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+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đỉnh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sườn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dốc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2000m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Ban - </a:t>
            </a:r>
            <a:r>
              <a:rPr lang="en-US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9513"/>
            <a:ext cx="4294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hóa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hậu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tailieumoi.vn/storage/uploads/images/46914/3-16577219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89" y="79513"/>
            <a:ext cx="7116418" cy="670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1064" y="955221"/>
            <a:ext cx="40739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1.3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đới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9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1224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Ngày dạy.7,8 /9/2024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Administrator</cp:lastModifiedBy>
  <cp:revision>23</cp:revision>
  <dcterms:created xsi:type="dcterms:W3CDTF">2024-07-16T07:49:57Z</dcterms:created>
  <dcterms:modified xsi:type="dcterms:W3CDTF">2024-11-11T03:22:36Z</dcterms:modified>
</cp:coreProperties>
</file>