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4" r:id="rId2"/>
    <p:sldId id="339" r:id="rId3"/>
    <p:sldId id="376" r:id="rId4"/>
    <p:sldId id="377" r:id="rId5"/>
    <p:sldId id="378" r:id="rId6"/>
    <p:sldId id="379" r:id="rId7"/>
    <p:sldId id="381" r:id="rId8"/>
    <p:sldId id="382" r:id="rId9"/>
    <p:sldId id="387" r:id="rId10"/>
    <p:sldId id="388" r:id="rId11"/>
    <p:sldId id="383" r:id="rId12"/>
    <p:sldId id="384" r:id="rId13"/>
    <p:sldId id="385" r:id="rId1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66"/>
    <a:srgbClr val="FF33CC"/>
    <a:srgbClr val="A5F1F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41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FCD31-EB6F-41F1-A19C-32CB2BF6D6D8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54C1A-D60B-42AE-8C09-5012DD31CEE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12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6008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860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6482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4019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7776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3636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54793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092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91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594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390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801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091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463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84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470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8B66-EEF1-44CA-96CA-DA3E186DDDF9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57E31B-3C80-4892-AB4D-460460892D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322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hyperlink" Target="http://images.google.com.vn/imgres?imgurl=http://iruler.net/ruler_0_10.jpg&amp;imgrefurl=http://iruler.net/&amp;h=405&amp;w=1240&amp;sz=63&amp;hl=vi&amp;start=2&amp;usg=__SVFc5mfShDC_LJa54L6YZZQmzdk=&amp;tbnid=2Z6ENEgRwNPUaM:&amp;tbnh=49&amp;tbnw=150&amp;prev=/images?q=ruler&amp;gbv=2&amp;hl=vi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5.jpeg"/><Relationship Id="rId2" Type="http://schemas.openxmlformats.org/officeDocument/2006/relationships/image" Target="../media/image2.jpeg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hyperlink" Target="http://images.google.com.vn/imgres?imgurl=http://www.funfacts.com.au/images/lead-graphite-pencil.jpg&amp;imgrefurl=http://www.funfacts.com.au/just-how-far-can-a-lead-pencil-take-you/&amp;h=300&amp;w=300&amp;sz=8&amp;hl=vi&amp;start=7&amp;usg=__Kyiqrk4jr-L3KuTEIJUSAaAsi7U=&amp;tbnid=nHPnY-sc0w5CAM:&amp;tbnh=116&amp;tbnw=116&amp;prev=/images?q=pencil&amp;gbv=2&amp;hl=vi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Text Box 2"/>
          <p:cNvSpPr txBox="1">
            <a:spLocks noChangeArrowheads="1"/>
          </p:cNvSpPr>
          <p:nvPr/>
        </p:nvSpPr>
        <p:spPr bwMode="auto">
          <a:xfrm>
            <a:off x="152400" y="2420888"/>
            <a:ext cx="8596064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lvl="1" algn="ctr">
              <a:spcBef>
                <a:spcPts val="2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HÀNH.</a:t>
            </a:r>
          </a:p>
          <a:p>
            <a:pPr marL="0" lvl="1" algn="ctr">
              <a:spcBef>
                <a:spcPts val="6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LẮP ĐẶT MẠNG ĐIỆN TRONG NHÀ</a:t>
            </a:r>
            <a:endParaRPr lang="en-US" sz="3600" b="1" dirty="0">
              <a:solidFill>
                <a:srgbClr val="0000FF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569347" name="Text Box 3"/>
          <p:cNvSpPr txBox="1">
            <a:spLocks noChangeArrowheads="1"/>
          </p:cNvSpPr>
          <p:nvPr/>
        </p:nvSpPr>
        <p:spPr bwMode="auto">
          <a:xfrm>
            <a:off x="2123729" y="1203330"/>
            <a:ext cx="397227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19. </a:t>
            </a:r>
            <a:r>
              <a:rPr lang="en-US" sz="4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6:</a:t>
            </a:r>
            <a:endParaRPr lang="en-US" sz="45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pic>
        <p:nvPicPr>
          <p:cNvPr id="569350" name="Picture 6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9" y="157168"/>
            <a:ext cx="1966560" cy="212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9351" name="Picture 7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48263" y="4667423"/>
            <a:ext cx="2021010" cy="202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89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6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6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6" grpId="0"/>
      <p:bldP spid="5693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THỰC HÀNH- LẮP  ĐẶT MẠNG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ĐIỆN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TRONG NHÀ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3000152" y="4937523"/>
            <a:ext cx="1816100" cy="18430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2595340" y="3467496"/>
            <a:ext cx="591978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0"/>
          <p:cNvGrpSpPr>
            <a:grpSpLocks/>
          </p:cNvGrpSpPr>
          <p:nvPr/>
        </p:nvGrpSpPr>
        <p:grpSpPr bwMode="auto">
          <a:xfrm>
            <a:off x="2587402" y="3140968"/>
            <a:ext cx="6059488" cy="3685678"/>
            <a:chOff x="1719" y="1863"/>
            <a:chExt cx="3523" cy="1011"/>
          </a:xfrm>
        </p:grpSpPr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1719" y="1863"/>
              <a:ext cx="35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2359" y="2096"/>
              <a:ext cx="1" cy="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679" y="2096"/>
              <a:ext cx="1" cy="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1719" y="2096"/>
              <a:ext cx="6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5001" y="2096"/>
              <a:ext cx="0" cy="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5242" y="1863"/>
              <a:ext cx="0" cy="6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2680" y="2096"/>
              <a:ext cx="23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0" name="Group 48"/>
          <p:cNvGrpSpPr>
            <a:grpSpLocks/>
          </p:cNvGrpSpPr>
          <p:nvPr/>
        </p:nvGrpSpPr>
        <p:grpSpPr bwMode="auto">
          <a:xfrm>
            <a:off x="8200802" y="4299346"/>
            <a:ext cx="414338" cy="369888"/>
            <a:chOff x="4992" y="2496"/>
            <a:chExt cx="241" cy="233"/>
          </a:xfrm>
        </p:grpSpPr>
        <p:sp>
          <p:nvSpPr>
            <p:cNvPr id="51" name="Oval 49"/>
            <p:cNvSpPr>
              <a:spLocks noChangeArrowheads="1"/>
            </p:cNvSpPr>
            <p:nvPr/>
          </p:nvSpPr>
          <p:spPr bwMode="auto">
            <a:xfrm>
              <a:off x="4992" y="2496"/>
              <a:ext cx="241" cy="233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5007" y="2553"/>
              <a:ext cx="208" cy="1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 flipH="1">
              <a:off x="5054" y="2505"/>
              <a:ext cx="113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8502427" y="3451621"/>
            <a:ext cx="0" cy="863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3158902" y="5048646"/>
            <a:ext cx="6873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3825652" y="3461146"/>
            <a:ext cx="7938" cy="159543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3173190" y="5045471"/>
            <a:ext cx="0" cy="17287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3158902" y="6777434"/>
            <a:ext cx="41275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4098702" y="5056584"/>
            <a:ext cx="5508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>
            <a:off x="4111402" y="3575446"/>
            <a:ext cx="0" cy="1481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2609627" y="3591321"/>
            <a:ext cx="13779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3971702" y="3604021"/>
            <a:ext cx="0" cy="16049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4095527" y="3575446"/>
            <a:ext cx="42687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8348440" y="3575446"/>
            <a:ext cx="0" cy="739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>
            <a:off x="4233640" y="6780609"/>
            <a:ext cx="412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>
            <a:off x="4633690" y="5056584"/>
            <a:ext cx="0" cy="1728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7" name="Group 65"/>
          <p:cNvGrpSpPr>
            <a:grpSpLocks/>
          </p:cNvGrpSpPr>
          <p:nvPr/>
        </p:nvGrpSpPr>
        <p:grpSpPr bwMode="auto">
          <a:xfrm>
            <a:off x="3295427" y="5289946"/>
            <a:ext cx="1219200" cy="1385888"/>
            <a:chOff x="2140" y="3120"/>
            <a:chExt cx="709" cy="873"/>
          </a:xfrm>
        </p:grpSpPr>
        <p:grpSp>
          <p:nvGrpSpPr>
            <p:cNvPr id="68" name="Group 66"/>
            <p:cNvGrpSpPr>
              <a:grpSpLocks/>
            </p:cNvGrpSpPr>
            <p:nvPr/>
          </p:nvGrpSpPr>
          <p:grpSpPr bwMode="auto">
            <a:xfrm>
              <a:off x="2609" y="3120"/>
              <a:ext cx="160" cy="480"/>
              <a:chOff x="2609" y="3120"/>
              <a:chExt cx="160" cy="480"/>
            </a:xfrm>
          </p:grpSpPr>
          <p:sp>
            <p:nvSpPr>
              <p:cNvPr id="81" name="Rectangle 67"/>
              <p:cNvSpPr>
                <a:spLocks noChangeArrowheads="1"/>
              </p:cNvSpPr>
              <p:nvPr/>
            </p:nvSpPr>
            <p:spPr bwMode="auto">
              <a:xfrm rot="16200000">
                <a:off x="2455" y="3280"/>
                <a:ext cx="467" cy="16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Line 68"/>
              <p:cNvSpPr>
                <a:spLocks noChangeShapeType="1"/>
              </p:cNvSpPr>
              <p:nvPr/>
            </p:nvSpPr>
            <p:spPr bwMode="auto">
              <a:xfrm>
                <a:off x="2688" y="3120"/>
                <a:ext cx="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9" name="Group 69"/>
            <p:cNvGrpSpPr>
              <a:grpSpLocks/>
            </p:cNvGrpSpPr>
            <p:nvPr/>
          </p:nvGrpSpPr>
          <p:grpSpPr bwMode="auto">
            <a:xfrm>
              <a:off x="2224" y="3120"/>
              <a:ext cx="160" cy="480"/>
              <a:chOff x="1872" y="3120"/>
              <a:chExt cx="160" cy="480"/>
            </a:xfrm>
          </p:grpSpPr>
          <p:sp>
            <p:nvSpPr>
              <p:cNvPr id="79" name="Rectangle 70"/>
              <p:cNvSpPr>
                <a:spLocks noChangeArrowheads="1"/>
              </p:cNvSpPr>
              <p:nvPr/>
            </p:nvSpPr>
            <p:spPr bwMode="auto">
              <a:xfrm rot="16200000">
                <a:off x="1718" y="3274"/>
                <a:ext cx="467" cy="16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Line 71"/>
              <p:cNvSpPr>
                <a:spLocks noChangeShapeType="1"/>
              </p:cNvSpPr>
              <p:nvPr/>
            </p:nvSpPr>
            <p:spPr bwMode="auto">
              <a:xfrm flipH="1">
                <a:off x="1950" y="3120"/>
                <a:ext cx="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0" name="Group 72"/>
            <p:cNvGrpSpPr>
              <a:grpSpLocks/>
            </p:cNvGrpSpPr>
            <p:nvPr/>
          </p:nvGrpSpPr>
          <p:grpSpPr bwMode="auto">
            <a:xfrm>
              <a:off x="2140" y="3678"/>
              <a:ext cx="320" cy="311"/>
              <a:chOff x="2133" y="3673"/>
              <a:chExt cx="320" cy="311"/>
            </a:xfrm>
          </p:grpSpPr>
          <p:sp>
            <p:nvSpPr>
              <p:cNvPr id="76" name="Oval 73"/>
              <p:cNvSpPr>
                <a:spLocks noChangeArrowheads="1"/>
              </p:cNvSpPr>
              <p:nvPr/>
            </p:nvSpPr>
            <p:spPr bwMode="auto">
              <a:xfrm>
                <a:off x="2133" y="3673"/>
                <a:ext cx="320" cy="31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Oval 74"/>
              <p:cNvSpPr>
                <a:spLocks noChangeArrowheads="1"/>
              </p:cNvSpPr>
              <p:nvPr/>
            </p:nvSpPr>
            <p:spPr bwMode="auto">
              <a:xfrm>
                <a:off x="2252" y="3715"/>
                <a:ext cx="80" cy="78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Oval 75"/>
              <p:cNvSpPr>
                <a:spLocks noChangeArrowheads="1"/>
              </p:cNvSpPr>
              <p:nvPr/>
            </p:nvSpPr>
            <p:spPr bwMode="auto">
              <a:xfrm>
                <a:off x="2251" y="3858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1" name="Group 76"/>
            <p:cNvGrpSpPr>
              <a:grpSpLocks/>
            </p:cNvGrpSpPr>
            <p:nvPr/>
          </p:nvGrpSpPr>
          <p:grpSpPr bwMode="auto">
            <a:xfrm>
              <a:off x="2528" y="3682"/>
              <a:ext cx="321" cy="311"/>
              <a:chOff x="2533" y="3673"/>
              <a:chExt cx="321" cy="311"/>
            </a:xfrm>
          </p:grpSpPr>
          <p:sp>
            <p:nvSpPr>
              <p:cNvPr id="72" name="Oval 77"/>
              <p:cNvSpPr>
                <a:spLocks noChangeArrowheads="1"/>
              </p:cNvSpPr>
              <p:nvPr/>
            </p:nvSpPr>
            <p:spPr bwMode="auto">
              <a:xfrm>
                <a:off x="2533" y="3673"/>
                <a:ext cx="321" cy="311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Line 78"/>
              <p:cNvSpPr>
                <a:spLocks noChangeShapeType="1"/>
              </p:cNvSpPr>
              <p:nvPr/>
            </p:nvSpPr>
            <p:spPr bwMode="auto">
              <a:xfrm flipH="1" flipV="1">
                <a:off x="2614" y="3751"/>
                <a:ext cx="80" cy="15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Oval 79"/>
              <p:cNvSpPr>
                <a:spLocks noChangeArrowheads="1"/>
              </p:cNvSpPr>
              <p:nvPr/>
            </p:nvSpPr>
            <p:spPr bwMode="auto">
              <a:xfrm>
                <a:off x="2651" y="3701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Oval 80"/>
              <p:cNvSpPr>
                <a:spLocks noChangeArrowheads="1"/>
              </p:cNvSpPr>
              <p:nvPr/>
            </p:nvSpPr>
            <p:spPr bwMode="auto">
              <a:xfrm>
                <a:off x="2654" y="3872"/>
                <a:ext cx="80" cy="77"/>
              </a:xfrm>
              <a:prstGeom prst="ellipse">
                <a:avLst/>
              </a:prstGeom>
              <a:solidFill>
                <a:srgbClr val="00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83" name="Oval 81"/>
          <p:cNvSpPr>
            <a:spLocks noChangeArrowheads="1"/>
          </p:cNvSpPr>
          <p:nvPr/>
        </p:nvSpPr>
        <p:spPr bwMode="auto">
          <a:xfrm>
            <a:off x="3905027" y="5128021"/>
            <a:ext cx="134938" cy="12382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Oval 82"/>
          <p:cNvSpPr>
            <a:spLocks noChangeArrowheads="1"/>
          </p:cNvSpPr>
          <p:nvPr/>
        </p:nvSpPr>
        <p:spPr bwMode="auto">
          <a:xfrm>
            <a:off x="3755802" y="3380184"/>
            <a:ext cx="134938" cy="122237"/>
          </a:xfrm>
          <a:prstGeom prst="ellipse">
            <a:avLst/>
          </a:prstGeom>
          <a:solidFill>
            <a:srgbClr val="0000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Group 83"/>
          <p:cNvGrpSpPr>
            <a:grpSpLocks/>
          </p:cNvGrpSpPr>
          <p:nvPr/>
        </p:nvGrpSpPr>
        <p:grpSpPr bwMode="auto">
          <a:xfrm>
            <a:off x="2669952" y="3467496"/>
            <a:ext cx="577850" cy="123825"/>
            <a:chOff x="1728" y="1962"/>
            <a:chExt cx="336" cy="78"/>
          </a:xfrm>
        </p:grpSpPr>
        <p:sp>
          <p:nvSpPr>
            <p:cNvPr id="86" name="Line 84"/>
            <p:cNvSpPr>
              <a:spLocks noChangeShapeType="1"/>
            </p:cNvSpPr>
            <p:nvPr/>
          </p:nvSpPr>
          <p:spPr bwMode="auto">
            <a:xfrm>
              <a:off x="1728" y="2040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auto">
            <a:xfrm>
              <a:off x="1728" y="1962"/>
              <a:ext cx="336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8" name="Text Box 86"/>
          <p:cNvSpPr txBox="1">
            <a:spLocks noChangeArrowheads="1"/>
          </p:cNvSpPr>
          <p:nvPr/>
        </p:nvSpPr>
        <p:spPr bwMode="auto">
          <a:xfrm>
            <a:off x="2339752" y="3280171"/>
            <a:ext cx="330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9" name="Line 87"/>
          <p:cNvSpPr>
            <a:spLocks noChangeShapeType="1"/>
          </p:cNvSpPr>
          <p:nvPr/>
        </p:nvSpPr>
        <p:spPr bwMode="auto">
          <a:xfrm>
            <a:off x="3568477" y="5194696"/>
            <a:ext cx="4127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Line 88"/>
          <p:cNvSpPr>
            <a:spLocks noChangeShapeType="1"/>
          </p:cNvSpPr>
          <p:nvPr/>
        </p:nvSpPr>
        <p:spPr bwMode="auto">
          <a:xfrm>
            <a:off x="3984402" y="5194696"/>
            <a:ext cx="2476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Line 89"/>
          <p:cNvSpPr>
            <a:spLocks noChangeShapeType="1"/>
          </p:cNvSpPr>
          <p:nvPr/>
        </p:nvSpPr>
        <p:spPr bwMode="auto">
          <a:xfrm>
            <a:off x="3574827" y="5181996"/>
            <a:ext cx="0" cy="1111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Line 90"/>
          <p:cNvSpPr>
            <a:spLocks noChangeShapeType="1"/>
          </p:cNvSpPr>
          <p:nvPr/>
        </p:nvSpPr>
        <p:spPr bwMode="auto">
          <a:xfrm>
            <a:off x="3558952" y="6531371"/>
            <a:ext cx="0" cy="2460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Line 91"/>
          <p:cNvSpPr>
            <a:spLocks noChangeShapeType="1"/>
          </p:cNvSpPr>
          <p:nvPr/>
        </p:nvSpPr>
        <p:spPr bwMode="auto">
          <a:xfrm>
            <a:off x="4233640" y="5180409"/>
            <a:ext cx="0" cy="1111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Line 92"/>
          <p:cNvSpPr>
            <a:spLocks noChangeShapeType="1"/>
          </p:cNvSpPr>
          <p:nvPr/>
        </p:nvSpPr>
        <p:spPr bwMode="auto">
          <a:xfrm>
            <a:off x="4249515" y="6539309"/>
            <a:ext cx="0" cy="246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Oval 115"/>
          <p:cNvSpPr>
            <a:spLocks noChangeArrowheads="1"/>
          </p:cNvSpPr>
          <p:nvPr/>
        </p:nvSpPr>
        <p:spPr bwMode="auto">
          <a:xfrm>
            <a:off x="8200802" y="4299346"/>
            <a:ext cx="414338" cy="369888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Line 118"/>
          <p:cNvSpPr>
            <a:spLocks noChangeShapeType="1"/>
          </p:cNvSpPr>
          <p:nvPr/>
        </p:nvSpPr>
        <p:spPr bwMode="auto">
          <a:xfrm flipV="1">
            <a:off x="4155852" y="6280546"/>
            <a:ext cx="8255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3" name="Group 126"/>
          <p:cNvGrpSpPr>
            <a:grpSpLocks/>
          </p:cNvGrpSpPr>
          <p:nvPr/>
        </p:nvGrpSpPr>
        <p:grpSpPr bwMode="auto">
          <a:xfrm>
            <a:off x="7911877" y="4337446"/>
            <a:ext cx="949325" cy="628650"/>
            <a:chOff x="3960" y="3120"/>
            <a:chExt cx="552" cy="396"/>
          </a:xfrm>
        </p:grpSpPr>
        <p:sp>
          <p:nvSpPr>
            <p:cNvPr id="114" name="Line 119"/>
            <p:cNvSpPr>
              <a:spLocks noChangeShapeType="1"/>
            </p:cNvSpPr>
            <p:nvPr/>
          </p:nvSpPr>
          <p:spPr bwMode="auto">
            <a:xfrm flipV="1">
              <a:off x="4368" y="3120"/>
              <a:ext cx="144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Line 122"/>
            <p:cNvSpPr>
              <a:spLocks noChangeShapeType="1"/>
            </p:cNvSpPr>
            <p:nvPr/>
          </p:nvSpPr>
          <p:spPr bwMode="auto">
            <a:xfrm flipH="1" flipV="1">
              <a:off x="3960" y="3132"/>
              <a:ext cx="144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Line 123"/>
            <p:cNvSpPr>
              <a:spLocks noChangeShapeType="1"/>
            </p:cNvSpPr>
            <p:nvPr/>
          </p:nvSpPr>
          <p:spPr bwMode="auto">
            <a:xfrm flipH="1">
              <a:off x="4020" y="3312"/>
              <a:ext cx="108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Line 124"/>
            <p:cNvSpPr>
              <a:spLocks noChangeShapeType="1"/>
            </p:cNvSpPr>
            <p:nvPr/>
          </p:nvSpPr>
          <p:spPr bwMode="auto">
            <a:xfrm>
              <a:off x="4368" y="3300"/>
              <a:ext cx="108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Line 125"/>
            <p:cNvSpPr>
              <a:spLocks noChangeShapeType="1"/>
            </p:cNvSpPr>
            <p:nvPr/>
          </p:nvSpPr>
          <p:spPr bwMode="auto">
            <a:xfrm>
              <a:off x="4236" y="3348"/>
              <a:ext cx="12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775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83" grpId="0" animBg="1"/>
      <p:bldP spid="84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111" grpId="0" animBg="1"/>
      <p:bldP spid="1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089" y="260649"/>
            <a:ext cx="8445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5. </a:t>
            </a:r>
            <a:r>
              <a:rPr lang="vi-VN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Kiểm tra, thử nghiệm hoạt động của mạch điện bảng điện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vi-VN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Đánh giá quá trình thực hành theo các tiêu chí trong phiếu đánh giá.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2090" y="1340768"/>
            <a:ext cx="8445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PHIẾU ĐÁNH </a:t>
            </a:r>
            <a:r>
              <a:rPr lang="vi-VN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SỐ 1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:…………………………………….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9/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2185470"/>
            <a:ext cx="82876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Bảng 6.2. Đánh giá quá trình thực hành lắp đặt bảng điện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049310"/>
              </p:ext>
            </p:extLst>
          </p:nvPr>
        </p:nvGraphicFramePr>
        <p:xfrm>
          <a:off x="382089" y="2647139"/>
          <a:ext cx="8294367" cy="3806201"/>
        </p:xfrm>
        <a:graphic>
          <a:graphicData uri="http://schemas.openxmlformats.org/drawingml/2006/table">
            <a:tbl>
              <a:tblPr firstRow="1" firstCol="1" bandRow="1"/>
              <a:tblGrid>
                <a:gridCol w="5534053">
                  <a:extLst>
                    <a:ext uri="{9D8B030D-6E8A-4147-A177-3AD203B41FA5}">
                      <a16:colId xmlns:a16="http://schemas.microsoft.com/office/drawing/2014/main" val="2138790737"/>
                    </a:ext>
                  </a:extLst>
                </a:gridCol>
                <a:gridCol w="1466876">
                  <a:extLst>
                    <a:ext uri="{9D8B030D-6E8A-4147-A177-3AD203B41FA5}">
                      <a16:colId xmlns:a16="http://schemas.microsoft.com/office/drawing/2014/main" val="3973644319"/>
                    </a:ext>
                  </a:extLst>
                </a:gridCol>
                <a:gridCol w="1293438">
                  <a:extLst>
                    <a:ext uri="{9D8B030D-6E8A-4147-A177-3AD203B41FA5}">
                      <a16:colId xmlns:a16="http://schemas.microsoft.com/office/drawing/2014/main" val="3608660935"/>
                    </a:ext>
                  </a:extLst>
                </a:gridCol>
              </a:tblGrid>
              <a:tr h="5437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ĐÁNH GIÁ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545542"/>
                  </a:ext>
                </a:extLst>
              </a:tr>
              <a:tr h="5437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 đạt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804173"/>
                  </a:ext>
                </a:extLst>
              </a:tr>
              <a:tr h="543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vi-VN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Chuẩn </a:t>
                      </a:r>
                      <a:r>
                        <a:rPr lang="vi-VN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bị đầy đủ thiết bị, vật liệu, dụng cụ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587722"/>
                  </a:ext>
                </a:extLst>
              </a:tr>
              <a:tr h="543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Thực hiện lắp đặt theo đúng quy trình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616561"/>
                  </a:ext>
                </a:extLst>
              </a:tr>
              <a:tr h="543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Mạch điện hoạt động theo đúng quy trình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971774"/>
                  </a:ext>
                </a:extLst>
              </a:tr>
              <a:tr h="543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Đảm bảo kĩ thuật, mĩ thuật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936881"/>
                  </a:ext>
                </a:extLst>
              </a:tr>
              <a:tr h="543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Đảm bảo an toàn điện và an toàn lao động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0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63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Text Box 2"/>
          <p:cNvSpPr txBox="1">
            <a:spLocks noChangeArrowheads="1"/>
          </p:cNvSpPr>
          <p:nvPr/>
        </p:nvSpPr>
        <p:spPr bwMode="auto">
          <a:xfrm>
            <a:off x="683568" y="2651857"/>
            <a:ext cx="799288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xong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9347" name="Text Box 3"/>
          <p:cNvSpPr txBox="1">
            <a:spLocks noChangeArrowheads="1"/>
          </p:cNvSpPr>
          <p:nvPr/>
        </p:nvSpPr>
        <p:spPr bwMode="auto">
          <a:xfrm>
            <a:off x="2681790" y="1592796"/>
            <a:ext cx="4363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itchFamily="18" charset="0"/>
              </a:rPr>
              <a:t>Hướng</a:t>
            </a:r>
            <a:r>
              <a:rPr lang="en-US" sz="32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itchFamily="18" charset="0"/>
              </a:rPr>
              <a:t>dẫn</a:t>
            </a:r>
            <a:r>
              <a:rPr lang="en-US" sz="32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itchFamily="18" charset="0"/>
              </a:rPr>
              <a:t>nhà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9349" name="Rectangle 5"/>
          <p:cNvSpPr>
            <a:spLocks noChangeArrowheads="1"/>
          </p:cNvSpPr>
          <p:nvPr/>
        </p:nvSpPr>
        <p:spPr bwMode="auto">
          <a:xfrm>
            <a:off x="274320" y="971550"/>
            <a:ext cx="8543108" cy="49149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69350" name="Picture 6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" y="988058"/>
            <a:ext cx="1538790" cy="166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9351" name="Picture 7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224632" y="4293654"/>
            <a:ext cx="1592796" cy="159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16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6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9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6" grpId="0"/>
      <p:bldP spid="5693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felicitsh71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8" y="857250"/>
            <a:ext cx="843534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9683" name="WordArt 3"/>
          <p:cNvSpPr>
            <a:spLocks noChangeArrowheads="1" noChangeShapeType="1" noTextEdit="1"/>
          </p:cNvSpPr>
          <p:nvPr/>
        </p:nvSpPr>
        <p:spPr bwMode="auto">
          <a:xfrm>
            <a:off x="529046" y="4343400"/>
            <a:ext cx="8063049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2700" kern="10" dirty="0">
                <a:solidFill>
                  <a:srgbClr val="FFFE00"/>
                </a:solidFill>
                <a:latin typeface="Times New Roman"/>
                <a:cs typeface="Times New Roman"/>
              </a:rPr>
              <a:t>Giờ học kết thúc </a:t>
            </a:r>
            <a:r>
              <a:rPr lang="en-US" sz="2700" kern="10" dirty="0" err="1">
                <a:solidFill>
                  <a:srgbClr val="FFFE00"/>
                </a:solidFill>
                <a:latin typeface="Times New Roman"/>
                <a:cs typeface="Times New Roman"/>
              </a:rPr>
              <a:t>chúc</a:t>
            </a:r>
            <a:r>
              <a:rPr lang="en-US" sz="2700" kern="10" dirty="0">
                <a:solidFill>
                  <a:srgbClr val="FFFE00"/>
                </a:solidFill>
                <a:latin typeface="Times New Roman"/>
                <a:cs typeface="Times New Roman"/>
              </a:rPr>
              <a:t> </a:t>
            </a:r>
            <a:r>
              <a:rPr lang="en-US" sz="2700" kern="10" dirty="0" err="1">
                <a:solidFill>
                  <a:srgbClr val="FFFE00"/>
                </a:solidFill>
                <a:latin typeface="Times New Roman"/>
                <a:cs typeface="Times New Roman"/>
              </a:rPr>
              <a:t>quý</a:t>
            </a:r>
            <a:r>
              <a:rPr lang="en-US" sz="2700" kern="10" dirty="0">
                <a:solidFill>
                  <a:srgbClr val="FFFE00"/>
                </a:solidFill>
                <a:latin typeface="Times New Roman"/>
                <a:cs typeface="Times New Roman"/>
              </a:rPr>
              <a:t> </a:t>
            </a:r>
            <a:r>
              <a:rPr lang="en-US" sz="2700" kern="10" dirty="0" err="1">
                <a:solidFill>
                  <a:srgbClr val="FFFE00"/>
                </a:solidFill>
                <a:latin typeface="Times New Roman"/>
                <a:cs typeface="Times New Roman"/>
              </a:rPr>
              <a:t>Thầy</a:t>
            </a:r>
            <a:r>
              <a:rPr lang="en-US" sz="2700" kern="10" dirty="0">
                <a:solidFill>
                  <a:srgbClr val="FFFE00"/>
                </a:solidFill>
                <a:latin typeface="Times New Roman"/>
                <a:cs typeface="Times New Roman"/>
              </a:rPr>
              <a:t> </a:t>
            </a:r>
            <a:r>
              <a:rPr lang="en-US" sz="2700" kern="10" dirty="0" err="1">
                <a:solidFill>
                  <a:srgbClr val="FFFE00"/>
                </a:solidFill>
                <a:latin typeface="Times New Roman"/>
                <a:cs typeface="Times New Roman"/>
              </a:rPr>
              <a:t>Cô</a:t>
            </a:r>
            <a:r>
              <a:rPr lang="en-US" sz="2700" kern="10" dirty="0">
                <a:solidFill>
                  <a:srgbClr val="FFFE00"/>
                </a:solidFill>
                <a:latin typeface="Times New Roman"/>
                <a:cs typeface="Times New Roman"/>
              </a:rPr>
              <a:t> </a:t>
            </a:r>
            <a:r>
              <a:rPr lang="en-US" sz="2700" kern="10" dirty="0" err="1">
                <a:solidFill>
                  <a:srgbClr val="FFFE00"/>
                </a:solidFill>
                <a:latin typeface="Times New Roman"/>
                <a:cs typeface="Times New Roman"/>
              </a:rPr>
              <a:t>cùng</a:t>
            </a:r>
            <a:r>
              <a:rPr lang="en-US" sz="2700" kern="10" dirty="0">
                <a:solidFill>
                  <a:srgbClr val="FFFE00"/>
                </a:solidFill>
                <a:latin typeface="Times New Roman"/>
                <a:cs typeface="Times New Roman"/>
              </a:rPr>
              <a:t> </a:t>
            </a:r>
            <a:r>
              <a:rPr lang="en-US" sz="2700" kern="10" dirty="0" err="1">
                <a:solidFill>
                  <a:srgbClr val="FFFE00"/>
                </a:solidFill>
                <a:latin typeface="Times New Roman"/>
                <a:cs typeface="Times New Roman"/>
              </a:rPr>
              <a:t>các</a:t>
            </a:r>
            <a:r>
              <a:rPr lang="en-US" sz="2700" kern="10" dirty="0">
                <a:solidFill>
                  <a:srgbClr val="FFFE00"/>
                </a:solidFill>
                <a:latin typeface="Times New Roman"/>
                <a:cs typeface="Times New Roman"/>
              </a:rPr>
              <a:t> </a:t>
            </a:r>
            <a:r>
              <a:rPr lang="en-US" sz="2700" kern="10" dirty="0" err="1">
                <a:solidFill>
                  <a:srgbClr val="FFFE00"/>
                </a:solidFill>
                <a:latin typeface="Times New Roman"/>
                <a:cs typeface="Times New Roman"/>
              </a:rPr>
              <a:t>em</a:t>
            </a:r>
            <a:r>
              <a:rPr lang="en-US" sz="2700" kern="10" dirty="0">
                <a:solidFill>
                  <a:srgbClr val="FFFE00"/>
                </a:solidFill>
                <a:latin typeface="Times New Roman"/>
                <a:cs typeface="Times New Roman"/>
              </a:rPr>
              <a:t> </a:t>
            </a:r>
            <a:r>
              <a:rPr lang="en-US" sz="2700" kern="10" dirty="0" err="1">
                <a:solidFill>
                  <a:srgbClr val="FFFE00"/>
                </a:solidFill>
                <a:latin typeface="Times New Roman"/>
                <a:cs typeface="Times New Roman"/>
              </a:rPr>
              <a:t>mạnh</a:t>
            </a:r>
            <a:r>
              <a:rPr lang="en-US" sz="2700" kern="10" dirty="0">
                <a:solidFill>
                  <a:srgbClr val="FFFE00"/>
                </a:solidFill>
                <a:latin typeface="Times New Roman"/>
                <a:cs typeface="Times New Roman"/>
              </a:rPr>
              <a:t> </a:t>
            </a:r>
            <a:r>
              <a:rPr lang="en-US" sz="2700" kern="10" dirty="0" err="1">
                <a:solidFill>
                  <a:srgbClr val="FFFE00"/>
                </a:solidFill>
                <a:latin typeface="Times New Roman"/>
                <a:cs typeface="Times New Roman"/>
              </a:rPr>
              <a:t>khỏe</a:t>
            </a:r>
            <a:r>
              <a:rPr lang="vi-VN" sz="2700" kern="10" dirty="0">
                <a:solidFill>
                  <a:srgbClr val="FFFE00"/>
                </a:solidFill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469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MG_06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66" t="6779" r="16101" b="22034"/>
          <a:stretch>
            <a:fillRect/>
          </a:stretch>
        </p:blipFill>
        <p:spPr bwMode="auto">
          <a:xfrm>
            <a:off x="1819672" y="1371600"/>
            <a:ext cx="1143000" cy="958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G_06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15" b="30769"/>
          <a:stretch>
            <a:fillRect/>
          </a:stretch>
        </p:blipFill>
        <p:spPr bwMode="auto">
          <a:xfrm>
            <a:off x="5181600" y="3048000"/>
            <a:ext cx="1143000" cy="4429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3" descr="IMG_06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3" t="13675" r="10257" b="38461"/>
          <a:stretch>
            <a:fillRect/>
          </a:stretch>
        </p:blipFill>
        <p:spPr bwMode="auto">
          <a:xfrm>
            <a:off x="609600" y="2895600"/>
            <a:ext cx="1143000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6026442" y="1340276"/>
            <a:ext cx="1143000" cy="914400"/>
            <a:chOff x="1728" y="2640"/>
            <a:chExt cx="1776" cy="1056"/>
          </a:xfrm>
        </p:grpSpPr>
        <p:pic>
          <p:nvPicPr>
            <p:cNvPr id="9" name="Picture 11" descr="IMG_06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66" t="22694" r="8511" b="14893"/>
            <a:stretch>
              <a:fillRect/>
            </a:stretch>
          </p:blipFill>
          <p:spPr bwMode="auto">
            <a:xfrm>
              <a:off x="1728" y="2640"/>
              <a:ext cx="177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6" descr="IMG_061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29" t="33333" b="40739"/>
            <a:stretch>
              <a:fillRect/>
            </a:stretch>
          </p:blipFill>
          <p:spPr bwMode="auto">
            <a:xfrm rot="10800000">
              <a:off x="1920" y="3312"/>
              <a:ext cx="148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4953000" y="4445000"/>
            <a:ext cx="3657600" cy="1422400"/>
            <a:chOff x="1968" y="1392"/>
            <a:chExt cx="2064" cy="1500"/>
          </a:xfrm>
        </p:grpSpPr>
        <p:pic>
          <p:nvPicPr>
            <p:cNvPr id="13" name="Picture 32" descr="IMG_062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4883"/>
            <a:stretch>
              <a:fillRect/>
            </a:stretch>
          </p:blipFill>
          <p:spPr bwMode="auto">
            <a:xfrm>
              <a:off x="1968" y="1392"/>
              <a:ext cx="2064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3" descr="IMG_062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05" t="65117" r="11789"/>
            <a:stretch>
              <a:fillRect/>
            </a:stretch>
          </p:blipFill>
          <p:spPr bwMode="auto">
            <a:xfrm>
              <a:off x="1968" y="2352"/>
              <a:ext cx="1344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4" descr="IMG_062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168" t="45956" r="18405" b="1840"/>
            <a:stretch>
              <a:fillRect/>
            </a:stretch>
          </p:blipFill>
          <p:spPr bwMode="auto">
            <a:xfrm rot="-5400000">
              <a:off x="3384" y="2232"/>
              <a:ext cx="52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35" descr="IMG_062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806" b="62509"/>
            <a:stretch>
              <a:fillRect/>
            </a:stretch>
          </p:blipFill>
          <p:spPr bwMode="auto">
            <a:xfrm rot="5400000">
              <a:off x="3408" y="2304"/>
              <a:ext cx="52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Group 47"/>
          <p:cNvGrpSpPr>
            <a:grpSpLocks/>
          </p:cNvGrpSpPr>
          <p:nvPr/>
        </p:nvGrpSpPr>
        <p:grpSpPr bwMode="auto">
          <a:xfrm>
            <a:off x="3124200" y="4267200"/>
            <a:ext cx="1066800" cy="1439863"/>
            <a:chOff x="2438400" y="4495800"/>
            <a:chExt cx="1143000" cy="1440259"/>
          </a:xfrm>
        </p:grpSpPr>
        <p:pic>
          <p:nvPicPr>
            <p:cNvPr id="18" name="Picture 37" descr="IMG_0629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276" t="27541" b="23262"/>
            <a:stretch>
              <a:fillRect/>
            </a:stretch>
          </p:blipFill>
          <p:spPr bwMode="auto">
            <a:xfrm rot="5400000">
              <a:off x="2289770" y="4644430"/>
              <a:ext cx="1440259" cy="11430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8" descr="IMG_062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695" t="48763" r="26427" b="17278"/>
            <a:stretch>
              <a:fillRect/>
            </a:stretch>
          </p:blipFill>
          <p:spPr bwMode="auto">
            <a:xfrm>
              <a:off x="3352800" y="5334000"/>
              <a:ext cx="228600" cy="5873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" name="Picture 43" descr="ruler_0_10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0"/>
            <a:ext cx="11430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4" descr="lead-graphite-pencil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1143000" cy="977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55"/>
          <p:cNvSpPr txBox="1">
            <a:spLocks noChangeArrowheads="1"/>
          </p:cNvSpPr>
          <p:nvPr/>
        </p:nvSpPr>
        <p:spPr bwMode="auto">
          <a:xfrm>
            <a:off x="1547664" y="2362200"/>
            <a:ext cx="157653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Kìm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dây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58"/>
          <p:cNvSpPr txBox="1">
            <a:spLocks noChangeArrowheads="1"/>
          </p:cNvSpPr>
          <p:nvPr/>
        </p:nvSpPr>
        <p:spPr bwMode="auto">
          <a:xfrm>
            <a:off x="5181600" y="3733800"/>
            <a:ext cx="106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Dao</a:t>
            </a:r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6026442" y="2286000"/>
            <a:ext cx="106015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vít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60"/>
          <p:cNvSpPr txBox="1">
            <a:spLocks noChangeArrowheads="1"/>
          </p:cNvSpPr>
          <p:nvPr/>
        </p:nvSpPr>
        <p:spPr bwMode="auto">
          <a:xfrm>
            <a:off x="228600" y="3810000"/>
            <a:ext cx="1981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Bút thử điện</a:t>
            </a:r>
          </a:p>
        </p:txBody>
      </p:sp>
      <p:sp>
        <p:nvSpPr>
          <p:cNvPr id="28" name="Text Box 61"/>
          <p:cNvSpPr txBox="1">
            <a:spLocks noChangeArrowheads="1"/>
          </p:cNvSpPr>
          <p:nvPr/>
        </p:nvSpPr>
        <p:spPr bwMode="auto">
          <a:xfrm>
            <a:off x="304800" y="6019800"/>
            <a:ext cx="1676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Bảng điện</a:t>
            </a:r>
          </a:p>
        </p:txBody>
      </p:sp>
      <p:sp>
        <p:nvSpPr>
          <p:cNvPr id="29" name="Text Box 62"/>
          <p:cNvSpPr txBox="1">
            <a:spLocks noChangeArrowheads="1"/>
          </p:cNvSpPr>
          <p:nvPr/>
        </p:nvSpPr>
        <p:spPr bwMode="auto">
          <a:xfrm>
            <a:off x="4495800" y="5951538"/>
            <a:ext cx="4648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Công tắc, ổ cắm, cầu chì, dây điện, băng cách điện, giấy ráp</a:t>
            </a:r>
          </a:p>
        </p:txBody>
      </p: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2590800" y="5951538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Bóng đèn và đui đèn</a:t>
            </a:r>
          </a:p>
        </p:txBody>
      </p:sp>
      <p:sp>
        <p:nvSpPr>
          <p:cNvPr id="31" name="Text Box 64"/>
          <p:cNvSpPr txBox="1">
            <a:spLocks noChangeArrowheads="1"/>
          </p:cNvSpPr>
          <p:nvPr/>
        </p:nvSpPr>
        <p:spPr bwMode="auto">
          <a:xfrm>
            <a:off x="7086600" y="3652838"/>
            <a:ext cx="2057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Thước kẻ</a:t>
            </a:r>
          </a:p>
        </p:txBody>
      </p:sp>
      <p:sp>
        <p:nvSpPr>
          <p:cNvPr id="32" name="Text Box 65"/>
          <p:cNvSpPr txBox="1">
            <a:spLocks noChangeArrowheads="1"/>
          </p:cNvSpPr>
          <p:nvPr/>
        </p:nvSpPr>
        <p:spPr bwMode="auto">
          <a:xfrm>
            <a:off x="3048000" y="3810000"/>
            <a:ext cx="100700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Bút chì</a:t>
            </a:r>
          </a:p>
        </p:txBody>
      </p:sp>
      <p:sp>
        <p:nvSpPr>
          <p:cNvPr id="34" name="TextBox 59"/>
          <p:cNvSpPr txBox="1">
            <a:spLocks noChangeArrowheads="1"/>
          </p:cNvSpPr>
          <p:nvPr/>
        </p:nvSpPr>
        <p:spPr bwMode="auto">
          <a:xfrm>
            <a:off x="1187624" y="1676400"/>
            <a:ext cx="3600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7" name="TextBox 62"/>
          <p:cNvSpPr txBox="1">
            <a:spLocks noChangeArrowheads="1"/>
          </p:cNvSpPr>
          <p:nvPr/>
        </p:nvSpPr>
        <p:spPr bwMode="auto">
          <a:xfrm>
            <a:off x="228600" y="3048000"/>
            <a:ext cx="3257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TextBox 63"/>
          <p:cNvSpPr txBox="1">
            <a:spLocks noChangeArrowheads="1"/>
          </p:cNvSpPr>
          <p:nvPr/>
        </p:nvSpPr>
        <p:spPr bwMode="auto">
          <a:xfrm>
            <a:off x="2590800" y="3048000"/>
            <a:ext cx="3257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9" name="TextBox 64"/>
          <p:cNvSpPr txBox="1">
            <a:spLocks noChangeArrowheads="1"/>
          </p:cNvSpPr>
          <p:nvPr/>
        </p:nvSpPr>
        <p:spPr bwMode="auto">
          <a:xfrm>
            <a:off x="4800600" y="2971800"/>
            <a:ext cx="3257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" name="TextBox 65"/>
          <p:cNvSpPr txBox="1">
            <a:spLocks noChangeArrowheads="1"/>
          </p:cNvSpPr>
          <p:nvPr/>
        </p:nvSpPr>
        <p:spPr bwMode="auto">
          <a:xfrm>
            <a:off x="6858000" y="2971800"/>
            <a:ext cx="3257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1" name="TextBox 66"/>
          <p:cNvSpPr txBox="1">
            <a:spLocks noChangeArrowheads="1"/>
          </p:cNvSpPr>
          <p:nvPr/>
        </p:nvSpPr>
        <p:spPr bwMode="auto">
          <a:xfrm>
            <a:off x="228600" y="5024438"/>
            <a:ext cx="3257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2" name="TextBox 67"/>
          <p:cNvSpPr txBox="1">
            <a:spLocks noChangeArrowheads="1"/>
          </p:cNvSpPr>
          <p:nvPr/>
        </p:nvSpPr>
        <p:spPr bwMode="auto">
          <a:xfrm>
            <a:off x="2514600" y="5024438"/>
            <a:ext cx="3257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3" name="TextBox 68"/>
          <p:cNvSpPr txBox="1">
            <a:spLocks noChangeArrowheads="1"/>
          </p:cNvSpPr>
          <p:nvPr/>
        </p:nvSpPr>
        <p:spPr bwMode="auto">
          <a:xfrm>
            <a:off x="4495800" y="5024438"/>
            <a:ext cx="3257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44" name="Picture 47" descr="BD.jp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91000"/>
            <a:ext cx="13144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-36512" y="619647"/>
            <a:ext cx="89289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DỤNG CỤ, VẬT LIỆU VÀ THIẾT BỊ.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THỰC HÀNH- LẮP  ĐẶT MẠNG ĐIỆN TRONG NHÀ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36096" y="1615559"/>
            <a:ext cx="288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5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2199" y="332656"/>
            <a:ext cx="8490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6. THỰC HÀNH LẮP ĐẶT MẠNG ĐIỆN TRONG NHÀ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334295"/>
            <a:ext cx="885698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QUY TRÌNH CHUNG LẮP ĐẶT MẠNG ĐIỆN TRONG NHÀ.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LẮP ĐẶT MẠCH ĐIỆN BẢNG ĐIỆN.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7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332656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en-US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endParaRPr lang="en-US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Picture 8" descr="C:\Users\DELL\Downloads\image_2743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32" y="2305446"/>
            <a:ext cx="8176031" cy="4291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416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2434" y="332657"/>
            <a:ext cx="83920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2. Vẽ sơ đồ lắp đặt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Vẽ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aptomat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cầu chì, công tắc, ổ cắm điện trên bảng điện và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Vẽ đường dây nối các thiết bị và đồ dùng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Căn cứ vào sơ đồ nguyên lý ở hình 6.2, vẽ sơ đồ lắp đặt của bảng 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Picture 8" descr="C:\Users\DELL\Downloads\image_2743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34" y="2996952"/>
            <a:ext cx="3495510" cy="36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450" y="2996952"/>
            <a:ext cx="3913014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9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625" y="332656"/>
            <a:ext cx="8603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Quan 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sát bảng 6.1. và cho biết các thiết bị, vật liệu và dụng cụ để lắp đặt mạch điện bảng điện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824402"/>
              </p:ext>
            </p:extLst>
          </p:nvPr>
        </p:nvGraphicFramePr>
        <p:xfrm>
          <a:off x="369598" y="1268766"/>
          <a:ext cx="8378866" cy="5400590"/>
        </p:xfrm>
        <a:graphic>
          <a:graphicData uri="http://schemas.openxmlformats.org/drawingml/2006/table">
            <a:tbl>
              <a:tblPr firstRow="1" firstCol="1" bandRow="1"/>
              <a:tblGrid>
                <a:gridCol w="515765">
                  <a:extLst>
                    <a:ext uri="{9D8B030D-6E8A-4147-A177-3AD203B41FA5}">
                      <a16:colId xmlns:a16="http://schemas.microsoft.com/office/drawing/2014/main" val="3354836184"/>
                    </a:ext>
                  </a:extLst>
                </a:gridCol>
                <a:gridCol w="1523971">
                  <a:extLst>
                    <a:ext uri="{9D8B030D-6E8A-4147-A177-3AD203B41FA5}">
                      <a16:colId xmlns:a16="http://schemas.microsoft.com/office/drawing/2014/main" val="2434324229"/>
                    </a:ext>
                  </a:extLst>
                </a:gridCol>
                <a:gridCol w="1061556">
                  <a:extLst>
                    <a:ext uri="{9D8B030D-6E8A-4147-A177-3AD203B41FA5}">
                      <a16:colId xmlns:a16="http://schemas.microsoft.com/office/drawing/2014/main" val="3909413829"/>
                    </a:ext>
                  </a:extLst>
                </a:gridCol>
                <a:gridCol w="2039735">
                  <a:extLst>
                    <a:ext uri="{9D8B030D-6E8A-4147-A177-3AD203B41FA5}">
                      <a16:colId xmlns:a16="http://schemas.microsoft.com/office/drawing/2014/main" val="1475494035"/>
                    </a:ext>
                  </a:extLst>
                </a:gridCol>
                <a:gridCol w="551623">
                  <a:extLst>
                    <a:ext uri="{9D8B030D-6E8A-4147-A177-3AD203B41FA5}">
                      <a16:colId xmlns:a16="http://schemas.microsoft.com/office/drawing/2014/main" val="3843367840"/>
                    </a:ext>
                  </a:extLst>
                </a:gridCol>
                <a:gridCol w="1343108">
                  <a:extLst>
                    <a:ext uri="{9D8B030D-6E8A-4147-A177-3AD203B41FA5}">
                      <a16:colId xmlns:a16="http://schemas.microsoft.com/office/drawing/2014/main" val="1120547262"/>
                    </a:ext>
                  </a:extLst>
                </a:gridCol>
                <a:gridCol w="1343108">
                  <a:extLst>
                    <a:ext uri="{9D8B030D-6E8A-4147-A177-3AD203B41FA5}">
                      <a16:colId xmlns:a16="http://schemas.microsoft.com/office/drawing/2014/main" val="2533114332"/>
                    </a:ext>
                  </a:extLst>
                </a:gridCol>
              </a:tblGrid>
              <a:tr h="25959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 gọi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 số kĩ thuật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Đơn vị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Ghi chú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57512"/>
                  </a:ext>
                </a:extLst>
              </a:tr>
              <a:tr h="22396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I.Thiết bị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548433"/>
                  </a:ext>
                </a:extLst>
              </a:tr>
              <a:tr h="25959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Aptomat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chì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pha, 1 cực, 16A-250V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Dùng cho ổ lấy điện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9301348"/>
                  </a:ext>
                </a:extLst>
              </a:tr>
              <a:tr h="2239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pha, 1 cực, 10A-250V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Dùng cho đèn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928820"/>
                  </a:ext>
                </a:extLst>
              </a:tr>
              <a:tr h="25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Công tắc điện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6A-250V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 hai cực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67437"/>
                  </a:ext>
                </a:extLst>
              </a:tr>
              <a:tr h="223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Ổ cắm điện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16A-250V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170356"/>
                  </a:ext>
                </a:extLst>
              </a:tr>
              <a:tr h="25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Bóng đèn, đui đèn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Đèn LED, đui xoáy, 12W-250V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Đui xoáy gắn tường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299805"/>
                  </a:ext>
                </a:extLst>
              </a:tr>
              <a:tr h="22396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II. Vật liệu</a:t>
                      </a:r>
                      <a:endParaRPr lang="en-US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322543"/>
                  </a:ext>
                </a:extLst>
              </a:tr>
              <a:tr h="22396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Dây dẫn điện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2x1,5mm2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720411"/>
                  </a:ext>
                </a:extLst>
              </a:tr>
              <a:tr h="2239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1x1,5mm2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Màu đỏ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439716"/>
                  </a:ext>
                </a:extLst>
              </a:tr>
              <a:tr h="2239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1x1,5mm2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Màu đen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419349"/>
                  </a:ext>
                </a:extLst>
              </a:tr>
              <a:tr h="223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Bảng điện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(200x300)mm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668227"/>
                  </a:ext>
                </a:extLst>
              </a:tr>
              <a:tr h="223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Giấy ráp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 nháp trung bình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tờ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9307756"/>
                  </a:ext>
                </a:extLst>
              </a:tr>
              <a:tr h="25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Băng dính cách điện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 thông dụng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cuộn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584621"/>
                  </a:ext>
                </a:extLst>
              </a:tr>
              <a:tr h="22396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vi-VN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Dụng </a:t>
                      </a:r>
                      <a:r>
                        <a:rPr lang="vi-VN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cụ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844534"/>
                  </a:ext>
                </a:extLst>
              </a:tr>
              <a:tr h="223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Kìm cắt dây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 thông dụng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279437"/>
                  </a:ext>
                </a:extLst>
              </a:tr>
              <a:tr h="223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Kìm tuốt dây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 thông dụng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782400"/>
                  </a:ext>
                </a:extLst>
              </a:tr>
              <a:tr h="223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Bút thử điện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 thông dụng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423144"/>
                  </a:ext>
                </a:extLst>
              </a:tr>
              <a:tr h="25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Đồng hồ vạn năng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 thông dụng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Để đo thông mạch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936367"/>
                  </a:ext>
                </a:extLst>
              </a:tr>
              <a:tr h="223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Tua vít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 thông dụng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282232"/>
                  </a:ext>
                </a:extLst>
              </a:tr>
              <a:tr h="447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Máy khoan cầm tay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Công suất từ 200W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bộ mũi khoan đi kèm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53549"/>
                  </a:ext>
                </a:extLst>
              </a:tr>
              <a:tr h="25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Bút chì, thước kẻ, kép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 thông dụng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229" marR="31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16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66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2199" y="260648"/>
            <a:ext cx="8490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6. THỰC HÀNH LẮP ĐẶT MẠNG ĐIỆN TRONG NHÀ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2198" y="1052736"/>
            <a:ext cx="84902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LẮP ĐẶT MẠCH ĐIÊN BẢNG ĐIỆN.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3. Chuẩn bị thiết bị,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Thiết bị: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Áptomat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công tắc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ổ cắm điện,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bóng đèn,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đui 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xoáy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Vật liệu: Dây dẫn điện,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bảng điện,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giấy ráp,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băng dính cách 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Dụng cụ: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Kìm cắt dây,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bút thử điện,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đồng hồ vạn năng,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tua vít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chấu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máy khoan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bút chì,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thước kẻ,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33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2199" y="188640"/>
            <a:ext cx="8601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6. THỰC HÀNH LẮP ĐẶT MẠNG ĐIỆN TRONG NHÀ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908720"/>
            <a:ext cx="87520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LẮP ĐẶT MẠCH ĐIỆN BẢNG ĐIỆN.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4. Lắp đặt mạch điện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Lắp đặt mạ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điện bảng điện trong nhà gồm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aptomat,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ổ cắm điện,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điều khiển một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Vạch dấu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Khoan lỗ bảng điện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Lắp thiết bị vào bảng 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mạch điện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449" y="2132856"/>
            <a:ext cx="4168125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36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6512" y="30335"/>
            <a:ext cx="9071992" cy="575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ctr">
              <a:spcBef>
                <a:spcPts val="6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THỰC HÀNH- LẮP  ĐẶT MẠNG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ĐIỆN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TRONG NHÀ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3663" y="3352800"/>
            <a:ext cx="1238250" cy="2514600"/>
            <a:chOff x="1968" y="2400"/>
            <a:chExt cx="720" cy="96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968" y="2400"/>
              <a:ext cx="720" cy="96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6350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DDDDDD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160" y="2400"/>
              <a:ext cx="336" cy="960"/>
            </a:xfrm>
            <a:prstGeom prst="rect">
              <a:avLst/>
            </a:prstGeom>
            <a:solidFill>
              <a:srgbClr val="DDDDDD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196" y="2592"/>
              <a:ext cx="240" cy="624"/>
            </a:xfrm>
            <a:prstGeom prst="rect">
              <a:avLst/>
            </a:prstGeom>
            <a:noFill/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F6F7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220" y="2640"/>
              <a:ext cx="192" cy="528"/>
            </a:xfrm>
            <a:prstGeom prst="rect">
              <a:avLst/>
            </a:prstGeom>
            <a:gradFill rotWithShape="1">
              <a:gsLst>
                <a:gs pos="0">
                  <a:srgbClr val="A0D4D8">
                    <a:gamma/>
                    <a:shade val="46275"/>
                    <a:invGamma/>
                  </a:srgbClr>
                </a:gs>
                <a:gs pos="50000">
                  <a:srgbClr val="A0D4D8"/>
                </a:gs>
                <a:gs pos="100000">
                  <a:srgbClr val="A0D4D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A0D4D8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2016" y="2832"/>
              <a:ext cx="96" cy="96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CC00"/>
            </a:solidFill>
            <a:ln w="635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2532" y="2844"/>
              <a:ext cx="96" cy="96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CC00"/>
            </a:solidFill>
            <a:ln w="6350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28850" y="800099"/>
            <a:ext cx="660400" cy="1575711"/>
            <a:chOff x="1296" y="240"/>
            <a:chExt cx="384" cy="1152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1296" y="240"/>
              <a:ext cx="384" cy="1152"/>
              <a:chOff x="1296" y="288"/>
              <a:chExt cx="384" cy="1152"/>
            </a:xfrm>
          </p:grpSpPr>
          <p:sp>
            <p:nvSpPr>
              <p:cNvPr id="14" name="AutoShape 12"/>
              <p:cNvSpPr>
                <a:spLocks noChangeArrowheads="1"/>
              </p:cNvSpPr>
              <p:nvPr/>
            </p:nvSpPr>
            <p:spPr bwMode="auto">
              <a:xfrm rot="5400000">
                <a:off x="936" y="696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EDF6F7"/>
              </a:solidFill>
              <a:ln w="317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1452" y="28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tx2"/>
                </a:extrusionClr>
              </a:sp3d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AutoShape 14"/>
              <p:cNvSpPr>
                <a:spLocks noChangeArrowheads="1"/>
              </p:cNvSpPr>
              <p:nvPr/>
            </p:nvSpPr>
            <p:spPr bwMode="auto">
              <a:xfrm>
                <a:off x="1344" y="384"/>
                <a:ext cx="288" cy="100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1392" y="384"/>
                <a:ext cx="240" cy="912"/>
              </a:xfrm>
              <a:custGeom>
                <a:avLst/>
                <a:gdLst>
                  <a:gd name="T0" fmla="*/ 0 w 240"/>
                  <a:gd name="T1" fmla="*/ 0 h 912"/>
                  <a:gd name="T2" fmla="*/ 0 w 240"/>
                  <a:gd name="T3" fmla="*/ 912 h 912"/>
                  <a:gd name="T4" fmla="*/ 240 w 240"/>
                  <a:gd name="T5" fmla="*/ 912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912">
                    <a:moveTo>
                      <a:pt x="0" y="0"/>
                    </a:moveTo>
                    <a:lnTo>
                      <a:pt x="0" y="912"/>
                    </a:lnTo>
                    <a:lnTo>
                      <a:pt x="240" y="91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AutoShape 16"/>
              <p:cNvSpPr>
                <a:spLocks noChangeArrowheads="1"/>
              </p:cNvSpPr>
              <p:nvPr/>
            </p:nvSpPr>
            <p:spPr bwMode="auto">
              <a:xfrm>
                <a:off x="1440" y="1086"/>
                <a:ext cx="144" cy="144"/>
              </a:xfrm>
              <a:custGeom>
                <a:avLst/>
                <a:gdLst>
                  <a:gd name="G0" fmla="+- 2700 0 0"/>
                  <a:gd name="G1" fmla="*/ G0 2 1"/>
                  <a:gd name="G2" fmla="+- 21600 0 G1"/>
                  <a:gd name="G3" fmla="*/ G2 G2 1"/>
                  <a:gd name="G4" fmla="*/ G0 G0 1"/>
                  <a:gd name="G5" fmla="+- G3 0 G4"/>
                  <a:gd name="G6" fmla="*/ G5 1 8"/>
                  <a:gd name="G7" fmla="sqrt G6"/>
                  <a:gd name="G8" fmla="*/ G4 1 8"/>
                  <a:gd name="G9" fmla="sqrt G8"/>
                  <a:gd name="G10" fmla="+- G7 G9 0"/>
                  <a:gd name="G11" fmla="+- G7 0 G9"/>
                  <a:gd name="G12" fmla="+- G10 10800 0"/>
                  <a:gd name="G13" fmla="+- 10800 0 G10"/>
                  <a:gd name="G14" fmla="+- G11 10800 0"/>
                  <a:gd name="G15" fmla="+- 10800 0 G11"/>
                  <a:gd name="G16" fmla="+- 21600 0 G0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FFCC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1416" y="105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1410" y="43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AutoShape 19"/>
              <p:cNvSpPr>
                <a:spLocks noChangeArrowheads="1"/>
              </p:cNvSpPr>
              <p:nvPr/>
            </p:nvSpPr>
            <p:spPr bwMode="auto">
              <a:xfrm>
                <a:off x="1434" y="456"/>
                <a:ext cx="144" cy="144"/>
              </a:xfrm>
              <a:custGeom>
                <a:avLst/>
                <a:gdLst>
                  <a:gd name="G0" fmla="+- 2700 0 0"/>
                  <a:gd name="G1" fmla="*/ G0 2 1"/>
                  <a:gd name="G2" fmla="+- 21600 0 G1"/>
                  <a:gd name="G3" fmla="*/ G2 G2 1"/>
                  <a:gd name="G4" fmla="*/ G0 G0 1"/>
                  <a:gd name="G5" fmla="+- G3 0 G4"/>
                  <a:gd name="G6" fmla="*/ G5 1 8"/>
                  <a:gd name="G7" fmla="sqrt G6"/>
                  <a:gd name="G8" fmla="*/ G4 1 8"/>
                  <a:gd name="G9" fmla="sqrt G8"/>
                  <a:gd name="G10" fmla="+- G7 G9 0"/>
                  <a:gd name="G11" fmla="+- G7 0 G9"/>
                  <a:gd name="G12" fmla="+- G10 10800 0"/>
                  <a:gd name="G13" fmla="+- 10800 0 G10"/>
                  <a:gd name="G14" fmla="+- G11 10800 0"/>
                  <a:gd name="G15" fmla="+- 10800 0 G11"/>
                  <a:gd name="G16" fmla="+- 21600 0 G0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FFCC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" name="AutoShape 20"/>
            <p:cNvSpPr>
              <a:spLocks noChangeArrowheads="1"/>
            </p:cNvSpPr>
            <p:nvPr/>
          </p:nvSpPr>
          <p:spPr bwMode="auto">
            <a:xfrm rot="5400000">
              <a:off x="936" y="648"/>
              <a:ext cx="1104" cy="384"/>
            </a:xfrm>
            <a:prstGeom prst="roundRect">
              <a:avLst>
                <a:gd name="adj" fmla="val 20236"/>
              </a:avLst>
            </a:prstGeom>
            <a:solidFill>
              <a:srgbClr val="DDDDDD"/>
            </a:solidFill>
            <a:ln w="3175">
              <a:solidFill>
                <a:schemeClr val="bg1"/>
              </a:solidFill>
              <a:round/>
              <a:headEnd/>
              <a:tailEnd/>
            </a:ln>
            <a:effectLst>
              <a:outerShdw dist="117088" dir="19163922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825500" y="800100"/>
            <a:ext cx="660400" cy="1626540"/>
            <a:chOff x="480" y="192"/>
            <a:chExt cx="384" cy="1152"/>
          </a:xfrm>
        </p:grpSpPr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480" y="192"/>
              <a:ext cx="384" cy="1152"/>
              <a:chOff x="480" y="192"/>
              <a:chExt cx="384" cy="1152"/>
            </a:xfrm>
          </p:grpSpPr>
          <p:sp>
            <p:nvSpPr>
              <p:cNvPr id="25" name="AutoShape 23"/>
              <p:cNvSpPr>
                <a:spLocks noChangeArrowheads="1"/>
              </p:cNvSpPr>
              <p:nvPr/>
            </p:nvSpPr>
            <p:spPr bwMode="auto">
              <a:xfrm rot="5400000">
                <a:off x="120" y="600"/>
                <a:ext cx="1104" cy="384"/>
              </a:xfrm>
              <a:prstGeom prst="roundRect">
                <a:avLst>
                  <a:gd name="adj" fmla="val 20236"/>
                </a:avLst>
              </a:prstGeom>
              <a:solidFill>
                <a:srgbClr val="EDF6F7"/>
              </a:solidFill>
              <a:ln w="317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AutoShape 24"/>
              <p:cNvSpPr>
                <a:spLocks noChangeArrowheads="1"/>
              </p:cNvSpPr>
              <p:nvPr/>
            </p:nvSpPr>
            <p:spPr bwMode="auto">
              <a:xfrm>
                <a:off x="528" y="300"/>
                <a:ext cx="288" cy="100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auto">
              <a:xfrm>
                <a:off x="576" y="294"/>
                <a:ext cx="240" cy="912"/>
              </a:xfrm>
              <a:custGeom>
                <a:avLst/>
                <a:gdLst>
                  <a:gd name="T0" fmla="*/ 0 w 240"/>
                  <a:gd name="T1" fmla="*/ 0 h 912"/>
                  <a:gd name="T2" fmla="*/ 0 w 240"/>
                  <a:gd name="T3" fmla="*/ 912 h 912"/>
                  <a:gd name="T4" fmla="*/ 240 w 240"/>
                  <a:gd name="T5" fmla="*/ 912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912">
                    <a:moveTo>
                      <a:pt x="0" y="0"/>
                    </a:moveTo>
                    <a:lnTo>
                      <a:pt x="0" y="912"/>
                    </a:lnTo>
                    <a:lnTo>
                      <a:pt x="240" y="91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654" y="19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tx2"/>
                </a:extrusionClr>
              </a:sp3d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600" y="97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594" y="336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AutoShape 29"/>
              <p:cNvSpPr>
                <a:spLocks noChangeArrowheads="1"/>
              </p:cNvSpPr>
              <p:nvPr/>
            </p:nvSpPr>
            <p:spPr bwMode="auto">
              <a:xfrm>
                <a:off x="624" y="360"/>
                <a:ext cx="144" cy="144"/>
              </a:xfrm>
              <a:custGeom>
                <a:avLst/>
                <a:gdLst>
                  <a:gd name="G0" fmla="+- 2700 0 0"/>
                  <a:gd name="G1" fmla="*/ G0 2 1"/>
                  <a:gd name="G2" fmla="+- 21600 0 G1"/>
                  <a:gd name="G3" fmla="*/ G2 G2 1"/>
                  <a:gd name="G4" fmla="*/ G0 G0 1"/>
                  <a:gd name="G5" fmla="+- G3 0 G4"/>
                  <a:gd name="G6" fmla="*/ G5 1 8"/>
                  <a:gd name="G7" fmla="sqrt G6"/>
                  <a:gd name="G8" fmla="*/ G4 1 8"/>
                  <a:gd name="G9" fmla="sqrt G8"/>
                  <a:gd name="G10" fmla="+- G7 G9 0"/>
                  <a:gd name="G11" fmla="+- G7 0 G9"/>
                  <a:gd name="G12" fmla="+- G10 10800 0"/>
                  <a:gd name="G13" fmla="+- 10800 0 G10"/>
                  <a:gd name="G14" fmla="+- G11 10800 0"/>
                  <a:gd name="G15" fmla="+- 10800 0 G11"/>
                  <a:gd name="G16" fmla="+- 21600 0 G0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FFCC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AutoShape 30"/>
              <p:cNvSpPr>
                <a:spLocks noChangeArrowheads="1"/>
              </p:cNvSpPr>
              <p:nvPr/>
            </p:nvSpPr>
            <p:spPr bwMode="auto">
              <a:xfrm>
                <a:off x="624" y="1008"/>
                <a:ext cx="144" cy="144"/>
              </a:xfrm>
              <a:custGeom>
                <a:avLst/>
                <a:gdLst>
                  <a:gd name="G0" fmla="+- 2700 0 0"/>
                  <a:gd name="G1" fmla="*/ G0 2 1"/>
                  <a:gd name="G2" fmla="+- 21600 0 G1"/>
                  <a:gd name="G3" fmla="*/ G2 G2 1"/>
                  <a:gd name="G4" fmla="*/ G0 G0 1"/>
                  <a:gd name="G5" fmla="+- G3 0 G4"/>
                  <a:gd name="G6" fmla="*/ G5 1 8"/>
                  <a:gd name="G7" fmla="sqrt G6"/>
                  <a:gd name="G8" fmla="*/ G4 1 8"/>
                  <a:gd name="G9" fmla="sqrt G8"/>
                  <a:gd name="G10" fmla="+- G7 G9 0"/>
                  <a:gd name="G11" fmla="+- G7 0 G9"/>
                  <a:gd name="G12" fmla="+- G10 10800 0"/>
                  <a:gd name="G13" fmla="+- 10800 0 G10"/>
                  <a:gd name="G14" fmla="+- G11 10800 0"/>
                  <a:gd name="G15" fmla="+- 10800 0 G11"/>
                  <a:gd name="G16" fmla="+- 21600 0 G0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CC6600"/>
              </a:solidFill>
              <a:ln w="9525">
                <a:solidFill>
                  <a:srgbClr val="FFCC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AutoShape 31"/>
            <p:cNvSpPr>
              <a:spLocks noChangeArrowheads="1"/>
            </p:cNvSpPr>
            <p:nvPr/>
          </p:nvSpPr>
          <p:spPr bwMode="auto">
            <a:xfrm rot="5400000">
              <a:off x="120" y="600"/>
              <a:ext cx="1104" cy="384"/>
            </a:xfrm>
            <a:prstGeom prst="roundRect">
              <a:avLst>
                <a:gd name="adj" fmla="val 20236"/>
              </a:avLst>
            </a:prstGeom>
            <a:solidFill>
              <a:srgbClr val="DDDDDD"/>
            </a:solidFill>
            <a:ln w="3175">
              <a:solidFill>
                <a:schemeClr val="bg1"/>
              </a:solidFill>
              <a:round/>
              <a:headEnd/>
              <a:tailEnd/>
            </a:ln>
            <a:effectLst>
              <a:outerShdw dist="117088" dir="19163922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3943762" y="931408"/>
            <a:ext cx="4768850" cy="5067300"/>
            <a:chOff x="1296" y="240"/>
            <a:chExt cx="3312" cy="3888"/>
          </a:xfrm>
        </p:grpSpPr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296" y="240"/>
              <a:ext cx="3312" cy="3888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 descr="Large grid"/>
            <p:cNvSpPr>
              <a:spLocks noChangeArrowheads="1"/>
            </p:cNvSpPr>
            <p:nvPr/>
          </p:nvSpPr>
          <p:spPr bwMode="auto">
            <a:xfrm>
              <a:off x="1539" y="438"/>
              <a:ext cx="2964" cy="3588"/>
            </a:xfrm>
            <a:prstGeom prst="rect">
              <a:avLst/>
            </a:prstGeom>
            <a:pattFill prst="lgGrid">
              <a:fgClr>
                <a:srgbClr val="EAEAEA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3480" y="504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3600" y="50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3480" y="6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3600" y="6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2136" y="50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2256" y="504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2256" y="6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2136" y="6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2784" y="1908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2256" y="1776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2256" y="14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2256" y="12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3504" y="1764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3504" y="14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3504" y="12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2280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3528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AutoShape 52"/>
            <p:cNvSpPr>
              <a:spLocks noChangeArrowheads="1"/>
            </p:cNvSpPr>
            <p:nvPr/>
          </p:nvSpPr>
          <p:spPr bwMode="auto">
            <a:xfrm>
              <a:off x="2112" y="576"/>
              <a:ext cx="384" cy="115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AutoShape 53"/>
            <p:cNvSpPr>
              <a:spLocks noChangeArrowheads="1"/>
            </p:cNvSpPr>
            <p:nvPr/>
          </p:nvSpPr>
          <p:spPr bwMode="auto">
            <a:xfrm>
              <a:off x="3360" y="576"/>
              <a:ext cx="384" cy="115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2892" y="175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2892" y="14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Oval 56"/>
            <p:cNvSpPr>
              <a:spLocks noChangeArrowheads="1"/>
            </p:cNvSpPr>
            <p:nvPr/>
          </p:nvSpPr>
          <p:spPr bwMode="auto">
            <a:xfrm>
              <a:off x="2892" y="11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2892" y="8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1968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Oval 59"/>
            <p:cNvSpPr>
              <a:spLocks noChangeArrowheads="1"/>
            </p:cNvSpPr>
            <p:nvPr/>
          </p:nvSpPr>
          <p:spPr bwMode="auto">
            <a:xfrm>
              <a:off x="1968" y="14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Oval 60"/>
            <p:cNvSpPr>
              <a:spLocks noChangeArrowheads="1"/>
            </p:cNvSpPr>
            <p:nvPr/>
          </p:nvSpPr>
          <p:spPr bwMode="auto">
            <a:xfrm>
              <a:off x="3792" y="17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3792" y="14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Oval 62"/>
            <p:cNvSpPr>
              <a:spLocks noChangeArrowheads="1"/>
            </p:cNvSpPr>
            <p:nvPr/>
          </p:nvSpPr>
          <p:spPr bwMode="auto">
            <a:xfrm>
              <a:off x="1812" y="16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Oval 63"/>
            <p:cNvSpPr>
              <a:spLocks noChangeArrowheads="1"/>
            </p:cNvSpPr>
            <p:nvPr/>
          </p:nvSpPr>
          <p:spPr bwMode="auto">
            <a:xfrm>
              <a:off x="3936" y="16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2904" y="31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2904" y="290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2904" y="25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Oval 67"/>
            <p:cNvSpPr>
              <a:spLocks noChangeArrowheads="1"/>
            </p:cNvSpPr>
            <p:nvPr/>
          </p:nvSpPr>
          <p:spPr bwMode="auto">
            <a:xfrm>
              <a:off x="2916" y="375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Oval 68"/>
            <p:cNvSpPr>
              <a:spLocks noChangeArrowheads="1"/>
            </p:cNvSpPr>
            <p:nvPr/>
          </p:nvSpPr>
          <p:spPr bwMode="auto">
            <a:xfrm>
              <a:off x="2916" y="34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2232" y="260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Oval 70"/>
            <p:cNvSpPr>
              <a:spLocks noChangeArrowheads="1"/>
            </p:cNvSpPr>
            <p:nvPr/>
          </p:nvSpPr>
          <p:spPr bwMode="auto">
            <a:xfrm>
              <a:off x="2112" y="27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Oval 71"/>
            <p:cNvSpPr>
              <a:spLocks noChangeArrowheads="1"/>
            </p:cNvSpPr>
            <p:nvPr/>
          </p:nvSpPr>
          <p:spPr bwMode="auto">
            <a:xfrm>
              <a:off x="2112" y="260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3504" y="25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Oval 73"/>
            <p:cNvSpPr>
              <a:spLocks noChangeArrowheads="1"/>
            </p:cNvSpPr>
            <p:nvPr/>
          </p:nvSpPr>
          <p:spPr bwMode="auto">
            <a:xfrm>
              <a:off x="3624" y="27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Oval 74"/>
            <p:cNvSpPr>
              <a:spLocks noChangeArrowheads="1"/>
            </p:cNvSpPr>
            <p:nvPr/>
          </p:nvSpPr>
          <p:spPr bwMode="auto">
            <a:xfrm>
              <a:off x="3624" y="25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2784" y="271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Oval 76"/>
            <p:cNvSpPr>
              <a:spLocks noChangeArrowheads="1"/>
            </p:cNvSpPr>
            <p:nvPr/>
          </p:nvSpPr>
          <p:spPr bwMode="auto">
            <a:xfrm>
              <a:off x="2784" y="25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Oval 77"/>
            <p:cNvSpPr>
              <a:spLocks noChangeArrowheads="1"/>
            </p:cNvSpPr>
            <p:nvPr/>
          </p:nvSpPr>
          <p:spPr bwMode="auto">
            <a:xfrm>
              <a:off x="2316" y="2811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Oval 78"/>
            <p:cNvSpPr>
              <a:spLocks noChangeArrowheads="1"/>
            </p:cNvSpPr>
            <p:nvPr/>
          </p:nvSpPr>
          <p:spPr bwMode="auto">
            <a:xfrm>
              <a:off x="3960" y="2550"/>
              <a:ext cx="132" cy="9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Oval 79"/>
            <p:cNvSpPr>
              <a:spLocks noChangeArrowheads="1"/>
            </p:cNvSpPr>
            <p:nvPr/>
          </p:nvSpPr>
          <p:spPr bwMode="auto">
            <a:xfrm>
              <a:off x="1919" y="3228"/>
              <a:ext cx="122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3441" y="3055"/>
              <a:ext cx="87" cy="12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Oval 81"/>
            <p:cNvSpPr>
              <a:spLocks noChangeArrowheads="1"/>
            </p:cNvSpPr>
            <p:nvPr/>
          </p:nvSpPr>
          <p:spPr bwMode="auto">
            <a:xfrm>
              <a:off x="1776" y="34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3972" y="34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auto">
            <a:xfrm>
              <a:off x="3192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auto">
            <a:xfrm>
              <a:off x="2652" y="2064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auto">
            <a:xfrm>
              <a:off x="3192" y="1920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auto">
            <a:xfrm>
              <a:off x="2652" y="1920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auto">
            <a:xfrm>
              <a:off x="3192" y="220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Oval 88"/>
            <p:cNvSpPr>
              <a:spLocks noChangeArrowheads="1"/>
            </p:cNvSpPr>
            <p:nvPr/>
          </p:nvSpPr>
          <p:spPr bwMode="auto">
            <a:xfrm>
              <a:off x="2652" y="220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Oval 89"/>
            <p:cNvSpPr>
              <a:spLocks noChangeArrowheads="1"/>
            </p:cNvSpPr>
            <p:nvPr/>
          </p:nvSpPr>
          <p:spPr bwMode="auto">
            <a:xfrm>
              <a:off x="1788" y="3660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Oval 90"/>
            <p:cNvSpPr>
              <a:spLocks noChangeArrowheads="1"/>
            </p:cNvSpPr>
            <p:nvPr/>
          </p:nvSpPr>
          <p:spPr bwMode="auto">
            <a:xfrm>
              <a:off x="1716" y="358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Oval 91"/>
            <p:cNvSpPr>
              <a:spLocks noChangeArrowheads="1"/>
            </p:cNvSpPr>
            <p:nvPr/>
          </p:nvSpPr>
          <p:spPr bwMode="auto">
            <a:xfrm>
              <a:off x="1644" y="3504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Oval 92"/>
            <p:cNvSpPr>
              <a:spLocks noChangeArrowheads="1"/>
            </p:cNvSpPr>
            <p:nvPr/>
          </p:nvSpPr>
          <p:spPr bwMode="auto">
            <a:xfrm>
              <a:off x="1632" y="364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Oval 93"/>
            <p:cNvSpPr>
              <a:spLocks noChangeArrowheads="1"/>
            </p:cNvSpPr>
            <p:nvPr/>
          </p:nvSpPr>
          <p:spPr bwMode="auto">
            <a:xfrm>
              <a:off x="4176" y="364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Oval 94"/>
            <p:cNvSpPr>
              <a:spLocks noChangeArrowheads="1"/>
            </p:cNvSpPr>
            <p:nvPr/>
          </p:nvSpPr>
          <p:spPr bwMode="auto">
            <a:xfrm>
              <a:off x="4092" y="3564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Oval 95"/>
            <p:cNvSpPr>
              <a:spLocks noChangeArrowheads="1"/>
            </p:cNvSpPr>
            <p:nvPr/>
          </p:nvSpPr>
          <p:spPr bwMode="auto">
            <a:xfrm>
              <a:off x="4032" y="364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Oval 96"/>
            <p:cNvSpPr>
              <a:spLocks noChangeArrowheads="1"/>
            </p:cNvSpPr>
            <p:nvPr/>
          </p:nvSpPr>
          <p:spPr bwMode="auto">
            <a:xfrm>
              <a:off x="4176" y="34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Oval 97"/>
            <p:cNvSpPr>
              <a:spLocks noChangeArrowheads="1"/>
            </p:cNvSpPr>
            <p:nvPr/>
          </p:nvSpPr>
          <p:spPr bwMode="auto">
            <a:xfrm>
              <a:off x="2424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Oval 98"/>
            <p:cNvSpPr>
              <a:spLocks noChangeArrowheads="1"/>
            </p:cNvSpPr>
            <p:nvPr/>
          </p:nvSpPr>
          <p:spPr bwMode="auto">
            <a:xfrm>
              <a:off x="2268" y="292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Oval 99"/>
            <p:cNvSpPr>
              <a:spLocks noChangeArrowheads="1"/>
            </p:cNvSpPr>
            <p:nvPr/>
          </p:nvSpPr>
          <p:spPr bwMode="auto">
            <a:xfrm>
              <a:off x="2112" y="292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Oval 100"/>
            <p:cNvSpPr>
              <a:spLocks noChangeArrowheads="1"/>
            </p:cNvSpPr>
            <p:nvPr/>
          </p:nvSpPr>
          <p:spPr bwMode="auto">
            <a:xfrm>
              <a:off x="1944" y="292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Oval 101"/>
            <p:cNvSpPr>
              <a:spLocks noChangeArrowheads="1"/>
            </p:cNvSpPr>
            <p:nvPr/>
          </p:nvSpPr>
          <p:spPr bwMode="auto">
            <a:xfrm>
              <a:off x="1800" y="292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Oval 102"/>
            <p:cNvSpPr>
              <a:spLocks noChangeArrowheads="1"/>
            </p:cNvSpPr>
            <p:nvPr/>
          </p:nvSpPr>
          <p:spPr bwMode="auto">
            <a:xfrm>
              <a:off x="1632" y="292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Oval 103"/>
            <p:cNvSpPr>
              <a:spLocks noChangeArrowheads="1"/>
            </p:cNvSpPr>
            <p:nvPr/>
          </p:nvSpPr>
          <p:spPr bwMode="auto">
            <a:xfrm>
              <a:off x="2904" y="230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AutoShape 104"/>
            <p:cNvSpPr>
              <a:spLocks noChangeArrowheads="1"/>
            </p:cNvSpPr>
            <p:nvPr/>
          </p:nvSpPr>
          <p:spPr bwMode="auto">
            <a:xfrm>
              <a:off x="1632" y="2292"/>
              <a:ext cx="1008" cy="1344"/>
            </a:xfrm>
            <a:prstGeom prst="roundRect">
              <a:avLst>
                <a:gd name="adj" fmla="val 2859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AutoShape 105"/>
            <p:cNvSpPr>
              <a:spLocks noChangeArrowheads="1"/>
            </p:cNvSpPr>
            <p:nvPr/>
          </p:nvSpPr>
          <p:spPr bwMode="auto">
            <a:xfrm>
              <a:off x="3072" y="1920"/>
              <a:ext cx="1296" cy="1824"/>
            </a:xfrm>
            <a:prstGeom prst="roundRect">
              <a:avLst>
                <a:gd name="adj" fmla="val 513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7" name="Group 106"/>
          <p:cNvGrpSpPr>
            <a:grpSpLocks/>
          </p:cNvGrpSpPr>
          <p:nvPr/>
        </p:nvGrpSpPr>
        <p:grpSpPr bwMode="auto">
          <a:xfrm>
            <a:off x="1816100" y="3352800"/>
            <a:ext cx="1981200" cy="2590800"/>
            <a:chOff x="3216" y="1008"/>
            <a:chExt cx="1152" cy="1632"/>
          </a:xfrm>
        </p:grpSpPr>
        <p:grpSp>
          <p:nvGrpSpPr>
            <p:cNvPr id="108" name="Group 107"/>
            <p:cNvGrpSpPr>
              <a:grpSpLocks/>
            </p:cNvGrpSpPr>
            <p:nvPr/>
          </p:nvGrpSpPr>
          <p:grpSpPr bwMode="auto">
            <a:xfrm>
              <a:off x="3216" y="1008"/>
              <a:ext cx="1152" cy="1632"/>
              <a:chOff x="1200" y="2112"/>
              <a:chExt cx="1152" cy="1632"/>
            </a:xfrm>
          </p:grpSpPr>
          <p:grpSp>
            <p:nvGrpSpPr>
              <p:cNvPr id="110" name="Group 108"/>
              <p:cNvGrpSpPr>
                <a:grpSpLocks/>
              </p:cNvGrpSpPr>
              <p:nvPr/>
            </p:nvGrpSpPr>
            <p:grpSpPr bwMode="auto">
              <a:xfrm>
                <a:off x="1200" y="2112"/>
                <a:ext cx="1152" cy="1632"/>
                <a:chOff x="4416" y="1920"/>
                <a:chExt cx="1152" cy="1632"/>
              </a:xfrm>
            </p:grpSpPr>
            <p:sp>
              <p:nvSpPr>
                <p:cNvPr id="112" name="AutoShape 109"/>
                <p:cNvSpPr>
                  <a:spLocks noChangeArrowheads="1"/>
                </p:cNvSpPr>
                <p:nvPr/>
              </p:nvSpPr>
              <p:spPr bwMode="auto">
                <a:xfrm>
                  <a:off x="4416" y="1920"/>
                  <a:ext cx="1152" cy="1632"/>
                </a:xfrm>
                <a:prstGeom prst="roundRect">
                  <a:avLst>
                    <a:gd name="adj" fmla="val 4708"/>
                  </a:avLst>
                </a:prstGeom>
                <a:solidFill>
                  <a:srgbClr val="FFFFFF"/>
                </a:solidFill>
                <a:ln w="9525">
                  <a:round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FFFFFF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vi-VN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" name="AutoShape 110"/>
                <p:cNvSpPr>
                  <a:spLocks noChangeArrowheads="1"/>
                </p:cNvSpPr>
                <p:nvPr/>
              </p:nvSpPr>
              <p:spPr bwMode="auto">
                <a:xfrm>
                  <a:off x="4464" y="1968"/>
                  <a:ext cx="1056" cy="1536"/>
                </a:xfrm>
                <a:prstGeom prst="roundRect">
                  <a:avLst>
                    <a:gd name="adj" fmla="val 3569"/>
                  </a:avLst>
                </a:prstGeom>
                <a:solidFill>
                  <a:srgbClr val="EAEAEA"/>
                </a:soli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4" name="AutoShape 111"/>
                <p:cNvSpPr>
                  <a:spLocks noChangeArrowheads="1"/>
                </p:cNvSpPr>
                <p:nvPr/>
              </p:nvSpPr>
              <p:spPr bwMode="auto">
                <a:xfrm>
                  <a:off x="4512" y="2112"/>
                  <a:ext cx="960" cy="48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DDDDD"/>
                </a:soli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>
                  <a:prstShdw prst="shdw17" dist="17961" dir="2700000">
                    <a:schemeClr val="bg2"/>
                  </a:prstShdw>
                </a:effectLst>
              </p:spPr>
              <p:txBody>
                <a:bodyPr wrap="none" anchor="ctr"/>
                <a:lstStyle/>
                <a:p>
                  <a:endParaRPr lang="vi-VN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5" name="AutoShape 112"/>
                <p:cNvSpPr>
                  <a:spLocks noChangeArrowheads="1"/>
                </p:cNvSpPr>
                <p:nvPr/>
              </p:nvSpPr>
              <p:spPr bwMode="auto">
                <a:xfrm>
                  <a:off x="4512" y="2892"/>
                  <a:ext cx="960" cy="48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DDDDDD"/>
                </a:solidFill>
                <a:ln w="9525">
                  <a:solidFill>
                    <a:srgbClr val="5F5F5F"/>
                  </a:solidFill>
                  <a:round/>
                  <a:headEnd/>
                  <a:tailEnd/>
                </a:ln>
                <a:effectLst>
                  <a:prstShdw prst="shdw17" dist="17961" dir="2700000">
                    <a:schemeClr val="bg2"/>
                  </a:prstShdw>
                </a:effectLst>
              </p:spPr>
              <p:txBody>
                <a:bodyPr wrap="none" anchor="ctr"/>
                <a:lstStyle/>
                <a:p>
                  <a:endParaRPr lang="vi-VN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6" name="AutoShape 113"/>
                <p:cNvSpPr>
                  <a:spLocks noChangeArrowheads="1"/>
                </p:cNvSpPr>
                <p:nvPr/>
              </p:nvSpPr>
              <p:spPr bwMode="auto">
                <a:xfrm>
                  <a:off x="5136" y="2256"/>
                  <a:ext cx="96" cy="192"/>
                </a:xfrm>
                <a:prstGeom prst="flowChartDelay">
                  <a:avLst/>
                </a:prstGeom>
                <a:solidFill>
                  <a:schemeClr val="bg2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7" name="AutoShape 114"/>
                <p:cNvSpPr>
                  <a:spLocks noChangeArrowheads="1"/>
                </p:cNvSpPr>
                <p:nvPr/>
              </p:nvSpPr>
              <p:spPr bwMode="auto">
                <a:xfrm rot="10800000">
                  <a:off x="4704" y="2256"/>
                  <a:ext cx="96" cy="192"/>
                </a:xfrm>
                <a:prstGeom prst="flowChartDelay">
                  <a:avLst/>
                </a:prstGeom>
                <a:solidFill>
                  <a:schemeClr val="bg2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8" name="AutoShape 115"/>
                <p:cNvSpPr>
                  <a:spLocks noChangeArrowheads="1"/>
                </p:cNvSpPr>
                <p:nvPr/>
              </p:nvSpPr>
              <p:spPr bwMode="auto">
                <a:xfrm>
                  <a:off x="5136" y="3024"/>
                  <a:ext cx="96" cy="192"/>
                </a:xfrm>
                <a:prstGeom prst="flowChartDelay">
                  <a:avLst/>
                </a:prstGeom>
                <a:solidFill>
                  <a:schemeClr val="bg2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9" name="AutoShape 116"/>
                <p:cNvSpPr>
                  <a:spLocks noChangeArrowheads="1"/>
                </p:cNvSpPr>
                <p:nvPr/>
              </p:nvSpPr>
              <p:spPr bwMode="auto">
                <a:xfrm rot="10800000">
                  <a:off x="4704" y="3024"/>
                  <a:ext cx="96" cy="192"/>
                </a:xfrm>
                <a:prstGeom prst="flowChartDelay">
                  <a:avLst/>
                </a:prstGeom>
                <a:solidFill>
                  <a:schemeClr val="bg2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11" name="AutoShape 117"/>
              <p:cNvSpPr>
                <a:spLocks noChangeArrowheads="1"/>
              </p:cNvSpPr>
              <p:nvPr/>
            </p:nvSpPr>
            <p:spPr bwMode="auto">
              <a:xfrm>
                <a:off x="1632" y="2802"/>
                <a:ext cx="240" cy="240"/>
              </a:xfrm>
              <a:custGeom>
                <a:avLst/>
                <a:gdLst>
                  <a:gd name="G0" fmla="+- 3086 0 0"/>
                  <a:gd name="G1" fmla="+- 21600 0 3086"/>
                  <a:gd name="G2" fmla="+- 21600 0 308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086" y="10800"/>
                    </a:moveTo>
                    <a:cubicBezTo>
                      <a:pt x="3086" y="15060"/>
                      <a:pt x="6540" y="18514"/>
                      <a:pt x="10800" y="18514"/>
                    </a:cubicBezTo>
                    <a:cubicBezTo>
                      <a:pt x="15060" y="18514"/>
                      <a:pt x="18514" y="15060"/>
                      <a:pt x="18514" y="10800"/>
                    </a:cubicBezTo>
                    <a:cubicBezTo>
                      <a:pt x="18514" y="6540"/>
                      <a:pt x="15060" y="3086"/>
                      <a:pt x="10800" y="3086"/>
                    </a:cubicBezTo>
                    <a:cubicBezTo>
                      <a:pt x="6540" y="3086"/>
                      <a:pt x="3086" y="6540"/>
                      <a:pt x="3086" y="10800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9" name="Oval 118"/>
            <p:cNvSpPr>
              <a:spLocks noChangeArrowheads="1"/>
            </p:cNvSpPr>
            <p:nvPr/>
          </p:nvSpPr>
          <p:spPr bwMode="auto">
            <a:xfrm>
              <a:off x="3720" y="17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0" name="Group 119"/>
          <p:cNvGrpSpPr>
            <a:grpSpLocks/>
          </p:cNvGrpSpPr>
          <p:nvPr/>
        </p:nvGrpSpPr>
        <p:grpSpPr bwMode="auto">
          <a:xfrm>
            <a:off x="2600325" y="4495800"/>
            <a:ext cx="330200" cy="304800"/>
            <a:chOff x="576" y="3024"/>
            <a:chExt cx="192" cy="192"/>
          </a:xfrm>
        </p:grpSpPr>
        <p:sp>
          <p:nvSpPr>
            <p:cNvPr id="121" name="Oval 120"/>
            <p:cNvSpPr>
              <a:spLocks noChangeArrowheads="1"/>
            </p:cNvSpPr>
            <p:nvPr/>
          </p:nvSpPr>
          <p:spPr bwMode="auto">
            <a:xfrm>
              <a:off x="576" y="3024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Line 121"/>
            <p:cNvSpPr>
              <a:spLocks noChangeShapeType="1"/>
            </p:cNvSpPr>
            <p:nvPr/>
          </p:nvSpPr>
          <p:spPr bwMode="auto">
            <a:xfrm>
              <a:off x="624" y="3072"/>
              <a:ext cx="96" cy="96"/>
            </a:xfrm>
            <a:prstGeom prst="line">
              <a:avLst/>
            </a:prstGeom>
            <a:noFill/>
            <a:ln w="57150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626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3453</TotalTime>
  <Words>862</Words>
  <Application>Microsoft Office PowerPoint</Application>
  <PresentationFormat>On-screen Show (4:3)</PresentationFormat>
  <Paragraphs>192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.VnTime</vt:lpstr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</cp:lastModifiedBy>
  <cp:revision>331</cp:revision>
  <cp:lastPrinted>2024-11-06T14:25:11Z</cp:lastPrinted>
  <dcterms:created xsi:type="dcterms:W3CDTF">2021-09-05T05:43:19Z</dcterms:created>
  <dcterms:modified xsi:type="dcterms:W3CDTF">2024-11-07T13:47:06Z</dcterms:modified>
</cp:coreProperties>
</file>