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95" r:id="rId11"/>
    <p:sldId id="296" r:id="rId12"/>
    <p:sldId id="297" r:id="rId13"/>
    <p:sldId id="267" r:id="rId14"/>
    <p:sldId id="269" r:id="rId15"/>
    <p:sldId id="298" r:id="rId16"/>
    <p:sldId id="272" r:id="rId17"/>
    <p:sldId id="299" r:id="rId18"/>
  </p:sldIdLst>
  <p:sldSz cx="9144000" cy="5143500" type="screen16x9"/>
  <p:notesSz cx="6858000" cy="9144000"/>
  <p:embeddedFontLst>
    <p:embeddedFont>
      <p:font typeface="Cousine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55EEA4-988B-492D-99E5-9B07CBB69424}">
  <a:tblStyle styleId="{FC55EEA4-988B-492D-99E5-9B07CBB694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16E642-95D0-4B56-8B43-F84085D114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033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27177" y="744699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10800000">
            <a:off x="660998" y="3645100"/>
            <a:ext cx="1080000" cy="9951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296743" y="2299856"/>
            <a:ext cx="0" cy="2075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25702" y="-1293868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7216304" y="1888685"/>
            <a:ext cx="1395000" cy="128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20778" y="1239803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731381" y="1239803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234143"/>
            <a:ext cx="2631900" cy="3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3223964" y="1234143"/>
            <a:ext cx="2631900" cy="3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5990727" y="1234143"/>
            <a:ext cx="2631900" cy="3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6" y="0"/>
            <a:ext cx="91417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91700" y="96300"/>
            <a:ext cx="8966100" cy="4945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125000"/>
            <a:ext cx="82296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990600" y="2571750"/>
            <a:ext cx="72126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6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438150"/>
            <a:ext cx="7847945" cy="1676400"/>
            <a:chOff x="685800" y="438150"/>
            <a:chExt cx="7847945" cy="1676400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38150"/>
              <a:ext cx="5105400" cy="1676400"/>
              <a:chOff x="685800" y="438150"/>
              <a:chExt cx="5105400" cy="1676400"/>
            </a:xfrm>
          </p:grpSpPr>
          <p:pic>
            <p:nvPicPr>
              <p:cNvPr id="3" name="Google Shape;90;p13"/>
              <p:cNvPicPr preferRelativeResize="0"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438150"/>
                <a:ext cx="2336800" cy="1676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Google Shape;90;p13"/>
              <p:cNvPicPr preferRelativeResize="0"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438150"/>
                <a:ext cx="2590800" cy="1676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" name="Google Shape;90;p13"/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38150"/>
              <a:ext cx="2590145" cy="1676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CỦA NGÔI NHÀ THÔNG MINH 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748356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2. Tính an toàn cao</a:t>
            </a:r>
            <a:endParaRPr lang="en-US" sz="20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148466"/>
            <a:ext cx="441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Hệ thống an ninh, báo cháy và chữa cháy có thể cảnh báo trong những </a:t>
            </a:r>
            <a:endParaRPr lang="en-US" sz="1800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nào?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có nguy cơ mất an toàn, hệ thống </a:t>
            </a:r>
            <a:endParaRPr lang="en-US" sz="1800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ninh, báo cháy và chữa cháy sẽ </a:t>
            </a:r>
            <a:endParaRPr lang="en-US" sz="1800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cho chủ nhà bằng cách nào?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48356"/>
            <a:ext cx="4419600" cy="3165015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342900" y="4095750"/>
            <a:ext cx="8305800" cy="914400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an toàn trong ngôi </a:t>
            </a:r>
            <a:r>
              <a:rPr lang="nl-NL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nl-N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minh được đảm bảo nhờ hệ thống an ninh, hệ thống báo cháy và chữa cháy giúp giám sát từ xa,...</a:t>
            </a:r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CỦA NGÔI NHÀ THÔNG MINH 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748356"/>
            <a:ext cx="379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3. Tiết kiệm năng lượng</a:t>
            </a:r>
            <a:endParaRPr lang="en-US" sz="20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52776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thông </a:t>
            </a:r>
            <a:r>
              <a:rPr lang="nl-NL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tiết kiệm năng lượng do có các </a:t>
            </a:r>
            <a:r>
              <a:rPr lang="nl-N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có thể tự động </a:t>
            </a:r>
            <a:r>
              <a:rPr lang="nl-NL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hoặc </a:t>
            </a:r>
            <a:r>
              <a:rPr lang="nl-N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tắt, tự động </a:t>
            </a:r>
            <a:r>
              <a:rPr lang="nl-NL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nl-N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</a:t>
            </a:r>
            <a:r>
              <a:rPr lang="nl-NL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 </a:t>
            </a:r>
            <a:r>
              <a:rPr lang="nl-N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nl-NL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 </a:t>
            </a:r>
            <a:r>
              <a:rPr lang="nl-N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theo nhu cầu của người </a:t>
            </a:r>
            <a:r>
              <a:rPr lang="nl-NL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dụng.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48466"/>
            <a:ext cx="4876800" cy="36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CỦA NGÔI NHÀ THÔNG MINH 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748356"/>
            <a:ext cx="379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3. Tiết kiệm năng lượng</a:t>
            </a:r>
            <a:endParaRPr lang="en-US" sz="20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290" y="1148466"/>
            <a:ext cx="81811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thông minh thu nhận năng </a:t>
            </a:r>
            <a:endParaRPr lang="en-US" sz="1800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Trời, năng lượng gió bằng </a:t>
            </a:r>
            <a:endParaRPr lang="en-US" sz="1800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nào?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11" y="1148466"/>
            <a:ext cx="4748647" cy="37854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81600" y="748356"/>
            <a:ext cx="1444334" cy="2292851"/>
            <a:chOff x="5181600" y="748356"/>
            <a:chExt cx="1444334" cy="2292851"/>
          </a:xfrm>
        </p:grpSpPr>
        <p:cxnSp>
          <p:nvCxnSpPr>
            <p:cNvPr id="7" name="Elbow Connector 6"/>
            <p:cNvCxnSpPr/>
            <p:nvPr/>
          </p:nvCxnSpPr>
          <p:spPr>
            <a:xfrm rot="16200000" flipH="1">
              <a:off x="5011502" y="1728109"/>
              <a:ext cx="2092797" cy="533400"/>
            </a:xfrm>
            <a:prstGeom prst="bent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5181600" y="748356"/>
              <a:ext cx="1444334" cy="40011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pin MT</a:t>
              </a:r>
              <a:endPara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34200" y="748356"/>
            <a:ext cx="1295400" cy="985194"/>
            <a:chOff x="6934200" y="748356"/>
            <a:chExt cx="1295400" cy="985194"/>
          </a:xfrm>
        </p:grpSpPr>
        <p:sp>
          <p:nvSpPr>
            <p:cNvPr id="12" name="Rounded Rectangle 11"/>
            <p:cNvSpPr/>
            <p:nvPr/>
          </p:nvSpPr>
          <p:spPr>
            <a:xfrm>
              <a:off x="6934200" y="748356"/>
              <a:ext cx="1295400" cy="40011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 gió</a:t>
              </a:r>
              <a:endPara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581900" y="1148466"/>
              <a:ext cx="0" cy="58508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52400" y="2685187"/>
            <a:ext cx="3860696" cy="1754326"/>
            <a:chOff x="152400" y="2685187"/>
            <a:chExt cx="3860696" cy="1754326"/>
          </a:xfrm>
        </p:grpSpPr>
        <p:sp>
          <p:nvSpPr>
            <p:cNvPr id="13" name="Curved Right Arrow 12"/>
            <p:cNvSpPr/>
            <p:nvPr/>
          </p:nvSpPr>
          <p:spPr>
            <a:xfrm>
              <a:off x="152400" y="2876550"/>
              <a:ext cx="457200" cy="1371600"/>
            </a:xfrm>
            <a:prstGeom prst="curv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" y="2685187"/>
              <a:ext cx="340349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 thống chuyển từ năng lượng </a:t>
              </a:r>
              <a:endParaRPr lang="nl-NL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nl-NL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nl-NL" sz="1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 </a:t>
              </a:r>
              <a:r>
                <a:rPr lang="nl-NL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 Mặt Trời thành </a:t>
              </a:r>
              <a:endParaRPr lang="nl-NL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 giúp tiết </a:t>
              </a:r>
              <a:r>
                <a:rPr lang="nl-NL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 chi phí và thân </a:t>
              </a:r>
              <a:endParaRPr lang="nl-NL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 </a:t>
              </a:r>
              <a:r>
                <a:rPr lang="nl-NL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</a:t>
              </a:r>
              <a:r>
                <a:rPr lang="nl-NL" sz="1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 </a:t>
              </a:r>
              <a:r>
                <a:rPr lang="nl-NL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trường.</a:t>
              </a:r>
              <a:endPara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5193"/>
              </p:ext>
            </p:extLst>
          </p:nvPr>
        </p:nvGraphicFramePr>
        <p:xfrm>
          <a:off x="228600" y="590549"/>
          <a:ext cx="8763000" cy="4438150"/>
        </p:xfrm>
        <a:graphic>
          <a:graphicData uri="http://schemas.openxmlformats.org/drawingml/2006/table">
            <a:tbl>
              <a:tblPr firstRow="1" firstCol="1" bandRow="1">
                <a:tableStyleId>{FC55EEA4-988B-492D-99E5-9B07CBB69424}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6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tả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của ngôi nhà thông minh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đi tới đâu đèn tự động bật chiếu sáng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nhắn được gửi đến điện thoại của chủ nhà khi phát hiện ra sự xâm nhập trái phép.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tấm pin mặt trời ở mái nhà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hòa tự động điều chỉnh nhiệt độ phòng phù hợp với điều kiện tự nhiên xung quanh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Chạm nút “đi ngủ” trên màn hình điện thoại thì điện được tắt, rèm được kéo vào, cửa được đóng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Còi báo cháy kêu khi phát hiện nồng độ khói trong nhà vượt ngưỡng an toàn.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31" marR="4873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0608" y="133350"/>
            <a:ext cx="72635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Hãy đọc phần luyện tập trong SGK trang 18 và hoàn thành bảng sau:</a:t>
            </a: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133933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Tính tiện nghi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6208" y="196215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Tính an toàn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3416" y="2495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Tính tiết kiệm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7545" y="302895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Tính tiện nghi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7545" y="379095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Tính tiện nghi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7545" y="447675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Tính an toàn</a:t>
            </a:r>
            <a:endParaRPr 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048161" y="245919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BÀI TẬP LUYỆN TẬP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08" y="747415"/>
            <a:ext cx="85066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</a:t>
            </a:r>
            <a:r>
              <a:rPr lang="nl-NL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hoặc cụm từ còn thiếu mô tả đặc điểm của ngôi nhà thông minh </a:t>
            </a:r>
            <a:r>
              <a:rPr lang="nl-NL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nl-NL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dấu chấm: </a:t>
            </a:r>
            <a:endParaRPr 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nl-N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thông minh là ngôi nhà được lắp đặt </a:t>
            </a:r>
            <a:r>
              <a:rPr lang="nl-N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các.................................thành </a:t>
            </a:r>
            <a:r>
              <a:rPr lang="nl-N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nl-N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và </a:t>
            </a:r>
            <a:r>
              <a:rPr lang="nl-N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điều khiển</a:t>
            </a:r>
            <a:r>
              <a:rPr lang="nl-N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....................................đảm </a:t>
            </a:r>
            <a:r>
              <a:rPr lang="nl-N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tăng tính tiện nghi, an toàn và tiết </a:t>
            </a:r>
            <a:r>
              <a:rPr lang="nl-N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 </a:t>
            </a:r>
            <a:r>
              <a:rPr lang="nl-N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khi sử dụng.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65735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</a:rPr>
              <a:t>thiết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bị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thông</a:t>
            </a:r>
            <a:r>
              <a:rPr lang="en-US" sz="1800" dirty="0" smtClean="0">
                <a:solidFill>
                  <a:srgbClr val="FFFF00"/>
                </a:solidFill>
              </a:rPr>
              <a:t> minh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5000" y="2174230"/>
            <a:ext cx="320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</a:rPr>
              <a:t>tự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động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hoặc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từ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xa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548182"/>
            <a:ext cx="64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i="1" smtClean="0">
                <a:solidFill>
                  <a:schemeClr val="bg1"/>
                </a:solidFill>
              </a:rPr>
              <a:t>2. Có </a:t>
            </a:r>
            <a:r>
              <a:rPr lang="nl-NL" sz="1800" b="1" i="1">
                <a:solidFill>
                  <a:schemeClr val="bg1"/>
                </a:solidFill>
              </a:rPr>
              <a:t>bao nhiêu hệ thống trong ngôi nhà thông minh</a:t>
            </a:r>
            <a:r>
              <a:rPr lang="nl-NL" sz="1800" b="1" i="1" smtClean="0">
                <a:solidFill>
                  <a:schemeClr val="bg1"/>
                </a:solidFill>
              </a:rPr>
              <a:t>?</a:t>
            </a:r>
            <a:endParaRPr lang="en-US" sz="1800" b="1" i="1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57200" y="4171950"/>
            <a:ext cx="2362200" cy="6096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002060"/>
                </a:solidFill>
              </a:rPr>
              <a:t>A. 6 hệ thống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3080963" y="4171950"/>
            <a:ext cx="2362200" cy="6096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002060"/>
                </a:solidFill>
              </a:rPr>
              <a:t>B. 7 hệ thống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5600700" y="4171950"/>
            <a:ext cx="2362200" cy="6096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002060"/>
                </a:solidFill>
              </a:rPr>
              <a:t>C. 8 hệ thống</a:t>
            </a:r>
            <a:endParaRPr lang="en-US" sz="1800" b="1">
              <a:solidFill>
                <a:srgbClr val="002060"/>
              </a:solidFill>
            </a:endParaRPr>
          </a:p>
        </p:txBody>
      </p:sp>
      <p:cxnSp>
        <p:nvCxnSpPr>
          <p:cNvPr id="45" name="Google Shape;251;p26"/>
          <p:cNvCxnSpPr/>
          <p:nvPr/>
        </p:nvCxnSpPr>
        <p:spPr>
          <a:xfrm>
            <a:off x="1037625" y="735292"/>
            <a:ext cx="7093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40" grpId="0"/>
      <p:bldP spid="6" grpId="0"/>
      <p:bldP spid="7" grpId="0" animBg="1"/>
      <p:bldP spid="7" grpId="1" animBg="1"/>
      <p:bldP spid="43" grpId="0" animBg="1"/>
      <p:bldP spid="43" grpId="1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" name="Oval Callout 4"/>
          <p:cNvSpPr/>
          <p:nvPr/>
        </p:nvSpPr>
        <p:spPr>
          <a:xfrm>
            <a:off x="152401" y="1123950"/>
            <a:ext cx="3962399" cy="190500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i="1" smtClean="0">
                <a:solidFill>
                  <a:srgbClr val="002060"/>
                </a:solidFill>
              </a:rPr>
              <a:t>Hãy vẽ hoặc mô tả ngôi nhà thông minh mơ ước của em?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0" y="2971800"/>
            <a:ext cx="2930235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350"/>
            <a:ext cx="41910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5" y="2647950"/>
            <a:ext cx="4191000" cy="2362200"/>
          </a:xfrm>
          <a:prstGeom prst="rect">
            <a:avLst/>
          </a:prstGeom>
        </p:spPr>
      </p:pic>
      <p:cxnSp>
        <p:nvCxnSpPr>
          <p:cNvPr id="7" name="Google Shape;251;p26"/>
          <p:cNvCxnSpPr/>
          <p:nvPr/>
        </p:nvCxnSpPr>
        <p:spPr>
          <a:xfrm>
            <a:off x="442612" y="666750"/>
            <a:ext cx="3381975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680778" y="205085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BÀI TẬP VẬN DỤNG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 VỀ NHÀ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2699550" y="2678138"/>
            <a:ext cx="3744900" cy="583800"/>
          </a:xfrm>
          <a:prstGeom prst="rect">
            <a:avLst/>
          </a:prstGeom>
          <a:solidFill>
            <a:srgbClr val="FFFF00"/>
          </a:solidFill>
          <a:ln w="19050" cap="rnd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chemeClr val="tx1"/>
                </a:solidFill>
                <a:latin typeface="Times New Roman" panose="02020603050405020304" pitchFamily="18" charset="0"/>
                <a:ea typeface="Cousine"/>
                <a:cs typeface="Times New Roman" panose="02020603050405020304" pitchFamily="18" charset="0"/>
                <a:sym typeface="Cousine"/>
              </a:rPr>
              <a:t>Hoàn thành bài tập</a:t>
            </a:r>
            <a:endParaRPr sz="2000" b="1">
              <a:solidFill>
                <a:schemeClr val="tx1"/>
              </a:solidFill>
              <a:latin typeface="Times New Roman" panose="02020603050405020304" pitchFamily="18" charset="0"/>
              <a:ea typeface="Cousine"/>
              <a:cs typeface="Times New Roman" panose="02020603050405020304" pitchFamily="18" charset="0"/>
              <a:sym typeface="Cousine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2699550" y="4078313"/>
            <a:ext cx="3744900" cy="5838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chemeClr val="tx1"/>
                </a:solidFill>
                <a:latin typeface="Times New Roman" panose="02020603050405020304" pitchFamily="18" charset="0"/>
                <a:ea typeface="Cousine"/>
                <a:cs typeface="Times New Roman" panose="02020603050405020304" pitchFamily="18" charset="0"/>
                <a:sym typeface="Cousine"/>
              </a:rPr>
              <a:t>Xem trước nội dung bài 4</a:t>
            </a:r>
            <a:endParaRPr sz="2000" b="1">
              <a:solidFill>
                <a:schemeClr val="tx1"/>
              </a:solidFill>
              <a:latin typeface="Times New Roman" panose="02020603050405020304" pitchFamily="18" charset="0"/>
              <a:ea typeface="Cousine"/>
              <a:cs typeface="Times New Roman" panose="02020603050405020304" pitchFamily="18" charset="0"/>
              <a:sym typeface="Cousine"/>
            </a:endParaRPr>
          </a:p>
        </p:txBody>
      </p:sp>
      <p:cxnSp>
        <p:nvCxnSpPr>
          <p:cNvPr id="260" name="Google Shape;260;p27"/>
          <p:cNvCxnSpPr>
            <a:stCxn id="261" idx="2"/>
            <a:endCxn id="258" idx="0"/>
          </p:cNvCxnSpPr>
          <p:nvPr/>
        </p:nvCxnSpPr>
        <p:spPr>
          <a:xfrm>
            <a:off x="4572000" y="1861763"/>
            <a:ext cx="0" cy="8163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262" name="Google Shape;262;p27"/>
          <p:cNvCxnSpPr>
            <a:stCxn id="258" idx="2"/>
            <a:endCxn id="259" idx="0"/>
          </p:cNvCxnSpPr>
          <p:nvPr/>
        </p:nvCxnSpPr>
        <p:spPr>
          <a:xfrm>
            <a:off x="4572000" y="3261938"/>
            <a:ext cx="0" cy="8163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261" name="Google Shape;261;p27"/>
          <p:cNvSpPr txBox="1"/>
          <p:nvPr/>
        </p:nvSpPr>
        <p:spPr>
          <a:xfrm>
            <a:off x="2699550" y="1277963"/>
            <a:ext cx="3744900" cy="5838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chemeClr val="tx1"/>
                </a:solidFill>
                <a:latin typeface="Times New Roman" panose="02020603050405020304" pitchFamily="18" charset="0"/>
                <a:ea typeface="Cousine"/>
                <a:cs typeface="Times New Roman" panose="02020603050405020304" pitchFamily="18" charset="0"/>
                <a:sym typeface="Cousine"/>
              </a:rPr>
              <a:t>Ôn tập kiến thức đã học</a:t>
            </a:r>
            <a:endParaRPr sz="2000" b="1">
              <a:solidFill>
                <a:schemeClr val="tx1"/>
              </a:solidFill>
              <a:latin typeface="Times New Roman" panose="02020603050405020304" pitchFamily="18" charset="0"/>
              <a:ea typeface="Cousine"/>
              <a:cs typeface="Times New Roman" panose="02020603050405020304" pitchFamily="18" charset="0"/>
              <a:sym typeface="Cousine"/>
            </a:endParaRPr>
          </a:p>
        </p:txBody>
      </p:sp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 animBg="1"/>
      <p:bldP spid="259" grpId="0" animBg="1"/>
      <p:bldP spid="2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619"/>
            <a:ext cx="44196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618"/>
            <a:ext cx="4419600" cy="39624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4324349"/>
            <a:ext cx="692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LẮNG NGHE BÀI GIẢNG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360218" y="1047750"/>
            <a:ext cx="3352800" cy="3429000"/>
          </a:xfrm>
          <a:prstGeom prst="rightArrowCallout">
            <a:avLst/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các thiết bị thông minh mà em biết. Đặc điểm nào thể hiện tính thông minh của các thiết bí ấy?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46" y="209550"/>
            <a:ext cx="2155907" cy="21559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9550"/>
            <a:ext cx="2286000" cy="21559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Google Shape;405;p17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81150"/>
            <a:ext cx="2286000" cy="214220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" name="Google Shape;405;p17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81151"/>
            <a:ext cx="2286000" cy="2142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3"/>
          <p:cNvGrpSpPr/>
          <p:nvPr/>
        </p:nvGrpSpPr>
        <p:grpSpPr>
          <a:xfrm>
            <a:off x="6019800" y="895350"/>
            <a:ext cx="3012535" cy="3352800"/>
            <a:chOff x="5708850" y="3417450"/>
            <a:chExt cx="2931161" cy="2815646"/>
          </a:xfrm>
        </p:grpSpPr>
        <p:sp>
          <p:nvSpPr>
            <p:cNvPr id="80" name="Google Shape;80;p13"/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8516561" y="39420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82" name="Google Shape;82;p13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83" name="Google Shape;83;p13"/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Google Shape;84;p13"/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13"/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sp>
        <p:nvSpPr>
          <p:cNvPr id="87" name="Google Shape;87;p13"/>
          <p:cNvSpPr txBox="1">
            <a:spLocks noGrp="1"/>
          </p:cNvSpPr>
          <p:nvPr>
            <p:ph type="ctrTitle" idx="4294967295"/>
          </p:nvPr>
        </p:nvSpPr>
        <p:spPr>
          <a:xfrm>
            <a:off x="838200" y="28575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NGÔI NHÀ THÔNG MINH</a:t>
            </a:r>
            <a:endParaRPr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294967295"/>
          </p:nvPr>
        </p:nvSpPr>
        <p:spPr>
          <a:xfrm>
            <a:off x="762000" y="964569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05" y="1538338"/>
            <a:ext cx="2315696" cy="270067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1806471"/>
            <a:ext cx="3895058" cy="461665"/>
            <a:chOff x="762000" y="1806471"/>
            <a:chExt cx="3895058" cy="461665"/>
          </a:xfrm>
        </p:grpSpPr>
        <p:sp>
          <p:nvSpPr>
            <p:cNvPr id="15" name="Google Shape;574;p46"/>
            <p:cNvSpPr/>
            <p:nvPr/>
          </p:nvSpPr>
          <p:spPr>
            <a:xfrm>
              <a:off x="762000" y="1806471"/>
              <a:ext cx="376518" cy="380255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76618" y="1806471"/>
              <a:ext cx="34804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0" y="2533892"/>
            <a:ext cx="4919377" cy="461665"/>
            <a:chOff x="762000" y="1806471"/>
            <a:chExt cx="4919377" cy="461665"/>
          </a:xfrm>
        </p:grpSpPr>
        <p:sp>
          <p:nvSpPr>
            <p:cNvPr id="19" name="Google Shape;574;p46"/>
            <p:cNvSpPr/>
            <p:nvPr/>
          </p:nvSpPr>
          <p:spPr>
            <a:xfrm>
              <a:off x="762000" y="1806471"/>
              <a:ext cx="376518" cy="380255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6618" y="1806471"/>
              <a:ext cx="4504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 điểm của ngôi nhà thông minh</a:t>
              </a:r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60344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NHÀ THÔNG MINH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614" y="704526"/>
            <a:ext cx="3409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Ngôi nhà thông minh là gì?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510" y="995107"/>
            <a:ext cx="822960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thông minh là ngôi nhà được lắp đặt các thiết bị thông minh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và được điều khiển tự động hoặc từ xa, đảm bảo tăng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 nghi, an toàn và tiết kiệm năng lượng.</a:t>
            </a:r>
          </a:p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49587" y="2571750"/>
            <a:ext cx="4093814" cy="21867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800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một số cách thức điều khiển các thiết bị thông minh mà em biết?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885950"/>
            <a:ext cx="4419600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5581" y="218698"/>
            <a:ext cx="5200378" cy="467162"/>
            <a:chOff x="325581" y="218698"/>
            <a:chExt cx="5200378" cy="467162"/>
          </a:xfrm>
        </p:grpSpPr>
        <p:sp>
          <p:nvSpPr>
            <p:cNvPr id="128" name="Google Shape;128;p17"/>
            <p:cNvSpPr/>
            <p:nvPr/>
          </p:nvSpPr>
          <p:spPr>
            <a:xfrm>
              <a:off x="325581" y="218698"/>
              <a:ext cx="381000" cy="445952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47700" y="285750"/>
              <a:ext cx="48782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 hệ thống trong ngôi </a:t>
              </a:r>
              <a:r>
                <a: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thông </a:t>
              </a:r>
              <a:r>
                <a:rPr lang="en-US" sz="2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endPara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1336" y="68586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H3.1, kể tên các hệ thống có trong ngôi nhà thông minh?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7670"/>
            <a:ext cx="5577479" cy="3872651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6074185" y="1127670"/>
            <a:ext cx="213721" cy="3800171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87906" y="1313255"/>
            <a:ext cx="2779894" cy="3429000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thông minh có các hệ thống thiết bị kết nối với nhau, được điều khiển bởi hệ thống điều khiển trung tâm. 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5581" y="285750"/>
            <a:ext cx="5200378" cy="467162"/>
            <a:chOff x="325581" y="218698"/>
            <a:chExt cx="5200378" cy="467162"/>
          </a:xfrm>
        </p:grpSpPr>
        <p:sp>
          <p:nvSpPr>
            <p:cNvPr id="7" name="Google Shape;128;p17"/>
            <p:cNvSpPr/>
            <p:nvPr/>
          </p:nvSpPr>
          <p:spPr>
            <a:xfrm>
              <a:off x="325581" y="218698"/>
              <a:ext cx="381000" cy="445952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7700" y="285750"/>
              <a:ext cx="48782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 hệ thống trong ngôi </a:t>
              </a:r>
              <a:r>
                <a: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thông </a:t>
              </a:r>
              <a:r>
                <a:rPr lang="en-US" sz="2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endPara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304799" y="752912"/>
            <a:ext cx="4932219" cy="274320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ngôi nhà thông thường có các hệ thống này </a:t>
            </a: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không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Nếu có thì chúng có sự khác biệt gì so với trong ngôi nhà thông minh? Cho ví dụ.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3750"/>
            <a:ext cx="2138045" cy="1733550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5334000" y="819150"/>
            <a:ext cx="3429000" cy="4038600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thông thường không có các hệ thống </a:t>
            </a: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này.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thì chỉ có hệ thống thoát nước, hoặc hệ </a:t>
            </a: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cháy</a:t>
            </a: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hệ thống này đều phải thực hiện thủ công, không có chế độ tự động.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CỦA NGÔI NHÀ THÔNG MINH 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47695"/>
            <a:ext cx="303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1. Tính tiện nghi</a:t>
            </a:r>
            <a:endParaRPr lang="en-US" sz="20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47805"/>
            <a:ext cx="396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thông minh có dễ sử dụng đối với người già và trẻ em không? Vì sao?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 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tên các thiết bị được điều khiển từ xa trong H3.2.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5572"/>
            <a:ext cx="4572000" cy="28624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38645" y="4110127"/>
            <a:ext cx="8001000" cy="8238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tủ lạnh      b. bếp từ     c. điều hòa      d. Nồi cơm     e. loa đài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Khóa cửa     g. máy tính      k. camera      i. lò vi sóng     l. máy gọi đồ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90500"/>
            <a:ext cx="845820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CH: </a:t>
            </a: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hoạt động tự động của các hệ thống ngôi nhà thông minh theo bảng 3.1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82268"/>
              </p:ext>
            </p:extLst>
          </p:nvPr>
        </p:nvGraphicFramePr>
        <p:xfrm>
          <a:off x="533400" y="1200150"/>
          <a:ext cx="8077200" cy="36575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Tên</a:t>
                      </a:r>
                      <a:r>
                        <a:rPr lang="en-US" sz="1800" baseline="0" smtClean="0"/>
                        <a:t> hệ thống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Hoạt</a:t>
                      </a:r>
                      <a:r>
                        <a:rPr lang="en-US" sz="1800" baseline="0" smtClean="0"/>
                        <a:t> động tự động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vi-VN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Hệ thống đến chiều sáng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Hệ thống an ninh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vi-VN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Hệ th</a:t>
                      </a:r>
                      <a:r>
                        <a:rPr lang="en-US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ố</a:t>
                      </a:r>
                      <a:r>
                        <a:rPr lang="vi-VN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 b</a:t>
                      </a:r>
                      <a:r>
                        <a:rPr lang="en-US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á</a:t>
                      </a:r>
                      <a:r>
                        <a:rPr lang="vi-VN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 đ</a:t>
                      </a:r>
                      <a:r>
                        <a:rPr lang="en-US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ộ</a:t>
                      </a:r>
                      <a:r>
                        <a:rPr lang="vi-VN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ng, b</a:t>
                      </a:r>
                      <a:r>
                        <a:rPr lang="en-US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á</a:t>
                      </a:r>
                      <a:r>
                        <a:rPr lang="vi-VN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 ch</a:t>
                      </a:r>
                      <a:r>
                        <a:rPr lang="en-US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á</a:t>
                      </a:r>
                      <a:r>
                        <a:rPr lang="vi-VN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Hệ thống mành rèm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Hệ thống giải trí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vi-VN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Hệ th</a:t>
                      </a:r>
                      <a:r>
                        <a:rPr lang="en-US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ố</a:t>
                      </a:r>
                      <a:r>
                        <a:rPr lang="vi-VN" sz="16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 tưới, thoát nước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83463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động bật hoặc tắt khi có người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7991" y="2348345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mở khi nhận đúng vân tay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9164" y="2856222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động bằng còi khi có khí ga rò rỉ.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3019" y="3383603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động đóng mở bằng giọng nói.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3019" y="3905335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động đóng mở bằng giọng nói.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2876" y="4427067"/>
            <a:ext cx="424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động tưới nước, thoát nước theo định kì.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entine template">
  <a:themeElements>
    <a:clrScheme name="Custom 347">
      <a:dk1>
        <a:srgbClr val="000000"/>
      </a:dk1>
      <a:lt1>
        <a:srgbClr val="FFFFFF"/>
      </a:lt1>
      <a:dk2>
        <a:srgbClr val="565F6F"/>
      </a:dk2>
      <a:lt2>
        <a:srgbClr val="DFE3E9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D9D9D9"/>
      </a:accent5>
      <a:accent6>
        <a:srgbClr val="99999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149</TotalTime>
  <Words>1020</Words>
  <Application>Microsoft Office PowerPoint</Application>
  <PresentationFormat>On-screen Show (16:9)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Cousine</vt:lpstr>
      <vt:lpstr>Times New Roman</vt:lpstr>
      <vt:lpstr>Arial</vt:lpstr>
      <vt:lpstr>Wingdings</vt:lpstr>
      <vt:lpstr>Calibri</vt:lpstr>
      <vt:lpstr>Valentine template</vt:lpstr>
      <vt:lpstr>CÔNG NGHỆ 6</vt:lpstr>
      <vt:lpstr>KHỞI ĐỘNG</vt:lpstr>
      <vt:lpstr>BÀI 3. NGÔI NHÀ THÔNG MINH</vt:lpstr>
      <vt:lpstr>I. KHÁI NIỆM NHÀ THÔNG MINH</vt:lpstr>
      <vt:lpstr>PowerPoint Presentation</vt:lpstr>
      <vt:lpstr>PowerPoint Presentation</vt:lpstr>
      <vt:lpstr>II. ĐẶC ĐIỂM CỦA NGÔI NHÀ THÔNG MINH </vt:lpstr>
      <vt:lpstr>PowerPoint Presentation</vt:lpstr>
      <vt:lpstr>PowerPoint Presentation</vt:lpstr>
      <vt:lpstr>II. ĐẶC ĐIỂM CỦA NGÔI NHÀ THÔNG MINH </vt:lpstr>
      <vt:lpstr>II. ĐẶC ĐIỂM CỦA NGÔI NHÀ THÔNG MINH </vt:lpstr>
      <vt:lpstr>II. ĐẶC ĐIỂM CỦA NGÔI NHÀ THÔNG MINH </vt:lpstr>
      <vt:lpstr>PowerPoint Presentation</vt:lpstr>
      <vt:lpstr>PowerPoint Presentation</vt:lpstr>
      <vt:lpstr>PowerPoint Presentation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6</dc:title>
  <dc:creator>Hoai Ham Hap</dc:creator>
  <cp:lastModifiedBy>ADMIN</cp:lastModifiedBy>
  <cp:revision>13</cp:revision>
  <dcterms:modified xsi:type="dcterms:W3CDTF">2024-10-04T02:11:41Z</dcterms:modified>
</cp:coreProperties>
</file>