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4"/>
  </p:sldMasterIdLst>
  <p:notesMasterIdLst>
    <p:notesMasterId r:id="rId36"/>
  </p:notesMasterIdLst>
  <p:handoutMasterIdLst>
    <p:handoutMasterId r:id="rId37"/>
  </p:handoutMasterIdLst>
  <p:sldIdLst>
    <p:sldId id="256" r:id="rId5"/>
    <p:sldId id="353" r:id="rId6"/>
    <p:sldId id="337" r:id="rId7"/>
    <p:sldId id="351" r:id="rId8"/>
    <p:sldId id="349" r:id="rId9"/>
    <p:sldId id="309" r:id="rId10"/>
    <p:sldId id="310" r:id="rId11"/>
    <p:sldId id="311" r:id="rId12"/>
    <p:sldId id="315" r:id="rId13"/>
    <p:sldId id="316" r:id="rId14"/>
    <p:sldId id="338" r:id="rId15"/>
    <p:sldId id="346" r:id="rId16"/>
    <p:sldId id="344" r:id="rId17"/>
    <p:sldId id="341" r:id="rId18"/>
    <p:sldId id="342" r:id="rId19"/>
    <p:sldId id="343" r:id="rId20"/>
    <p:sldId id="330" r:id="rId21"/>
    <p:sldId id="332" r:id="rId22"/>
    <p:sldId id="333" r:id="rId23"/>
    <p:sldId id="334" r:id="rId24"/>
    <p:sldId id="354" r:id="rId25"/>
    <p:sldId id="347" r:id="rId26"/>
    <p:sldId id="320" r:id="rId27"/>
    <p:sldId id="319" r:id="rId28"/>
    <p:sldId id="325" r:id="rId29"/>
    <p:sldId id="321" r:id="rId30"/>
    <p:sldId id="322" r:id="rId31"/>
    <p:sldId id="323" r:id="rId32"/>
    <p:sldId id="324" r:id="rId33"/>
    <p:sldId id="336" r:id="rId34"/>
    <p:sldId id="26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FA50EE"/>
    <a:srgbClr val="F4F8FB"/>
    <a:srgbClr val="00FF99"/>
    <a:srgbClr val="FEF8D8"/>
    <a:srgbClr val="FBEBD4"/>
    <a:srgbClr val="C5ABD0"/>
    <a:srgbClr val="FFFFFF"/>
    <a:srgbClr val="EEFAFD"/>
    <a:srgbClr val="0033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3" autoAdjust="0"/>
    <p:restoredTop sz="94660"/>
  </p:normalViewPr>
  <p:slideViewPr>
    <p:cSldViewPr snapToGrid="0">
      <p:cViewPr varScale="1">
        <p:scale>
          <a:sx n="39" d="100"/>
          <a:sy n="39" d="100"/>
        </p:scale>
        <p:origin x="668" y="36"/>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2FF6B6-4F8A-40F7-B5F4-FC3996824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10A999-F365-48DF-976A-0517FE045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A5457B-CDAE-4DEB-AEC8-C82DE2312E37}" type="datetimeFigureOut">
              <a:rPr lang="en-US" smtClean="0"/>
              <a:t>10/28/2024</a:t>
            </a:fld>
            <a:endParaRPr lang="en-US" dirty="0"/>
          </a:p>
        </p:txBody>
      </p:sp>
      <p:sp>
        <p:nvSpPr>
          <p:cNvPr id="4" name="Footer Placeholder 3">
            <a:extLst>
              <a:ext uri="{FF2B5EF4-FFF2-40B4-BE49-F238E27FC236}">
                <a16:creationId xmlns:a16="http://schemas.microsoft.com/office/drawing/2014/main" id="{F8735C90-ADBF-4B9E-BE88-E1C8F83EB4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506A01-6D0A-45EF-A584-05A3361D66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1430A-4AA4-45C8-AC23-CD6B61C41A4C}" type="slidenum">
              <a:rPr lang="en-US" smtClean="0"/>
              <a:t>‹#›</a:t>
            </a:fld>
            <a:endParaRPr lang="en-US" dirty="0"/>
          </a:p>
        </p:txBody>
      </p:sp>
    </p:spTree>
    <p:extLst>
      <p:ext uri="{BB962C8B-B14F-4D97-AF65-F5344CB8AC3E}">
        <p14:creationId xmlns:p14="http://schemas.microsoft.com/office/powerpoint/2010/main" val="105990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B78EA-28CE-41D8-9043-90E391E5F567}" type="datetimeFigureOut">
              <a:rPr lang="en-US" noProof="0" smtClean="0"/>
              <a:t>10/28/2024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4D747-9380-41EE-9946-EC9EC0CA5D1E}" type="slidenum">
              <a:rPr lang="en-US" noProof="0" smtClean="0"/>
              <a:t>‹#›</a:t>
            </a:fld>
            <a:endParaRPr lang="en-US" noProof="0" dirty="0"/>
          </a:p>
        </p:txBody>
      </p:sp>
    </p:spTree>
    <p:extLst>
      <p:ext uri="{BB962C8B-B14F-4D97-AF65-F5344CB8AC3E}">
        <p14:creationId xmlns:p14="http://schemas.microsoft.com/office/powerpoint/2010/main" val="382772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DA6CCC-A5B2-4D41-852E-5F5C9F5E1169}"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21F879-776E-42D0-8DF6-A3BFEEE436F0}" type="slidenum">
              <a:rPr lang="en-US" smtClean="0"/>
              <a:t>‹#›</a:t>
            </a:fld>
            <a:endParaRPr lang="en-US"/>
          </a:p>
        </p:txBody>
      </p:sp>
      <p:sp>
        <p:nvSpPr>
          <p:cNvPr id="7" name="Rectangle 6">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8" name="Group 7">
            <a:extLst>
              <a:ext uri="{FF2B5EF4-FFF2-40B4-BE49-F238E27FC236}">
                <a16:creationId xmlns:a16="http://schemas.microsoft.com/office/drawing/2014/main" id="{4CA15AFD-4983-47DD-9ED0-D3B27E5A096F}"/>
              </a:ext>
            </a:extLst>
          </p:cNvPr>
          <p:cNvGrpSpPr/>
          <p:nvPr userDrawn="1"/>
        </p:nvGrpSpPr>
        <p:grpSpPr>
          <a:xfrm>
            <a:off x="-1604709" y="-3756"/>
            <a:ext cx="13796710" cy="6861756"/>
            <a:chOff x="-1604709" y="-3756"/>
            <a:chExt cx="13796710" cy="6861756"/>
          </a:xfrm>
        </p:grpSpPr>
        <p:grpSp>
          <p:nvGrpSpPr>
            <p:cNvPr id="9" name="Group 8">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6"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ight Triangle 19">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4"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Tree>
    <p:extLst>
      <p:ext uri="{BB962C8B-B14F-4D97-AF65-F5344CB8AC3E}">
        <p14:creationId xmlns:p14="http://schemas.microsoft.com/office/powerpoint/2010/main" val="1178971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DA6CCC-A5B2-4D41-852E-5F5C9F5E1169}"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63D6C4-4840-40CC-AC84-17E24B3B7BDE}" type="slidenum">
              <a:rPr lang="en-US" noProof="0" smtClean="0"/>
              <a:t>‹#›</a:t>
            </a:fld>
            <a:endParaRPr lang="en-US" noProof="0" dirty="0"/>
          </a:p>
        </p:txBody>
      </p:sp>
    </p:spTree>
    <p:extLst>
      <p:ext uri="{BB962C8B-B14F-4D97-AF65-F5344CB8AC3E}">
        <p14:creationId xmlns:p14="http://schemas.microsoft.com/office/powerpoint/2010/main" val="131534570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DA6CCC-A5B2-4D41-852E-5F5C9F5E1169}"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63D6C4-4840-40CC-AC84-17E24B3B7BDE}" type="slidenum">
              <a:rPr lang="en-US" noProof="0" smtClean="0"/>
              <a:t>‹#›</a:t>
            </a:fld>
            <a:endParaRPr lang="en-US" noProof="0" dirty="0"/>
          </a:p>
        </p:txBody>
      </p:sp>
    </p:spTree>
    <p:extLst>
      <p:ext uri="{BB962C8B-B14F-4D97-AF65-F5344CB8AC3E}">
        <p14:creationId xmlns:p14="http://schemas.microsoft.com/office/powerpoint/2010/main" val="275391431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4225630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10/28/2024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1681559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10/28/2024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754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10/28/2024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624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dirty="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753169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74574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073704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DA6CCC-A5B2-4D41-852E-5F5C9F5E1169}"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7" name="Rectangle 6">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3"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473922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904744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6708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9167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9597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76266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544745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2486826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989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672304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DA6CCC-A5B2-4D41-852E-5F5C9F5E1169}"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4173237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218518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DA6CCC-A5B2-4D41-852E-5F5C9F5E1169}"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8" name="Rectangle 7">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4"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7"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8"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66054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DA6CCC-A5B2-4D41-852E-5F5C9F5E1169}" type="datetimeFigureOut">
              <a:rPr lang="en-US" smtClean="0"/>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10" name="Rectangle 9">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8" name="Group 17">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0"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1"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34731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DA6CCC-A5B2-4D41-852E-5F5C9F5E1169}" type="datetimeFigureOut">
              <a:rPr lang="en-US" smtClean="0"/>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6" name="Rectangle 5">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1" name="Group 10">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2"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4" name="Group 13">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5"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6"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7"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44942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DA6CCC-A5B2-4D41-852E-5F5C9F5E1169}" type="datetimeFigureOut">
              <a:rPr lang="en-US" smtClean="0"/>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5" name="Rectangle 4">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7"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0" name="Group 9">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11"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2280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BDA6CCC-A5B2-4D41-852E-5F5C9F5E1169}"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8" name="Rectangle 7">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4"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7"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43601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BDA6CCC-A5B2-4D41-852E-5F5C9F5E1169}"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8" name="Rectangle 7">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4"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7"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46266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621105-B10F-4C8B-B304-68164F1CD63B}" type="datetimeFigureOut">
              <a:rPr lang="en-US" smtClean="0"/>
              <a:t>10/28/2024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C25D42-60C8-4B6B-91D1-A00B92980F06}" type="slidenum">
              <a:rPr lang="en-US" smtClean="0"/>
              <a:t>‹#›</a:t>
            </a:fld>
            <a:endParaRPr lang="en-US"/>
          </a:p>
        </p:txBody>
      </p:sp>
      <p:sp>
        <p:nvSpPr>
          <p:cNvPr id="7" name="Rectangle 6">
            <a:extLst>
              <a:ext uri="{FF2B5EF4-FFF2-40B4-BE49-F238E27FC236}">
                <a16:creationId xmlns:a16="http://schemas.microsoft.com/office/drawing/2014/main" id="{7CDDDB7D-9189-9548-A2B9-81DC62C3C1A3}"/>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9">
            <a:extLst>
              <a:ext uri="{FF2B5EF4-FFF2-40B4-BE49-F238E27FC236}">
                <a16:creationId xmlns:a16="http://schemas.microsoft.com/office/drawing/2014/main" id="{096D8877-6B4A-4540-8927-767DD7401718}"/>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7">
            <a:extLst>
              <a:ext uri="{FF2B5EF4-FFF2-40B4-BE49-F238E27FC236}">
                <a16:creationId xmlns:a16="http://schemas.microsoft.com/office/drawing/2014/main" id="{5AF2E123-FE0F-8541-8E36-5030C450AA7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11">
            <a:extLst>
              <a:ext uri="{FF2B5EF4-FFF2-40B4-BE49-F238E27FC236}">
                <a16:creationId xmlns:a16="http://schemas.microsoft.com/office/drawing/2014/main" id="{E5519D99-3B68-924A-9CD0-14B911711CA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7">
            <a:extLst>
              <a:ext uri="{FF2B5EF4-FFF2-40B4-BE49-F238E27FC236}">
                <a16:creationId xmlns:a16="http://schemas.microsoft.com/office/drawing/2014/main" id="{A09E21A9-FBEF-144C-A152-FE484F3C55C1}"/>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70C7F2CB-A8CE-1545-A08D-93592C4BAEEA}"/>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3" name="Group 12">
            <a:extLst>
              <a:ext uri="{FF2B5EF4-FFF2-40B4-BE49-F238E27FC236}">
                <a16:creationId xmlns:a16="http://schemas.microsoft.com/office/drawing/2014/main" id="{7068FCE4-1B47-3C4B-B091-013120A97D09}"/>
              </a:ext>
            </a:extLst>
          </p:cNvPr>
          <p:cNvGrpSpPr/>
          <p:nvPr userDrawn="1"/>
        </p:nvGrpSpPr>
        <p:grpSpPr>
          <a:xfrm rot="16200000">
            <a:off x="499388" y="-322655"/>
            <a:ext cx="535531" cy="645309"/>
            <a:chOff x="10945855" y="7317026"/>
            <a:chExt cx="2483924" cy="2993104"/>
          </a:xfrm>
        </p:grpSpPr>
        <p:sp>
          <p:nvSpPr>
            <p:cNvPr id="14"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BE1E08A0-195D-694F-947B-986A76FBB93E}"/>
              </a:ext>
            </a:extLst>
          </p:cNvPr>
          <p:cNvGrpSpPr/>
          <p:nvPr userDrawn="1"/>
        </p:nvGrpSpPr>
        <p:grpSpPr>
          <a:xfrm>
            <a:off x="-1" y="1357409"/>
            <a:ext cx="12192001" cy="4846320"/>
            <a:chOff x="-1" y="1357409"/>
            <a:chExt cx="12192001" cy="4917518"/>
          </a:xfrm>
        </p:grpSpPr>
        <p:sp>
          <p:nvSpPr>
            <p:cNvPr id="17"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8"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23">
            <a:extLst>
              <a:ext uri="{FF2B5EF4-FFF2-40B4-BE49-F238E27FC236}">
                <a16:creationId xmlns:a16="http://schemas.microsoft.com/office/drawing/2014/main" id="{A587DEFD-D470-4142-8E0D-A71DDB147C92}"/>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Slide Number Placeholder 4">
            <a:extLst>
              <a:ext uri="{FF2B5EF4-FFF2-40B4-BE49-F238E27FC236}">
                <a16:creationId xmlns:a16="http://schemas.microsoft.com/office/drawing/2014/main" id="{7D9BF857-7910-734D-A217-5E3344220AA2}"/>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50413384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651" r:id="rId16"/>
    <p:sldLayoutId id="2147483666" r:id="rId17"/>
    <p:sldLayoutId id="2147483654" r:id="rId18"/>
    <p:sldLayoutId id="2147483661" r:id="rId19"/>
    <p:sldLayoutId id="2147483677" r:id="rId20"/>
    <p:sldLayoutId id="2147483674" r:id="rId21"/>
    <p:sldLayoutId id="2147483665" r:id="rId22"/>
    <p:sldLayoutId id="2147483673" r:id="rId23"/>
    <p:sldLayoutId id="2147483662" r:id="rId24"/>
    <p:sldLayoutId id="2147483663" r:id="rId25"/>
    <p:sldLayoutId id="2147483664" r:id="rId26"/>
    <p:sldLayoutId id="2147483675" r:id="rId27"/>
    <p:sldLayoutId id="2147483676" r:id="rId28"/>
    <p:sldLayoutId id="2147483672" r:id="rId29"/>
    <p:sldLayoutId id="2147483668"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15.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26" name="Picture 2" descr="Pseudogene">
            <a:extLst>
              <a:ext uri="{FF2B5EF4-FFF2-40B4-BE49-F238E27FC236}">
                <a16:creationId xmlns:a16="http://schemas.microsoft.com/office/drawing/2014/main" id="{4E13F271-5B20-37DB-15DE-4A50611F6D0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9000"/>
                    </a14:imgEffect>
                  </a14:imgLayer>
                </a14:imgProps>
              </a:ext>
              <a:ext uri="{28A0092B-C50C-407E-A947-70E740481C1C}">
                <a14:useLocalDpi xmlns:a14="http://schemas.microsoft.com/office/drawing/2010/main" val="0"/>
              </a:ext>
            </a:extLst>
          </a:blip>
          <a:srcRect l="24105" r="9790"/>
          <a:stretch/>
        </p:blipFill>
        <p:spPr bwMode="auto">
          <a:xfrm>
            <a:off x="4065385" y="0"/>
            <a:ext cx="8057427"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632BE5BF-9922-45FB-8F3F-4446D40A051B}"/>
              </a:ext>
            </a:extLst>
          </p:cNvPr>
          <p:cNvSpPr>
            <a:spLocks noGrp="1"/>
          </p:cNvSpPr>
          <p:nvPr>
            <p:ph type="ctrTitle"/>
          </p:nvPr>
        </p:nvSpPr>
        <p:spPr>
          <a:xfrm>
            <a:off x="460125" y="1257807"/>
            <a:ext cx="10608963" cy="2221151"/>
          </a:xfrm>
        </p:spPr>
        <p:txBody>
          <a:bodyPr/>
          <a:lstStyle/>
          <a:p>
            <a:pPr>
              <a:lnSpc>
                <a:spcPct val="120000"/>
              </a:lnSpc>
            </a:pPr>
            <a:r>
              <a:rPr lang="en-US" sz="5400" dirty="0" smtClean="0"/>
              <a:t> </a:t>
            </a:r>
            <a:r>
              <a:rPr lang="en-US" sz="5400" dirty="0">
                <a:latin typeface="Times New Roman" panose="02020603050405020304" pitchFamily="18" charset="0"/>
                <a:cs typeface="Times New Roman" panose="02020603050405020304" pitchFamily="18" charset="0"/>
              </a:rPr>
              <a:t>TỪ GENE ĐẾN TÍNH </a:t>
            </a:r>
            <a:r>
              <a:rPr lang="en-US" sz="5400" dirty="0" smtClean="0">
                <a:latin typeface="Times New Roman" panose="02020603050405020304" pitchFamily="18" charset="0"/>
                <a:cs typeface="Times New Roman" panose="02020603050405020304" pitchFamily="18" charset="0"/>
              </a:rPr>
              <a:t>TRẠNG (t4)</a:t>
            </a:r>
            <a:endParaRPr lang="en-US" sz="54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3EBD10E3-8437-50AF-0357-D0C164F0E39B}"/>
              </a:ext>
            </a:extLst>
          </p:cNvPr>
          <p:cNvSpPr/>
          <p:nvPr/>
        </p:nvSpPr>
        <p:spPr>
          <a:xfrm>
            <a:off x="644373" y="1784011"/>
            <a:ext cx="2631089" cy="584372"/>
          </a:xfrm>
          <a:prstGeom prst="roundRect">
            <a:avLst>
              <a:gd name="adj" fmla="val 19188"/>
            </a:avLst>
          </a:prstGeom>
          <a:solidFill>
            <a:schemeClr val="accent1">
              <a:lumMod val="5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4400" b="1" dirty="0" err="1">
                <a:solidFill>
                  <a:srgbClr val="FFFF00"/>
                </a:solidFill>
                <a:latin typeface="Times New Roman" panose="02020603050405020304" pitchFamily="18" charset="0"/>
                <a:cs typeface="Times New Roman" panose="02020603050405020304" pitchFamily="18" charset="0"/>
              </a:rPr>
              <a:t>Bài</a:t>
            </a:r>
            <a:r>
              <a:rPr lang="en-US" sz="4400" b="1" dirty="0">
                <a:solidFill>
                  <a:srgbClr val="FFFF00"/>
                </a:solidFill>
                <a:latin typeface="Times New Roman" panose="02020603050405020304" pitchFamily="18" charset="0"/>
                <a:cs typeface="Times New Roman" panose="02020603050405020304" pitchFamily="18" charset="0"/>
              </a:rPr>
              <a:t> </a:t>
            </a:r>
            <a:r>
              <a:rPr lang="vi-VN" sz="4400" b="1" dirty="0">
                <a:solidFill>
                  <a:srgbClr val="FFFF00"/>
                </a:solidFill>
                <a:latin typeface="Times New Roman" panose="02020603050405020304" pitchFamily="18" charset="0"/>
                <a:cs typeface="Times New Roman" panose="02020603050405020304" pitchFamily="18" charset="0"/>
              </a:rPr>
              <a:t>34</a:t>
            </a:r>
            <a:endParaRPr lang="en-US" sz="4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6934594"/>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C29C0C2-CF10-39BF-F050-B2BB9A995903}"/>
              </a:ext>
            </a:extLst>
          </p:cNvPr>
          <p:cNvSpPr/>
          <p:nvPr/>
        </p:nvSpPr>
        <p:spPr>
          <a:xfrm>
            <a:off x="347810" y="314151"/>
            <a:ext cx="11343046" cy="1346356"/>
          </a:xfrm>
          <a:prstGeom prst="roundRect">
            <a:avLst>
              <a:gd name="adj" fmla="val 367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9D03E2-2DB3-5BAF-FB08-5409CF0F317F}"/>
              </a:ext>
            </a:extLst>
          </p:cNvPr>
          <p:cNvSpPr txBox="1"/>
          <p:nvPr/>
        </p:nvSpPr>
        <p:spPr>
          <a:xfrm>
            <a:off x="601652" y="410016"/>
            <a:ext cx="10797493" cy="1004699"/>
          </a:xfrm>
          <a:prstGeom prst="rect">
            <a:avLst/>
          </a:prstGeom>
          <a:noFill/>
        </p:spPr>
        <p:txBody>
          <a:bodyPr wrap="square">
            <a:spAutoFit/>
          </a:bodyPr>
          <a:lstStyle/>
          <a:p>
            <a:pPr algn="just">
              <a:lnSpc>
                <a:spcPct val="130000"/>
              </a:lnSpc>
            </a:pP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a:t>
            </a:r>
            <a:r>
              <a:rPr lang="en-US" sz="2400" dirty="0">
                <a:latin typeface="Times New Roman" panose="02020603050405020304" pitchFamily="18" charset="0"/>
                <a:cs typeface="Times New Roman" panose="02020603050405020304" pitchFamily="18" charset="0"/>
              </a:rPr>
              <a:t>.</a:t>
            </a:r>
          </a:p>
        </p:txBody>
      </p:sp>
      <p:pic>
        <p:nvPicPr>
          <p:cNvPr id="1026" name="Picture 2" descr="Chùm ảnh: Cận cảnh những loài bọ ngựa kỳ lạ nhất quả đất - Redsvn.net">
            <a:extLst>
              <a:ext uri="{FF2B5EF4-FFF2-40B4-BE49-F238E27FC236}">
                <a16:creationId xmlns:a16="http://schemas.microsoft.com/office/drawing/2014/main" id="{D5162B37-CC78-FD72-EC67-ADA2E7663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46" t="4581"/>
          <a:stretch/>
        </p:blipFill>
        <p:spPr bwMode="auto">
          <a:xfrm>
            <a:off x="347810" y="1648360"/>
            <a:ext cx="5940794" cy="5209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ô hình giấy Bọ ngựa hoa phong lan - Kit168 Shop mô hình giấy">
            <a:extLst>
              <a:ext uri="{FF2B5EF4-FFF2-40B4-BE49-F238E27FC236}">
                <a16:creationId xmlns:a16="http://schemas.microsoft.com/office/drawing/2014/main" id="{BB3D8B3A-F1D8-8A1A-74AA-25148DFEDD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29" t="4580" r="5392" b="5979"/>
          <a:stretch/>
        </p:blipFill>
        <p:spPr bwMode="auto">
          <a:xfrm>
            <a:off x="6546655" y="1640259"/>
            <a:ext cx="5144201" cy="5217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39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0A58A10-F38C-E790-1626-0AD0CC35D943}"/>
              </a:ext>
            </a:extLst>
          </p:cNvPr>
          <p:cNvSpPr txBox="1"/>
          <p:nvPr/>
        </p:nvSpPr>
        <p:spPr>
          <a:xfrm>
            <a:off x="0" y="247582"/>
            <a:ext cx="10304060" cy="804913"/>
          </a:xfrm>
          <a:prstGeom prst="roundRect">
            <a:avLst>
              <a:gd name="adj" fmla="val 4232"/>
            </a:avLst>
          </a:prstGeom>
          <a:solidFill>
            <a:schemeClr val="accent1">
              <a:lumMod val="20000"/>
              <a:lumOff val="80000"/>
            </a:schemeClr>
          </a:solidFill>
          <a:ln w="28575">
            <a:solidFill>
              <a:schemeClr val="accent1"/>
            </a:solidFill>
            <a:prstDash val="solid"/>
          </a:ln>
        </p:spPr>
        <p:txBody>
          <a:bodyPr wrap="square" anchor="ctr">
            <a:spAutoFit/>
          </a:bodyPr>
          <a:lstStyle>
            <a:defPPr>
              <a:defRPr lang="en-US"/>
            </a:defPPr>
            <a:lvl1pPr algn="just">
              <a:lnSpc>
                <a:spcPct val="125000"/>
              </a:lnSpc>
              <a:defRPr sz="2200" b="1">
                <a:solidFill>
                  <a:schemeClr val="accent1"/>
                </a:solidFill>
                <a:latin typeface="Times New Roman" panose="02020603050405020304" pitchFamily="18" charset="0"/>
                <a:cs typeface="Times New Roman" panose="02020603050405020304" pitchFamily="18" charset="0"/>
              </a:defRPr>
            </a:lvl1pPr>
          </a:lstStyle>
          <a:p>
            <a:pPr>
              <a:spcAft>
                <a:spcPts val="600"/>
              </a:spcAft>
            </a:pPr>
            <a:r>
              <a:rPr lang="vi-VN" sz="4000" dirty="0" smtClean="0">
                <a:solidFill>
                  <a:schemeClr val="tx1"/>
                </a:solidFill>
              </a:rPr>
              <a:t>VI. ĐỘT BIẾN GEN</a:t>
            </a:r>
            <a:endParaRPr lang="en-US" sz="4000" dirty="0">
              <a:solidFill>
                <a:schemeClr val="tx1"/>
              </a:solidFill>
            </a:endParaRPr>
          </a:p>
        </p:txBody>
      </p:sp>
    </p:spTree>
    <p:extLst>
      <p:ext uri="{BB962C8B-B14F-4D97-AF65-F5344CB8AC3E}">
        <p14:creationId xmlns:p14="http://schemas.microsoft.com/office/powerpoint/2010/main" val="350084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43FBB864-C71C-8D30-1BA4-8305C2737CE7}"/>
              </a:ext>
            </a:extLst>
          </p:cNvPr>
          <p:cNvGrpSpPr/>
          <p:nvPr/>
        </p:nvGrpSpPr>
        <p:grpSpPr>
          <a:xfrm>
            <a:off x="518615" y="614150"/>
            <a:ext cx="5160459" cy="3051402"/>
            <a:chOff x="1391093" y="1512498"/>
            <a:chExt cx="4341998" cy="2423347"/>
          </a:xfrm>
        </p:grpSpPr>
        <p:pic>
          <p:nvPicPr>
            <p:cNvPr id="4" name="Picture 2" descr="Frontiers | The APC-EPCR-PAR1 axis in sickle cell disease">
              <a:extLst>
                <a:ext uri="{FF2B5EF4-FFF2-40B4-BE49-F238E27FC236}">
                  <a16:creationId xmlns:a16="http://schemas.microsoft.com/office/drawing/2014/main" id="{87C191B9-F2A0-F3F7-EB12-11B88108CF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 t="6207" r="63284" b="69244"/>
            <a:stretch/>
          </p:blipFill>
          <p:spPr bwMode="auto">
            <a:xfrm>
              <a:off x="1391093" y="1512498"/>
              <a:ext cx="4341998" cy="1683509"/>
            </a:xfrm>
            <a:prstGeom prst="rect">
              <a:avLst/>
            </a:prstGeom>
            <a:noFill/>
            <a:extLst>
              <a:ext uri="{909E8E84-426E-40DD-AFC4-6F175D3DCCD1}">
                <a14:hiddenFill xmlns:a14="http://schemas.microsoft.com/office/drawing/2010/main">
                  <a:solidFill>
                    <a:srgbClr val="FFFFFF"/>
                  </a:solidFill>
                </a14:hiddenFill>
              </a:ext>
            </a:extLst>
          </p:spPr>
        </p:pic>
        <p:sp>
          <p:nvSpPr>
            <p:cNvPr id="8" name="Left Brace 7">
              <a:extLst>
                <a:ext uri="{FF2B5EF4-FFF2-40B4-BE49-F238E27FC236}">
                  <a16:creationId xmlns:a16="http://schemas.microsoft.com/office/drawing/2014/main" id="{705F05AC-BCFA-C8F6-4322-1622BE72905E}"/>
                </a:ext>
              </a:extLst>
            </p:cNvPr>
            <p:cNvSpPr/>
            <p:nvPr/>
          </p:nvSpPr>
          <p:spPr>
            <a:xfrm rot="16200000">
              <a:off x="2046615" y="281149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ACC535FC-FE06-E18A-0C6B-1D7D7345A2AF}"/>
                </a:ext>
              </a:extLst>
            </p:cNvPr>
            <p:cNvSpPr/>
            <p:nvPr/>
          </p:nvSpPr>
          <p:spPr>
            <a:xfrm rot="16200000">
              <a:off x="3396650" y="281149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7925149D-339E-1ABB-1784-C2DAA485A9E8}"/>
                </a:ext>
              </a:extLst>
            </p:cNvPr>
            <p:cNvSpPr/>
            <p:nvPr/>
          </p:nvSpPr>
          <p:spPr>
            <a:xfrm rot="16200000">
              <a:off x="4824323" y="2811492"/>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C6860019-273B-FB55-8D84-8F0097B22D2D}"/>
                </a:ext>
              </a:extLst>
            </p:cNvPr>
            <p:cNvSpPr txBox="1"/>
            <p:nvPr/>
          </p:nvSpPr>
          <p:spPr>
            <a:xfrm>
              <a:off x="1719889" y="3535735"/>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3" name="TextBox 22">
              <a:extLst>
                <a:ext uri="{FF2B5EF4-FFF2-40B4-BE49-F238E27FC236}">
                  <a16:creationId xmlns:a16="http://schemas.microsoft.com/office/drawing/2014/main" id="{05CC71CF-76B5-B51B-13E5-B0BCC8F4E51D}"/>
                </a:ext>
              </a:extLst>
            </p:cNvPr>
            <p:cNvSpPr txBox="1"/>
            <p:nvPr/>
          </p:nvSpPr>
          <p:spPr>
            <a:xfrm>
              <a:off x="3087179" y="3535735"/>
              <a:ext cx="876301" cy="400110"/>
            </a:xfrm>
            <a:prstGeom prst="rect">
              <a:avLst/>
            </a:prstGeom>
            <a:noFill/>
          </p:spPr>
          <p:txBody>
            <a:bodyPr wrap="square" rtlCol="0">
              <a:spAutoFit/>
            </a:bodyPr>
            <a:lstStyle/>
            <a:p>
              <a:pPr algn="ctr"/>
              <a:r>
                <a:rPr lang="en-US" sz="2000" b="1">
                  <a:solidFill>
                    <a:schemeClr val="accent1"/>
                  </a:solidFill>
                </a:rPr>
                <a:t>GLU</a:t>
              </a:r>
            </a:p>
          </p:txBody>
        </p:sp>
        <p:sp>
          <p:nvSpPr>
            <p:cNvPr id="24" name="TextBox 23">
              <a:extLst>
                <a:ext uri="{FF2B5EF4-FFF2-40B4-BE49-F238E27FC236}">
                  <a16:creationId xmlns:a16="http://schemas.microsoft.com/office/drawing/2014/main" id="{5F2F8C87-AC3E-57C2-2F3A-10663C4603B8}"/>
                </a:ext>
              </a:extLst>
            </p:cNvPr>
            <p:cNvSpPr txBox="1"/>
            <p:nvPr/>
          </p:nvSpPr>
          <p:spPr>
            <a:xfrm>
              <a:off x="4514852" y="3535735"/>
              <a:ext cx="876301" cy="400110"/>
            </a:xfrm>
            <a:prstGeom prst="rect">
              <a:avLst/>
            </a:prstGeom>
            <a:noFill/>
          </p:spPr>
          <p:txBody>
            <a:bodyPr wrap="square" rtlCol="0">
              <a:spAutoFit/>
            </a:bodyPr>
            <a:lstStyle/>
            <a:p>
              <a:pPr algn="ctr"/>
              <a:r>
                <a:rPr lang="en-US" sz="2000" b="1">
                  <a:solidFill>
                    <a:schemeClr val="accent1"/>
                  </a:solidFill>
                </a:rPr>
                <a:t>GLU</a:t>
              </a:r>
            </a:p>
          </p:txBody>
        </p:sp>
      </p:grpSp>
      <p:grpSp>
        <p:nvGrpSpPr>
          <p:cNvPr id="29" name="Group 28">
            <a:extLst>
              <a:ext uri="{FF2B5EF4-FFF2-40B4-BE49-F238E27FC236}">
                <a16:creationId xmlns:a16="http://schemas.microsoft.com/office/drawing/2014/main" id="{77225A8B-2CB8-8E53-3221-2337CFAAD986}"/>
              </a:ext>
            </a:extLst>
          </p:cNvPr>
          <p:cNvGrpSpPr/>
          <p:nvPr/>
        </p:nvGrpSpPr>
        <p:grpSpPr>
          <a:xfrm>
            <a:off x="518615" y="3932288"/>
            <a:ext cx="5218115" cy="2595875"/>
            <a:chOff x="1427709" y="4140680"/>
            <a:chExt cx="4268765" cy="2595875"/>
          </a:xfrm>
        </p:grpSpPr>
        <p:grpSp>
          <p:nvGrpSpPr>
            <p:cNvPr id="7" name="Group 6">
              <a:extLst>
                <a:ext uri="{FF2B5EF4-FFF2-40B4-BE49-F238E27FC236}">
                  <a16:creationId xmlns:a16="http://schemas.microsoft.com/office/drawing/2014/main" id="{D00450BC-68B4-B68A-8F95-BF289625EC06}"/>
                </a:ext>
              </a:extLst>
            </p:cNvPr>
            <p:cNvGrpSpPr/>
            <p:nvPr/>
          </p:nvGrpSpPr>
          <p:grpSpPr>
            <a:xfrm>
              <a:off x="1427709" y="4140680"/>
              <a:ext cx="4268765" cy="1903562"/>
              <a:chOff x="1427709" y="4140680"/>
              <a:chExt cx="4268765" cy="1903562"/>
            </a:xfrm>
          </p:grpSpPr>
          <p:pic>
            <p:nvPicPr>
              <p:cNvPr id="5" name="Picture 2" descr="Frontiers | The APC-EPCR-PAR1 axis in sickle cell disease">
                <a:extLst>
                  <a:ext uri="{FF2B5EF4-FFF2-40B4-BE49-F238E27FC236}">
                    <a16:creationId xmlns:a16="http://schemas.microsoft.com/office/drawing/2014/main" id="{6A17570A-0E3A-9E19-9BAE-E69B615C81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2" t="61384" r="63085" b="10859"/>
              <a:stretch/>
            </p:blipFill>
            <p:spPr bwMode="auto">
              <a:xfrm>
                <a:off x="1427709" y="4140680"/>
                <a:ext cx="4268765" cy="19035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7C4572C-1A01-3685-EF3F-442F3B2DC079}"/>
                  </a:ext>
                </a:extLst>
              </p:cNvPr>
              <p:cNvSpPr/>
              <p:nvPr/>
            </p:nvSpPr>
            <p:spPr>
              <a:xfrm>
                <a:off x="3237781" y="4152182"/>
                <a:ext cx="540589" cy="1886310"/>
              </a:xfrm>
              <a:prstGeom prst="round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Left Brace 14">
              <a:extLst>
                <a:ext uri="{FF2B5EF4-FFF2-40B4-BE49-F238E27FC236}">
                  <a16:creationId xmlns:a16="http://schemas.microsoft.com/office/drawing/2014/main" id="{A5D23F12-A534-6068-D73E-AE642E25C5C1}"/>
                </a:ext>
              </a:extLst>
            </p:cNvPr>
            <p:cNvSpPr/>
            <p:nvPr/>
          </p:nvSpPr>
          <p:spPr>
            <a:xfrm rot="16200000">
              <a:off x="2063870" y="5585820"/>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95DDFDDD-92D1-9A0A-7241-2B25226E592E}"/>
                </a:ext>
              </a:extLst>
            </p:cNvPr>
            <p:cNvSpPr/>
            <p:nvPr/>
          </p:nvSpPr>
          <p:spPr>
            <a:xfrm rot="16200000">
              <a:off x="3413905" y="5585820"/>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5FBA73E9-1563-73AB-ACCC-6F0F8376139F}"/>
                </a:ext>
              </a:extLst>
            </p:cNvPr>
            <p:cNvSpPr/>
            <p:nvPr/>
          </p:nvSpPr>
          <p:spPr>
            <a:xfrm rot="16200000">
              <a:off x="4841578" y="558582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6403C47F-7C0E-A114-B3A7-F7DF77A437D9}"/>
                </a:ext>
              </a:extLst>
            </p:cNvPr>
            <p:cNvSpPr txBox="1"/>
            <p:nvPr/>
          </p:nvSpPr>
          <p:spPr>
            <a:xfrm>
              <a:off x="1719889" y="6336445"/>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6" name="TextBox 25">
              <a:extLst>
                <a:ext uri="{FF2B5EF4-FFF2-40B4-BE49-F238E27FC236}">
                  <a16:creationId xmlns:a16="http://schemas.microsoft.com/office/drawing/2014/main" id="{9DEC3AA3-1FA0-7C3C-CC4E-D0EDF859F75E}"/>
                </a:ext>
              </a:extLst>
            </p:cNvPr>
            <p:cNvSpPr txBox="1"/>
            <p:nvPr/>
          </p:nvSpPr>
          <p:spPr>
            <a:xfrm>
              <a:off x="3087179" y="6336445"/>
              <a:ext cx="876301" cy="400110"/>
            </a:xfrm>
            <a:prstGeom prst="rect">
              <a:avLst/>
            </a:prstGeom>
            <a:noFill/>
          </p:spPr>
          <p:txBody>
            <a:bodyPr wrap="square" rtlCol="0">
              <a:spAutoFit/>
            </a:bodyPr>
            <a:lstStyle/>
            <a:p>
              <a:pPr algn="ctr"/>
              <a:r>
                <a:rPr lang="en-US" sz="2000" b="1">
                  <a:solidFill>
                    <a:schemeClr val="bg2"/>
                  </a:solidFill>
                </a:rPr>
                <a:t>VAL</a:t>
              </a:r>
            </a:p>
          </p:txBody>
        </p:sp>
        <p:sp>
          <p:nvSpPr>
            <p:cNvPr id="27" name="TextBox 26">
              <a:extLst>
                <a:ext uri="{FF2B5EF4-FFF2-40B4-BE49-F238E27FC236}">
                  <a16:creationId xmlns:a16="http://schemas.microsoft.com/office/drawing/2014/main" id="{B0392CB3-548C-74A4-BF35-0E63DBFAF6A6}"/>
                </a:ext>
              </a:extLst>
            </p:cNvPr>
            <p:cNvSpPr txBox="1"/>
            <p:nvPr/>
          </p:nvSpPr>
          <p:spPr>
            <a:xfrm>
              <a:off x="4514852" y="6336445"/>
              <a:ext cx="876301" cy="400110"/>
            </a:xfrm>
            <a:prstGeom prst="rect">
              <a:avLst/>
            </a:prstGeom>
            <a:noFill/>
          </p:spPr>
          <p:txBody>
            <a:bodyPr wrap="square" rtlCol="0">
              <a:spAutoFit/>
            </a:bodyPr>
            <a:lstStyle/>
            <a:p>
              <a:pPr algn="ctr"/>
              <a:r>
                <a:rPr lang="en-US" sz="2000" b="1">
                  <a:solidFill>
                    <a:schemeClr val="accent1"/>
                  </a:solidFill>
                </a:rPr>
                <a:t>GLU</a:t>
              </a:r>
            </a:p>
          </p:txBody>
        </p:sp>
      </p:grpSp>
      <p:pic>
        <p:nvPicPr>
          <p:cNvPr id="2052" name="Picture 4" descr="Sickle Cell Overview &gt; Overview of Sickle Cell Disease and Trait">
            <a:extLst>
              <a:ext uri="{FF2B5EF4-FFF2-40B4-BE49-F238E27FC236}">
                <a16:creationId xmlns:a16="http://schemas.microsoft.com/office/drawing/2014/main" id="{B590B049-A580-B648-085F-E3D16495BC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8" r="51610" b="15064"/>
          <a:stretch/>
        </p:blipFill>
        <p:spPr bwMode="auto">
          <a:xfrm>
            <a:off x="6056080" y="614151"/>
            <a:ext cx="2917121" cy="31412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ickle Cell Overview &gt; Overview of Sickle Cell Disease and Trait">
            <a:extLst>
              <a:ext uri="{FF2B5EF4-FFF2-40B4-BE49-F238E27FC236}">
                <a16:creationId xmlns:a16="http://schemas.microsoft.com/office/drawing/2014/main" id="{AB202A10-D935-6A5B-E9A5-6E8C89D67C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1" t="198" r="3845" b="15981"/>
          <a:stretch/>
        </p:blipFill>
        <p:spPr bwMode="auto">
          <a:xfrm>
            <a:off x="6897479" y="3755366"/>
            <a:ext cx="2920088" cy="28549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AE7EA82-6541-3488-1BB3-7181D366BBFF}"/>
              </a:ext>
            </a:extLst>
          </p:cNvPr>
          <p:cNvCxnSpPr>
            <a:cxnSpLocks/>
          </p:cNvCxnSpPr>
          <p:nvPr/>
        </p:nvCxnSpPr>
        <p:spPr>
          <a:xfrm>
            <a:off x="8303243" y="2370678"/>
            <a:ext cx="669958" cy="3395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A11257-01A1-7836-7A77-3BFAFFE6D97B}"/>
              </a:ext>
            </a:extLst>
          </p:cNvPr>
          <p:cNvCxnSpPr>
            <a:cxnSpLocks/>
          </p:cNvCxnSpPr>
          <p:nvPr/>
        </p:nvCxnSpPr>
        <p:spPr>
          <a:xfrm flipV="1">
            <a:off x="8542583" y="3750849"/>
            <a:ext cx="895989" cy="7634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78924CD-3754-E2B0-53D4-042E8DF3A870}"/>
              </a:ext>
            </a:extLst>
          </p:cNvPr>
          <p:cNvSpPr txBox="1"/>
          <p:nvPr/>
        </p:nvSpPr>
        <p:spPr>
          <a:xfrm>
            <a:off x="8833788" y="2689718"/>
            <a:ext cx="3286294" cy="430887"/>
          </a:xfrm>
          <a:prstGeom prst="rect">
            <a:avLst/>
          </a:prstGeom>
          <a:noFill/>
        </p:spPr>
        <p:txBody>
          <a:bodyPr wrap="square" rtlCol="0">
            <a:spAutoFit/>
          </a:bodyPr>
          <a:lstStyle/>
          <a:p>
            <a:pPr algn="ctr"/>
            <a:r>
              <a:rPr lang="en-US" sz="2200" b="1">
                <a:solidFill>
                  <a:schemeClr val="accent2"/>
                </a:solidFill>
              </a:rPr>
              <a:t>Hồng cầu bình thường</a:t>
            </a:r>
          </a:p>
        </p:txBody>
      </p:sp>
      <p:sp>
        <p:nvSpPr>
          <p:cNvPr id="22" name="TextBox 21">
            <a:extLst>
              <a:ext uri="{FF2B5EF4-FFF2-40B4-BE49-F238E27FC236}">
                <a16:creationId xmlns:a16="http://schemas.microsoft.com/office/drawing/2014/main" id="{5511E1C4-51E0-8433-9AFF-4937D762791B}"/>
              </a:ext>
            </a:extLst>
          </p:cNvPr>
          <p:cNvSpPr txBox="1"/>
          <p:nvPr/>
        </p:nvSpPr>
        <p:spPr>
          <a:xfrm>
            <a:off x="8638222" y="3322643"/>
            <a:ext cx="3286294" cy="430887"/>
          </a:xfrm>
          <a:prstGeom prst="rect">
            <a:avLst/>
          </a:prstGeom>
          <a:noFill/>
        </p:spPr>
        <p:txBody>
          <a:bodyPr wrap="square" rtlCol="0">
            <a:spAutoFit/>
          </a:bodyPr>
          <a:lstStyle/>
          <a:p>
            <a:pPr algn="ctr"/>
            <a:r>
              <a:rPr lang="en-US" sz="2200" b="1" dirty="0" err="1"/>
              <a:t>Hồng</a:t>
            </a:r>
            <a:r>
              <a:rPr lang="en-US" sz="2200" b="1" dirty="0"/>
              <a:t> </a:t>
            </a:r>
            <a:r>
              <a:rPr lang="en-US" sz="2200" b="1" dirty="0" err="1"/>
              <a:t>cầu</a:t>
            </a:r>
            <a:r>
              <a:rPr lang="en-US" sz="2200" b="1" dirty="0"/>
              <a:t> </a:t>
            </a:r>
            <a:r>
              <a:rPr lang="en-US" sz="2200" b="1" dirty="0" err="1"/>
              <a:t>hình</a:t>
            </a:r>
            <a:r>
              <a:rPr lang="en-US" sz="2200" b="1" dirty="0"/>
              <a:t> </a:t>
            </a:r>
            <a:r>
              <a:rPr lang="en-US" sz="2200" b="1" dirty="0" err="1"/>
              <a:t>liềm</a:t>
            </a:r>
            <a:endParaRPr lang="en-US" sz="2200" b="1" dirty="0"/>
          </a:p>
        </p:txBody>
      </p:sp>
    </p:spTree>
    <p:extLst>
      <p:ext uri="{BB962C8B-B14F-4D97-AF65-F5344CB8AC3E}">
        <p14:creationId xmlns:p14="http://schemas.microsoft.com/office/powerpoint/2010/main" val="123225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id="{D59365F2-AA92-C86C-73A3-B369AE297587}"/>
              </a:ext>
            </a:extLst>
          </p:cNvPr>
          <p:cNvGraphicFramePr>
            <a:graphicFrameLocks noGrp="1"/>
          </p:cNvGraphicFramePr>
          <p:nvPr>
            <p:extLst/>
          </p:nvPr>
        </p:nvGraphicFramePr>
        <p:xfrm>
          <a:off x="787178" y="422754"/>
          <a:ext cx="10786576" cy="6208730"/>
        </p:xfrm>
        <a:graphic>
          <a:graphicData uri="http://schemas.openxmlformats.org/drawingml/2006/table">
            <a:tbl>
              <a:tblPr firstRow="1" bandRow="1">
                <a:tableStyleId>{5C22544A-7EE6-4342-B048-85BDC9FD1C3A}</a:tableStyleId>
              </a:tblPr>
              <a:tblGrid>
                <a:gridCol w="2696644">
                  <a:extLst>
                    <a:ext uri="{9D8B030D-6E8A-4147-A177-3AD203B41FA5}">
                      <a16:colId xmlns:a16="http://schemas.microsoft.com/office/drawing/2014/main" val="3501742358"/>
                    </a:ext>
                  </a:extLst>
                </a:gridCol>
                <a:gridCol w="2696644">
                  <a:extLst>
                    <a:ext uri="{9D8B030D-6E8A-4147-A177-3AD203B41FA5}">
                      <a16:colId xmlns:a16="http://schemas.microsoft.com/office/drawing/2014/main" val="4091194636"/>
                    </a:ext>
                  </a:extLst>
                </a:gridCol>
                <a:gridCol w="2696644">
                  <a:extLst>
                    <a:ext uri="{9D8B030D-6E8A-4147-A177-3AD203B41FA5}">
                      <a16:colId xmlns:a16="http://schemas.microsoft.com/office/drawing/2014/main" val="45842252"/>
                    </a:ext>
                  </a:extLst>
                </a:gridCol>
                <a:gridCol w="2696644">
                  <a:extLst>
                    <a:ext uri="{9D8B030D-6E8A-4147-A177-3AD203B41FA5}">
                      <a16:colId xmlns:a16="http://schemas.microsoft.com/office/drawing/2014/main" val="1978804087"/>
                    </a:ext>
                  </a:extLst>
                </a:gridCol>
              </a:tblGrid>
              <a:tr h="629462">
                <a:tc rowSpan="2">
                  <a:txBody>
                    <a:bodyPr/>
                    <a:lstStyle/>
                    <a:p>
                      <a:pPr algn="ctr">
                        <a:lnSpc>
                          <a:spcPct val="120000"/>
                        </a:lnSpc>
                      </a:pPr>
                      <a:r>
                        <a:rPr lang="en-US" sz="2000" dirty="0"/>
                        <a:t>Gene ban </a:t>
                      </a:r>
                      <a:r>
                        <a:rPr lang="en-US" sz="2000" dirty="0" err="1"/>
                        <a:t>đầu</a:t>
                      </a:r>
                      <a:r>
                        <a:rPr lang="en-US" sz="2000" dirty="0"/>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lnSpc>
                          <a:spcPct val="120000"/>
                        </a:lnSpc>
                      </a:pP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gene</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vi-VN" sz="2000" b="1" kern="1200" dirty="0" smtClean="0">
                          <a:solidFill>
                            <a:schemeClr val="lt1"/>
                          </a:solidFill>
                          <a:latin typeface="Times New Roman" panose="02020603050405020304" pitchFamily="18" charset="0"/>
                          <a:ea typeface="+mn-ea"/>
                          <a:cs typeface="Times New Roman" panose="02020603050405020304" pitchFamily="18" charset="0"/>
                        </a:rPr>
                        <a:t>Allele</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kiểu</a:t>
                      </a:r>
                      <a:r>
                        <a:rPr lang="en-US" sz="2000" dirty="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ban đầu</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7545443"/>
                  </a:ext>
                </a:extLst>
              </a:tr>
              <a:tr h="629462">
                <a:tc vMerge="1">
                  <a:txBody>
                    <a:bodyPr/>
                    <a:lstStyle/>
                    <a:p>
                      <a:pPr algn="ctr">
                        <a:lnSpc>
                          <a:spcPct val="120000"/>
                        </a:lnSpc>
                      </a:pPr>
                      <a:endParaRPr lang="en-US"/>
                    </a:p>
                  </a:txBody>
                  <a:tcPr anchor="ctr"/>
                </a:tc>
                <a:tc>
                  <a:txBody>
                    <a:bodyPr/>
                    <a:lstStyle/>
                    <a:p>
                      <a:pPr algn="ctr">
                        <a:lnSpc>
                          <a:spcPct val="120000"/>
                        </a:lnSpc>
                      </a:pPr>
                      <a:r>
                        <a:rPr lang="vi-VN" sz="2000" b="1" kern="1200" dirty="0" smtClean="0">
                          <a:solidFill>
                            <a:schemeClr val="dk1"/>
                          </a:solidFill>
                          <a:latin typeface="Times New Roman" panose="02020603050405020304" pitchFamily="18" charset="0"/>
                          <a:ea typeface="+mn-ea"/>
                          <a:cs typeface="Times New Roman" panose="02020603050405020304" pitchFamily="18" charset="0"/>
                        </a:rPr>
                        <a:t>Allele</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số</a:t>
                      </a:r>
                      <a:r>
                        <a:rPr lang="en-US" sz="2000" b="1" dirty="0">
                          <a:latin typeface="Times New Roman" panose="02020603050405020304" pitchFamily="18" charset="0"/>
                          <a:cs typeface="Times New Roman" panose="02020603050405020304" pitchFamily="18" charset="0"/>
                        </a:rPr>
                        <a:t> 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000" b="1" kern="1200" dirty="0" smtClean="0">
                          <a:solidFill>
                            <a:schemeClr val="dk1"/>
                          </a:solidFill>
                          <a:latin typeface="Times New Roman" panose="02020603050405020304" pitchFamily="18" charset="0"/>
                          <a:ea typeface="+mn-ea"/>
                          <a:cs typeface="Times New Roman" panose="02020603050405020304" pitchFamily="18" charset="0"/>
                        </a:rPr>
                        <a:t>Allele</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số</a:t>
                      </a:r>
                      <a:r>
                        <a:rPr lang="en-US" sz="2000" b="1" dirty="0">
                          <a:latin typeface="Times New Roman" panose="02020603050405020304" pitchFamily="18" charset="0"/>
                          <a:cs typeface="Times New Roman" panose="02020603050405020304" pitchFamily="18" charset="0"/>
                        </a:rPr>
                        <a:t> 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000" b="1" kern="1200" dirty="0" smtClean="0">
                          <a:solidFill>
                            <a:schemeClr val="dk1"/>
                          </a:solidFill>
                          <a:latin typeface="Times New Roman" panose="02020603050405020304" pitchFamily="18" charset="0"/>
                          <a:ea typeface="+mn-ea"/>
                          <a:cs typeface="Times New Roman" panose="02020603050405020304" pitchFamily="18" charset="0"/>
                        </a:rPr>
                        <a:t>Allele</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số</a:t>
                      </a:r>
                      <a:r>
                        <a:rPr lang="en-US" sz="2000" b="1" dirty="0">
                          <a:latin typeface="Times New Roman" panose="02020603050405020304" pitchFamily="18" charset="0"/>
                          <a:cs typeface="Times New Roman" panose="02020603050405020304" pitchFamily="18" charset="0"/>
                        </a:rPr>
                        <a:t>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4226247"/>
                  </a:ext>
                </a:extLst>
              </a:tr>
              <a:tr h="4949806">
                <a:tc>
                  <a:txBody>
                    <a:bodyPr/>
                    <a:lstStyle/>
                    <a:p>
                      <a:pPr algn="ctr">
                        <a:lnSpc>
                          <a:spcPct val="120000"/>
                        </a:lnSpc>
                      </a:pPr>
                      <a:endParaRPr lang="en-US" sz="2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5168477"/>
                  </a:ext>
                </a:extLst>
              </a:tr>
            </a:tbl>
          </a:graphicData>
        </a:graphic>
      </p:graphicFrame>
      <p:grpSp>
        <p:nvGrpSpPr>
          <p:cNvPr id="74" name="Group 73">
            <a:extLst>
              <a:ext uri="{FF2B5EF4-FFF2-40B4-BE49-F238E27FC236}">
                <a16:creationId xmlns:a16="http://schemas.microsoft.com/office/drawing/2014/main" id="{436DEF3B-6F64-0C74-AF0C-871D49142453}"/>
              </a:ext>
            </a:extLst>
          </p:cNvPr>
          <p:cNvGrpSpPr/>
          <p:nvPr/>
        </p:nvGrpSpPr>
        <p:grpSpPr>
          <a:xfrm>
            <a:off x="1273536" y="1423437"/>
            <a:ext cx="2224060" cy="4799150"/>
            <a:chOff x="1207512" y="3337690"/>
            <a:chExt cx="1518851" cy="3266176"/>
          </a:xfrm>
        </p:grpSpPr>
        <p:sp>
          <p:nvSpPr>
            <p:cNvPr id="24" name="Rectangle 23">
              <a:extLst>
                <a:ext uri="{FF2B5EF4-FFF2-40B4-BE49-F238E27FC236}">
                  <a16:creationId xmlns:a16="http://schemas.microsoft.com/office/drawing/2014/main" id="{A392E474-BA77-40C3-E564-39A3F2718F28}"/>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0F34A2-B96D-B0D9-E71F-2DBEBCEADC31}"/>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BD180D-5450-3D1B-D298-9C70562FC571}"/>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33B09B-C1B6-E7CA-BDAC-C228D9FFB236}"/>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45BD6A5-D79D-08EA-4CBF-8D21B83A8940}"/>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66A56DA-D614-47D1-03DC-AE6BE2FD42BE}"/>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B62A6DD-4492-BA3B-2C04-98E0745C5638}"/>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BB9C9-B4AA-3648-CCEB-09899E3D5351}"/>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00323D46-5C0F-6E79-ED12-DA4364375AF8}"/>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Pentagon 36">
              <a:extLst>
                <a:ext uri="{FF2B5EF4-FFF2-40B4-BE49-F238E27FC236}">
                  <a16:creationId xmlns:a16="http://schemas.microsoft.com/office/drawing/2014/main" id="{31DB6692-95AF-BC2C-1D57-DC90AC6C8BEA}"/>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Pentagon 37">
              <a:extLst>
                <a:ext uri="{FF2B5EF4-FFF2-40B4-BE49-F238E27FC236}">
                  <a16:creationId xmlns:a16="http://schemas.microsoft.com/office/drawing/2014/main" id="{5907B4AC-F793-AA40-7EE3-A07F452CA796}"/>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Pentagon 38">
              <a:extLst>
                <a:ext uri="{FF2B5EF4-FFF2-40B4-BE49-F238E27FC236}">
                  <a16:creationId xmlns:a16="http://schemas.microsoft.com/office/drawing/2014/main" id="{F93210AA-9BE8-F6CD-A546-61D3BEE6E00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Pentagon 39">
              <a:extLst>
                <a:ext uri="{FF2B5EF4-FFF2-40B4-BE49-F238E27FC236}">
                  <a16:creationId xmlns:a16="http://schemas.microsoft.com/office/drawing/2014/main" id="{A76CD39B-F717-F225-760C-5287C784410D}"/>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0">
              <a:extLst>
                <a:ext uri="{FF2B5EF4-FFF2-40B4-BE49-F238E27FC236}">
                  <a16:creationId xmlns:a16="http://schemas.microsoft.com/office/drawing/2014/main" id="{72D9CA5C-34C1-2AAC-E6AF-D5D79BE232CA}"/>
                </a:ext>
              </a:extLst>
            </p:cNvPr>
            <p:cNvSpPr/>
            <p:nvPr/>
          </p:nvSpPr>
          <p:spPr>
            <a:xfrm>
              <a:off x="1480990" y="5306432"/>
              <a:ext cx="454394" cy="202728"/>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Pentagon 41">
              <a:extLst>
                <a:ext uri="{FF2B5EF4-FFF2-40B4-BE49-F238E27FC236}">
                  <a16:creationId xmlns:a16="http://schemas.microsoft.com/office/drawing/2014/main" id="{D00072AE-A029-821A-A825-1ED33DDBEBE6}"/>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Pentagon 42">
              <a:extLst>
                <a:ext uri="{FF2B5EF4-FFF2-40B4-BE49-F238E27FC236}">
                  <a16:creationId xmlns:a16="http://schemas.microsoft.com/office/drawing/2014/main" id="{0FEA7B9C-12CB-A1D4-F880-DC417D24E4F3}"/>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39D9217-1937-0549-EA73-5316C3AF2AF4}"/>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45" name="TextBox 44">
              <a:extLst>
                <a:ext uri="{FF2B5EF4-FFF2-40B4-BE49-F238E27FC236}">
                  <a16:creationId xmlns:a16="http://schemas.microsoft.com/office/drawing/2014/main" id="{2D05225C-F604-AAAF-CA92-C5D1863703B3}"/>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46" name="TextBox 45">
              <a:extLst>
                <a:ext uri="{FF2B5EF4-FFF2-40B4-BE49-F238E27FC236}">
                  <a16:creationId xmlns:a16="http://schemas.microsoft.com/office/drawing/2014/main" id="{9644A151-A61A-C53F-E43A-D5864FE58F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47" name="TextBox 46">
              <a:extLst>
                <a:ext uri="{FF2B5EF4-FFF2-40B4-BE49-F238E27FC236}">
                  <a16:creationId xmlns:a16="http://schemas.microsoft.com/office/drawing/2014/main" id="{AA2F0930-5480-40B1-A374-36DE58B6E019}"/>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48" name="TextBox 47">
              <a:extLst>
                <a:ext uri="{FF2B5EF4-FFF2-40B4-BE49-F238E27FC236}">
                  <a16:creationId xmlns:a16="http://schemas.microsoft.com/office/drawing/2014/main" id="{3AA95FE2-F8AD-B89C-88ED-E536C61BDF8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49" name="TextBox 48">
              <a:extLst>
                <a:ext uri="{FF2B5EF4-FFF2-40B4-BE49-F238E27FC236}">
                  <a16:creationId xmlns:a16="http://schemas.microsoft.com/office/drawing/2014/main" id="{5417DF76-EBDD-C590-C163-C9B533C46BCB}"/>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50" name="TextBox 49">
              <a:extLst>
                <a:ext uri="{FF2B5EF4-FFF2-40B4-BE49-F238E27FC236}">
                  <a16:creationId xmlns:a16="http://schemas.microsoft.com/office/drawing/2014/main" id="{78948806-EC33-7A53-F5F5-B32DC72F4B4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51" name="TextBox 50">
              <a:extLst>
                <a:ext uri="{FF2B5EF4-FFF2-40B4-BE49-F238E27FC236}">
                  <a16:creationId xmlns:a16="http://schemas.microsoft.com/office/drawing/2014/main" id="{A9453811-1D8B-D378-3E4C-1B444330940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64" name="TextBox 63">
              <a:extLst>
                <a:ext uri="{FF2B5EF4-FFF2-40B4-BE49-F238E27FC236}">
                  <a16:creationId xmlns:a16="http://schemas.microsoft.com/office/drawing/2014/main" id="{D7A4214F-1DBA-5726-308F-5AAE5077D30D}"/>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65" name="TextBox 64">
              <a:extLst>
                <a:ext uri="{FF2B5EF4-FFF2-40B4-BE49-F238E27FC236}">
                  <a16:creationId xmlns:a16="http://schemas.microsoft.com/office/drawing/2014/main" id="{C1CBA10D-8B1B-0B03-BC73-D24EDB47A238}"/>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66" name="TextBox 65">
              <a:extLst>
                <a:ext uri="{FF2B5EF4-FFF2-40B4-BE49-F238E27FC236}">
                  <a16:creationId xmlns:a16="http://schemas.microsoft.com/office/drawing/2014/main" id="{E36551A2-DFCB-8D20-0BC8-845C3D14C4C7}"/>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67" name="TextBox 66">
              <a:extLst>
                <a:ext uri="{FF2B5EF4-FFF2-40B4-BE49-F238E27FC236}">
                  <a16:creationId xmlns:a16="http://schemas.microsoft.com/office/drawing/2014/main" id="{91DD7C2D-1292-D2CA-6CFB-5B90D333D8F6}"/>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68" name="TextBox 67">
              <a:extLst>
                <a:ext uri="{FF2B5EF4-FFF2-40B4-BE49-F238E27FC236}">
                  <a16:creationId xmlns:a16="http://schemas.microsoft.com/office/drawing/2014/main" id="{76C992D0-1906-7604-AFA5-F02EA452F735}"/>
                </a:ext>
              </a:extLst>
            </p:cNvPr>
            <p:cNvSpPr txBox="1"/>
            <p:nvPr/>
          </p:nvSpPr>
          <p:spPr>
            <a:xfrm>
              <a:off x="2072820" y="4944711"/>
              <a:ext cx="291711" cy="338554"/>
            </a:xfrm>
            <a:prstGeom prst="rect">
              <a:avLst/>
            </a:prstGeom>
            <a:noFill/>
          </p:spPr>
          <p:txBody>
            <a:bodyPr wrap="square" rtlCol="0">
              <a:spAutoFit/>
            </a:bodyPr>
            <a:lstStyle/>
            <a:p>
              <a:r>
                <a:rPr lang="en-US" sz="1600" b="1" dirty="0"/>
                <a:t>A</a:t>
              </a:r>
            </a:p>
          </p:txBody>
        </p:sp>
        <p:sp>
          <p:nvSpPr>
            <p:cNvPr id="69" name="TextBox 68">
              <a:extLst>
                <a:ext uri="{FF2B5EF4-FFF2-40B4-BE49-F238E27FC236}">
                  <a16:creationId xmlns:a16="http://schemas.microsoft.com/office/drawing/2014/main" id="{E26E0055-462D-4333-65D7-0425B2F5B24A}"/>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70" name="TextBox 69">
              <a:extLst>
                <a:ext uri="{FF2B5EF4-FFF2-40B4-BE49-F238E27FC236}">
                  <a16:creationId xmlns:a16="http://schemas.microsoft.com/office/drawing/2014/main" id="{C88227AE-C6BC-BF8F-C1D8-D6E2F7190C9D}"/>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71" name="TextBox 70">
              <a:extLst>
                <a:ext uri="{FF2B5EF4-FFF2-40B4-BE49-F238E27FC236}">
                  <a16:creationId xmlns:a16="http://schemas.microsoft.com/office/drawing/2014/main" id="{87F5DFC3-4EAC-266E-4BB7-C9BE37DD89B3}"/>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72" name="Rectangle 71">
              <a:extLst>
                <a:ext uri="{FF2B5EF4-FFF2-40B4-BE49-F238E27FC236}">
                  <a16:creationId xmlns:a16="http://schemas.microsoft.com/office/drawing/2014/main" id="{27F2FEC8-7DEC-8CA7-0C22-9A22C325D1D3}"/>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0861A88-C04C-BB2E-FFD2-FEA155131701}"/>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7BD09174-8183-23DE-19EC-2A2469C4829C}"/>
                </a:ext>
              </a:extLst>
            </p:cNvPr>
            <p:cNvSpPr txBox="1"/>
            <p:nvPr/>
          </p:nvSpPr>
          <p:spPr>
            <a:xfrm>
              <a:off x="1248182" y="3353428"/>
              <a:ext cx="361834" cy="338554"/>
            </a:xfrm>
            <a:prstGeom prst="rect">
              <a:avLst/>
            </a:prstGeom>
            <a:noFill/>
          </p:spPr>
          <p:txBody>
            <a:bodyPr wrap="square" rtlCol="0">
              <a:spAutoFit/>
            </a:bodyPr>
            <a:lstStyle/>
            <a:p>
              <a:r>
                <a:rPr lang="en-US" sz="1600"/>
                <a:t>5’</a:t>
              </a:r>
            </a:p>
          </p:txBody>
        </p:sp>
        <p:sp>
          <p:nvSpPr>
            <p:cNvPr id="76" name="TextBox 75">
              <a:extLst>
                <a:ext uri="{FF2B5EF4-FFF2-40B4-BE49-F238E27FC236}">
                  <a16:creationId xmlns:a16="http://schemas.microsoft.com/office/drawing/2014/main" id="{9523432D-742D-DB6D-6378-C63F4953B252}"/>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77" name="TextBox 76">
              <a:extLst>
                <a:ext uri="{FF2B5EF4-FFF2-40B4-BE49-F238E27FC236}">
                  <a16:creationId xmlns:a16="http://schemas.microsoft.com/office/drawing/2014/main" id="{B7E9BA72-BBFE-540A-AEC0-1D261AC1A2B0}"/>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78" name="TextBox 77">
              <a:extLst>
                <a:ext uri="{FF2B5EF4-FFF2-40B4-BE49-F238E27FC236}">
                  <a16:creationId xmlns:a16="http://schemas.microsoft.com/office/drawing/2014/main" id="{DA4F9CAA-51E4-1F3C-CC91-F346506B8AFA}"/>
                </a:ext>
              </a:extLst>
            </p:cNvPr>
            <p:cNvSpPr txBox="1"/>
            <p:nvPr/>
          </p:nvSpPr>
          <p:spPr>
            <a:xfrm>
              <a:off x="2364529" y="3337690"/>
              <a:ext cx="361834" cy="338554"/>
            </a:xfrm>
            <a:prstGeom prst="rect">
              <a:avLst/>
            </a:prstGeom>
            <a:noFill/>
          </p:spPr>
          <p:txBody>
            <a:bodyPr wrap="square" rtlCol="0">
              <a:spAutoFit/>
            </a:bodyPr>
            <a:lstStyle/>
            <a:p>
              <a:r>
                <a:rPr lang="en-US" sz="1600"/>
                <a:t>3’</a:t>
              </a:r>
            </a:p>
          </p:txBody>
        </p:sp>
      </p:grpSp>
      <p:grpSp>
        <p:nvGrpSpPr>
          <p:cNvPr id="79" name="Group 78">
            <a:extLst>
              <a:ext uri="{FF2B5EF4-FFF2-40B4-BE49-F238E27FC236}">
                <a16:creationId xmlns:a16="http://schemas.microsoft.com/office/drawing/2014/main" id="{43B76DA0-6ABB-70B5-A84B-3965B042A346}"/>
              </a:ext>
            </a:extLst>
          </p:cNvPr>
          <p:cNvGrpSpPr/>
          <p:nvPr/>
        </p:nvGrpSpPr>
        <p:grpSpPr>
          <a:xfrm>
            <a:off x="3819162" y="1619396"/>
            <a:ext cx="2241119" cy="4603606"/>
            <a:chOff x="1207512" y="3577187"/>
            <a:chExt cx="1504008" cy="3026679"/>
          </a:xfrm>
        </p:grpSpPr>
        <p:sp>
          <p:nvSpPr>
            <p:cNvPr id="81" name="Rectangle 80">
              <a:extLst>
                <a:ext uri="{FF2B5EF4-FFF2-40B4-BE49-F238E27FC236}">
                  <a16:creationId xmlns:a16="http://schemas.microsoft.com/office/drawing/2014/main" id="{E6EBC8E4-BE6B-4F3B-2898-484CCAF6A7D9}"/>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3EFF8D9-59A2-F633-78C2-2140BBF781D5}"/>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CDE54C-DBC1-DD3C-6F3C-C0BA3E503610}"/>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99D3D7-22B7-A54B-2732-79003B8831AA}"/>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338ADB5-3029-EA62-6406-6E03B1E27B35}"/>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CC8E377-178C-1390-011E-47D4AFCB6499}"/>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FB46823-5823-0E19-DBF8-E66179D64F85}"/>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CF6003A3-8940-566B-C30A-AA70CB9114CA}"/>
                </a:ext>
              </a:extLst>
            </p:cNvPr>
            <p:cNvSpPr/>
            <p:nvPr/>
          </p:nvSpPr>
          <p:spPr>
            <a:xfrm flipH="1">
              <a:off x="1957821" y="4147381"/>
              <a:ext cx="454393" cy="212529"/>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25AB3859-7B97-ACD6-F097-13B9F9186EB5}"/>
                </a:ext>
              </a:extLst>
            </p:cNvPr>
            <p:cNvSpPr/>
            <p:nvPr/>
          </p:nvSpPr>
          <p:spPr>
            <a:xfrm>
              <a:off x="1480989" y="4437718"/>
              <a:ext cx="476835" cy="208286"/>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9ACEAD75-777E-DD0E-4071-5545E53E420E}"/>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67E86036-B3EA-5920-04A0-4A288D6D6D66}"/>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44A08EF2-929C-66D8-2117-AEAF6E6431E0}"/>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Pentagon 93">
              <a:extLst>
                <a:ext uri="{FF2B5EF4-FFF2-40B4-BE49-F238E27FC236}">
                  <a16:creationId xmlns:a16="http://schemas.microsoft.com/office/drawing/2014/main" id="{E95E3DD2-8BC8-2780-5A3F-689B6EB14FCB}"/>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Pentagon 94">
              <a:extLst>
                <a:ext uri="{FF2B5EF4-FFF2-40B4-BE49-F238E27FC236}">
                  <a16:creationId xmlns:a16="http://schemas.microsoft.com/office/drawing/2014/main" id="{E82D4A87-D57D-90EF-4F55-1206883EBEC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AFD3FB8-0956-843D-8CEA-868A136B3488}"/>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98" name="TextBox 97">
              <a:extLst>
                <a:ext uri="{FF2B5EF4-FFF2-40B4-BE49-F238E27FC236}">
                  <a16:creationId xmlns:a16="http://schemas.microsoft.com/office/drawing/2014/main" id="{4F13F1E3-9D45-995C-69AA-C4E5B3FC3850}"/>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99" name="TextBox 98">
              <a:extLst>
                <a:ext uri="{FF2B5EF4-FFF2-40B4-BE49-F238E27FC236}">
                  <a16:creationId xmlns:a16="http://schemas.microsoft.com/office/drawing/2014/main" id="{AEEF1252-38F9-ADA1-2513-E67A8BDB3FDA}"/>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100" name="TextBox 99">
              <a:extLst>
                <a:ext uri="{FF2B5EF4-FFF2-40B4-BE49-F238E27FC236}">
                  <a16:creationId xmlns:a16="http://schemas.microsoft.com/office/drawing/2014/main" id="{1D333202-B4F9-3290-8D2C-E9BE77FD113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101" name="TextBox 100">
              <a:extLst>
                <a:ext uri="{FF2B5EF4-FFF2-40B4-BE49-F238E27FC236}">
                  <a16:creationId xmlns:a16="http://schemas.microsoft.com/office/drawing/2014/main" id="{97D69D7E-0A23-B60C-49C1-3F525624265F}"/>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102" name="TextBox 101">
              <a:extLst>
                <a:ext uri="{FF2B5EF4-FFF2-40B4-BE49-F238E27FC236}">
                  <a16:creationId xmlns:a16="http://schemas.microsoft.com/office/drawing/2014/main" id="{25681F87-1067-8535-E7A5-B67D3A788B73}"/>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103" name="TextBox 102">
              <a:extLst>
                <a:ext uri="{FF2B5EF4-FFF2-40B4-BE49-F238E27FC236}">
                  <a16:creationId xmlns:a16="http://schemas.microsoft.com/office/drawing/2014/main" id="{CB036A23-2E91-2513-217A-5368B08786D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105" name="TextBox 104">
              <a:extLst>
                <a:ext uri="{FF2B5EF4-FFF2-40B4-BE49-F238E27FC236}">
                  <a16:creationId xmlns:a16="http://schemas.microsoft.com/office/drawing/2014/main" id="{B5DFCD8B-34D0-3638-D3EA-CE9BC6C5FEDF}"/>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106" name="TextBox 105">
              <a:extLst>
                <a:ext uri="{FF2B5EF4-FFF2-40B4-BE49-F238E27FC236}">
                  <a16:creationId xmlns:a16="http://schemas.microsoft.com/office/drawing/2014/main" id="{7C755EF8-CED2-784B-C497-D39C0D15138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107" name="TextBox 106">
              <a:extLst>
                <a:ext uri="{FF2B5EF4-FFF2-40B4-BE49-F238E27FC236}">
                  <a16:creationId xmlns:a16="http://schemas.microsoft.com/office/drawing/2014/main" id="{2AC9397C-358A-4FC3-75DE-D2DB084E5504}"/>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108" name="TextBox 107">
              <a:extLst>
                <a:ext uri="{FF2B5EF4-FFF2-40B4-BE49-F238E27FC236}">
                  <a16:creationId xmlns:a16="http://schemas.microsoft.com/office/drawing/2014/main" id="{F838C327-36C2-9161-EA78-94717DD3795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109" name="TextBox 108">
              <a:extLst>
                <a:ext uri="{FF2B5EF4-FFF2-40B4-BE49-F238E27FC236}">
                  <a16:creationId xmlns:a16="http://schemas.microsoft.com/office/drawing/2014/main" id="{A16BBE41-C76C-F760-26BB-1718BB1AC881}"/>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110" name="TextBox 109">
              <a:extLst>
                <a:ext uri="{FF2B5EF4-FFF2-40B4-BE49-F238E27FC236}">
                  <a16:creationId xmlns:a16="http://schemas.microsoft.com/office/drawing/2014/main" id="{1598DA52-FF0A-B116-3612-C6A5B925C873}"/>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111" name="TextBox 110">
              <a:extLst>
                <a:ext uri="{FF2B5EF4-FFF2-40B4-BE49-F238E27FC236}">
                  <a16:creationId xmlns:a16="http://schemas.microsoft.com/office/drawing/2014/main" id="{1EA3499E-A738-B9F7-A752-535617E9C445}"/>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112" name="Rectangle 111">
              <a:extLst>
                <a:ext uri="{FF2B5EF4-FFF2-40B4-BE49-F238E27FC236}">
                  <a16:creationId xmlns:a16="http://schemas.microsoft.com/office/drawing/2014/main" id="{C5DDDF20-75EA-4AC8-E872-C231CC4DB45F}"/>
                </a:ext>
              </a:extLst>
            </p:cNvPr>
            <p:cNvSpPr/>
            <p:nvPr/>
          </p:nvSpPr>
          <p:spPr>
            <a:xfrm>
              <a:off x="1295868" y="3925317"/>
              <a:ext cx="190726" cy="2340847"/>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2E3D525-2954-1F1D-7F14-2BD83C9FD611}"/>
                </a:ext>
              </a:extLst>
            </p:cNvPr>
            <p:cNvSpPr/>
            <p:nvPr/>
          </p:nvSpPr>
          <p:spPr>
            <a:xfrm>
              <a:off x="2412220" y="3925317"/>
              <a:ext cx="179513" cy="2340848"/>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53385857-ACA0-B0A8-6DB0-4E10D0D9901D}"/>
                </a:ext>
              </a:extLst>
            </p:cNvPr>
            <p:cNvSpPr txBox="1"/>
            <p:nvPr/>
          </p:nvSpPr>
          <p:spPr>
            <a:xfrm>
              <a:off x="1248182" y="3577187"/>
              <a:ext cx="361834" cy="338554"/>
            </a:xfrm>
            <a:prstGeom prst="rect">
              <a:avLst/>
            </a:prstGeom>
            <a:noFill/>
          </p:spPr>
          <p:txBody>
            <a:bodyPr wrap="square" rtlCol="0">
              <a:spAutoFit/>
            </a:bodyPr>
            <a:lstStyle/>
            <a:p>
              <a:r>
                <a:rPr lang="en-US" sz="1600"/>
                <a:t>5’</a:t>
              </a:r>
            </a:p>
          </p:txBody>
        </p:sp>
        <p:sp>
          <p:nvSpPr>
            <p:cNvPr id="115" name="TextBox 114">
              <a:extLst>
                <a:ext uri="{FF2B5EF4-FFF2-40B4-BE49-F238E27FC236}">
                  <a16:creationId xmlns:a16="http://schemas.microsoft.com/office/drawing/2014/main" id="{38640808-79CC-A91D-7816-F681990E3EB9}"/>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116" name="TextBox 115">
              <a:extLst>
                <a:ext uri="{FF2B5EF4-FFF2-40B4-BE49-F238E27FC236}">
                  <a16:creationId xmlns:a16="http://schemas.microsoft.com/office/drawing/2014/main" id="{037D9579-381D-7E2D-DCF2-CDC3D210E170}"/>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117" name="TextBox 116">
              <a:extLst>
                <a:ext uri="{FF2B5EF4-FFF2-40B4-BE49-F238E27FC236}">
                  <a16:creationId xmlns:a16="http://schemas.microsoft.com/office/drawing/2014/main" id="{0D7E39FB-CAB1-F034-6C22-EFA69160D8A6}"/>
                </a:ext>
              </a:extLst>
            </p:cNvPr>
            <p:cNvSpPr txBox="1"/>
            <p:nvPr/>
          </p:nvSpPr>
          <p:spPr>
            <a:xfrm>
              <a:off x="2349686" y="3579216"/>
              <a:ext cx="361834" cy="338554"/>
            </a:xfrm>
            <a:prstGeom prst="rect">
              <a:avLst/>
            </a:prstGeom>
            <a:noFill/>
          </p:spPr>
          <p:txBody>
            <a:bodyPr wrap="square" rtlCol="0">
              <a:spAutoFit/>
            </a:bodyPr>
            <a:lstStyle/>
            <a:p>
              <a:r>
                <a:rPr lang="en-US" sz="1600"/>
                <a:t>3’</a:t>
              </a:r>
            </a:p>
          </p:txBody>
        </p:sp>
      </p:grpSp>
      <p:grpSp>
        <p:nvGrpSpPr>
          <p:cNvPr id="274" name="Group 273">
            <a:extLst>
              <a:ext uri="{FF2B5EF4-FFF2-40B4-BE49-F238E27FC236}">
                <a16:creationId xmlns:a16="http://schemas.microsoft.com/office/drawing/2014/main" id="{9FCE065C-0650-7C27-359F-9AA34D1F1898}"/>
              </a:ext>
            </a:extLst>
          </p:cNvPr>
          <p:cNvGrpSpPr/>
          <p:nvPr/>
        </p:nvGrpSpPr>
        <p:grpSpPr>
          <a:xfrm>
            <a:off x="6786422" y="1305169"/>
            <a:ext cx="2020529" cy="5177517"/>
            <a:chOff x="1207512" y="3029150"/>
            <a:chExt cx="1518851" cy="3574716"/>
          </a:xfrm>
        </p:grpSpPr>
        <p:sp>
          <p:nvSpPr>
            <p:cNvPr id="275" name="Rectangle 274">
              <a:extLst>
                <a:ext uri="{FF2B5EF4-FFF2-40B4-BE49-F238E27FC236}">
                  <a16:creationId xmlns:a16="http://schemas.microsoft.com/office/drawing/2014/main" id="{397AE7F5-D9DC-9D66-812A-159FF3E22876}"/>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B3CC7C4-E5BF-ACBA-770C-7F789E69F6B6}"/>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14045FA1-C37D-5552-57C6-85211CF90C7D}"/>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67A27B2-6FBD-F51B-FE6D-8888D716BE24}"/>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BE94D90-2CA7-79F2-47FC-EF8D18057588}"/>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3EE7CB77-FC23-7E4C-2184-1462C74E3AC4}"/>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98682E7-E838-C1DA-D2E8-F3D9DE6F895C}"/>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D3F95BD-E929-7DC0-E9F7-994059B2D200}"/>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rrow: Pentagon 282">
              <a:extLst>
                <a:ext uri="{FF2B5EF4-FFF2-40B4-BE49-F238E27FC236}">
                  <a16:creationId xmlns:a16="http://schemas.microsoft.com/office/drawing/2014/main" id="{72755F03-F85D-F470-DD07-7E51768AEB01}"/>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Arrow: Pentagon 283">
              <a:extLst>
                <a:ext uri="{FF2B5EF4-FFF2-40B4-BE49-F238E27FC236}">
                  <a16:creationId xmlns:a16="http://schemas.microsoft.com/office/drawing/2014/main" id="{444EF04A-281F-C857-8F37-C768212D97AE}"/>
                </a:ext>
              </a:extLst>
            </p:cNvPr>
            <p:cNvSpPr/>
            <p:nvPr/>
          </p:nvSpPr>
          <p:spPr>
            <a:xfrm flipH="1">
              <a:off x="1969046" y="4153308"/>
              <a:ext cx="454393" cy="1935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Pentagon 284">
              <a:extLst>
                <a:ext uri="{FF2B5EF4-FFF2-40B4-BE49-F238E27FC236}">
                  <a16:creationId xmlns:a16="http://schemas.microsoft.com/office/drawing/2014/main" id="{A81CD433-F92A-CFE3-24C5-DB41AF031F65}"/>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Pentagon 285">
              <a:extLst>
                <a:ext uri="{FF2B5EF4-FFF2-40B4-BE49-F238E27FC236}">
                  <a16:creationId xmlns:a16="http://schemas.microsoft.com/office/drawing/2014/main" id="{B68FAF6F-30EC-3B1A-B1C1-419294E4C3A8}"/>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row: Pentagon 286">
              <a:extLst>
                <a:ext uri="{FF2B5EF4-FFF2-40B4-BE49-F238E27FC236}">
                  <a16:creationId xmlns:a16="http://schemas.microsoft.com/office/drawing/2014/main" id="{5FFB9F74-53AF-481C-2000-DC95D2DC53B9}"/>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Arrow: Pentagon 287">
              <a:extLst>
                <a:ext uri="{FF2B5EF4-FFF2-40B4-BE49-F238E27FC236}">
                  <a16:creationId xmlns:a16="http://schemas.microsoft.com/office/drawing/2014/main" id="{755CEF4A-6F6A-BC11-7D4A-474371A4A6AD}"/>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Arrow: Pentagon 288">
              <a:extLst>
                <a:ext uri="{FF2B5EF4-FFF2-40B4-BE49-F238E27FC236}">
                  <a16:creationId xmlns:a16="http://schemas.microsoft.com/office/drawing/2014/main" id="{21BCECE8-3E99-D213-0C67-05F41E04310C}"/>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Pentagon 289">
              <a:extLst>
                <a:ext uri="{FF2B5EF4-FFF2-40B4-BE49-F238E27FC236}">
                  <a16:creationId xmlns:a16="http://schemas.microsoft.com/office/drawing/2014/main" id="{2E1C6F27-835F-2E5B-7841-D703A066912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Box 290">
              <a:extLst>
                <a:ext uri="{FF2B5EF4-FFF2-40B4-BE49-F238E27FC236}">
                  <a16:creationId xmlns:a16="http://schemas.microsoft.com/office/drawing/2014/main" id="{D17D10AA-2618-4E58-5641-DAABE84DDFBE}"/>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292" name="TextBox 291">
              <a:extLst>
                <a:ext uri="{FF2B5EF4-FFF2-40B4-BE49-F238E27FC236}">
                  <a16:creationId xmlns:a16="http://schemas.microsoft.com/office/drawing/2014/main" id="{1A350AE6-E52A-B718-7E9C-96B0FEA6A08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293" name="TextBox 292">
              <a:extLst>
                <a:ext uri="{FF2B5EF4-FFF2-40B4-BE49-F238E27FC236}">
                  <a16:creationId xmlns:a16="http://schemas.microsoft.com/office/drawing/2014/main" id="{D2312356-6D21-2932-B50C-79DB83790E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294" name="TextBox 293">
              <a:extLst>
                <a:ext uri="{FF2B5EF4-FFF2-40B4-BE49-F238E27FC236}">
                  <a16:creationId xmlns:a16="http://schemas.microsoft.com/office/drawing/2014/main" id="{0DBC2834-D61D-80BB-C5C5-BDB4A26DA12B}"/>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295" name="TextBox 294">
              <a:extLst>
                <a:ext uri="{FF2B5EF4-FFF2-40B4-BE49-F238E27FC236}">
                  <a16:creationId xmlns:a16="http://schemas.microsoft.com/office/drawing/2014/main" id="{55C5CEBE-E896-AEC1-1F3E-B4EEF068D4DA}"/>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296" name="TextBox 295">
              <a:extLst>
                <a:ext uri="{FF2B5EF4-FFF2-40B4-BE49-F238E27FC236}">
                  <a16:creationId xmlns:a16="http://schemas.microsoft.com/office/drawing/2014/main" id="{B50A99AC-047F-4A9A-F9BA-F5BD5191B2F3}"/>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297" name="TextBox 296">
              <a:extLst>
                <a:ext uri="{FF2B5EF4-FFF2-40B4-BE49-F238E27FC236}">
                  <a16:creationId xmlns:a16="http://schemas.microsoft.com/office/drawing/2014/main" id="{7CDFC939-0786-4D68-76F7-D1120A646C8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298" name="TextBox 297">
              <a:extLst>
                <a:ext uri="{FF2B5EF4-FFF2-40B4-BE49-F238E27FC236}">
                  <a16:creationId xmlns:a16="http://schemas.microsoft.com/office/drawing/2014/main" id="{F67CB957-BEA6-5CE0-2EC2-CC3C5A303358}"/>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299" name="TextBox 298">
              <a:extLst>
                <a:ext uri="{FF2B5EF4-FFF2-40B4-BE49-F238E27FC236}">
                  <a16:creationId xmlns:a16="http://schemas.microsoft.com/office/drawing/2014/main" id="{B3C84106-8F49-0896-DAB7-57DA0E4AB4E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00" name="TextBox 299">
              <a:extLst>
                <a:ext uri="{FF2B5EF4-FFF2-40B4-BE49-F238E27FC236}">
                  <a16:creationId xmlns:a16="http://schemas.microsoft.com/office/drawing/2014/main" id="{B8673A8F-B4C2-057D-28DD-0FC0A7F04F23}"/>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01" name="TextBox 300">
              <a:extLst>
                <a:ext uri="{FF2B5EF4-FFF2-40B4-BE49-F238E27FC236}">
                  <a16:creationId xmlns:a16="http://schemas.microsoft.com/office/drawing/2014/main" id="{26FAC221-81C6-E610-F781-E682D9C2EC01}"/>
                </a:ext>
              </a:extLst>
            </p:cNvPr>
            <p:cNvSpPr txBox="1"/>
            <p:nvPr/>
          </p:nvSpPr>
          <p:spPr>
            <a:xfrm>
              <a:off x="2072820" y="4362658"/>
              <a:ext cx="291711" cy="338554"/>
            </a:xfrm>
            <a:prstGeom prst="rect">
              <a:avLst/>
            </a:prstGeom>
            <a:noFill/>
          </p:spPr>
          <p:txBody>
            <a:bodyPr wrap="square" rtlCol="0">
              <a:spAutoFit/>
            </a:bodyPr>
            <a:lstStyle/>
            <a:p>
              <a:r>
                <a:rPr lang="en-US" sz="1600" b="1" dirty="0"/>
                <a:t>T</a:t>
              </a:r>
            </a:p>
          </p:txBody>
        </p:sp>
        <p:sp>
          <p:nvSpPr>
            <p:cNvPr id="302" name="TextBox 301">
              <a:extLst>
                <a:ext uri="{FF2B5EF4-FFF2-40B4-BE49-F238E27FC236}">
                  <a16:creationId xmlns:a16="http://schemas.microsoft.com/office/drawing/2014/main" id="{8E411B66-F6C6-77B6-29E5-343FAB4C57F0}"/>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03" name="TextBox 302">
              <a:extLst>
                <a:ext uri="{FF2B5EF4-FFF2-40B4-BE49-F238E27FC236}">
                  <a16:creationId xmlns:a16="http://schemas.microsoft.com/office/drawing/2014/main" id="{09BA1731-4F02-390F-FCC7-A0F6BCABD0C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04" name="TextBox 303">
              <a:extLst>
                <a:ext uri="{FF2B5EF4-FFF2-40B4-BE49-F238E27FC236}">
                  <a16:creationId xmlns:a16="http://schemas.microsoft.com/office/drawing/2014/main" id="{AC5AE443-56A4-6C86-58CB-2AB2852285A7}"/>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05" name="TextBox 304">
              <a:extLst>
                <a:ext uri="{FF2B5EF4-FFF2-40B4-BE49-F238E27FC236}">
                  <a16:creationId xmlns:a16="http://schemas.microsoft.com/office/drawing/2014/main" id="{38345157-8ADA-9841-010F-3B95EBC10F45}"/>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06" name="TextBox 305">
              <a:extLst>
                <a:ext uri="{FF2B5EF4-FFF2-40B4-BE49-F238E27FC236}">
                  <a16:creationId xmlns:a16="http://schemas.microsoft.com/office/drawing/2014/main" id="{8001B8D3-D452-0276-DD9D-31BCF9CA543B}"/>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07" name="Rectangle 306">
              <a:extLst>
                <a:ext uri="{FF2B5EF4-FFF2-40B4-BE49-F238E27FC236}">
                  <a16:creationId xmlns:a16="http://schemas.microsoft.com/office/drawing/2014/main" id="{4709A206-A529-2AD5-63EA-EFAF3BFACBCE}"/>
                </a:ext>
              </a:extLst>
            </p:cNvPr>
            <p:cNvSpPr/>
            <p:nvPr/>
          </p:nvSpPr>
          <p:spPr>
            <a:xfrm>
              <a:off x="1295868" y="3367704"/>
              <a:ext cx="185114" cy="2898461"/>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3802337-5686-AB0B-D30A-67A68CF09626}"/>
                </a:ext>
              </a:extLst>
            </p:cNvPr>
            <p:cNvSpPr/>
            <p:nvPr/>
          </p:nvSpPr>
          <p:spPr>
            <a:xfrm>
              <a:off x="2412220" y="3360864"/>
              <a:ext cx="179518" cy="2905301"/>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09C094BB-AE81-EC57-EE7D-35FF73C80AF7}"/>
                </a:ext>
              </a:extLst>
            </p:cNvPr>
            <p:cNvSpPr txBox="1"/>
            <p:nvPr/>
          </p:nvSpPr>
          <p:spPr>
            <a:xfrm>
              <a:off x="1248182" y="3044888"/>
              <a:ext cx="361834" cy="338554"/>
            </a:xfrm>
            <a:prstGeom prst="rect">
              <a:avLst/>
            </a:prstGeom>
            <a:noFill/>
          </p:spPr>
          <p:txBody>
            <a:bodyPr wrap="square" rtlCol="0">
              <a:spAutoFit/>
            </a:bodyPr>
            <a:lstStyle/>
            <a:p>
              <a:r>
                <a:rPr lang="en-US" sz="1600"/>
                <a:t>5’</a:t>
              </a:r>
            </a:p>
          </p:txBody>
        </p:sp>
        <p:sp>
          <p:nvSpPr>
            <p:cNvPr id="310" name="TextBox 309">
              <a:extLst>
                <a:ext uri="{FF2B5EF4-FFF2-40B4-BE49-F238E27FC236}">
                  <a16:creationId xmlns:a16="http://schemas.microsoft.com/office/drawing/2014/main" id="{706B8F9B-0837-9D6E-1D06-AF77C54FDC9A}"/>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311" name="TextBox 310">
              <a:extLst>
                <a:ext uri="{FF2B5EF4-FFF2-40B4-BE49-F238E27FC236}">
                  <a16:creationId xmlns:a16="http://schemas.microsoft.com/office/drawing/2014/main" id="{78902442-68C9-3FC2-6288-CAC52295D8DB}"/>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312" name="TextBox 311">
              <a:extLst>
                <a:ext uri="{FF2B5EF4-FFF2-40B4-BE49-F238E27FC236}">
                  <a16:creationId xmlns:a16="http://schemas.microsoft.com/office/drawing/2014/main" id="{3F50C9C2-2EA5-2B76-D96C-1B923788C72E}"/>
                </a:ext>
              </a:extLst>
            </p:cNvPr>
            <p:cNvSpPr txBox="1"/>
            <p:nvPr/>
          </p:nvSpPr>
          <p:spPr>
            <a:xfrm>
              <a:off x="2364529" y="3029150"/>
              <a:ext cx="361834" cy="338554"/>
            </a:xfrm>
            <a:prstGeom prst="rect">
              <a:avLst/>
            </a:prstGeom>
            <a:noFill/>
          </p:spPr>
          <p:txBody>
            <a:bodyPr wrap="square" rtlCol="0">
              <a:spAutoFit/>
            </a:bodyPr>
            <a:lstStyle/>
            <a:p>
              <a:r>
                <a:rPr lang="en-US" sz="1600"/>
                <a:t>3’</a:t>
              </a:r>
            </a:p>
          </p:txBody>
        </p:sp>
        <p:sp>
          <p:nvSpPr>
            <p:cNvPr id="313" name="Rectangle 312">
              <a:extLst>
                <a:ext uri="{FF2B5EF4-FFF2-40B4-BE49-F238E27FC236}">
                  <a16:creationId xmlns:a16="http://schemas.microsoft.com/office/drawing/2014/main" id="{8729D02B-B514-87F5-1EA9-4634DB644CB7}"/>
                </a:ext>
              </a:extLst>
            </p:cNvPr>
            <p:cNvSpPr/>
            <p:nvPr/>
          </p:nvSpPr>
          <p:spPr>
            <a:xfrm>
              <a:off x="1482388" y="3568680"/>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Arrow: Pentagon 313">
              <a:extLst>
                <a:ext uri="{FF2B5EF4-FFF2-40B4-BE49-F238E27FC236}">
                  <a16:creationId xmlns:a16="http://schemas.microsoft.com/office/drawing/2014/main" id="{0283532E-0D67-248B-C4C4-D29096E91B16}"/>
                </a:ext>
              </a:extLst>
            </p:cNvPr>
            <p:cNvSpPr/>
            <p:nvPr/>
          </p:nvSpPr>
          <p:spPr>
            <a:xfrm flipH="1">
              <a:off x="1959217" y="3565931"/>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1B0E4FAA-1B04-7B85-B940-A36822CB7E2D}"/>
                </a:ext>
              </a:extLst>
            </p:cNvPr>
            <p:cNvSpPr txBox="1"/>
            <p:nvPr/>
          </p:nvSpPr>
          <p:spPr>
            <a:xfrm>
              <a:off x="1509038" y="3504218"/>
              <a:ext cx="291711" cy="338554"/>
            </a:xfrm>
            <a:prstGeom prst="rect">
              <a:avLst/>
            </a:prstGeom>
            <a:noFill/>
          </p:spPr>
          <p:txBody>
            <a:bodyPr wrap="square" rtlCol="0">
              <a:spAutoFit/>
            </a:bodyPr>
            <a:lstStyle/>
            <a:p>
              <a:r>
                <a:rPr lang="en-US" sz="1600" b="1"/>
                <a:t>T</a:t>
              </a:r>
            </a:p>
          </p:txBody>
        </p:sp>
        <p:sp>
          <p:nvSpPr>
            <p:cNvPr id="316" name="TextBox 315">
              <a:extLst>
                <a:ext uri="{FF2B5EF4-FFF2-40B4-BE49-F238E27FC236}">
                  <a16:creationId xmlns:a16="http://schemas.microsoft.com/office/drawing/2014/main" id="{074A0D15-6FAE-0CB2-ABBA-147E901643F6}"/>
                </a:ext>
              </a:extLst>
            </p:cNvPr>
            <p:cNvSpPr txBox="1"/>
            <p:nvPr/>
          </p:nvSpPr>
          <p:spPr>
            <a:xfrm>
              <a:off x="2072820" y="3504218"/>
              <a:ext cx="291711" cy="338554"/>
            </a:xfrm>
            <a:prstGeom prst="rect">
              <a:avLst/>
            </a:prstGeom>
            <a:noFill/>
          </p:spPr>
          <p:txBody>
            <a:bodyPr wrap="square" rtlCol="0">
              <a:spAutoFit/>
            </a:bodyPr>
            <a:lstStyle/>
            <a:p>
              <a:r>
                <a:rPr lang="en-US" sz="1600" b="1"/>
                <a:t>A</a:t>
              </a:r>
            </a:p>
          </p:txBody>
        </p:sp>
      </p:grpSp>
      <p:grpSp>
        <p:nvGrpSpPr>
          <p:cNvPr id="317" name="Group 316">
            <a:extLst>
              <a:ext uri="{FF2B5EF4-FFF2-40B4-BE49-F238E27FC236}">
                <a16:creationId xmlns:a16="http://schemas.microsoft.com/office/drawing/2014/main" id="{43F01CB6-9933-419D-4ECA-14135C6BB9A2}"/>
              </a:ext>
            </a:extLst>
          </p:cNvPr>
          <p:cNvGrpSpPr/>
          <p:nvPr/>
        </p:nvGrpSpPr>
        <p:grpSpPr>
          <a:xfrm>
            <a:off x="9176106" y="1719669"/>
            <a:ext cx="1863540" cy="4503709"/>
            <a:chOff x="1207512" y="3337690"/>
            <a:chExt cx="1518851" cy="3266176"/>
          </a:xfrm>
        </p:grpSpPr>
        <p:sp>
          <p:nvSpPr>
            <p:cNvPr id="318" name="Rectangle 317">
              <a:extLst>
                <a:ext uri="{FF2B5EF4-FFF2-40B4-BE49-F238E27FC236}">
                  <a16:creationId xmlns:a16="http://schemas.microsoft.com/office/drawing/2014/main" id="{02BCB0E4-2DF9-B457-1D47-011491507634}"/>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96AC38DC-28E8-8873-A698-70225C559A70}"/>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A22AD8-63E3-390B-CD03-D8F9954B5ED1}"/>
                </a:ext>
              </a:extLst>
            </p:cNvPr>
            <p:cNvSpPr/>
            <p:nvPr/>
          </p:nvSpPr>
          <p:spPr>
            <a:xfrm>
              <a:off x="1480991" y="4437363"/>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9B47250-5CF8-B7BD-FA18-4E8FAF3B8ACE}"/>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58D29907-FFEF-6652-44B9-C1F7C1C4E367}"/>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528A9CF2-13AC-E87A-896C-A7DCB0D02517}"/>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AFF7D6D-641B-7903-EDFE-043012A98C67}"/>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1EDBAA90-223A-90CF-8319-F277F20A795C}"/>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Pentagon 325">
              <a:extLst>
                <a:ext uri="{FF2B5EF4-FFF2-40B4-BE49-F238E27FC236}">
                  <a16:creationId xmlns:a16="http://schemas.microsoft.com/office/drawing/2014/main" id="{5C2EF0E1-C8B2-B73A-C038-5D448A93ADCF}"/>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Arrow: Pentagon 326">
              <a:extLst>
                <a:ext uri="{FF2B5EF4-FFF2-40B4-BE49-F238E27FC236}">
                  <a16:creationId xmlns:a16="http://schemas.microsoft.com/office/drawing/2014/main" id="{A961D16B-E1DB-BADC-0D34-8DC75141C0EF}"/>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Pentagon 327">
              <a:extLst>
                <a:ext uri="{FF2B5EF4-FFF2-40B4-BE49-F238E27FC236}">
                  <a16:creationId xmlns:a16="http://schemas.microsoft.com/office/drawing/2014/main" id="{ED71DC93-1F6F-9A07-DEEE-6D7D1E8883B4}"/>
                </a:ext>
              </a:extLst>
            </p:cNvPr>
            <p:cNvSpPr/>
            <p:nvPr/>
          </p:nvSpPr>
          <p:spPr>
            <a:xfrm>
              <a:off x="1480989" y="4438440"/>
              <a:ext cx="476835"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Pentagon 328">
              <a:extLst>
                <a:ext uri="{FF2B5EF4-FFF2-40B4-BE49-F238E27FC236}">
                  <a16:creationId xmlns:a16="http://schemas.microsoft.com/office/drawing/2014/main" id="{B7CAD63B-51E0-E570-D756-9C6F1791ACA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Pentagon 329">
              <a:extLst>
                <a:ext uri="{FF2B5EF4-FFF2-40B4-BE49-F238E27FC236}">
                  <a16:creationId xmlns:a16="http://schemas.microsoft.com/office/drawing/2014/main" id="{C4A4ECBC-E98B-0272-9B7A-31ED65CB47C1}"/>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Arrow: Pentagon 330">
              <a:extLst>
                <a:ext uri="{FF2B5EF4-FFF2-40B4-BE49-F238E27FC236}">
                  <a16:creationId xmlns:a16="http://schemas.microsoft.com/office/drawing/2014/main" id="{96636808-6275-B6D0-CF63-06E1D09AEFE9}"/>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Pentagon 331">
              <a:extLst>
                <a:ext uri="{FF2B5EF4-FFF2-40B4-BE49-F238E27FC236}">
                  <a16:creationId xmlns:a16="http://schemas.microsoft.com/office/drawing/2014/main" id="{2F8802C8-135E-910E-1C65-64D9A3AC6F03}"/>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Arrow: Pentagon 332">
              <a:extLst>
                <a:ext uri="{FF2B5EF4-FFF2-40B4-BE49-F238E27FC236}">
                  <a16:creationId xmlns:a16="http://schemas.microsoft.com/office/drawing/2014/main" id="{28BE13B7-9FF0-1E71-DA5E-3C86BEE059A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8161507C-4D2B-0AA0-E877-42E7EEE23BBF}"/>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335" name="TextBox 334">
              <a:extLst>
                <a:ext uri="{FF2B5EF4-FFF2-40B4-BE49-F238E27FC236}">
                  <a16:creationId xmlns:a16="http://schemas.microsoft.com/office/drawing/2014/main" id="{5053748D-3EAA-A8BE-8A18-DFBDA648EDA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336" name="TextBox 335">
              <a:extLst>
                <a:ext uri="{FF2B5EF4-FFF2-40B4-BE49-F238E27FC236}">
                  <a16:creationId xmlns:a16="http://schemas.microsoft.com/office/drawing/2014/main" id="{ED167DA4-A19A-0FA1-776F-36D9B29E0849}"/>
                </a:ext>
              </a:extLst>
            </p:cNvPr>
            <p:cNvSpPr txBox="1"/>
            <p:nvPr/>
          </p:nvSpPr>
          <p:spPr>
            <a:xfrm>
              <a:off x="1509038" y="4362658"/>
              <a:ext cx="291711" cy="338554"/>
            </a:xfrm>
            <a:prstGeom prst="rect">
              <a:avLst/>
            </a:prstGeom>
            <a:noFill/>
          </p:spPr>
          <p:txBody>
            <a:bodyPr wrap="square" rtlCol="0">
              <a:spAutoFit/>
            </a:bodyPr>
            <a:lstStyle/>
            <a:p>
              <a:r>
                <a:rPr lang="en-US" sz="1600" b="1"/>
                <a:t>G</a:t>
              </a:r>
            </a:p>
          </p:txBody>
        </p:sp>
        <p:sp>
          <p:nvSpPr>
            <p:cNvPr id="337" name="TextBox 336">
              <a:extLst>
                <a:ext uri="{FF2B5EF4-FFF2-40B4-BE49-F238E27FC236}">
                  <a16:creationId xmlns:a16="http://schemas.microsoft.com/office/drawing/2014/main" id="{175673C5-9837-157C-5EB8-B516D4E7B83C}"/>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338" name="TextBox 337">
              <a:extLst>
                <a:ext uri="{FF2B5EF4-FFF2-40B4-BE49-F238E27FC236}">
                  <a16:creationId xmlns:a16="http://schemas.microsoft.com/office/drawing/2014/main" id="{FB736BC1-7452-F47C-ECFE-CD34E4FFA10B}"/>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339" name="TextBox 338">
              <a:extLst>
                <a:ext uri="{FF2B5EF4-FFF2-40B4-BE49-F238E27FC236}">
                  <a16:creationId xmlns:a16="http://schemas.microsoft.com/office/drawing/2014/main" id="{725D91C1-1D08-9055-4C38-3D07816C53D5}"/>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340" name="TextBox 339">
              <a:extLst>
                <a:ext uri="{FF2B5EF4-FFF2-40B4-BE49-F238E27FC236}">
                  <a16:creationId xmlns:a16="http://schemas.microsoft.com/office/drawing/2014/main" id="{F6175269-9789-8C10-6DE6-6EC132F392BA}"/>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341" name="TextBox 340">
              <a:extLst>
                <a:ext uri="{FF2B5EF4-FFF2-40B4-BE49-F238E27FC236}">
                  <a16:creationId xmlns:a16="http://schemas.microsoft.com/office/drawing/2014/main" id="{7DA584F3-E791-B798-5379-47FA772B25D1}"/>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342" name="TextBox 341">
              <a:extLst>
                <a:ext uri="{FF2B5EF4-FFF2-40B4-BE49-F238E27FC236}">
                  <a16:creationId xmlns:a16="http://schemas.microsoft.com/office/drawing/2014/main" id="{68369B3E-B152-2315-F268-768454D8CF7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43" name="TextBox 342">
              <a:extLst>
                <a:ext uri="{FF2B5EF4-FFF2-40B4-BE49-F238E27FC236}">
                  <a16:creationId xmlns:a16="http://schemas.microsoft.com/office/drawing/2014/main" id="{04D80527-341C-3058-A893-354C3A179439}"/>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44" name="TextBox 343">
              <a:extLst>
                <a:ext uri="{FF2B5EF4-FFF2-40B4-BE49-F238E27FC236}">
                  <a16:creationId xmlns:a16="http://schemas.microsoft.com/office/drawing/2014/main" id="{B8452E8F-86CF-E8F4-BED5-80ACADC96CD0}"/>
                </a:ext>
              </a:extLst>
            </p:cNvPr>
            <p:cNvSpPr txBox="1"/>
            <p:nvPr/>
          </p:nvSpPr>
          <p:spPr>
            <a:xfrm>
              <a:off x="2072820" y="4362658"/>
              <a:ext cx="291711" cy="338554"/>
            </a:xfrm>
            <a:prstGeom prst="rect">
              <a:avLst/>
            </a:prstGeom>
            <a:noFill/>
          </p:spPr>
          <p:txBody>
            <a:bodyPr wrap="square" rtlCol="0">
              <a:spAutoFit/>
            </a:bodyPr>
            <a:lstStyle/>
            <a:p>
              <a:r>
                <a:rPr lang="en-US" sz="1600" b="1"/>
                <a:t>C</a:t>
              </a:r>
            </a:p>
          </p:txBody>
        </p:sp>
        <p:sp>
          <p:nvSpPr>
            <p:cNvPr id="345" name="TextBox 344">
              <a:extLst>
                <a:ext uri="{FF2B5EF4-FFF2-40B4-BE49-F238E27FC236}">
                  <a16:creationId xmlns:a16="http://schemas.microsoft.com/office/drawing/2014/main" id="{0FFAEA3B-8212-F066-3657-18BCB52EA48D}"/>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46" name="TextBox 345">
              <a:extLst>
                <a:ext uri="{FF2B5EF4-FFF2-40B4-BE49-F238E27FC236}">
                  <a16:creationId xmlns:a16="http://schemas.microsoft.com/office/drawing/2014/main" id="{93E43F97-2E96-5B47-EA23-8BD7A0F75BA4}"/>
                </a:ext>
              </a:extLst>
            </p:cNvPr>
            <p:cNvSpPr txBox="1"/>
            <p:nvPr/>
          </p:nvSpPr>
          <p:spPr>
            <a:xfrm>
              <a:off x="2072820" y="4944711"/>
              <a:ext cx="291711" cy="338554"/>
            </a:xfrm>
            <a:prstGeom prst="rect">
              <a:avLst/>
            </a:prstGeom>
            <a:noFill/>
          </p:spPr>
          <p:txBody>
            <a:bodyPr wrap="square" rtlCol="0">
              <a:spAutoFit/>
            </a:bodyPr>
            <a:lstStyle/>
            <a:p>
              <a:r>
                <a:rPr lang="en-US" sz="1600" b="1" dirty="0"/>
                <a:t>A</a:t>
              </a:r>
            </a:p>
          </p:txBody>
        </p:sp>
        <p:sp>
          <p:nvSpPr>
            <p:cNvPr id="347" name="TextBox 346">
              <a:extLst>
                <a:ext uri="{FF2B5EF4-FFF2-40B4-BE49-F238E27FC236}">
                  <a16:creationId xmlns:a16="http://schemas.microsoft.com/office/drawing/2014/main" id="{6382FC15-32B5-953D-DC9B-124D6D03F503}"/>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48" name="TextBox 347">
              <a:extLst>
                <a:ext uri="{FF2B5EF4-FFF2-40B4-BE49-F238E27FC236}">
                  <a16:creationId xmlns:a16="http://schemas.microsoft.com/office/drawing/2014/main" id="{02005753-EB59-B25D-061A-E8E0635245A4}"/>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49" name="TextBox 348">
              <a:extLst>
                <a:ext uri="{FF2B5EF4-FFF2-40B4-BE49-F238E27FC236}">
                  <a16:creationId xmlns:a16="http://schemas.microsoft.com/office/drawing/2014/main" id="{E00A591B-091B-2B60-D368-D2517D589ABD}"/>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50" name="Rectangle 349">
              <a:extLst>
                <a:ext uri="{FF2B5EF4-FFF2-40B4-BE49-F238E27FC236}">
                  <a16:creationId xmlns:a16="http://schemas.microsoft.com/office/drawing/2014/main" id="{3D546A69-0892-22AA-8637-663BE4DD2C95}"/>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11794AE-3997-E835-9BB2-1AAECE99D5EC}"/>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2C3F0022-B282-2CC7-952C-50B5BB77971B}"/>
                </a:ext>
              </a:extLst>
            </p:cNvPr>
            <p:cNvSpPr txBox="1"/>
            <p:nvPr/>
          </p:nvSpPr>
          <p:spPr>
            <a:xfrm>
              <a:off x="1248182" y="3353428"/>
              <a:ext cx="361834" cy="338554"/>
            </a:xfrm>
            <a:prstGeom prst="rect">
              <a:avLst/>
            </a:prstGeom>
            <a:noFill/>
          </p:spPr>
          <p:txBody>
            <a:bodyPr wrap="square" rtlCol="0">
              <a:spAutoFit/>
            </a:bodyPr>
            <a:lstStyle/>
            <a:p>
              <a:r>
                <a:rPr lang="en-US" sz="1600"/>
                <a:t>5’</a:t>
              </a:r>
            </a:p>
          </p:txBody>
        </p:sp>
        <p:sp>
          <p:nvSpPr>
            <p:cNvPr id="353" name="TextBox 352">
              <a:extLst>
                <a:ext uri="{FF2B5EF4-FFF2-40B4-BE49-F238E27FC236}">
                  <a16:creationId xmlns:a16="http://schemas.microsoft.com/office/drawing/2014/main" id="{85E81952-B7BA-642B-43FA-E420EE98C4B7}"/>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354" name="TextBox 353">
              <a:extLst>
                <a:ext uri="{FF2B5EF4-FFF2-40B4-BE49-F238E27FC236}">
                  <a16:creationId xmlns:a16="http://schemas.microsoft.com/office/drawing/2014/main" id="{CC629E39-A025-DD10-0B39-B98B82E35565}"/>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355" name="TextBox 354">
              <a:extLst>
                <a:ext uri="{FF2B5EF4-FFF2-40B4-BE49-F238E27FC236}">
                  <a16:creationId xmlns:a16="http://schemas.microsoft.com/office/drawing/2014/main" id="{248F0BED-2F35-FBD9-F5FA-CD2AF13AC5B4}"/>
                </a:ext>
              </a:extLst>
            </p:cNvPr>
            <p:cNvSpPr txBox="1"/>
            <p:nvPr/>
          </p:nvSpPr>
          <p:spPr>
            <a:xfrm>
              <a:off x="2364529" y="3337690"/>
              <a:ext cx="361834" cy="338554"/>
            </a:xfrm>
            <a:prstGeom prst="rect">
              <a:avLst/>
            </a:prstGeom>
            <a:noFill/>
          </p:spPr>
          <p:txBody>
            <a:bodyPr wrap="square" rtlCol="0">
              <a:spAutoFit/>
            </a:bodyPr>
            <a:lstStyle/>
            <a:p>
              <a:r>
                <a:rPr lang="en-US" sz="1600"/>
                <a:t>3’</a:t>
              </a:r>
            </a:p>
          </p:txBody>
        </p:sp>
      </p:grpSp>
    </p:spTree>
    <p:extLst>
      <p:ext uri="{BB962C8B-B14F-4D97-AF65-F5344CB8AC3E}">
        <p14:creationId xmlns:p14="http://schemas.microsoft.com/office/powerpoint/2010/main" val="6370999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Đồng hồ đếm ngược 3 phút gây sốc 3 Minutes">
            <a:hlinkClick r:id="" action="ppaction://media"/>
            <a:extLst>
              <a:ext uri="{FF2B5EF4-FFF2-40B4-BE49-F238E27FC236}">
                <a16:creationId xmlns:a16="http://schemas.microsoft.com/office/drawing/2014/main" id="{5D25EDD4-2F42-47FE-BC3D-02C9432AEE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54900" y="131203"/>
            <a:ext cx="2409366" cy="1355269"/>
          </a:xfrm>
          <a:prstGeom prst="roundRect">
            <a:avLst>
              <a:gd name="adj" fmla="val 2983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Rounded Corners 2">
            <a:extLst>
              <a:ext uri="{FF2B5EF4-FFF2-40B4-BE49-F238E27FC236}">
                <a16:creationId xmlns:a16="http://schemas.microsoft.com/office/drawing/2014/main" id="{AC29C0C2-CF10-39BF-F050-B2BB9A995903}"/>
              </a:ext>
            </a:extLst>
          </p:cNvPr>
          <p:cNvSpPr/>
          <p:nvPr/>
        </p:nvSpPr>
        <p:spPr>
          <a:xfrm>
            <a:off x="1287060" y="1283260"/>
            <a:ext cx="8085540" cy="1346356"/>
          </a:xfrm>
          <a:prstGeom prst="roundRect">
            <a:avLst>
              <a:gd name="adj" fmla="val 367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79D03E2-2DB3-5BAF-FB08-5409CF0F317F}"/>
              </a:ext>
            </a:extLst>
          </p:cNvPr>
          <p:cNvSpPr txBox="1"/>
          <p:nvPr/>
        </p:nvSpPr>
        <p:spPr>
          <a:xfrm>
            <a:off x="1287060" y="1283260"/>
            <a:ext cx="8085540" cy="1004699"/>
          </a:xfrm>
          <a:prstGeom prst="rect">
            <a:avLst/>
          </a:prstGeom>
          <a:noFill/>
        </p:spPr>
        <p:txBody>
          <a:bodyPr wrap="square">
            <a:spAutoFit/>
          </a:bodyPr>
          <a:lstStyle/>
          <a:p>
            <a:pPr algn="just">
              <a:lnSpc>
                <a:spcPct val="130000"/>
              </a:lnSpc>
            </a:pPr>
            <a:r>
              <a:rPr lang="vi-VN" sz="2400" b="1" dirty="0" smtClean="0">
                <a:latin typeface="+mj-lt"/>
                <a:cs typeface="Times New Roman" panose="02020603050405020304" pitchFamily="18" charset="0"/>
              </a:rPr>
              <a:t>HOẠT ĐỘNG NHÓM</a:t>
            </a:r>
          </a:p>
          <a:p>
            <a:pPr algn="ctr">
              <a:lnSpc>
                <a:spcPct val="130000"/>
              </a:lnSpc>
            </a:pPr>
            <a:r>
              <a:rPr lang="vi-VN" sz="2400" b="1" dirty="0" smtClean="0">
                <a:latin typeface="+mj-lt"/>
                <a:cs typeface="Times New Roman" panose="02020603050405020304" pitchFamily="18" charset="0"/>
              </a:rPr>
              <a:t>PHIẾU HỌC TẬP</a:t>
            </a:r>
          </a:p>
        </p:txBody>
      </p:sp>
      <p:graphicFrame>
        <p:nvGraphicFramePr>
          <p:cNvPr id="18" name="Table 17"/>
          <p:cNvGraphicFramePr>
            <a:graphicFrameLocks noGrp="1"/>
          </p:cNvGraphicFramePr>
          <p:nvPr>
            <p:extLst>
              <p:ext uri="{D42A27DB-BD31-4B8C-83A1-F6EECF244321}">
                <p14:modId xmlns:p14="http://schemas.microsoft.com/office/powerpoint/2010/main" val="2733980057"/>
              </p:ext>
            </p:extLst>
          </p:nvPr>
        </p:nvGraphicFramePr>
        <p:xfrm>
          <a:off x="1287060" y="2629616"/>
          <a:ext cx="8085540" cy="3102561"/>
        </p:xfrm>
        <a:graphic>
          <a:graphicData uri="http://schemas.openxmlformats.org/drawingml/2006/table">
            <a:tbl>
              <a:tblPr firstRow="1" bandRow="1">
                <a:tableStyleId>{5C22544A-7EE6-4342-B048-85BDC9FD1C3A}</a:tableStyleId>
              </a:tblPr>
              <a:tblGrid>
                <a:gridCol w="2173742">
                  <a:extLst>
                    <a:ext uri="{9D8B030D-6E8A-4147-A177-3AD203B41FA5}">
                      <a16:colId xmlns:a16="http://schemas.microsoft.com/office/drawing/2014/main" val="2158072887"/>
                    </a:ext>
                  </a:extLst>
                </a:gridCol>
                <a:gridCol w="5911798">
                  <a:extLst>
                    <a:ext uri="{9D8B030D-6E8A-4147-A177-3AD203B41FA5}">
                      <a16:colId xmlns:a16="http://schemas.microsoft.com/office/drawing/2014/main" val="1471498151"/>
                    </a:ext>
                  </a:extLst>
                </a:gridCol>
              </a:tblGrid>
              <a:tr h="1034187">
                <a:tc>
                  <a:txBody>
                    <a:bodyPr/>
                    <a:lstStyle/>
                    <a:p>
                      <a:pPr algn="just"/>
                      <a:r>
                        <a:rPr lang="vi-VN" dirty="0" smtClean="0"/>
                        <a:t>Khái niệm đột biến gene</a:t>
                      </a:r>
                      <a:endParaRPr lang="en-US" dirty="0"/>
                    </a:p>
                  </a:txBody>
                  <a:tcPr/>
                </a:tc>
                <a:tc>
                  <a:txBody>
                    <a:bodyPr/>
                    <a:lstStyle/>
                    <a:p>
                      <a:endParaRPr lang="en-US"/>
                    </a:p>
                  </a:txBody>
                  <a:tcPr/>
                </a:tc>
                <a:extLst>
                  <a:ext uri="{0D108BD9-81ED-4DB2-BD59-A6C34878D82A}">
                    <a16:rowId xmlns:a16="http://schemas.microsoft.com/office/drawing/2014/main" val="737229081"/>
                  </a:ext>
                </a:extLst>
              </a:tr>
              <a:tr h="1034187">
                <a:tc>
                  <a:txBody>
                    <a:bodyPr/>
                    <a:lstStyle/>
                    <a:p>
                      <a:r>
                        <a:rPr lang="vi-VN" dirty="0" smtClean="0"/>
                        <a:t>Ý nghĩa đột biến gen</a:t>
                      </a:r>
                      <a:endParaRPr lang="en-US" dirty="0"/>
                    </a:p>
                  </a:txBody>
                  <a:tcPr/>
                </a:tc>
                <a:tc>
                  <a:txBody>
                    <a:bodyPr/>
                    <a:lstStyle/>
                    <a:p>
                      <a:endParaRPr lang="en-US" dirty="0"/>
                    </a:p>
                  </a:txBody>
                  <a:tcPr/>
                </a:tc>
                <a:extLst>
                  <a:ext uri="{0D108BD9-81ED-4DB2-BD59-A6C34878D82A}">
                    <a16:rowId xmlns:a16="http://schemas.microsoft.com/office/drawing/2014/main" val="2825171679"/>
                  </a:ext>
                </a:extLst>
              </a:tr>
              <a:tr h="1034187">
                <a:tc>
                  <a:txBody>
                    <a:bodyPr/>
                    <a:lstStyle/>
                    <a:p>
                      <a:pPr algn="just"/>
                      <a:r>
                        <a:rPr lang="vi-VN" dirty="0" smtClean="0"/>
                        <a:t>Tác hại đột biến gen</a:t>
                      </a:r>
                      <a:endParaRPr lang="en-US" dirty="0"/>
                    </a:p>
                  </a:txBody>
                  <a:tcPr/>
                </a:tc>
                <a:tc>
                  <a:txBody>
                    <a:bodyPr/>
                    <a:lstStyle/>
                    <a:p>
                      <a:endParaRPr lang="en-US" dirty="0"/>
                    </a:p>
                  </a:txBody>
                  <a:tcPr/>
                </a:tc>
                <a:extLst>
                  <a:ext uri="{0D108BD9-81ED-4DB2-BD59-A6C34878D82A}">
                    <a16:rowId xmlns:a16="http://schemas.microsoft.com/office/drawing/2014/main" val="3132071022"/>
                  </a:ext>
                </a:extLst>
              </a:tr>
            </a:tbl>
          </a:graphicData>
        </a:graphic>
      </p:graphicFrame>
    </p:spTree>
    <p:extLst>
      <p:ext uri="{BB962C8B-B14F-4D97-AF65-F5344CB8AC3E}">
        <p14:creationId xmlns:p14="http://schemas.microsoft.com/office/powerpoint/2010/main" val="3779185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8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C29C0C2-CF10-39BF-F050-B2BB9A995903}"/>
              </a:ext>
            </a:extLst>
          </p:cNvPr>
          <p:cNvSpPr/>
          <p:nvPr/>
        </p:nvSpPr>
        <p:spPr>
          <a:xfrm>
            <a:off x="635000" y="330760"/>
            <a:ext cx="10947400" cy="1346356"/>
          </a:xfrm>
          <a:prstGeom prst="roundRect">
            <a:avLst>
              <a:gd name="adj" fmla="val 367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smtClean="0">
                <a:ln w="0"/>
                <a:solidFill>
                  <a:schemeClr val="tx1"/>
                </a:solidFill>
                <a:effectLst>
                  <a:outerShdw blurRad="38100" dist="19050" dir="2700000" algn="tl" rotWithShape="0">
                    <a:schemeClr val="dk1">
                      <a:alpha val="40000"/>
                    </a:schemeClr>
                  </a:outerShdw>
                </a:effectLst>
                <a:latin typeface="+mj-lt"/>
              </a:rPr>
              <a:t>GỢI Ý ĐÁP ÁN</a:t>
            </a:r>
            <a:endParaRPr lang="en-US" sz="4000" dirty="0">
              <a:ln w="0"/>
              <a:solidFill>
                <a:schemeClr val="tx1"/>
              </a:solidFill>
              <a:effectLst>
                <a:outerShdw blurRad="38100" dist="19050" dir="2700000" algn="tl" rotWithShape="0">
                  <a:schemeClr val="dk1">
                    <a:alpha val="40000"/>
                  </a:schemeClr>
                </a:outerShdw>
              </a:effectLst>
              <a:latin typeface="+mj-lt"/>
            </a:endParaRPr>
          </a:p>
        </p:txBody>
      </p:sp>
      <p:graphicFrame>
        <p:nvGraphicFramePr>
          <p:cNvPr id="2" name="Table 1"/>
          <p:cNvGraphicFramePr>
            <a:graphicFrameLocks noGrp="1"/>
          </p:cNvGraphicFramePr>
          <p:nvPr>
            <p:extLst>
              <p:ext uri="{D42A27DB-BD31-4B8C-83A1-F6EECF244321}">
                <p14:modId xmlns:p14="http://schemas.microsoft.com/office/powerpoint/2010/main" val="2477382488"/>
              </p:ext>
            </p:extLst>
          </p:nvPr>
        </p:nvGraphicFramePr>
        <p:xfrm>
          <a:off x="635000" y="1435098"/>
          <a:ext cx="10947400" cy="4622801"/>
        </p:xfrm>
        <a:graphic>
          <a:graphicData uri="http://schemas.openxmlformats.org/drawingml/2006/table">
            <a:tbl>
              <a:tblPr firstRow="1" bandRow="1">
                <a:tableStyleId>{5C22544A-7EE6-4342-B048-85BDC9FD1C3A}</a:tableStyleId>
              </a:tblPr>
              <a:tblGrid>
                <a:gridCol w="2943133">
                  <a:extLst>
                    <a:ext uri="{9D8B030D-6E8A-4147-A177-3AD203B41FA5}">
                      <a16:colId xmlns:a16="http://schemas.microsoft.com/office/drawing/2014/main" val="2158072887"/>
                    </a:ext>
                  </a:extLst>
                </a:gridCol>
                <a:gridCol w="8004267">
                  <a:extLst>
                    <a:ext uri="{9D8B030D-6E8A-4147-A177-3AD203B41FA5}">
                      <a16:colId xmlns:a16="http://schemas.microsoft.com/office/drawing/2014/main" val="1471498151"/>
                    </a:ext>
                  </a:extLst>
                </a:gridCol>
              </a:tblGrid>
              <a:tr h="1335476">
                <a:tc>
                  <a:txBody>
                    <a:bodyPr/>
                    <a:lstStyle/>
                    <a:p>
                      <a:pPr algn="just">
                        <a:lnSpc>
                          <a:spcPct val="150000"/>
                        </a:lnSpc>
                      </a:pPr>
                      <a:r>
                        <a:rPr lang="vi-VN" sz="2400" dirty="0" smtClean="0"/>
                        <a:t>Khái niệm đột biến gene</a:t>
                      </a:r>
                      <a:endParaRPr lang="en-US" sz="2400" dirty="0"/>
                    </a:p>
                  </a:txBody>
                  <a:tcPr anchor="ctr"/>
                </a:tc>
                <a:tc>
                  <a:txBody>
                    <a:bodyPr/>
                    <a:lstStyle/>
                    <a:p>
                      <a:pPr algn="just">
                        <a:lnSpc>
                          <a:spcPct val="150000"/>
                        </a:lnSpc>
                      </a:pPr>
                      <a:r>
                        <a:rPr lang="vi-VN" sz="2400" dirty="0" smtClean="0"/>
                        <a:t>Đột biến gene là những thay đổi trong trình tự Nu của gene</a:t>
                      </a:r>
                      <a:endParaRPr lang="en-US" sz="2400" dirty="0"/>
                    </a:p>
                  </a:txBody>
                  <a:tcPr anchor="ctr"/>
                </a:tc>
                <a:extLst>
                  <a:ext uri="{0D108BD9-81ED-4DB2-BD59-A6C34878D82A}">
                    <a16:rowId xmlns:a16="http://schemas.microsoft.com/office/drawing/2014/main" val="737229081"/>
                  </a:ext>
                </a:extLst>
              </a:tr>
              <a:tr h="1335476">
                <a:tc>
                  <a:txBody>
                    <a:bodyPr/>
                    <a:lstStyle/>
                    <a:p>
                      <a:pPr>
                        <a:lnSpc>
                          <a:spcPct val="150000"/>
                        </a:lnSpc>
                      </a:pPr>
                      <a:r>
                        <a:rPr lang="vi-VN" sz="2400" dirty="0" smtClean="0"/>
                        <a:t>Ý nghĩa đột biến gen</a:t>
                      </a:r>
                      <a:endParaRPr lang="en-US" sz="2400" dirty="0"/>
                    </a:p>
                  </a:txBody>
                  <a:tcPr anchor="ctr"/>
                </a:tc>
                <a:tc>
                  <a:txBody>
                    <a:bodyPr/>
                    <a:lstStyle/>
                    <a:p>
                      <a:pPr algn="just">
                        <a:lnSpc>
                          <a:spcPct val="150000"/>
                        </a:lnSpc>
                      </a:pPr>
                      <a:r>
                        <a:rPr lang="vi-VN" sz="2400" dirty="0" smtClean="0"/>
                        <a:t>Một số dạng đột biến gene tạo nên kiểu hình có lợi giúp cho sinh vật thích nghi với môi trường.</a:t>
                      </a:r>
                      <a:endParaRPr lang="en-US" sz="2400" dirty="0"/>
                    </a:p>
                  </a:txBody>
                  <a:tcPr anchor="ctr"/>
                </a:tc>
                <a:extLst>
                  <a:ext uri="{0D108BD9-81ED-4DB2-BD59-A6C34878D82A}">
                    <a16:rowId xmlns:a16="http://schemas.microsoft.com/office/drawing/2014/main" val="2825171679"/>
                  </a:ext>
                </a:extLst>
              </a:tr>
              <a:tr h="1951849">
                <a:tc>
                  <a:txBody>
                    <a:bodyPr/>
                    <a:lstStyle/>
                    <a:p>
                      <a:pPr algn="just">
                        <a:lnSpc>
                          <a:spcPct val="150000"/>
                        </a:lnSpc>
                      </a:pPr>
                      <a:r>
                        <a:rPr lang="vi-VN" sz="2400" dirty="0" smtClean="0"/>
                        <a:t>Tác hại đột biến gen</a:t>
                      </a:r>
                      <a:endParaRPr lang="en-US" sz="2400" dirty="0"/>
                    </a:p>
                  </a:txBody>
                  <a:tcPr anchor="ctr"/>
                </a:tc>
                <a:tc>
                  <a:txBody>
                    <a:bodyPr/>
                    <a:lstStyle/>
                    <a:p>
                      <a:pPr algn="just">
                        <a:lnSpc>
                          <a:spcPct val="150000"/>
                        </a:lnSpc>
                      </a:pPr>
                      <a:r>
                        <a:rPr lang="vi-VN" sz="2400" dirty="0" smtClean="0"/>
                        <a:t>Đa số đột biến gene làm thay đổi kiểu hình, tạo ra những kiểu hình có hại làm giảm khả năng sống sót và thích nghi của sinh vật.</a:t>
                      </a:r>
                      <a:endParaRPr lang="en-US" sz="2400" dirty="0"/>
                    </a:p>
                  </a:txBody>
                  <a:tcPr anchor="ctr"/>
                </a:tc>
                <a:extLst>
                  <a:ext uri="{0D108BD9-81ED-4DB2-BD59-A6C34878D82A}">
                    <a16:rowId xmlns:a16="http://schemas.microsoft.com/office/drawing/2014/main" val="3132071022"/>
                  </a:ext>
                </a:extLst>
              </a:tr>
            </a:tbl>
          </a:graphicData>
        </a:graphic>
      </p:graphicFrame>
    </p:spTree>
    <p:extLst>
      <p:ext uri="{BB962C8B-B14F-4D97-AF65-F5344CB8AC3E}">
        <p14:creationId xmlns:p14="http://schemas.microsoft.com/office/powerpoint/2010/main" val="36322875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8194" name="Picture 2" descr="Hạt Giống Bắp Ngọt Rado 236 - Hạt giống Thương hiệu Rạng Đông |  SieuThiChoLon.com">
            <a:extLst>
              <a:ext uri="{FF2B5EF4-FFF2-40B4-BE49-F238E27FC236}">
                <a16:creationId xmlns:a16="http://schemas.microsoft.com/office/drawing/2014/main" id="{D6B0C13A-339D-8D7D-9A39-6D17E2051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1" y="0"/>
            <a:ext cx="3987514" cy="54505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50BDB87-F12D-ECDC-50B1-916C02AB973B}"/>
              </a:ext>
            </a:extLst>
          </p:cNvPr>
          <p:cNvSpPr txBox="1"/>
          <p:nvPr/>
        </p:nvSpPr>
        <p:spPr>
          <a:xfrm>
            <a:off x="4146394" y="5624206"/>
            <a:ext cx="3568727" cy="825675"/>
          </a:xfrm>
          <a:prstGeom prst="rect">
            <a:avLst/>
          </a:prstGeom>
          <a:noFill/>
        </p:spPr>
        <p:txBody>
          <a:bodyPr wrap="square">
            <a:spAutoFit/>
          </a:bodyPr>
          <a:lstStyle>
            <a:defPPr>
              <a:defRPr lang="en-US"/>
            </a:defPPr>
            <a:lvl1pPr algn="ctr">
              <a:lnSpc>
                <a:spcPct val="125000"/>
              </a:lnSpc>
              <a:defRPr sz="2200"/>
            </a:lvl1pPr>
          </a:lstStyle>
          <a:p>
            <a:r>
              <a:rPr lang="vi-VN" sz="2000" dirty="0">
                <a:latin typeface="Times New Roman" panose="02020603050405020304" pitchFamily="18" charset="0"/>
                <a:cs typeface="Times New Roman" panose="02020603050405020304" pitchFamily="18" charset="0"/>
              </a:rPr>
              <a:t>b) Ngô ngọt đột biến gene có hàm lượng đường trong hạt cao</a:t>
            </a:r>
            <a:endParaRPr lang="en-US" sz="20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1" y="-1"/>
            <a:ext cx="3771900" cy="547983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514" y="-1"/>
            <a:ext cx="4267486" cy="5479837"/>
          </a:xfrm>
          <a:prstGeom prst="rect">
            <a:avLst/>
          </a:prstGeom>
        </p:spPr>
      </p:pic>
      <p:sp>
        <p:nvSpPr>
          <p:cNvPr id="14" name="TextBox 13">
            <a:extLst>
              <a:ext uri="{FF2B5EF4-FFF2-40B4-BE49-F238E27FC236}">
                <a16:creationId xmlns:a16="http://schemas.microsoft.com/office/drawing/2014/main" id="{250BDB87-F12D-ECDC-50B1-916C02AB973B}"/>
              </a:ext>
            </a:extLst>
          </p:cNvPr>
          <p:cNvSpPr txBox="1"/>
          <p:nvPr/>
        </p:nvSpPr>
        <p:spPr>
          <a:xfrm>
            <a:off x="266687" y="5479836"/>
            <a:ext cx="3568727" cy="1246495"/>
          </a:xfrm>
          <a:prstGeom prst="rect">
            <a:avLst/>
          </a:prstGeom>
          <a:noFill/>
        </p:spPr>
        <p:txBody>
          <a:bodyPr wrap="square">
            <a:spAutoFit/>
          </a:bodyPr>
          <a:lstStyle>
            <a:defPPr>
              <a:defRPr lang="en-US"/>
            </a:defPPr>
            <a:lvl1pPr algn="ctr">
              <a:lnSpc>
                <a:spcPct val="125000"/>
              </a:lnSpc>
              <a:defRPr sz="2200"/>
            </a:lvl1pPr>
          </a:lstStyle>
          <a:p>
            <a:r>
              <a:rPr lang="vi-VN" sz="2000" dirty="0">
                <a:latin typeface="Times New Roman" panose="02020603050405020304" pitchFamily="18" charset="0"/>
                <a:cs typeface="Times New Roman" panose="02020603050405020304" pitchFamily="18" charset="0"/>
              </a:rPr>
              <a:t>a</a:t>
            </a:r>
            <a:r>
              <a:rPr lang="vi-VN" sz="2000" dirty="0" smtClean="0">
                <a:latin typeface="Times New Roman" panose="02020603050405020304" pitchFamily="18" charset="0"/>
                <a:cs typeface="Times New Roman" panose="02020603050405020304" pitchFamily="18" charset="0"/>
              </a:rPr>
              <a:t>) Củ cải đường biến đổi gene tăng khả năng sinh trưởng và hàm lượng đường </a:t>
            </a:r>
            <a:endParaRPr lang="en-US" sz="2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50BDB87-F12D-ECDC-50B1-916C02AB973B}"/>
              </a:ext>
            </a:extLst>
          </p:cNvPr>
          <p:cNvSpPr txBox="1"/>
          <p:nvPr/>
        </p:nvSpPr>
        <p:spPr>
          <a:xfrm>
            <a:off x="7949602" y="5624205"/>
            <a:ext cx="3568727" cy="861774"/>
          </a:xfrm>
          <a:prstGeom prst="rect">
            <a:avLst/>
          </a:prstGeom>
          <a:noFill/>
        </p:spPr>
        <p:txBody>
          <a:bodyPr wrap="square">
            <a:spAutoFit/>
          </a:bodyPr>
          <a:lstStyle>
            <a:defPPr>
              <a:defRPr lang="en-US"/>
            </a:defPPr>
            <a:lvl1pPr algn="ctr">
              <a:lnSpc>
                <a:spcPct val="125000"/>
              </a:lnSpc>
              <a:defRPr sz="2200"/>
            </a:lvl1pPr>
          </a:lstStyle>
          <a:p>
            <a:r>
              <a:rPr lang="vi-VN" sz="2000" dirty="0">
                <a:latin typeface="Times New Roman" panose="02020603050405020304" pitchFamily="18" charset="0"/>
                <a:cs typeface="Times New Roman" panose="02020603050405020304" pitchFamily="18" charset="0"/>
              </a:rPr>
              <a:t>c</a:t>
            </a:r>
            <a:r>
              <a:rPr lang="vi-VN" sz="2000" dirty="0" smtClean="0">
                <a:latin typeface="Times New Roman" panose="02020603050405020304" pitchFamily="18" charset="0"/>
                <a:cs typeface="Times New Roman" panose="02020603050405020304" pitchFamily="18" charset="0"/>
              </a:rPr>
              <a:t>) Cà chua biến đổi gene tăng sức đề kháng hơn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05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circle(in)">
                                      <p:cBhvr>
                                        <p:cTn id="11" dur="2000"/>
                                        <p:tgtEl>
                                          <p:spTgt spid="819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0"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17</a:t>
            </a:fld>
            <a:endParaRPr lang="en-US" dirty="0"/>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idx="1"/>
          </p:nvPr>
        </p:nvSpPr>
        <p:spPr/>
        <p:txBody>
          <a:bodyPr/>
          <a:lstStyle/>
          <a:p>
            <a:r>
              <a:rPr lang="en-US" dirty="0"/>
              <a:t>20XX</a:t>
            </a:r>
          </a:p>
        </p:txBody>
      </p:sp>
      <p:pic>
        <p:nvPicPr>
          <p:cNvPr id="1028" name="Picture 4" descr="Sickle Cell Disease: Origin, Manifestation and Management - Scientific  Animations">
            <a:extLst>
              <a:ext uri="{FF2B5EF4-FFF2-40B4-BE49-F238E27FC236}">
                <a16:creationId xmlns:a16="http://schemas.microsoft.com/office/drawing/2014/main" id="{061CD872-6568-55D8-AD18-C5E2C65F8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937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18</a:t>
            </a:fld>
            <a:endParaRPr lang="en-US" dirty="0"/>
          </a:p>
        </p:txBody>
      </p:sp>
      <p:pic>
        <p:nvPicPr>
          <p:cNvPr id="6146" name="Picture 2" descr="Điều trị bệnh máu khó đông và những lưu ý cần biết">
            <a:extLst>
              <a:ext uri="{FF2B5EF4-FFF2-40B4-BE49-F238E27FC236}">
                <a16:creationId xmlns:a16="http://schemas.microsoft.com/office/drawing/2014/main" id="{BEE41525-EB9F-477F-B2FA-2ED774CDD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96084" cy="600427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ệnh Hồng cầu lưỡi liềm: Nguyên nhân, biến chứng và cách điều trị">
            <a:extLst>
              <a:ext uri="{FF2B5EF4-FFF2-40B4-BE49-F238E27FC236}">
                <a16:creationId xmlns:a16="http://schemas.microsoft.com/office/drawing/2014/main" id="{37DFA22B-74A1-9D79-9808-FEF8681A4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814" y="1"/>
            <a:ext cx="5612903" cy="60042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FF46A2-4C01-C419-3550-63923A6A8BB9}"/>
              </a:ext>
            </a:extLst>
          </p:cNvPr>
          <p:cNvSpPr txBox="1"/>
          <p:nvPr/>
        </p:nvSpPr>
        <p:spPr>
          <a:xfrm>
            <a:off x="362078" y="6132242"/>
            <a:ext cx="6114736" cy="430887"/>
          </a:xfrm>
          <a:prstGeom prst="rect">
            <a:avLst/>
          </a:prstGeom>
          <a:noFill/>
        </p:spPr>
        <p:txBody>
          <a:bodyPr wrap="square" rtlCol="0">
            <a:spAutoFit/>
          </a:bodyPr>
          <a:lstStyle/>
          <a:p>
            <a:pPr algn="ctr"/>
            <a:r>
              <a:rPr lang="en-US" sz="2200" b="1">
                <a:solidFill>
                  <a:schemeClr val="accent1"/>
                </a:solidFill>
              </a:rPr>
              <a:t>Bệnh máu khó đông</a:t>
            </a:r>
          </a:p>
        </p:txBody>
      </p:sp>
      <p:sp>
        <p:nvSpPr>
          <p:cNvPr id="11" name="TextBox 10">
            <a:extLst>
              <a:ext uri="{FF2B5EF4-FFF2-40B4-BE49-F238E27FC236}">
                <a16:creationId xmlns:a16="http://schemas.microsoft.com/office/drawing/2014/main" id="{5E06EFEB-4618-98B5-F9B7-E7D6576DF0A6}"/>
              </a:ext>
            </a:extLst>
          </p:cNvPr>
          <p:cNvSpPr txBox="1"/>
          <p:nvPr/>
        </p:nvSpPr>
        <p:spPr>
          <a:xfrm>
            <a:off x="6650689" y="6136571"/>
            <a:ext cx="5439028" cy="430887"/>
          </a:xfrm>
          <a:prstGeom prst="rect">
            <a:avLst/>
          </a:prstGeom>
          <a:solidFill>
            <a:schemeClr val="bg1"/>
          </a:solidFill>
        </p:spPr>
        <p:txBody>
          <a:bodyPr wrap="square" rtlCol="0">
            <a:spAutoFit/>
          </a:bodyPr>
          <a:lstStyle/>
          <a:p>
            <a:pPr algn="ctr"/>
            <a:r>
              <a:rPr lang="en-US" sz="2200" b="1">
                <a:solidFill>
                  <a:schemeClr val="accent1"/>
                </a:solidFill>
              </a:rPr>
              <a:t>Bệnh thiếu máu hồng cầu hình liềm</a:t>
            </a:r>
          </a:p>
        </p:txBody>
      </p:sp>
    </p:spTree>
    <p:extLst>
      <p:ext uri="{BB962C8B-B14F-4D97-AF65-F5344CB8AC3E}">
        <p14:creationId xmlns:p14="http://schemas.microsoft.com/office/powerpoint/2010/main" val="272740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circle(in)">
                                      <p:cBhvr>
                                        <p:cTn id="10" dur="2000"/>
                                        <p:tgtEl>
                                          <p:spTgt spid="6146"/>
                                        </p:tgtEl>
                                      </p:cBhvr>
                                    </p:animEffect>
                                  </p:childTnLst>
                                </p:cTn>
                              </p:par>
                              <p:par>
                                <p:cTn id="11" presetID="6" presetClass="entr" presetSubtype="16"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circle(in)">
                                      <p:cBhvr>
                                        <p:cTn id="13" dur="2000"/>
                                        <p:tgtEl>
                                          <p:spTgt spid="614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E06EFEB-4618-98B5-F9B7-E7D6576DF0A6}"/>
              </a:ext>
            </a:extLst>
          </p:cNvPr>
          <p:cNvSpPr txBox="1"/>
          <p:nvPr/>
        </p:nvSpPr>
        <p:spPr>
          <a:xfrm>
            <a:off x="5998436" y="6023055"/>
            <a:ext cx="5439028" cy="430887"/>
          </a:xfrm>
          <a:prstGeom prst="rect">
            <a:avLst/>
          </a:prstGeom>
          <a:solidFill>
            <a:schemeClr val="bg1"/>
          </a:solidFill>
        </p:spPr>
        <p:txBody>
          <a:bodyPr wrap="square" rtlCol="0">
            <a:spAutoFit/>
          </a:bodyPr>
          <a:lstStyle/>
          <a:p>
            <a:pPr algn="ctr"/>
            <a:r>
              <a:rPr lang="en-US" sz="2200" b="1" dirty="0" err="1">
                <a:solidFill>
                  <a:schemeClr val="accent1"/>
                </a:solidFill>
                <a:latin typeface="Times New Roman" panose="02020603050405020304" pitchFamily="18" charset="0"/>
                <a:cs typeface="Times New Roman" panose="02020603050405020304" pitchFamily="18" charset="0"/>
              </a:rPr>
              <a:t>Bệnh</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mù</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màu</a:t>
            </a:r>
            <a:endParaRPr lang="en-US" sz="2200" b="1" dirty="0">
              <a:solidFill>
                <a:schemeClr val="accent1"/>
              </a:solidFill>
              <a:latin typeface="Times New Roman" panose="02020603050405020304" pitchFamily="18" charset="0"/>
              <a:cs typeface="Times New Roman" panose="02020603050405020304" pitchFamily="18" charset="0"/>
            </a:endParaRPr>
          </a:p>
        </p:txBody>
      </p:sp>
      <p:sp>
        <p:nvSpPr>
          <p:cNvPr id="3" name="AutoShape 2" descr="Dấu hiệu của bệnh bạch tạng ở trẻ - Nhà thuốc FPT Long Châu">
            <a:extLst>
              <a:ext uri="{FF2B5EF4-FFF2-40B4-BE49-F238E27FC236}">
                <a16:creationId xmlns:a16="http://schemas.microsoft.com/office/drawing/2014/main" id="{46FABC2F-89CE-592E-B520-BCCEF1DB74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Bệnh bạch tạng là đột biến gì? Dấu hiệu nhận biết và cách điều trị bệnh -  Nhà thuốc FPT Long Châu">
            <a:extLst>
              <a:ext uri="{FF2B5EF4-FFF2-40B4-BE49-F238E27FC236}">
                <a16:creationId xmlns:a16="http://schemas.microsoft.com/office/drawing/2014/main" id="{8D715ACE-FF51-3455-0C73-79A216C2CBD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4" name="Picture 6" descr="Bệnh mù màu">
            <a:extLst>
              <a:ext uri="{FF2B5EF4-FFF2-40B4-BE49-F238E27FC236}">
                <a16:creationId xmlns:a16="http://schemas.microsoft.com/office/drawing/2014/main" id="{DCB9B7DF-5975-990A-A30C-3AD6767EC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6218" y="0"/>
            <a:ext cx="3276096" cy="587763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ệnh mù màu">
            <a:extLst>
              <a:ext uri="{FF2B5EF4-FFF2-40B4-BE49-F238E27FC236}">
                <a16:creationId xmlns:a16="http://schemas.microsoft.com/office/drawing/2014/main" id="{4847C182-65B1-FA4A-514B-3E6FAEB4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9098" y="0"/>
            <a:ext cx="3622902" cy="587763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Ngỡ ngàng trước vẻ đẹp của những người bạch tạng">
            <a:extLst>
              <a:ext uri="{FF2B5EF4-FFF2-40B4-BE49-F238E27FC236}">
                <a16:creationId xmlns:a16="http://schemas.microsoft.com/office/drawing/2014/main" id="{A3604A5F-1BAC-A558-4C3F-F2BBF6EC4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33891" cy="58776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06EFEB-4618-98B5-F9B7-E7D6576DF0A6}"/>
              </a:ext>
            </a:extLst>
          </p:cNvPr>
          <p:cNvSpPr txBox="1"/>
          <p:nvPr/>
        </p:nvSpPr>
        <p:spPr>
          <a:xfrm>
            <a:off x="313899" y="6035254"/>
            <a:ext cx="5439028" cy="430887"/>
          </a:xfrm>
          <a:prstGeom prst="rect">
            <a:avLst/>
          </a:prstGeom>
          <a:solidFill>
            <a:schemeClr val="bg1"/>
          </a:solidFill>
        </p:spPr>
        <p:txBody>
          <a:bodyPr wrap="square" rtlCol="0">
            <a:spAutoFit/>
          </a:bodyPr>
          <a:lstStyle/>
          <a:p>
            <a:pPr algn="ctr"/>
            <a:r>
              <a:rPr lang="en-US" sz="2200" b="1" dirty="0" err="1">
                <a:solidFill>
                  <a:schemeClr val="accent1"/>
                </a:solidFill>
                <a:latin typeface="Times New Roman" panose="02020603050405020304" pitchFamily="18" charset="0"/>
                <a:cs typeface="Times New Roman" panose="02020603050405020304" pitchFamily="18" charset="0"/>
              </a:rPr>
              <a:t>Bệnh</a:t>
            </a:r>
            <a:r>
              <a:rPr lang="en-US" sz="2200" b="1" dirty="0">
                <a:solidFill>
                  <a:schemeClr val="accent1"/>
                </a:solidFill>
                <a:latin typeface="Times New Roman" panose="02020603050405020304" pitchFamily="18" charset="0"/>
                <a:cs typeface="Times New Roman" panose="02020603050405020304" pitchFamily="18" charset="0"/>
              </a:rPr>
              <a:t> </a:t>
            </a:r>
            <a:r>
              <a:rPr lang="vi-VN" sz="2200" b="1" dirty="0" smtClean="0">
                <a:solidFill>
                  <a:schemeClr val="accent1"/>
                </a:solidFill>
                <a:latin typeface="Times New Roman" panose="02020603050405020304" pitchFamily="18" charset="0"/>
                <a:cs typeface="Times New Roman" panose="02020603050405020304" pitchFamily="18" charset="0"/>
              </a:rPr>
              <a:t>bạch tạng</a:t>
            </a:r>
            <a:endParaRPr lang="en-US" sz="22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018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nodePh="1">
                                  <p:stCondLst>
                                    <p:cond delay="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nodePh="1">
                                  <p:stCondLst>
                                    <p:cond delay="0"/>
                                  </p:stCondLst>
                                  <p:endCondLst>
                                    <p:cond evt="begin" delay="0">
                                      <p:tn val="11"/>
                                    </p:cond>
                                  </p:end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circle(in)">
                                      <p:cBhvr>
                                        <p:cTn id="16" dur="2000"/>
                                        <p:tgtEl>
                                          <p:spTgt spid="7174"/>
                                        </p:tgtEl>
                                      </p:cBhvr>
                                    </p:animEffect>
                                  </p:childTnLst>
                                </p:cTn>
                              </p:par>
                              <p:par>
                                <p:cTn id="17" presetID="6" presetClass="entr" presetSubtype="16" fill="hold" nodeType="withEffect">
                                  <p:stCondLst>
                                    <p:cond delay="0"/>
                                  </p:stCondLst>
                                  <p:childTnLst>
                                    <p:set>
                                      <p:cBhvr>
                                        <p:cTn id="18" dur="1" fill="hold">
                                          <p:stCondLst>
                                            <p:cond delay="0"/>
                                          </p:stCondLst>
                                        </p:cTn>
                                        <p:tgtEl>
                                          <p:spTgt spid="7176"/>
                                        </p:tgtEl>
                                        <p:attrNameLst>
                                          <p:attrName>style.visibility</p:attrName>
                                        </p:attrNameLst>
                                      </p:cBhvr>
                                      <p:to>
                                        <p:strVal val="visible"/>
                                      </p:to>
                                    </p:set>
                                    <p:animEffect transition="in" filter="circle(in)">
                                      <p:cBhvr>
                                        <p:cTn id="19" dur="2000"/>
                                        <p:tgtEl>
                                          <p:spTgt spid="7176"/>
                                        </p:tgtEl>
                                      </p:cBhvr>
                                    </p:animEffect>
                                  </p:childTnLst>
                                </p:cTn>
                              </p:par>
                              <p:par>
                                <p:cTn id="20" presetID="6" presetClass="entr" presetSubtype="16" fill="hold" nodeType="withEffect">
                                  <p:stCondLst>
                                    <p:cond delay="0"/>
                                  </p:stCondLst>
                                  <p:childTnLst>
                                    <p:set>
                                      <p:cBhvr>
                                        <p:cTn id="21" dur="1" fill="hold">
                                          <p:stCondLst>
                                            <p:cond delay="0"/>
                                          </p:stCondLst>
                                        </p:cTn>
                                        <p:tgtEl>
                                          <p:spTgt spid="7178"/>
                                        </p:tgtEl>
                                        <p:attrNameLst>
                                          <p:attrName>style.visibility</p:attrName>
                                        </p:attrNameLst>
                                      </p:cBhvr>
                                      <p:to>
                                        <p:strVal val="visible"/>
                                      </p:to>
                                    </p:set>
                                    <p:animEffect transition="in" filter="circle(in)">
                                      <p:cBhvr>
                                        <p:cTn id="22" dur="2000"/>
                                        <p:tgtEl>
                                          <p:spTgt spid="717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3046988"/>
          </a:xfrm>
          <a:prstGeom prst="rect">
            <a:avLst/>
          </a:prstGeom>
          <a:noFill/>
        </p:spPr>
        <p:txBody>
          <a:bodyPr wrap="square" rtlCol="0">
            <a:spAutoFit/>
          </a:bodyPr>
          <a:lstStyle/>
          <a:p>
            <a:pPr algn="just"/>
            <a:r>
              <a:rPr lang="vi-VN" sz="3200" b="1" dirty="0" smtClean="0">
                <a:latin typeface="Times New Roman" pitchFamily="18" charset="0"/>
                <a:cs typeface="Times New Roman" pitchFamily="18" charset="0"/>
              </a:rPr>
              <a:t>Bài tập: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mạch</a:t>
            </a:r>
            <a:r>
              <a:rPr lang="en-US" sz="3200" dirty="0" smtClean="0">
                <a:latin typeface="Times New Roman" pitchFamily="18" charset="0"/>
                <a:cs typeface="Times New Roman" pitchFamily="18" charset="0"/>
              </a:rPr>
              <a:t> DNA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cấu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trúc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như</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sau</a:t>
            </a:r>
            <a:r>
              <a:rPr lang="en-US" sz="3200" dirty="0" smtClean="0">
                <a:latin typeface="Times New Roman" pitchFamily="18" charset="0"/>
                <a:cs typeface="Times New Roman" pitchFamily="18" charset="0"/>
              </a:rPr>
              <a:t>:</a:t>
            </a:r>
          </a:p>
          <a:p>
            <a:pPr algn="just"/>
            <a:r>
              <a:rPr lang="en-US" sz="3200" dirty="0" err="1" smtClean="0">
                <a:latin typeface="Times New Roman" pitchFamily="18" charset="0"/>
                <a:cs typeface="Times New Roman" pitchFamily="18" charset="0"/>
              </a:rPr>
              <a:t>Mạch</a:t>
            </a:r>
            <a:r>
              <a:rPr lang="en-US" sz="3200" dirty="0" smtClean="0">
                <a:latin typeface="Times New Roman" pitchFamily="18" charset="0"/>
                <a:cs typeface="Times New Roman" pitchFamily="18" charset="0"/>
              </a:rPr>
              <a:t> 1: -A-T-G-T-C-G-C-</a:t>
            </a:r>
            <a:r>
              <a:rPr lang="vi-VN" sz="3200" dirty="0" smtClean="0">
                <a:latin typeface="Times New Roman" pitchFamily="18" charset="0"/>
                <a:cs typeface="Times New Roman" pitchFamily="18" charset="0"/>
              </a:rPr>
              <a:t>C-A-</a:t>
            </a:r>
            <a:endParaRPr lang="en-US" sz="3200" dirty="0" smtClean="0">
              <a:latin typeface="Times New Roman" pitchFamily="18" charset="0"/>
              <a:cs typeface="Times New Roman" pitchFamily="18" charset="0"/>
            </a:endParaRPr>
          </a:p>
          <a:p>
            <a:pPr algn="just"/>
            <a:r>
              <a:rPr lang="en-US" sz="3200" dirty="0" smtClean="0">
                <a:latin typeface="Times New Roman" pitchFamily="18" charset="0"/>
                <a:cs typeface="Times New Roman" pitchFamily="18" charset="0"/>
              </a:rPr>
              <a:t>	       |   |   |   |   |   |    |</a:t>
            </a:r>
            <a:r>
              <a:rPr lang="vi-VN" sz="3200"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a:t>
            </a:r>
            <a:r>
              <a:rPr lang="vi-VN" sz="3200"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a:t>
            </a:r>
            <a:r>
              <a:rPr lang="vi-VN" sz="3200" dirty="0" smtClean="0">
                <a:latin typeface="Times New Roman" pitchFamily="18" charset="0"/>
                <a:cs typeface="Times New Roman" pitchFamily="18" charset="0"/>
              </a:rPr>
              <a:t>   </a:t>
            </a:r>
            <a:endParaRPr lang="en-US" sz="3200" dirty="0" smtClean="0">
              <a:latin typeface="Times New Roman" pitchFamily="18" charset="0"/>
              <a:cs typeface="Times New Roman" pitchFamily="18" charset="0"/>
            </a:endParaRPr>
          </a:p>
          <a:p>
            <a:pPr algn="just"/>
            <a:r>
              <a:rPr lang="en-US" sz="3200" dirty="0" err="1" smtClean="0">
                <a:latin typeface="Times New Roman" pitchFamily="18" charset="0"/>
                <a:cs typeface="Times New Roman" pitchFamily="18" charset="0"/>
              </a:rPr>
              <a:t>Mạch</a:t>
            </a:r>
            <a:r>
              <a:rPr lang="en-US" sz="3200" dirty="0" smtClean="0">
                <a:latin typeface="Times New Roman" pitchFamily="18" charset="0"/>
                <a:cs typeface="Times New Roman" pitchFamily="18" charset="0"/>
              </a:rPr>
              <a:t> 2:-T-A-C-A-G-C-G-</a:t>
            </a:r>
            <a:r>
              <a:rPr lang="vi-VN" sz="3200" dirty="0" smtClean="0">
                <a:latin typeface="Times New Roman" pitchFamily="18" charset="0"/>
                <a:cs typeface="Times New Roman" pitchFamily="18" charset="0"/>
              </a:rPr>
              <a:t>G-T-</a:t>
            </a:r>
            <a:endParaRPr lang="en-US" sz="3200" dirty="0" smtClean="0">
              <a:latin typeface="Times New Roman" pitchFamily="18" charset="0"/>
              <a:cs typeface="Times New Roman" pitchFamily="18" charset="0"/>
            </a:endParaRPr>
          </a:p>
          <a:p>
            <a:pPr algn="just"/>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định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tự</a:t>
            </a:r>
            <a:r>
              <a:rPr lang="vi-VN"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mạch</a:t>
            </a:r>
            <a:r>
              <a:rPr lang="en-US" sz="3200" dirty="0" smtClean="0">
                <a:latin typeface="Times New Roman" pitchFamily="18" charset="0"/>
                <a:cs typeface="Times New Roman" pitchFamily="18" charset="0"/>
              </a:rPr>
              <a:t> mRNA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tổng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hợp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mạch</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2, và trình tự các các amino acid được tạo thành</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6779229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a:xfrm>
            <a:off x="8849751" y="6267319"/>
            <a:ext cx="2743200" cy="365125"/>
          </a:xfrm>
        </p:spPr>
        <p:txBody>
          <a:bodyPr/>
          <a:lstStyle/>
          <a:p>
            <a:fld id="{95CBEC59-7FF9-4688-98DF-89832A0C9025}" type="slidenum">
              <a:rPr lang="en-US" smtClean="0"/>
              <a:t>20</a:t>
            </a:fld>
            <a:endParaRPr lang="en-US" dirty="0"/>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688131" y="1895701"/>
            <a:ext cx="1943710" cy="75776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3" name="Picture 2">
            <a:extLst>
              <a:ext uri="{FF2B5EF4-FFF2-40B4-BE49-F238E27FC236}">
                <a16:creationId xmlns:a16="http://schemas.microsoft.com/office/drawing/2014/main" id="{F7AE65EE-121D-99F6-BC02-A9CD7DA40CB6}"/>
              </a:ext>
            </a:extLst>
          </p:cNvPr>
          <p:cNvPicPr>
            <a:picLocks noChangeAspect="1"/>
          </p:cNvPicPr>
          <p:nvPr/>
        </p:nvPicPr>
        <p:blipFill>
          <a:blip r:embed="rId2"/>
          <a:stretch>
            <a:fillRect/>
          </a:stretch>
        </p:blipFill>
        <p:spPr>
          <a:xfrm>
            <a:off x="0" y="-66200"/>
            <a:ext cx="6096000" cy="5546037"/>
          </a:xfrm>
          <a:prstGeom prst="rect">
            <a:avLst/>
          </a:prstGeom>
        </p:spPr>
      </p:pic>
      <p:pic>
        <p:nvPicPr>
          <p:cNvPr id="6" name="Picture 5">
            <a:extLst>
              <a:ext uri="{FF2B5EF4-FFF2-40B4-BE49-F238E27FC236}">
                <a16:creationId xmlns:a16="http://schemas.microsoft.com/office/drawing/2014/main" id="{76E18F2A-2D71-6146-CCD3-A653C611E3C0}"/>
              </a:ext>
            </a:extLst>
          </p:cNvPr>
          <p:cNvPicPr>
            <a:picLocks noChangeAspect="1"/>
          </p:cNvPicPr>
          <p:nvPr/>
        </p:nvPicPr>
        <p:blipFill>
          <a:blip r:embed="rId3"/>
          <a:stretch>
            <a:fillRect/>
          </a:stretch>
        </p:blipFill>
        <p:spPr>
          <a:xfrm>
            <a:off x="6096000" y="0"/>
            <a:ext cx="5981444" cy="5450504"/>
          </a:xfrm>
          <a:prstGeom prst="rect">
            <a:avLst/>
          </a:prstGeom>
        </p:spPr>
      </p:pic>
      <p:sp>
        <p:nvSpPr>
          <p:cNvPr id="8" name="TextBox 7">
            <a:extLst>
              <a:ext uri="{FF2B5EF4-FFF2-40B4-BE49-F238E27FC236}">
                <a16:creationId xmlns:a16="http://schemas.microsoft.com/office/drawing/2014/main" id="{C4311C0B-BFE5-316A-64C5-F4DEFC895DBD}"/>
              </a:ext>
            </a:extLst>
          </p:cNvPr>
          <p:cNvSpPr txBox="1"/>
          <p:nvPr/>
        </p:nvSpPr>
        <p:spPr>
          <a:xfrm>
            <a:off x="206609" y="5479837"/>
            <a:ext cx="3941639" cy="825675"/>
          </a:xfrm>
          <a:prstGeom prst="rect">
            <a:avLst/>
          </a:prstGeom>
          <a:noFill/>
        </p:spPr>
        <p:txBody>
          <a:bodyPr wrap="square">
            <a:spAutoFit/>
          </a:bodyPr>
          <a:lstStyle/>
          <a:p>
            <a:pPr algn="ctr">
              <a:lnSpc>
                <a:spcPct val="125000"/>
              </a:lnSpc>
            </a:pPr>
            <a:r>
              <a:rPr lang="en-US" sz="2000">
                <a:latin typeface="Times New Roman" panose="02020603050405020304" pitchFamily="18" charset="0"/>
                <a:cs typeface="Times New Roman" panose="02020603050405020304" pitchFamily="18" charset="0"/>
              </a:rPr>
              <a:t>a) Lợn đột biến gene</a:t>
            </a:r>
          </a:p>
          <a:p>
            <a:pPr algn="ctr">
              <a:lnSpc>
                <a:spcPct val="125000"/>
              </a:lnSpc>
            </a:pPr>
            <a:r>
              <a:rPr lang="en-US" sz="2000">
                <a:latin typeface="Times New Roman" panose="02020603050405020304" pitchFamily="18" charset="0"/>
                <a:cs typeface="Times New Roman" panose="02020603050405020304" pitchFamily="18" charset="0"/>
              </a:rPr>
              <a:t>song sinh dính liền thân</a:t>
            </a:r>
          </a:p>
        </p:txBody>
      </p:sp>
      <p:sp>
        <p:nvSpPr>
          <p:cNvPr id="12" name="TextBox 11">
            <a:extLst>
              <a:ext uri="{FF2B5EF4-FFF2-40B4-BE49-F238E27FC236}">
                <a16:creationId xmlns:a16="http://schemas.microsoft.com/office/drawing/2014/main" id="{A3E7B217-817A-D752-4E60-5BA6791B1028}"/>
              </a:ext>
            </a:extLst>
          </p:cNvPr>
          <p:cNvSpPr txBox="1"/>
          <p:nvPr/>
        </p:nvSpPr>
        <p:spPr>
          <a:xfrm>
            <a:off x="7924515" y="5479837"/>
            <a:ext cx="4152930" cy="1246495"/>
          </a:xfrm>
          <a:prstGeom prst="rect">
            <a:avLst/>
          </a:prstGeom>
          <a:noFill/>
        </p:spPr>
        <p:txBody>
          <a:bodyPr wrap="square">
            <a:spAutoFit/>
          </a:bodyPr>
          <a:lstStyle>
            <a:defPPr>
              <a:defRPr lang="en-US"/>
            </a:defPPr>
            <a:lvl1pPr algn="ctr">
              <a:lnSpc>
                <a:spcPct val="125000"/>
              </a:lnSpc>
              <a:defRPr sz="2000">
                <a:latin typeface="Times New Roman" panose="02020603050405020304" pitchFamily="18" charset="0"/>
                <a:cs typeface="Times New Roman" panose="02020603050405020304" pitchFamily="18" charset="0"/>
              </a:defRPr>
            </a:lvl1pPr>
          </a:lstStyle>
          <a:p>
            <a:r>
              <a:rPr lang="vi-VN" dirty="0"/>
              <a:t>b</a:t>
            </a:r>
            <a:r>
              <a:rPr lang="vi-VN" dirty="0" smtClean="0"/>
              <a:t>) </a:t>
            </a:r>
            <a:r>
              <a:rPr lang="vi-VN" dirty="0"/>
              <a:t>Củ </a:t>
            </a:r>
            <a:r>
              <a:rPr lang="vi-VN" dirty="0" smtClean="0"/>
              <a:t>cải </a:t>
            </a:r>
            <a:r>
              <a:rPr lang="vi-VN" dirty="0"/>
              <a:t>đột biến gene,</a:t>
            </a:r>
          </a:p>
          <a:p>
            <a:r>
              <a:rPr lang="vi-VN" dirty="0"/>
              <a:t>lá có nhiều vùng đốm trắng do thiếu diệp lục</a:t>
            </a:r>
            <a:endParaRPr lang="en-US" dirty="0"/>
          </a:p>
        </p:txBody>
      </p:sp>
    </p:spTree>
    <p:extLst>
      <p:ext uri="{BB962C8B-B14F-4D97-AF65-F5344CB8AC3E}">
        <p14:creationId xmlns:p14="http://schemas.microsoft.com/office/powerpoint/2010/main" val="169588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animBg="1"/>
      <p:bldP spid="8"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B4CFE0-DE0F-B0AD-8712-02A4E9A0FBC8}"/>
              </a:ext>
            </a:extLst>
          </p:cNvPr>
          <p:cNvSpPr>
            <a:spLocks noGrp="1"/>
          </p:cNvSpPr>
          <p:nvPr>
            <p:ph type="sldNum" sz="quarter" idx="12"/>
          </p:nvPr>
        </p:nvSpPr>
        <p:spPr/>
        <p:txBody>
          <a:bodyPr/>
          <a:lstStyle/>
          <a:p>
            <a:fld id="{95CBEC59-7FF9-4688-98DF-89832A0C9025}" type="slidenum">
              <a:rPr lang="en-US" smtClean="0"/>
              <a:t>21</a:t>
            </a:fld>
            <a:endParaRPr lang="en-US" dirty="0"/>
          </a:p>
        </p:txBody>
      </p:sp>
      <p:grpSp>
        <p:nvGrpSpPr>
          <p:cNvPr id="20" name="Group 19">
            <a:extLst>
              <a:ext uri="{FF2B5EF4-FFF2-40B4-BE49-F238E27FC236}">
                <a16:creationId xmlns:a16="http://schemas.microsoft.com/office/drawing/2014/main" id="{FB910A6A-73A0-F8C1-2734-F7EC0B914817}"/>
              </a:ext>
            </a:extLst>
          </p:cNvPr>
          <p:cNvGrpSpPr/>
          <p:nvPr/>
        </p:nvGrpSpPr>
        <p:grpSpPr>
          <a:xfrm>
            <a:off x="0" y="0"/>
            <a:ext cx="12191999" cy="6858000"/>
            <a:chOff x="5922963" y="0"/>
            <a:chExt cx="6269037" cy="6858000"/>
          </a:xfrm>
        </p:grpSpPr>
        <p:pic>
          <p:nvPicPr>
            <p:cNvPr id="8" name="Picture 2" descr="DNA Mutation | AncestryDNA® Learning Hub">
              <a:extLst>
                <a:ext uri="{FF2B5EF4-FFF2-40B4-BE49-F238E27FC236}">
                  <a16:creationId xmlns:a16="http://schemas.microsoft.com/office/drawing/2014/main" id="{DB57F076-8367-6D31-2D1A-D4751286D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963" y="0"/>
              <a:ext cx="6269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31C22E-E506-1CE8-7C60-855BB1FEE8FD}"/>
                </a:ext>
              </a:extLst>
            </p:cNvPr>
            <p:cNvSpPr/>
            <p:nvPr/>
          </p:nvSpPr>
          <p:spPr>
            <a:xfrm rot="18826294">
              <a:off x="8587617" y="-158805"/>
              <a:ext cx="150667" cy="138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54A3A8D-40C9-C499-6A4F-5BD7C27E5B19}"/>
                </a:ext>
              </a:extLst>
            </p:cNvPr>
            <p:cNvSpPr/>
            <p:nvPr/>
          </p:nvSpPr>
          <p:spPr>
            <a:xfrm>
              <a:off x="8268868" y="2922714"/>
              <a:ext cx="1587579" cy="252442"/>
            </a:xfrm>
            <a:prstGeom prst="roundRect">
              <a:avLst>
                <a:gd name="adj" fmla="val 50000"/>
              </a:avLst>
            </a:prstGeom>
            <a:solidFill>
              <a:srgbClr val="EB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Trình tự gốc</a:t>
              </a:r>
            </a:p>
          </p:txBody>
        </p:sp>
        <p:sp>
          <p:nvSpPr>
            <p:cNvPr id="11" name="Rectangle 10">
              <a:extLst>
                <a:ext uri="{FF2B5EF4-FFF2-40B4-BE49-F238E27FC236}">
                  <a16:creationId xmlns:a16="http://schemas.microsoft.com/office/drawing/2014/main" id="{D3AB9682-B0F5-0BD3-B457-77F50B4134DD}"/>
                </a:ext>
              </a:extLst>
            </p:cNvPr>
            <p:cNvSpPr/>
            <p:nvPr/>
          </p:nvSpPr>
          <p:spPr>
            <a:xfrm>
              <a:off x="8268868" y="4229801"/>
              <a:ext cx="1632457" cy="308540"/>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3678B"/>
                  </a:solidFill>
                </a:rPr>
                <a:t>ĐỘT BIẾN</a:t>
              </a:r>
            </a:p>
          </p:txBody>
        </p:sp>
        <p:sp>
          <p:nvSpPr>
            <p:cNvPr id="12" name="Rectangle: Rounded Corners 11">
              <a:extLst>
                <a:ext uri="{FF2B5EF4-FFF2-40B4-BE49-F238E27FC236}">
                  <a16:creationId xmlns:a16="http://schemas.microsoft.com/office/drawing/2014/main" id="{C58776A6-8A1F-1958-6A7C-1F5EEAC665F2}"/>
                </a:ext>
              </a:extLst>
            </p:cNvPr>
            <p:cNvSpPr/>
            <p:nvPr/>
          </p:nvSpPr>
          <p:spPr>
            <a:xfrm>
              <a:off x="6771048" y="4611269"/>
              <a:ext cx="1088304" cy="269271"/>
            </a:xfrm>
            <a:prstGeom prst="roundRect">
              <a:avLst>
                <a:gd name="adj" fmla="val 50000"/>
              </a:avLst>
            </a:prstGeom>
            <a:solidFill>
              <a:srgbClr val="DCEA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3678B"/>
                  </a:solidFill>
                </a:rPr>
                <a:t>Thay thế</a:t>
              </a:r>
            </a:p>
          </p:txBody>
        </p:sp>
        <p:sp>
          <p:nvSpPr>
            <p:cNvPr id="13" name="Rectangle: Rounded Corners 12">
              <a:extLst>
                <a:ext uri="{FF2B5EF4-FFF2-40B4-BE49-F238E27FC236}">
                  <a16:creationId xmlns:a16="http://schemas.microsoft.com/office/drawing/2014/main" id="{52656AB0-F9F5-4DD6-F9E5-0D32FE220CF8}"/>
                </a:ext>
              </a:extLst>
            </p:cNvPr>
            <p:cNvSpPr/>
            <p:nvPr/>
          </p:nvSpPr>
          <p:spPr>
            <a:xfrm>
              <a:off x="8347406" y="4611269"/>
              <a:ext cx="1088304" cy="269271"/>
            </a:xfrm>
            <a:prstGeom prst="roundRect">
              <a:avLst>
                <a:gd name="adj" fmla="val 50000"/>
              </a:avLst>
            </a:prstGeom>
            <a:solidFill>
              <a:srgbClr val="DCEA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3678B"/>
                  </a:solidFill>
                </a:rPr>
                <a:t>Mất</a:t>
              </a:r>
            </a:p>
          </p:txBody>
        </p:sp>
        <p:sp>
          <p:nvSpPr>
            <p:cNvPr id="14" name="Rectangle: Rounded Corners 13">
              <a:extLst>
                <a:ext uri="{FF2B5EF4-FFF2-40B4-BE49-F238E27FC236}">
                  <a16:creationId xmlns:a16="http://schemas.microsoft.com/office/drawing/2014/main" id="{4ED86A3A-F2DB-894B-FD99-1E8C06E5D9E0}"/>
                </a:ext>
              </a:extLst>
            </p:cNvPr>
            <p:cNvSpPr/>
            <p:nvPr/>
          </p:nvSpPr>
          <p:spPr>
            <a:xfrm>
              <a:off x="10007912" y="4611269"/>
              <a:ext cx="1088304" cy="269271"/>
            </a:xfrm>
            <a:prstGeom prst="roundRect">
              <a:avLst>
                <a:gd name="adj" fmla="val 50000"/>
              </a:avLst>
            </a:prstGeom>
            <a:solidFill>
              <a:srgbClr val="DCEA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3678B"/>
                  </a:solidFill>
                </a:rPr>
                <a:t>Thêm </a:t>
              </a:r>
            </a:p>
          </p:txBody>
        </p:sp>
        <p:sp>
          <p:nvSpPr>
            <p:cNvPr id="15" name="Rectangle 14">
              <a:extLst>
                <a:ext uri="{FF2B5EF4-FFF2-40B4-BE49-F238E27FC236}">
                  <a16:creationId xmlns:a16="http://schemas.microsoft.com/office/drawing/2014/main" id="{5A37D55F-EC4A-DAAF-EDA1-83C556DA85F6}"/>
                </a:ext>
              </a:extLst>
            </p:cNvPr>
            <p:cNvSpPr/>
            <p:nvPr/>
          </p:nvSpPr>
          <p:spPr>
            <a:xfrm>
              <a:off x="6524759" y="6128878"/>
              <a:ext cx="1492211" cy="482444"/>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1200">
                  <a:solidFill>
                    <a:srgbClr val="03678B"/>
                  </a:solidFill>
                </a:rPr>
                <a:t>Một cặp được thay thế bằng cặp khác</a:t>
              </a:r>
            </a:p>
          </p:txBody>
        </p:sp>
        <p:sp>
          <p:nvSpPr>
            <p:cNvPr id="16" name="Rectangle 15">
              <a:extLst>
                <a:ext uri="{FF2B5EF4-FFF2-40B4-BE49-F238E27FC236}">
                  <a16:creationId xmlns:a16="http://schemas.microsoft.com/office/drawing/2014/main" id="{478B57EE-16BB-E1A9-D88E-B255788FEC75}"/>
                </a:ext>
              </a:extLst>
            </p:cNvPr>
            <p:cNvSpPr/>
            <p:nvPr/>
          </p:nvSpPr>
          <p:spPr>
            <a:xfrm>
              <a:off x="8145452" y="6128878"/>
              <a:ext cx="1492211" cy="482444"/>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1200">
                  <a:solidFill>
                    <a:srgbClr val="03678B"/>
                  </a:solidFill>
                </a:rPr>
                <a:t>Mất một cặp nucleotide</a:t>
              </a:r>
            </a:p>
          </p:txBody>
        </p:sp>
        <p:sp>
          <p:nvSpPr>
            <p:cNvPr id="17" name="Rectangle 16">
              <a:extLst>
                <a:ext uri="{FF2B5EF4-FFF2-40B4-BE49-F238E27FC236}">
                  <a16:creationId xmlns:a16="http://schemas.microsoft.com/office/drawing/2014/main" id="{74415376-4013-CC18-E1A5-AB9428EFB25E}"/>
                </a:ext>
              </a:extLst>
            </p:cNvPr>
            <p:cNvSpPr/>
            <p:nvPr/>
          </p:nvSpPr>
          <p:spPr>
            <a:xfrm>
              <a:off x="9856447" y="6128878"/>
              <a:ext cx="1492211" cy="482444"/>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1200">
                  <a:solidFill>
                    <a:srgbClr val="03678B"/>
                  </a:solidFill>
                </a:rPr>
                <a:t>Thêm một cặp nucleotide</a:t>
              </a:r>
            </a:p>
          </p:txBody>
        </p:sp>
      </p:grpSp>
      <p:cxnSp>
        <p:nvCxnSpPr>
          <p:cNvPr id="23" name="Straight Connector 22">
            <a:extLst>
              <a:ext uri="{FF2B5EF4-FFF2-40B4-BE49-F238E27FC236}">
                <a16:creationId xmlns:a16="http://schemas.microsoft.com/office/drawing/2014/main" id="{A2A43B78-32AC-6BE5-698D-B5F678D23818}"/>
              </a:ext>
            </a:extLst>
          </p:cNvPr>
          <p:cNvCxnSpPr/>
          <p:nvPr/>
        </p:nvCxnSpPr>
        <p:spPr>
          <a:xfrm>
            <a:off x="798826" y="1392161"/>
            <a:ext cx="79659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0728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B4CFE0-DE0F-B0AD-8712-02A4E9A0FBC8}"/>
              </a:ext>
            </a:extLst>
          </p:cNvPr>
          <p:cNvSpPr>
            <a:spLocks noGrp="1"/>
          </p:cNvSpPr>
          <p:nvPr>
            <p:ph type="sldNum" sz="quarter" idx="12"/>
          </p:nvPr>
        </p:nvSpPr>
        <p:spPr/>
        <p:txBody>
          <a:bodyPr/>
          <a:lstStyle/>
          <a:p>
            <a:fld id="{95CBEC59-7FF9-4688-98DF-89832A0C9025}" type="slidenum">
              <a:rPr lang="en-US" smtClean="0"/>
              <a:t>22</a:t>
            </a:fld>
            <a:endParaRPr lang="en-US" dirty="0"/>
          </a:p>
        </p:txBody>
      </p:sp>
      <p:cxnSp>
        <p:nvCxnSpPr>
          <p:cNvPr id="23" name="Straight Connector 22">
            <a:extLst>
              <a:ext uri="{FF2B5EF4-FFF2-40B4-BE49-F238E27FC236}">
                <a16:creationId xmlns:a16="http://schemas.microsoft.com/office/drawing/2014/main" id="{A2A43B78-32AC-6BE5-698D-B5F678D23818}"/>
              </a:ext>
            </a:extLst>
          </p:cNvPr>
          <p:cNvCxnSpPr/>
          <p:nvPr/>
        </p:nvCxnSpPr>
        <p:spPr>
          <a:xfrm>
            <a:off x="798826" y="1392161"/>
            <a:ext cx="79659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7EA7EFD-9C3C-D233-CD02-A365C533B012}"/>
              </a:ext>
            </a:extLst>
          </p:cNvPr>
          <p:cNvGrpSpPr/>
          <p:nvPr/>
        </p:nvGrpSpPr>
        <p:grpSpPr>
          <a:xfrm>
            <a:off x="1282700" y="454680"/>
            <a:ext cx="8991600" cy="6403320"/>
            <a:chOff x="5098082" y="937280"/>
            <a:chExt cx="6913040" cy="5689297"/>
          </a:xfrm>
        </p:grpSpPr>
        <p:pic>
          <p:nvPicPr>
            <p:cNvPr id="19" name="Picture 2" descr="Nguyên Nhân Và Cơ Chế Phát Sinh Đột Biến Gen - Sinh 12">
              <a:extLst>
                <a:ext uri="{FF2B5EF4-FFF2-40B4-BE49-F238E27FC236}">
                  <a16:creationId xmlns:a16="http://schemas.microsoft.com/office/drawing/2014/main" id="{15E4EB25-70CA-75C8-9A41-277B1B3F61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1" r="4247"/>
            <a:stretch/>
          </p:blipFill>
          <p:spPr bwMode="auto">
            <a:xfrm>
              <a:off x="5098082" y="937280"/>
              <a:ext cx="6913040" cy="568929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0FBFBCE-CEAC-A28F-CC70-31DCC9DA4125}"/>
                </a:ext>
              </a:extLst>
            </p:cNvPr>
            <p:cNvSpPr/>
            <p:nvPr/>
          </p:nvSpPr>
          <p:spPr>
            <a:xfrm>
              <a:off x="5508840" y="1192245"/>
              <a:ext cx="1256598" cy="479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Trước</a:t>
              </a:r>
            </a:p>
          </p:txBody>
        </p:sp>
        <p:sp>
          <p:nvSpPr>
            <p:cNvPr id="22" name="Rectangle 21">
              <a:extLst>
                <a:ext uri="{FF2B5EF4-FFF2-40B4-BE49-F238E27FC236}">
                  <a16:creationId xmlns:a16="http://schemas.microsoft.com/office/drawing/2014/main" id="{C296078D-DEAA-0177-78EE-DDA635C4B399}"/>
                </a:ext>
              </a:extLst>
            </p:cNvPr>
            <p:cNvSpPr/>
            <p:nvPr/>
          </p:nvSpPr>
          <p:spPr>
            <a:xfrm>
              <a:off x="8829851" y="1192245"/>
              <a:ext cx="1256598" cy="4794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Sau </a:t>
              </a:r>
            </a:p>
          </p:txBody>
        </p:sp>
        <p:sp>
          <p:nvSpPr>
            <p:cNvPr id="24" name="Rectangle 23">
              <a:extLst>
                <a:ext uri="{FF2B5EF4-FFF2-40B4-BE49-F238E27FC236}">
                  <a16:creationId xmlns:a16="http://schemas.microsoft.com/office/drawing/2014/main" id="{01207664-BC1D-B0B5-6639-DE4FACE69D72}"/>
                </a:ext>
              </a:extLst>
            </p:cNvPr>
            <p:cNvSpPr/>
            <p:nvPr/>
          </p:nvSpPr>
          <p:spPr>
            <a:xfrm>
              <a:off x="5267619" y="3542187"/>
              <a:ext cx="1593186" cy="682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Chiếu UV</a:t>
              </a:r>
            </a:p>
          </p:txBody>
        </p:sp>
      </p:grpSp>
    </p:spTree>
    <p:extLst>
      <p:ext uri="{BB962C8B-B14F-4D97-AF65-F5344CB8AC3E}">
        <p14:creationId xmlns:p14="http://schemas.microsoft.com/office/powerpoint/2010/main" val="35166584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pic>
        <p:nvPicPr>
          <p:cNvPr id="3074" name="Picture 2" descr="Animated Blackboard Screen Background [FREE DOWNLOAD] Virtual/ Online  Classroom # 9 - YouTube">
            <a:extLst>
              <a:ext uri="{FF2B5EF4-FFF2-40B4-BE49-F238E27FC236}">
                <a16:creationId xmlns:a16="http://schemas.microsoft.com/office/drawing/2014/main" id="{7EA9883F-346D-819F-51FF-2AEA55E4B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103C46-D2F1-EB25-D661-9D2C9DD9AEA4}"/>
              </a:ext>
            </a:extLst>
          </p:cNvPr>
          <p:cNvSpPr txBox="1"/>
          <p:nvPr/>
        </p:nvSpPr>
        <p:spPr>
          <a:xfrm>
            <a:off x="2271976" y="2328073"/>
            <a:ext cx="7881792" cy="1802801"/>
          </a:xfrm>
          <a:prstGeom prst="rect">
            <a:avLst/>
          </a:prstGeom>
          <a:noFill/>
        </p:spPr>
        <p:txBody>
          <a:bodyPr wrap="square" rtlCol="0">
            <a:spAutoFit/>
          </a:bodyPr>
          <a:lstStyle/>
          <a:p>
            <a:pPr algn="ctr">
              <a:lnSpc>
                <a:spcPct val="130000"/>
              </a:lnSpc>
            </a:pPr>
            <a:r>
              <a:rPr lang="vi-VN" sz="4000" b="1" dirty="0" smtClean="0">
                <a:solidFill>
                  <a:srgbClr val="FF0000"/>
                </a:solidFill>
              </a:rPr>
              <a:t>LUYỆN TẬP</a:t>
            </a:r>
            <a:endParaRPr lang="en-US" sz="4000" b="1" dirty="0">
              <a:solidFill>
                <a:srgbClr val="FF0000"/>
              </a:solidFill>
            </a:endParaRPr>
          </a:p>
          <a:p>
            <a:pPr algn="ctr">
              <a:lnSpc>
                <a:spcPct val="130000"/>
              </a:lnSpc>
            </a:pPr>
            <a:r>
              <a:rPr lang="en-US" sz="2400" b="1" i="1" dirty="0" err="1"/>
              <a:t>Học</a:t>
            </a:r>
            <a:r>
              <a:rPr lang="en-US" sz="2400" b="1" i="1" dirty="0"/>
              <a:t> </a:t>
            </a:r>
            <a:r>
              <a:rPr lang="en-US" sz="2400" b="1" i="1" dirty="0" err="1"/>
              <a:t>sinh</a:t>
            </a:r>
            <a:r>
              <a:rPr lang="en-US" sz="2400" b="1" i="1" dirty="0"/>
              <a:t> </a:t>
            </a:r>
            <a:r>
              <a:rPr lang="en-US" sz="2400" b="1" i="1" dirty="0" err="1"/>
              <a:t>chọn</a:t>
            </a:r>
            <a:r>
              <a:rPr lang="en-US" sz="2400" b="1" i="1" dirty="0"/>
              <a:t> </a:t>
            </a:r>
            <a:r>
              <a:rPr lang="en-US" sz="2400" b="1" i="1" dirty="0" err="1"/>
              <a:t>một</a:t>
            </a:r>
            <a:r>
              <a:rPr lang="en-US" sz="2400" b="1" i="1" dirty="0"/>
              <a:t> </a:t>
            </a:r>
            <a:r>
              <a:rPr lang="en-US" sz="2400" b="1" i="1" dirty="0" err="1"/>
              <a:t>trong</a:t>
            </a:r>
            <a:r>
              <a:rPr lang="en-US" sz="2400" b="1" i="1" dirty="0"/>
              <a:t> </a:t>
            </a:r>
            <a:r>
              <a:rPr lang="en-US" sz="2400" b="1" i="1" dirty="0" err="1"/>
              <a:t>các</a:t>
            </a:r>
            <a:r>
              <a:rPr lang="en-US" sz="2400" b="1" i="1" dirty="0"/>
              <a:t> </a:t>
            </a:r>
            <a:r>
              <a:rPr lang="en-US" sz="2400" b="1" i="1" dirty="0" err="1"/>
              <a:t>phương</a:t>
            </a:r>
            <a:r>
              <a:rPr lang="en-US" sz="2400" b="1" i="1" dirty="0"/>
              <a:t> </a:t>
            </a:r>
            <a:r>
              <a:rPr lang="en-US" sz="2400" b="1" i="1" dirty="0" err="1"/>
              <a:t>án</a:t>
            </a:r>
            <a:r>
              <a:rPr lang="en-US" sz="2400" b="1" i="1" dirty="0"/>
              <a:t> A, B, C </a:t>
            </a:r>
            <a:r>
              <a:rPr lang="en-US" sz="2400" b="1" i="1" dirty="0" err="1"/>
              <a:t>hoặc</a:t>
            </a:r>
            <a:r>
              <a:rPr lang="en-US" sz="2400" b="1" i="1" dirty="0"/>
              <a:t> D </a:t>
            </a:r>
            <a:r>
              <a:rPr lang="en-US" sz="2400" b="1" i="1" dirty="0" err="1"/>
              <a:t>được</a:t>
            </a:r>
            <a:r>
              <a:rPr lang="en-US" sz="2400" b="1" i="1" dirty="0"/>
              <a:t> </a:t>
            </a:r>
            <a:r>
              <a:rPr lang="en-US" sz="2400" b="1" i="1" dirty="0" err="1"/>
              <a:t>xem</a:t>
            </a:r>
            <a:r>
              <a:rPr lang="en-US" sz="2400" b="1" i="1" dirty="0"/>
              <a:t> </a:t>
            </a:r>
            <a:r>
              <a:rPr lang="en-US" sz="2400" b="1" i="1" dirty="0" err="1"/>
              <a:t>là</a:t>
            </a:r>
            <a:r>
              <a:rPr lang="en-US" sz="2400" b="1" i="1" dirty="0"/>
              <a:t> </a:t>
            </a:r>
            <a:r>
              <a:rPr lang="en-US" sz="2400" b="1" i="1" dirty="0" err="1"/>
              <a:t>chính</a:t>
            </a:r>
            <a:r>
              <a:rPr lang="en-US" sz="2400" b="1" i="1" dirty="0"/>
              <a:t> </a:t>
            </a:r>
            <a:r>
              <a:rPr lang="en-US" sz="2400" b="1" i="1" dirty="0" err="1"/>
              <a:t>xác</a:t>
            </a:r>
            <a:r>
              <a:rPr lang="en-US" sz="2400" b="1" i="1" dirty="0"/>
              <a:t> </a:t>
            </a:r>
            <a:r>
              <a:rPr lang="en-US" sz="2400" b="1" i="1" dirty="0" err="1"/>
              <a:t>nhất</a:t>
            </a:r>
            <a:endParaRPr lang="en-US" sz="2400" b="1" i="1" dirty="0"/>
          </a:p>
        </p:txBody>
      </p:sp>
    </p:spTree>
    <p:extLst>
      <p:ext uri="{BB962C8B-B14F-4D97-AF65-F5344CB8AC3E}">
        <p14:creationId xmlns:p14="http://schemas.microsoft.com/office/powerpoint/2010/main" val="815173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1</a:t>
            </a: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3"/>
            <a:ext cx="11292559" cy="1346356"/>
          </a:xfrm>
          <a:prstGeom prst="roundRect">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9" y="970697"/>
            <a:ext cx="10692310" cy="1002582"/>
          </a:xfrm>
          <a:prstGeom prst="rect">
            <a:avLst/>
          </a:prstGeom>
          <a:noFill/>
        </p:spPr>
        <p:txBody>
          <a:bodyPr wrap="square">
            <a:spAutoFit/>
          </a:bodyPr>
          <a:lstStyle/>
          <a:p>
            <a:pPr algn="just">
              <a:lnSpc>
                <a:spcPct val="130000"/>
              </a:lnSpc>
            </a:pPr>
            <a:r>
              <a:rPr lang="en-US" sz="2400" dirty="0" err="1"/>
              <a:t>Thành</a:t>
            </a:r>
            <a:r>
              <a:rPr lang="en-US" sz="2400" dirty="0"/>
              <a:t> </a:t>
            </a:r>
            <a:r>
              <a:rPr lang="en-US" sz="2400" dirty="0" err="1"/>
              <a:t>phần</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b="1" dirty="0" err="1">
                <a:solidFill>
                  <a:srgbClr val="FF0000"/>
                </a:solidFill>
              </a:rPr>
              <a:t>không</a:t>
            </a:r>
            <a:r>
              <a:rPr lang="en-US" sz="2400" dirty="0">
                <a:solidFill>
                  <a:srgbClr val="FF0000"/>
                </a:solidFill>
              </a:rPr>
              <a:t> </a:t>
            </a:r>
            <a:r>
              <a:rPr lang="en-US" sz="2400" dirty="0" err="1"/>
              <a:t>tham</a:t>
            </a:r>
            <a:r>
              <a:rPr lang="en-US" sz="2400" dirty="0"/>
              <a:t> </a:t>
            </a:r>
            <a:r>
              <a:rPr lang="en-US" sz="2400" dirty="0" err="1"/>
              <a:t>gia</a:t>
            </a:r>
            <a:r>
              <a:rPr lang="en-US" sz="2400" dirty="0"/>
              <a:t> </a:t>
            </a:r>
            <a:r>
              <a:rPr lang="en-US" sz="2400" dirty="0" err="1"/>
              <a:t>trực</a:t>
            </a:r>
            <a:r>
              <a:rPr lang="en-US" sz="2400" dirty="0"/>
              <a:t> </a:t>
            </a:r>
            <a:r>
              <a:rPr lang="en-US" sz="2400" dirty="0" err="1"/>
              <a:t>tiếp</a:t>
            </a:r>
            <a:r>
              <a:rPr lang="en-US" sz="2400" dirty="0"/>
              <a:t> </a:t>
            </a:r>
            <a:r>
              <a:rPr lang="en-US" sz="2400" dirty="0" err="1"/>
              <a:t>quá</a:t>
            </a:r>
            <a:r>
              <a:rPr lang="en-US" sz="2400" dirty="0"/>
              <a:t> </a:t>
            </a:r>
            <a:r>
              <a:rPr lang="en-US" sz="2400" dirty="0" err="1"/>
              <a:t>trình</a:t>
            </a:r>
            <a:r>
              <a:rPr lang="en-US" sz="2400" dirty="0"/>
              <a:t> </a:t>
            </a:r>
            <a:r>
              <a:rPr lang="en-US" sz="2400" dirty="0" err="1"/>
              <a:t>dịch</a:t>
            </a:r>
            <a:r>
              <a:rPr lang="en-US" sz="2400" dirty="0"/>
              <a:t> </a:t>
            </a:r>
            <a:r>
              <a:rPr lang="en-US" sz="2400" dirty="0" err="1"/>
              <a:t>mã</a:t>
            </a:r>
            <a:r>
              <a:rPr lang="en-US" sz="2400" dirty="0"/>
              <a:t>?</a:t>
            </a:r>
          </a:p>
          <a:p>
            <a:pPr lvl="1" algn="just">
              <a:lnSpc>
                <a:spcPct val="130000"/>
              </a:lnSpc>
            </a:pPr>
            <a:r>
              <a:rPr lang="en-US" sz="2400" b="1" dirty="0"/>
              <a:t>A. </a:t>
            </a:r>
            <a:r>
              <a:rPr lang="en-US" sz="2400" dirty="0"/>
              <a:t>mRNA.	</a:t>
            </a:r>
            <a:r>
              <a:rPr lang="en-US" sz="2400" b="1" dirty="0"/>
              <a:t>B. </a:t>
            </a:r>
            <a:r>
              <a:rPr lang="en-US" sz="2400" dirty="0"/>
              <a:t>Ribosome.	</a:t>
            </a:r>
            <a:r>
              <a:rPr lang="en-US" sz="2400" b="1" dirty="0"/>
              <a:t>C. </a:t>
            </a:r>
            <a:r>
              <a:rPr lang="en-US" sz="2400" dirty="0"/>
              <a:t>Amino acid.	</a:t>
            </a:r>
            <a:r>
              <a:rPr lang="en-US" sz="2400" b="1" dirty="0"/>
              <a:t>D. </a:t>
            </a:r>
            <a:r>
              <a:rPr lang="en-US" sz="2400" dirty="0"/>
              <a:t>Gene.</a:t>
            </a:r>
          </a:p>
        </p:txBody>
      </p:sp>
      <p:sp>
        <p:nvSpPr>
          <p:cNvPr id="6" name="Flowchart: Connector 5">
            <a:extLst>
              <a:ext uri="{FF2B5EF4-FFF2-40B4-BE49-F238E27FC236}">
                <a16:creationId xmlns:a16="http://schemas.microsoft.com/office/drawing/2014/main" id="{50ECA583-4415-9969-4D7A-3E3905D43F2E}"/>
              </a:ext>
            </a:extLst>
          </p:cNvPr>
          <p:cNvSpPr/>
          <p:nvPr/>
        </p:nvSpPr>
        <p:spPr>
          <a:xfrm>
            <a:off x="6201386" y="1516079"/>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306CE89-489C-1B28-8A81-FC3406F1BC06}"/>
              </a:ext>
            </a:extLst>
          </p:cNvPr>
          <p:cNvSpPr/>
          <p:nvPr/>
        </p:nvSpPr>
        <p:spPr>
          <a:xfrm>
            <a:off x="409517" y="251866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2</a:t>
            </a:r>
          </a:p>
        </p:txBody>
      </p:sp>
      <p:sp>
        <p:nvSpPr>
          <p:cNvPr id="8" name="Rectangle: Rounded Corners 7">
            <a:extLst>
              <a:ext uri="{FF2B5EF4-FFF2-40B4-BE49-F238E27FC236}">
                <a16:creationId xmlns:a16="http://schemas.microsoft.com/office/drawing/2014/main" id="{DA6FC5CF-6D0D-A68E-3817-2416A27B6568}"/>
              </a:ext>
            </a:extLst>
          </p:cNvPr>
          <p:cNvSpPr/>
          <p:nvPr/>
        </p:nvSpPr>
        <p:spPr>
          <a:xfrm>
            <a:off x="409517" y="3096472"/>
            <a:ext cx="11292559" cy="3136033"/>
          </a:xfrm>
          <a:prstGeom prst="roundRect">
            <a:avLst>
              <a:gd name="adj" fmla="val 8617"/>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251CFB0-99F5-7263-9C78-63865CEADB73}"/>
              </a:ext>
            </a:extLst>
          </p:cNvPr>
          <p:cNvSpPr txBox="1"/>
          <p:nvPr/>
        </p:nvSpPr>
        <p:spPr>
          <a:xfrm>
            <a:off x="628299" y="3175355"/>
            <a:ext cx="10692310" cy="2923108"/>
          </a:xfrm>
          <a:prstGeom prst="rect">
            <a:avLst/>
          </a:prstGeom>
          <a:noFill/>
        </p:spPr>
        <p:txBody>
          <a:bodyPr wrap="square">
            <a:spAutoFit/>
          </a:bodyPr>
          <a:lstStyle/>
          <a:p>
            <a:pPr algn="just">
              <a:lnSpc>
                <a:spcPct val="130000"/>
              </a:lnSpc>
            </a:pPr>
            <a:r>
              <a:rPr lang="en-US" sz="2400"/>
              <a:t>Quá trình phiên mã và dịch mã có điểm nào giống nhau?</a:t>
            </a:r>
          </a:p>
          <a:p>
            <a:pPr lvl="1" algn="just">
              <a:lnSpc>
                <a:spcPct val="130000"/>
              </a:lnSpc>
            </a:pPr>
            <a:r>
              <a:rPr lang="en-US" sz="2400" b="1"/>
              <a:t>A. </a:t>
            </a:r>
            <a:r>
              <a:rPr lang="en-US" sz="2400"/>
              <a:t>Đều sử dụng mạch DNA có chiều 3’ – 5’ làm khuôn.</a:t>
            </a:r>
          </a:p>
          <a:p>
            <a:pPr lvl="1" algn="just">
              <a:lnSpc>
                <a:spcPct val="130000"/>
              </a:lnSpc>
            </a:pPr>
            <a:r>
              <a:rPr lang="en-US" sz="2400" b="1"/>
              <a:t>B. </a:t>
            </a:r>
            <a:r>
              <a:rPr lang="en-US" sz="2400"/>
              <a:t>Đều diễn ra theo nguyên tắc bổ sung (A – U, G – C).</a:t>
            </a:r>
          </a:p>
          <a:p>
            <a:pPr lvl="1" algn="just">
              <a:lnSpc>
                <a:spcPct val="130000"/>
              </a:lnSpc>
            </a:pPr>
            <a:r>
              <a:rPr lang="en-US" sz="2400" b="1"/>
              <a:t>C. </a:t>
            </a:r>
            <a:r>
              <a:rPr lang="en-US" sz="2400"/>
              <a:t>Đều diễn ra theo nguyên tắc bổ sung (A – T, G – C) và nguyên tắc bán bảo tồn.</a:t>
            </a:r>
          </a:p>
          <a:p>
            <a:pPr lvl="1" algn="just">
              <a:lnSpc>
                <a:spcPct val="130000"/>
              </a:lnSpc>
            </a:pPr>
            <a:r>
              <a:rPr lang="en-US" sz="2400" b="1"/>
              <a:t>D. </a:t>
            </a:r>
            <a:r>
              <a:rPr lang="en-US" sz="2400"/>
              <a:t>Đều diễn ra ở tế bào chất.</a:t>
            </a:r>
          </a:p>
        </p:txBody>
      </p:sp>
      <p:sp>
        <p:nvSpPr>
          <p:cNvPr id="12" name="Flowchart: Connector 11">
            <a:extLst>
              <a:ext uri="{FF2B5EF4-FFF2-40B4-BE49-F238E27FC236}">
                <a16:creationId xmlns:a16="http://schemas.microsoft.com/office/drawing/2014/main" id="{30B34933-5008-8015-596B-30447D9BA0C3}"/>
              </a:ext>
            </a:extLst>
          </p:cNvPr>
          <p:cNvSpPr/>
          <p:nvPr/>
        </p:nvSpPr>
        <p:spPr>
          <a:xfrm>
            <a:off x="1032742" y="4179709"/>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2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P spid="7" grpId="0" animBg="1"/>
      <p:bldP spid="8" grpId="0" animBg="1"/>
      <p:bldP spid="11"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3</a:t>
            </a: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4"/>
            <a:ext cx="11292559" cy="1506110"/>
          </a:xfrm>
          <a:prstGeom prst="roundRect">
            <a:avLst>
              <a:gd name="adj" fmla="val 8573"/>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8" y="970697"/>
            <a:ext cx="10979339" cy="1002582"/>
          </a:xfrm>
          <a:prstGeom prst="rect">
            <a:avLst/>
          </a:prstGeom>
          <a:noFill/>
        </p:spPr>
        <p:txBody>
          <a:bodyPr wrap="square">
            <a:spAutoFit/>
          </a:bodyPr>
          <a:lstStyle/>
          <a:p>
            <a:pPr>
              <a:lnSpc>
                <a:spcPct val="130000"/>
              </a:lnSpc>
            </a:pPr>
            <a:r>
              <a:rPr lang="vi-VN" sz="2400"/>
              <a:t>Phân tử nào sau đây được dùng làm khuôn cho quá trình dịch mã?</a:t>
            </a:r>
          </a:p>
          <a:p>
            <a:pPr lvl="1">
              <a:lnSpc>
                <a:spcPct val="130000"/>
              </a:lnSpc>
            </a:pPr>
            <a:r>
              <a:rPr lang="vi-VN" sz="2400" b="1"/>
              <a:t>A. </a:t>
            </a:r>
            <a:r>
              <a:rPr lang="vi-VN" sz="2400"/>
              <a:t>rRNA.</a:t>
            </a:r>
            <a:r>
              <a:rPr lang="en-US" sz="2400"/>
              <a:t>		</a:t>
            </a:r>
            <a:r>
              <a:rPr lang="vi-VN" sz="2400" b="1"/>
              <a:t>B. </a:t>
            </a:r>
            <a:r>
              <a:rPr lang="vi-VN" sz="2400"/>
              <a:t>mRNA.</a:t>
            </a:r>
            <a:r>
              <a:rPr lang="en-US" sz="2400"/>
              <a:t>		</a:t>
            </a:r>
            <a:r>
              <a:rPr lang="vi-VN" sz="2400" b="1"/>
              <a:t>C. </a:t>
            </a:r>
            <a:r>
              <a:rPr lang="vi-VN" sz="2400"/>
              <a:t>tRNA.</a:t>
            </a:r>
            <a:r>
              <a:rPr lang="en-US" sz="2400"/>
              <a:t>		</a:t>
            </a:r>
            <a:r>
              <a:rPr lang="vi-VN" sz="2400" b="1"/>
              <a:t>D. </a:t>
            </a:r>
            <a:r>
              <a:rPr lang="vi-VN" sz="2400"/>
              <a:t>Gene.</a:t>
            </a:r>
            <a:endParaRPr lang="en-US" sz="2400"/>
          </a:p>
        </p:txBody>
      </p:sp>
      <p:sp>
        <p:nvSpPr>
          <p:cNvPr id="6" name="Flowchart: Connector 5">
            <a:extLst>
              <a:ext uri="{FF2B5EF4-FFF2-40B4-BE49-F238E27FC236}">
                <a16:creationId xmlns:a16="http://schemas.microsoft.com/office/drawing/2014/main" id="{50ECA583-4415-9969-4D7A-3E3905D43F2E}"/>
              </a:ext>
            </a:extLst>
          </p:cNvPr>
          <p:cNvSpPr/>
          <p:nvPr/>
        </p:nvSpPr>
        <p:spPr>
          <a:xfrm>
            <a:off x="3302504" y="1549674"/>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B4A5635-20FB-5B86-DF6E-FAE141A76286}"/>
              </a:ext>
            </a:extLst>
          </p:cNvPr>
          <p:cNvSpPr/>
          <p:nvPr/>
        </p:nvSpPr>
        <p:spPr>
          <a:xfrm>
            <a:off x="409517" y="2641249"/>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4</a:t>
            </a:r>
          </a:p>
        </p:txBody>
      </p:sp>
      <p:sp>
        <p:nvSpPr>
          <p:cNvPr id="9" name="Rectangle: Rounded Corners 8">
            <a:extLst>
              <a:ext uri="{FF2B5EF4-FFF2-40B4-BE49-F238E27FC236}">
                <a16:creationId xmlns:a16="http://schemas.microsoft.com/office/drawing/2014/main" id="{44E7C6E3-19C5-2BD7-3225-40FD391DCDF7}"/>
              </a:ext>
            </a:extLst>
          </p:cNvPr>
          <p:cNvSpPr/>
          <p:nvPr/>
        </p:nvSpPr>
        <p:spPr>
          <a:xfrm>
            <a:off x="409517" y="3219062"/>
            <a:ext cx="11292559" cy="1346847"/>
          </a:xfrm>
          <a:prstGeom prst="roundRect">
            <a:avLst>
              <a:gd name="adj" fmla="val 8573"/>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5BA2506-DEC1-9DD8-95BC-624447B93FA3}"/>
              </a:ext>
            </a:extLst>
          </p:cNvPr>
          <p:cNvSpPr txBox="1"/>
          <p:nvPr/>
        </p:nvSpPr>
        <p:spPr>
          <a:xfrm>
            <a:off x="628298" y="3338590"/>
            <a:ext cx="10979339" cy="1002582"/>
          </a:xfrm>
          <a:prstGeom prst="rect">
            <a:avLst/>
          </a:prstGeom>
          <a:noFill/>
        </p:spPr>
        <p:txBody>
          <a:bodyPr wrap="square">
            <a:spAutoFit/>
          </a:bodyPr>
          <a:lstStyle/>
          <a:p>
            <a:pPr>
              <a:lnSpc>
                <a:spcPct val="130000"/>
              </a:lnSpc>
            </a:pPr>
            <a:r>
              <a:rPr lang="vi-VN" sz="2400"/>
              <a:t>Phân tử nào sau đây mang bộ ba đối mã?</a:t>
            </a:r>
          </a:p>
          <a:p>
            <a:pPr lvl="1">
              <a:lnSpc>
                <a:spcPct val="130000"/>
              </a:lnSpc>
            </a:pPr>
            <a:r>
              <a:rPr lang="vi-VN" sz="2400" b="1"/>
              <a:t>A. </a:t>
            </a:r>
            <a:r>
              <a:rPr lang="vi-VN" sz="2400"/>
              <a:t>mRNA.</a:t>
            </a:r>
            <a:r>
              <a:rPr lang="en-US" sz="2400"/>
              <a:t>	</a:t>
            </a:r>
            <a:r>
              <a:rPr lang="vi-VN" sz="2400" b="1"/>
              <a:t>B. </a:t>
            </a:r>
            <a:r>
              <a:rPr lang="vi-VN" sz="2400"/>
              <a:t>DNA.</a:t>
            </a:r>
            <a:r>
              <a:rPr lang="en-US" sz="2400"/>
              <a:t>		</a:t>
            </a:r>
            <a:r>
              <a:rPr lang="vi-VN" sz="2400" b="1"/>
              <a:t>C. </a:t>
            </a:r>
            <a:r>
              <a:rPr lang="vi-VN" sz="2400"/>
              <a:t>tRNA.</a:t>
            </a:r>
            <a:r>
              <a:rPr lang="en-US" sz="2400"/>
              <a:t>		</a:t>
            </a:r>
            <a:r>
              <a:rPr lang="vi-VN" sz="2400" b="1"/>
              <a:t>D. </a:t>
            </a:r>
            <a:r>
              <a:rPr lang="vi-VN" sz="2400"/>
              <a:t>rRNA.</a:t>
            </a:r>
            <a:endParaRPr lang="en-US" sz="2400"/>
          </a:p>
        </p:txBody>
      </p:sp>
      <p:sp>
        <p:nvSpPr>
          <p:cNvPr id="13" name="Flowchart: Connector 12">
            <a:extLst>
              <a:ext uri="{FF2B5EF4-FFF2-40B4-BE49-F238E27FC236}">
                <a16:creationId xmlns:a16="http://schemas.microsoft.com/office/drawing/2014/main" id="{082B1EE3-E3CE-6DB9-E992-86F71D8E7960}"/>
              </a:ext>
            </a:extLst>
          </p:cNvPr>
          <p:cNvSpPr/>
          <p:nvPr/>
        </p:nvSpPr>
        <p:spPr>
          <a:xfrm>
            <a:off x="6055796" y="3883972"/>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E931743-2BE8-27ED-8362-6CFA6CCEEB3F}"/>
              </a:ext>
            </a:extLst>
          </p:cNvPr>
          <p:cNvSpPr/>
          <p:nvPr/>
        </p:nvSpPr>
        <p:spPr>
          <a:xfrm>
            <a:off x="409517" y="479647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5</a:t>
            </a:r>
          </a:p>
        </p:txBody>
      </p:sp>
      <p:sp>
        <p:nvSpPr>
          <p:cNvPr id="8" name="Rectangle: Rounded Corners 7">
            <a:extLst>
              <a:ext uri="{FF2B5EF4-FFF2-40B4-BE49-F238E27FC236}">
                <a16:creationId xmlns:a16="http://schemas.microsoft.com/office/drawing/2014/main" id="{04694E06-523B-845A-F8F0-A33C9DE0B22C}"/>
              </a:ext>
            </a:extLst>
          </p:cNvPr>
          <p:cNvSpPr/>
          <p:nvPr/>
        </p:nvSpPr>
        <p:spPr>
          <a:xfrm>
            <a:off x="409517" y="5374284"/>
            <a:ext cx="11292559" cy="1346847"/>
          </a:xfrm>
          <a:prstGeom prst="roundRect">
            <a:avLst>
              <a:gd name="adj" fmla="val 8573"/>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0FD48D5-8552-B408-383C-41FF46731024}"/>
              </a:ext>
            </a:extLst>
          </p:cNvPr>
          <p:cNvSpPr txBox="1"/>
          <p:nvPr/>
        </p:nvSpPr>
        <p:spPr>
          <a:xfrm>
            <a:off x="628298" y="5493812"/>
            <a:ext cx="10979339" cy="1002582"/>
          </a:xfrm>
          <a:prstGeom prst="rect">
            <a:avLst/>
          </a:prstGeom>
          <a:noFill/>
        </p:spPr>
        <p:txBody>
          <a:bodyPr wrap="square">
            <a:spAutoFit/>
          </a:bodyPr>
          <a:lstStyle/>
          <a:p>
            <a:pPr>
              <a:lnSpc>
                <a:spcPct val="130000"/>
              </a:lnSpc>
            </a:pPr>
            <a:r>
              <a:rPr lang="vi-VN" sz="2400"/>
              <a:t>Đối mã đặc hiệu trên phân tử tARN được gọi là</a:t>
            </a:r>
          </a:p>
          <a:p>
            <a:pPr lvl="1">
              <a:lnSpc>
                <a:spcPct val="130000"/>
              </a:lnSpc>
            </a:pPr>
            <a:r>
              <a:rPr lang="vi-VN" sz="2400" b="1"/>
              <a:t>A. </a:t>
            </a:r>
            <a:r>
              <a:rPr lang="vi-VN" sz="2400"/>
              <a:t>codon.</a:t>
            </a:r>
            <a:r>
              <a:rPr lang="en-US" sz="2400"/>
              <a:t>		</a:t>
            </a:r>
            <a:r>
              <a:rPr lang="vi-VN" sz="2400" b="1"/>
              <a:t>B. </a:t>
            </a:r>
            <a:r>
              <a:rPr lang="vi-VN" sz="2400"/>
              <a:t>amino acid.</a:t>
            </a:r>
            <a:r>
              <a:rPr lang="en-US" sz="2400"/>
              <a:t>	</a:t>
            </a:r>
            <a:r>
              <a:rPr lang="vi-VN" sz="2400" b="1"/>
              <a:t>C. </a:t>
            </a:r>
            <a:r>
              <a:rPr lang="vi-VN" sz="2400"/>
              <a:t>anticodon.</a:t>
            </a:r>
            <a:r>
              <a:rPr lang="en-US" sz="2400"/>
              <a:t>		</a:t>
            </a:r>
            <a:r>
              <a:rPr lang="vi-VN" sz="2400" b="1"/>
              <a:t>D. </a:t>
            </a:r>
            <a:r>
              <a:rPr lang="vi-VN" sz="2400"/>
              <a:t>triplet.</a:t>
            </a:r>
            <a:endParaRPr lang="en-US" sz="2400"/>
          </a:p>
        </p:txBody>
      </p:sp>
      <p:sp>
        <p:nvSpPr>
          <p:cNvPr id="12" name="Flowchart: Connector 11">
            <a:extLst>
              <a:ext uri="{FF2B5EF4-FFF2-40B4-BE49-F238E27FC236}">
                <a16:creationId xmlns:a16="http://schemas.microsoft.com/office/drawing/2014/main" id="{B07C63F3-1511-390E-42EA-EFD7E05484BA}"/>
              </a:ext>
            </a:extLst>
          </p:cNvPr>
          <p:cNvSpPr/>
          <p:nvPr/>
        </p:nvSpPr>
        <p:spPr>
          <a:xfrm>
            <a:off x="6055796" y="6047707"/>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46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circle(in)">
                                      <p:cBhvr>
                                        <p:cTn id="48" dur="2000"/>
                                        <p:tgtEl>
                                          <p:spTgt spid="8"/>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circle(in)">
                                      <p:cBhvr>
                                        <p:cTn id="51" dur="2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90"/>
                                          </p:val>
                                        </p:tav>
                                        <p:tav tm="100000">
                                          <p:val>
                                            <p:fltVal val="0"/>
                                          </p:val>
                                        </p:tav>
                                      </p:tavLst>
                                    </p:anim>
                                    <p:animEffect transition="in" filter="fade">
                                      <p:cBhvr>
                                        <p:cTn id="5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P spid="4" grpId="0" animBg="1"/>
      <p:bldP spid="9" grpId="0" animBg="1"/>
      <p:bldP spid="10" grpId="0"/>
      <p:bldP spid="13" grpId="0" animBg="1"/>
      <p:bldP spid="7" grpId="0" animBg="1"/>
      <p:bldP spid="8" grpId="0" animBg="1"/>
      <p:bldP spid="11"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6</a:t>
            </a: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3"/>
            <a:ext cx="11292559" cy="2338971"/>
          </a:xfrm>
          <a:prstGeom prst="roundRect">
            <a:avLst>
              <a:gd name="adj" fmla="val 8573"/>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8" y="970697"/>
            <a:ext cx="10979339" cy="1962845"/>
          </a:xfrm>
          <a:prstGeom prst="rect">
            <a:avLst/>
          </a:prstGeom>
          <a:noFill/>
        </p:spPr>
        <p:txBody>
          <a:bodyPr wrap="square">
            <a:spAutoFit/>
          </a:bodyPr>
          <a:lstStyle/>
          <a:p>
            <a:pPr>
              <a:lnSpc>
                <a:spcPct val="130000"/>
              </a:lnSpc>
            </a:pPr>
            <a:r>
              <a:rPr lang="vi-VN" sz="2400"/>
              <a:t>Ở tế bào nhân thực, quá trình dịch mã được bắt đầu bằng bộ ba nào trên mRNA và amino acid nào </a:t>
            </a:r>
            <a:r>
              <a:rPr lang="en-US" sz="2400"/>
              <a:t>mở</a:t>
            </a:r>
            <a:r>
              <a:rPr lang="vi-VN" sz="2400"/>
              <a:t> đầu chuỗi polypeptide?</a:t>
            </a:r>
          </a:p>
          <a:p>
            <a:pPr lvl="1" algn="just">
              <a:lnSpc>
                <a:spcPct val="130000"/>
              </a:lnSpc>
            </a:pPr>
            <a:r>
              <a:rPr lang="vi-VN" sz="2400" b="1"/>
              <a:t>A. </a:t>
            </a:r>
            <a:r>
              <a:rPr lang="vi-VN" sz="2400"/>
              <a:t>AGU và formyl-Met.</a:t>
            </a:r>
            <a:r>
              <a:rPr lang="en-US" sz="2400"/>
              <a:t>		</a:t>
            </a:r>
            <a:r>
              <a:rPr lang="vi-VN" sz="2400" b="1"/>
              <a:t>B. </a:t>
            </a:r>
            <a:r>
              <a:rPr lang="vi-VN" sz="2400"/>
              <a:t>AUG và formyl-Met.</a:t>
            </a:r>
          </a:p>
          <a:p>
            <a:pPr lvl="1" algn="just">
              <a:lnSpc>
                <a:spcPct val="130000"/>
              </a:lnSpc>
            </a:pPr>
            <a:r>
              <a:rPr lang="vi-VN" sz="2400" b="1"/>
              <a:t>C. </a:t>
            </a:r>
            <a:r>
              <a:rPr lang="vi-VN" sz="2400"/>
              <a:t>AUG và amino acid Met.</a:t>
            </a:r>
            <a:r>
              <a:rPr lang="en-US" sz="2400"/>
              <a:t>	</a:t>
            </a:r>
            <a:r>
              <a:rPr lang="vi-VN" sz="2400" b="1"/>
              <a:t>D. </a:t>
            </a:r>
            <a:r>
              <a:rPr lang="vi-VN" sz="2400"/>
              <a:t>AGU và amino acid Met.</a:t>
            </a:r>
            <a:endParaRPr lang="en-US" sz="2400"/>
          </a:p>
        </p:txBody>
      </p:sp>
      <p:sp>
        <p:nvSpPr>
          <p:cNvPr id="6" name="Flowchart: Connector 5">
            <a:extLst>
              <a:ext uri="{FF2B5EF4-FFF2-40B4-BE49-F238E27FC236}">
                <a16:creationId xmlns:a16="http://schemas.microsoft.com/office/drawing/2014/main" id="{50ECA583-4415-9969-4D7A-3E3905D43F2E}"/>
              </a:ext>
            </a:extLst>
          </p:cNvPr>
          <p:cNvSpPr/>
          <p:nvPr/>
        </p:nvSpPr>
        <p:spPr>
          <a:xfrm>
            <a:off x="1032518" y="2476342"/>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B4A5635-20FB-5B86-DF6E-FAE141A76286}"/>
              </a:ext>
            </a:extLst>
          </p:cNvPr>
          <p:cNvSpPr/>
          <p:nvPr/>
        </p:nvSpPr>
        <p:spPr>
          <a:xfrm>
            <a:off x="409517" y="3429000"/>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7</a:t>
            </a:r>
          </a:p>
        </p:txBody>
      </p:sp>
      <p:sp>
        <p:nvSpPr>
          <p:cNvPr id="9" name="Rectangle: Rounded Corners 8">
            <a:extLst>
              <a:ext uri="{FF2B5EF4-FFF2-40B4-BE49-F238E27FC236}">
                <a16:creationId xmlns:a16="http://schemas.microsoft.com/office/drawing/2014/main" id="{44E7C6E3-19C5-2BD7-3225-40FD391DCDF7}"/>
              </a:ext>
            </a:extLst>
          </p:cNvPr>
          <p:cNvSpPr/>
          <p:nvPr/>
        </p:nvSpPr>
        <p:spPr>
          <a:xfrm>
            <a:off x="409517" y="4006813"/>
            <a:ext cx="11292559" cy="1776622"/>
          </a:xfrm>
          <a:prstGeom prst="roundRect">
            <a:avLst>
              <a:gd name="adj" fmla="val 8573"/>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5BA2506-DEC1-9DD8-95BC-624447B93FA3}"/>
              </a:ext>
            </a:extLst>
          </p:cNvPr>
          <p:cNvSpPr txBox="1"/>
          <p:nvPr/>
        </p:nvSpPr>
        <p:spPr>
          <a:xfrm>
            <a:off x="628298" y="4126341"/>
            <a:ext cx="10979339" cy="1482714"/>
          </a:xfrm>
          <a:prstGeom prst="rect">
            <a:avLst/>
          </a:prstGeom>
          <a:noFill/>
        </p:spPr>
        <p:txBody>
          <a:bodyPr wrap="square">
            <a:spAutoFit/>
          </a:bodyPr>
          <a:lstStyle/>
          <a:p>
            <a:pPr>
              <a:lnSpc>
                <a:spcPct val="130000"/>
              </a:lnSpc>
            </a:pPr>
            <a:r>
              <a:rPr lang="vi-VN" sz="2400"/>
              <a:t>Trong quá trình dịch mã, bộ ba mã sao 3’AUC’ của mRNA khớp bổ sung với bộ ba đối mã nào sau đây?</a:t>
            </a:r>
          </a:p>
          <a:p>
            <a:pPr lvl="1">
              <a:lnSpc>
                <a:spcPct val="130000"/>
              </a:lnSpc>
            </a:pPr>
            <a:r>
              <a:rPr lang="vi-VN" sz="2400" b="1"/>
              <a:t>A. </a:t>
            </a:r>
            <a:r>
              <a:rPr lang="vi-VN" sz="2400"/>
              <a:t>5’UAG3’.</a:t>
            </a:r>
            <a:r>
              <a:rPr lang="en-US" sz="2400"/>
              <a:t>	</a:t>
            </a:r>
            <a:r>
              <a:rPr lang="vi-VN" sz="2400" b="1"/>
              <a:t>B. </a:t>
            </a:r>
            <a:r>
              <a:rPr lang="vi-VN" sz="2400"/>
              <a:t>3’AUG5’.</a:t>
            </a:r>
            <a:r>
              <a:rPr lang="en-US" sz="2400"/>
              <a:t>		</a:t>
            </a:r>
            <a:r>
              <a:rPr lang="vi-VN" sz="2400" b="1"/>
              <a:t>C. </a:t>
            </a:r>
            <a:r>
              <a:rPr lang="vi-VN" sz="2400"/>
              <a:t>3’UAG5’.</a:t>
            </a:r>
            <a:r>
              <a:rPr lang="en-US" sz="2400"/>
              <a:t>		</a:t>
            </a:r>
            <a:r>
              <a:rPr lang="vi-VN" sz="2400" b="1"/>
              <a:t>D. </a:t>
            </a:r>
            <a:r>
              <a:rPr lang="vi-VN" sz="2400"/>
              <a:t>3’UAC5’.</a:t>
            </a:r>
            <a:endParaRPr lang="en-US" sz="2400"/>
          </a:p>
        </p:txBody>
      </p:sp>
      <p:sp>
        <p:nvSpPr>
          <p:cNvPr id="13" name="Flowchart: Connector 12">
            <a:extLst>
              <a:ext uri="{FF2B5EF4-FFF2-40B4-BE49-F238E27FC236}">
                <a16:creationId xmlns:a16="http://schemas.microsoft.com/office/drawing/2014/main" id="{082B1EE3-E3CE-6DB9-E992-86F71D8E7960}"/>
              </a:ext>
            </a:extLst>
          </p:cNvPr>
          <p:cNvSpPr/>
          <p:nvPr/>
        </p:nvSpPr>
        <p:spPr>
          <a:xfrm>
            <a:off x="1032518" y="5151855"/>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19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P spid="4" grpId="0" animBg="1"/>
      <p:bldP spid="9" grpId="0" animBg="1"/>
      <p:bldP spid="10" grpId="0"/>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8</a:t>
            </a: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3"/>
            <a:ext cx="11292559" cy="3829967"/>
          </a:xfrm>
          <a:prstGeom prst="roundRect">
            <a:avLst>
              <a:gd name="adj" fmla="val 7204"/>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8" y="970697"/>
            <a:ext cx="10979339" cy="3403239"/>
          </a:xfrm>
          <a:prstGeom prst="rect">
            <a:avLst/>
          </a:prstGeom>
          <a:noFill/>
        </p:spPr>
        <p:txBody>
          <a:bodyPr wrap="square">
            <a:spAutoFit/>
          </a:bodyPr>
          <a:lstStyle/>
          <a:p>
            <a:pPr algn="just">
              <a:lnSpc>
                <a:spcPct val="130000"/>
              </a:lnSpc>
            </a:pPr>
            <a:r>
              <a:rPr lang="vi-VN" sz="2400"/>
              <a:t>Khi nói về dịch mã ở sinh vật nhân thực, nhận định nào là </a:t>
            </a:r>
            <a:r>
              <a:rPr lang="vi-VN" sz="2400" b="1"/>
              <a:t>không</a:t>
            </a:r>
            <a:r>
              <a:rPr lang="vi-VN" sz="2400"/>
              <a:t> đúng?</a:t>
            </a:r>
          </a:p>
          <a:p>
            <a:pPr lvl="1" algn="just">
              <a:lnSpc>
                <a:spcPct val="130000"/>
              </a:lnSpc>
            </a:pPr>
            <a:r>
              <a:rPr lang="vi-VN" sz="2400" b="1"/>
              <a:t>A. </a:t>
            </a:r>
            <a:r>
              <a:rPr lang="vi-VN" sz="2400"/>
              <a:t>Trong cùng một thời điểm có thể có nhiều ribosome tham gia dịch mã trên một phân tử mRNA.</a:t>
            </a:r>
          </a:p>
          <a:p>
            <a:pPr lvl="1" algn="just">
              <a:lnSpc>
                <a:spcPct val="130000"/>
              </a:lnSpc>
            </a:pPr>
            <a:r>
              <a:rPr lang="vi-VN" sz="2400" b="1"/>
              <a:t>B. </a:t>
            </a:r>
            <a:r>
              <a:rPr lang="vi-VN" sz="2400"/>
              <a:t>Amino acid mở đầu trong quá trình dịch mã là metionine.</a:t>
            </a:r>
          </a:p>
          <a:p>
            <a:pPr lvl="1" algn="just">
              <a:lnSpc>
                <a:spcPct val="130000"/>
              </a:lnSpc>
            </a:pPr>
            <a:r>
              <a:rPr lang="vi-VN" sz="2400" b="1"/>
              <a:t>C. </a:t>
            </a:r>
            <a:r>
              <a:rPr lang="vi-VN" sz="2400"/>
              <a:t>Khi dịch mã, ribosome dịch chuyển theo chiều 5’→ 3’ trên phân tử mRNA.</a:t>
            </a:r>
          </a:p>
          <a:p>
            <a:pPr lvl="1" algn="just">
              <a:lnSpc>
                <a:spcPct val="130000"/>
              </a:lnSpc>
            </a:pPr>
            <a:r>
              <a:rPr lang="vi-VN" sz="2400" b="1"/>
              <a:t>D. </a:t>
            </a:r>
            <a:r>
              <a:rPr lang="vi-VN" sz="2400"/>
              <a:t>Khi dịch mã, ribosome dịch chuyển theo chiều 3’→ 5’ trên phân tử mRNA</a:t>
            </a:r>
            <a:endParaRPr lang="en-US" sz="2400"/>
          </a:p>
        </p:txBody>
      </p:sp>
      <p:sp>
        <p:nvSpPr>
          <p:cNvPr id="6" name="Flowchart: Connector 5">
            <a:extLst>
              <a:ext uri="{FF2B5EF4-FFF2-40B4-BE49-F238E27FC236}">
                <a16:creationId xmlns:a16="http://schemas.microsoft.com/office/drawing/2014/main" id="{50ECA583-4415-9969-4D7A-3E3905D43F2E}"/>
              </a:ext>
            </a:extLst>
          </p:cNvPr>
          <p:cNvSpPr/>
          <p:nvPr/>
        </p:nvSpPr>
        <p:spPr>
          <a:xfrm>
            <a:off x="1032518" y="3916736"/>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7BB0ACC-DFB5-6D31-C5ED-54D5195E44B2}"/>
              </a:ext>
            </a:extLst>
          </p:cNvPr>
          <p:cNvSpPr/>
          <p:nvPr/>
        </p:nvSpPr>
        <p:spPr>
          <a:xfrm>
            <a:off x="409517" y="4856246"/>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9</a:t>
            </a:r>
          </a:p>
        </p:txBody>
      </p:sp>
      <p:sp>
        <p:nvSpPr>
          <p:cNvPr id="8" name="Rectangle: Rounded Corners 7">
            <a:extLst>
              <a:ext uri="{FF2B5EF4-FFF2-40B4-BE49-F238E27FC236}">
                <a16:creationId xmlns:a16="http://schemas.microsoft.com/office/drawing/2014/main" id="{BCC19688-CE9E-4D6D-753D-50AC9D81FFDF}"/>
              </a:ext>
            </a:extLst>
          </p:cNvPr>
          <p:cNvSpPr/>
          <p:nvPr/>
        </p:nvSpPr>
        <p:spPr>
          <a:xfrm>
            <a:off x="409517" y="5434059"/>
            <a:ext cx="11292559" cy="1149060"/>
          </a:xfrm>
          <a:prstGeom prst="roundRect">
            <a:avLst>
              <a:gd name="adj" fmla="val 7204"/>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B2D6E16-8F1B-15F1-0FE0-AF65E81D6900}"/>
              </a:ext>
            </a:extLst>
          </p:cNvPr>
          <p:cNvSpPr txBox="1"/>
          <p:nvPr/>
        </p:nvSpPr>
        <p:spPr>
          <a:xfrm>
            <a:off x="628298" y="5434059"/>
            <a:ext cx="10752196" cy="1002582"/>
          </a:xfrm>
          <a:prstGeom prst="rect">
            <a:avLst/>
          </a:prstGeom>
          <a:noFill/>
        </p:spPr>
        <p:txBody>
          <a:bodyPr wrap="square">
            <a:spAutoFit/>
          </a:bodyPr>
          <a:lstStyle>
            <a:defPPr>
              <a:defRPr lang="en-US"/>
            </a:defPPr>
            <a:lvl1pPr algn="just">
              <a:lnSpc>
                <a:spcPct val="130000"/>
              </a:lnSpc>
              <a:defRPr sz="2400"/>
            </a:lvl1pPr>
            <a:lvl2pPr lvl="1" algn="just">
              <a:lnSpc>
                <a:spcPct val="130000"/>
              </a:lnSpc>
              <a:defRPr sz="2400" b="1"/>
            </a:lvl2pPr>
          </a:lstStyle>
          <a:p>
            <a:r>
              <a:rPr lang="en-US"/>
              <a:t>Từ 4 loại nucleotide, có thể tạo ra bao nhiêu loại codon?</a:t>
            </a:r>
          </a:p>
          <a:p>
            <a:pPr lvl="1"/>
            <a:r>
              <a:rPr lang="en-US"/>
              <a:t>A. </a:t>
            </a:r>
            <a:r>
              <a:rPr lang="en-US" b="0"/>
              <a:t>4.		</a:t>
            </a:r>
            <a:r>
              <a:rPr lang="en-US"/>
              <a:t>B. </a:t>
            </a:r>
            <a:r>
              <a:rPr lang="en-US" b="0"/>
              <a:t>8.		</a:t>
            </a:r>
            <a:r>
              <a:rPr lang="en-US"/>
              <a:t>C. </a:t>
            </a:r>
            <a:r>
              <a:rPr lang="en-US" b="0"/>
              <a:t>32.			</a:t>
            </a:r>
            <a:r>
              <a:rPr lang="en-US"/>
              <a:t>D. </a:t>
            </a:r>
            <a:r>
              <a:rPr lang="en-US" b="0"/>
              <a:t>64.</a:t>
            </a:r>
          </a:p>
        </p:txBody>
      </p:sp>
      <p:sp>
        <p:nvSpPr>
          <p:cNvPr id="14" name="Flowchart: Connector 13">
            <a:extLst>
              <a:ext uri="{FF2B5EF4-FFF2-40B4-BE49-F238E27FC236}">
                <a16:creationId xmlns:a16="http://schemas.microsoft.com/office/drawing/2014/main" id="{960561E7-E5E7-BDC5-886A-8C5FC7666942}"/>
              </a:ext>
            </a:extLst>
          </p:cNvPr>
          <p:cNvSpPr/>
          <p:nvPr/>
        </p:nvSpPr>
        <p:spPr>
          <a:xfrm>
            <a:off x="7928375" y="5963636"/>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2738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Câu</a:t>
            </a:r>
            <a:r>
              <a:rPr lang="en-US" sz="2400" b="1" dirty="0">
                <a:solidFill>
                  <a:schemeClr val="tx1"/>
                </a:solidFill>
              </a:rPr>
              <a:t> </a:t>
            </a:r>
            <a:r>
              <a:rPr lang="vi-VN" sz="2400" b="1" dirty="0">
                <a:solidFill>
                  <a:schemeClr val="tx1"/>
                </a:solidFill>
              </a:rPr>
              <a:t>9</a:t>
            </a:r>
            <a:endParaRPr lang="en-US" sz="2400" b="1" dirty="0">
              <a:solidFill>
                <a:schemeClr val="tx1"/>
              </a:solidFill>
            </a:endParaRP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3"/>
            <a:ext cx="11292559" cy="4179419"/>
          </a:xfrm>
          <a:prstGeom prst="roundRect">
            <a:avLst>
              <a:gd name="adj" fmla="val 7204"/>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8" y="970697"/>
            <a:ext cx="10979339" cy="3883371"/>
          </a:xfrm>
          <a:prstGeom prst="rect">
            <a:avLst/>
          </a:prstGeom>
          <a:noFill/>
        </p:spPr>
        <p:txBody>
          <a:bodyPr wrap="square">
            <a:spAutoFit/>
          </a:bodyPr>
          <a:lstStyle/>
          <a:p>
            <a:pPr algn="just">
              <a:lnSpc>
                <a:spcPct val="130000"/>
              </a:lnSpc>
            </a:pPr>
            <a:r>
              <a:rPr lang="vi-VN" sz="2400"/>
              <a:t>Khi nói về mối quan hệ giữa phiên mã và dịch mã, một học sinh đưa ra các nhận định sau, có bao nhiêu nhận định chính xác?</a:t>
            </a:r>
          </a:p>
          <a:p>
            <a:pPr algn="just">
              <a:lnSpc>
                <a:spcPct val="130000"/>
              </a:lnSpc>
            </a:pPr>
            <a:r>
              <a:rPr lang="en-US" sz="2400"/>
              <a:t>(1) </a:t>
            </a:r>
            <a:r>
              <a:rPr lang="vi-VN" sz="2400"/>
              <a:t>Mã mở đầu trên mRNA có tên là 5’AUG 3’.</a:t>
            </a:r>
          </a:p>
          <a:p>
            <a:pPr algn="just">
              <a:lnSpc>
                <a:spcPct val="130000"/>
              </a:lnSpc>
            </a:pPr>
            <a:r>
              <a:rPr lang="en-US" sz="2400"/>
              <a:t>(2) </a:t>
            </a:r>
            <a:r>
              <a:rPr lang="vi-VN" sz="2400"/>
              <a:t>Mã mở đầu trên mạch bổ sung có tên là 5’ATG 3’.</a:t>
            </a:r>
          </a:p>
          <a:p>
            <a:pPr algn="just">
              <a:lnSpc>
                <a:spcPct val="130000"/>
              </a:lnSpc>
            </a:pPr>
            <a:r>
              <a:rPr lang="en-US" sz="2400"/>
              <a:t>(3) </a:t>
            </a:r>
            <a:r>
              <a:rPr lang="vi-VN" sz="2400"/>
              <a:t>Mã kết thúc trên mRNA có thể là 5’UAG 3’ hoặc 5’UGA 3’ hoặc 3’UAA 5’</a:t>
            </a:r>
          </a:p>
          <a:p>
            <a:pPr algn="just">
              <a:lnSpc>
                <a:spcPct val="130000"/>
              </a:lnSpc>
            </a:pPr>
            <a:r>
              <a:rPr lang="en-US" sz="2400"/>
              <a:t>(4) </a:t>
            </a:r>
            <a:r>
              <a:rPr lang="vi-VN" sz="2400"/>
              <a:t>Anticondon mang amino acid formyl metionyl ở nhân thực có tên là 3’UAC 5’</a:t>
            </a:r>
          </a:p>
          <a:p>
            <a:pPr algn="just">
              <a:lnSpc>
                <a:spcPct val="130000"/>
              </a:lnSpc>
            </a:pPr>
            <a:r>
              <a:rPr lang="en-US" sz="2400"/>
              <a:t>(5) </a:t>
            </a:r>
            <a:r>
              <a:rPr lang="vi-VN" sz="2400"/>
              <a:t>Codon mở đầu mã hóa cho amino acid ở nhân sơ có tên là 5’AUG 3’.</a:t>
            </a:r>
          </a:p>
          <a:p>
            <a:pPr lvl="1" algn="just">
              <a:lnSpc>
                <a:spcPct val="130000"/>
              </a:lnSpc>
            </a:pPr>
            <a:r>
              <a:rPr lang="vi-VN" sz="2400" b="1"/>
              <a:t>A. </a:t>
            </a:r>
            <a:r>
              <a:rPr lang="vi-VN" sz="2400"/>
              <a:t>2.</a:t>
            </a:r>
            <a:r>
              <a:rPr lang="en-US" sz="2400"/>
              <a:t>		</a:t>
            </a:r>
            <a:r>
              <a:rPr lang="vi-VN" sz="2400" b="1"/>
              <a:t>B. </a:t>
            </a:r>
            <a:r>
              <a:rPr lang="vi-VN" sz="2400"/>
              <a:t>3.</a:t>
            </a:r>
            <a:r>
              <a:rPr lang="en-US" sz="2400"/>
              <a:t>			</a:t>
            </a:r>
            <a:r>
              <a:rPr lang="vi-VN" sz="2400" b="1"/>
              <a:t>C. </a:t>
            </a:r>
            <a:r>
              <a:rPr lang="vi-VN" sz="2400"/>
              <a:t>4.</a:t>
            </a:r>
            <a:r>
              <a:rPr lang="en-US" sz="2400"/>
              <a:t>			</a:t>
            </a:r>
            <a:r>
              <a:rPr lang="vi-VN" sz="2400" b="1"/>
              <a:t>D. </a:t>
            </a:r>
            <a:r>
              <a:rPr lang="vi-VN" sz="2400"/>
              <a:t>5.</a:t>
            </a:r>
            <a:endParaRPr lang="en-US" sz="2400"/>
          </a:p>
        </p:txBody>
      </p:sp>
      <p:sp>
        <p:nvSpPr>
          <p:cNvPr id="6" name="Flowchart: Connector 5">
            <a:extLst>
              <a:ext uri="{FF2B5EF4-FFF2-40B4-BE49-F238E27FC236}">
                <a16:creationId xmlns:a16="http://schemas.microsoft.com/office/drawing/2014/main" id="{50ECA583-4415-9969-4D7A-3E3905D43F2E}"/>
              </a:ext>
            </a:extLst>
          </p:cNvPr>
          <p:cNvSpPr/>
          <p:nvPr/>
        </p:nvSpPr>
        <p:spPr>
          <a:xfrm>
            <a:off x="3298134" y="4396868"/>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07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Câu</a:t>
            </a:r>
            <a:r>
              <a:rPr lang="en-US" sz="2400" b="1" dirty="0">
                <a:solidFill>
                  <a:schemeClr val="tx1"/>
                </a:solidFill>
              </a:rPr>
              <a:t> </a:t>
            </a:r>
            <a:r>
              <a:rPr lang="vi-VN" sz="2400" b="1" dirty="0" smtClean="0">
                <a:solidFill>
                  <a:schemeClr val="tx1"/>
                </a:solidFill>
              </a:rPr>
              <a:t>10</a:t>
            </a:r>
            <a:endParaRPr lang="en-US" sz="2400" b="1" dirty="0">
              <a:solidFill>
                <a:schemeClr val="tx1"/>
              </a:solidFill>
            </a:endParaRP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3"/>
            <a:ext cx="11292559" cy="4557992"/>
          </a:xfrm>
          <a:prstGeom prst="roundRect">
            <a:avLst>
              <a:gd name="adj" fmla="val 6054"/>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8" y="970697"/>
            <a:ext cx="10979339" cy="4363502"/>
          </a:xfrm>
          <a:prstGeom prst="rect">
            <a:avLst/>
          </a:prstGeom>
          <a:noFill/>
        </p:spPr>
        <p:txBody>
          <a:bodyPr wrap="square">
            <a:spAutoFit/>
          </a:bodyPr>
          <a:lstStyle/>
          <a:p>
            <a:pPr algn="just">
              <a:lnSpc>
                <a:spcPct val="130000"/>
              </a:lnSpc>
            </a:pPr>
            <a:r>
              <a:rPr lang="vi-VN" sz="2400"/>
              <a:t>Cho biết các codon mã hóa các amino acid tương ứng GGG- gly; CCC- Pro; GCU-Ala; CGA- Arg; UCG- Ser; AGC- Ser. Một mạch gốc của một gene ở vi khuẩn có trình tự các nucleotide là 5’AGCCGACCCGGG3’. </a:t>
            </a:r>
          </a:p>
          <a:p>
            <a:pPr algn="just">
              <a:lnSpc>
                <a:spcPct val="130000"/>
              </a:lnSpc>
            </a:pPr>
            <a:r>
              <a:rPr lang="vi-VN" sz="2400"/>
              <a:t>Nếu đoạn mạch gốc này mang thông tin mã hóa cho đoạn polypeptide có 4 amino acid thì trình tự của 4 amino acid đó là</a:t>
            </a:r>
          </a:p>
          <a:p>
            <a:pPr lvl="1" algn="just">
              <a:lnSpc>
                <a:spcPct val="130000"/>
              </a:lnSpc>
            </a:pPr>
            <a:r>
              <a:rPr lang="vi-VN" sz="2400" b="1"/>
              <a:t>A. </a:t>
            </a:r>
            <a:r>
              <a:rPr lang="vi-VN" sz="2400"/>
              <a:t>Ser-Arg-Pro-Gly.</a:t>
            </a:r>
          </a:p>
          <a:p>
            <a:pPr lvl="1" algn="just">
              <a:lnSpc>
                <a:spcPct val="130000"/>
              </a:lnSpc>
            </a:pPr>
            <a:r>
              <a:rPr lang="vi-VN" sz="2400" b="1"/>
              <a:t>B. </a:t>
            </a:r>
            <a:r>
              <a:rPr lang="vi-VN" sz="2400"/>
              <a:t>Ser-Ala- Gly-Pro.</a:t>
            </a:r>
          </a:p>
          <a:p>
            <a:pPr lvl="1" algn="just">
              <a:lnSpc>
                <a:spcPct val="130000"/>
              </a:lnSpc>
            </a:pPr>
            <a:r>
              <a:rPr lang="vi-VN" sz="2400" b="1"/>
              <a:t>C. </a:t>
            </a:r>
            <a:r>
              <a:rPr lang="vi-VN" sz="2400"/>
              <a:t>Pro-Gly-Ser-Ala.</a:t>
            </a:r>
          </a:p>
          <a:p>
            <a:pPr lvl="1" algn="just">
              <a:lnSpc>
                <a:spcPct val="130000"/>
              </a:lnSpc>
            </a:pPr>
            <a:r>
              <a:rPr lang="vi-VN" sz="2400" b="1"/>
              <a:t>D. </a:t>
            </a:r>
            <a:r>
              <a:rPr lang="vi-VN" sz="2400"/>
              <a:t>Gly- Pro-Ser-Arg.</a:t>
            </a:r>
            <a:endParaRPr lang="en-US" sz="2400"/>
          </a:p>
        </p:txBody>
      </p:sp>
      <p:sp>
        <p:nvSpPr>
          <p:cNvPr id="6" name="Flowchart: Connector 5">
            <a:extLst>
              <a:ext uri="{FF2B5EF4-FFF2-40B4-BE49-F238E27FC236}">
                <a16:creationId xmlns:a16="http://schemas.microsoft.com/office/drawing/2014/main" id="{50ECA583-4415-9969-4D7A-3E3905D43F2E}"/>
              </a:ext>
            </a:extLst>
          </p:cNvPr>
          <p:cNvSpPr/>
          <p:nvPr/>
        </p:nvSpPr>
        <p:spPr>
          <a:xfrm>
            <a:off x="985925" y="4365793"/>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42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198194" y="1446663"/>
            <a:ext cx="6657000" cy="1692824"/>
          </a:xfrm>
        </p:spPr>
        <p:txBody>
          <a:bodyPr>
            <a:normAutofit fontScale="90000"/>
          </a:bodyPr>
          <a:lstStyle/>
          <a:p>
            <a:pPr>
              <a:lnSpc>
                <a:spcPct val="120000"/>
              </a:lnSpc>
            </a:pPr>
            <a:r>
              <a:rPr lang="vi-VN" sz="4000" b="1" dirty="0" smtClean="0">
                <a:latin typeface="Times New Roman" panose="02020603050405020304" pitchFamily="18" charset="0"/>
                <a:cs typeface="Times New Roman" panose="02020603050405020304" pitchFamily="18" charset="0"/>
              </a:rPr>
              <a:t>V</a:t>
            </a:r>
            <a:r>
              <a:rPr lang="en-US" sz="4000" b="1" dirty="0">
                <a:latin typeface="Times New Roman" panose="02020603050405020304" pitchFamily="18" charset="0"/>
                <a:cs typeface="Times New Roman" panose="02020603050405020304" pitchFamily="18" charset="0"/>
              </a:rPr>
              <a:t>.</a:t>
            </a:r>
            <a:r>
              <a:rPr lang="en-US" sz="4000" b="1" dirty="0" smtClean="0">
                <a:latin typeface="Times New Roman" panose="02020603050405020304" pitchFamily="18" charset="0"/>
                <a:cs typeface="Times New Roman" panose="02020603050405020304" pitchFamily="18" charset="0"/>
              </a:rPr>
              <a:t> MỐI </a:t>
            </a:r>
            <a:r>
              <a:rPr lang="en-US" sz="4000" b="1" dirty="0">
                <a:latin typeface="Times New Roman" panose="02020603050405020304" pitchFamily="18" charset="0"/>
                <a:cs typeface="Times New Roman" panose="02020603050405020304" pitchFamily="18" charset="0"/>
              </a:rPr>
              <a:t>QUAN HỆ </a:t>
            </a:r>
            <a:r>
              <a:rPr lang="vi-VN" sz="4000" b="1" dirty="0" smtClean="0">
                <a:latin typeface="Times New Roman" panose="02020603050405020304" pitchFamily="18" charset="0"/>
                <a:cs typeface="Times New Roman" panose="02020603050405020304" pitchFamily="18" charset="0"/>
              </a:rPr>
              <a:t>CỦA DNA – RNA </a:t>
            </a:r>
            <a:r>
              <a:rPr lang="vi-VN" sz="4000" b="1" smtClean="0">
                <a:latin typeface="Times New Roman" panose="02020603050405020304" pitchFamily="18" charset="0"/>
                <a:cs typeface="Times New Roman" panose="02020603050405020304" pitchFamily="18" charset="0"/>
              </a:rPr>
              <a:t>- PROTEIN</a:t>
            </a:r>
            <a:r>
              <a:rPr lang="en-US" sz="4000" b="1" smtClean="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VÀ TÍNH TRẠNG</a:t>
            </a: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6146" name="Picture 2" descr="Stages of translation (article) | Khan Academy">
            <a:extLst>
              <a:ext uri="{FF2B5EF4-FFF2-40B4-BE49-F238E27FC236}">
                <a16:creationId xmlns:a16="http://schemas.microsoft.com/office/drawing/2014/main" id="{A9466BA7-B649-E74D-7EBF-E74993B5B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5194" y="48430"/>
            <a:ext cx="5164605" cy="424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569680"/>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8" name="Elbow Connector 6">
            <a:extLst>
              <a:ext uri="{FF2B5EF4-FFF2-40B4-BE49-F238E27FC236}">
                <a16:creationId xmlns:a16="http://schemas.microsoft.com/office/drawing/2014/main" id="{CE9819D4-C315-F3D5-612D-C98DCD869598}"/>
              </a:ext>
            </a:extLst>
          </p:cNvPr>
          <p:cNvCxnSpPr/>
          <p:nvPr/>
        </p:nvCxnSpPr>
        <p:spPr>
          <a:xfrm>
            <a:off x="827931" y="2992289"/>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039" name="Elbow Connector 7">
            <a:extLst>
              <a:ext uri="{FF2B5EF4-FFF2-40B4-BE49-F238E27FC236}">
                <a16:creationId xmlns:a16="http://schemas.microsoft.com/office/drawing/2014/main" id="{B7D81E47-E5EF-C348-18C1-580AA1DAD346}"/>
              </a:ext>
            </a:extLst>
          </p:cNvPr>
          <p:cNvCxnSpPr/>
          <p:nvPr/>
        </p:nvCxnSpPr>
        <p:spPr>
          <a:xfrm flipV="1">
            <a:off x="827931" y="1974950"/>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1041" name="Group 9">
            <a:extLst>
              <a:ext uri="{FF2B5EF4-FFF2-40B4-BE49-F238E27FC236}">
                <a16:creationId xmlns:a16="http://schemas.microsoft.com/office/drawing/2014/main" id="{7877501F-01CF-8CF2-6C20-B5D1AB13A7B7}"/>
              </a:ext>
            </a:extLst>
          </p:cNvPr>
          <p:cNvGrpSpPr/>
          <p:nvPr/>
        </p:nvGrpSpPr>
        <p:grpSpPr>
          <a:xfrm>
            <a:off x="1584955" y="1690092"/>
            <a:ext cx="1090928" cy="574156"/>
            <a:chOff x="7699507" y="2223967"/>
            <a:chExt cx="3283267" cy="765305"/>
          </a:xfrm>
        </p:grpSpPr>
        <p:sp>
          <p:nvSpPr>
            <p:cNvPr id="1042" name="Round Same Side Corner Rectangle 10">
              <a:extLst>
                <a:ext uri="{FF2B5EF4-FFF2-40B4-BE49-F238E27FC236}">
                  <a16:creationId xmlns:a16="http://schemas.microsoft.com/office/drawing/2014/main" id="{0D9BB30B-F636-3073-D2B1-3E446321947C}"/>
                </a:ext>
              </a:extLst>
            </p:cNvPr>
            <p:cNvSpPr/>
            <p:nvPr/>
          </p:nvSpPr>
          <p:spPr>
            <a:xfrm rot="5400000">
              <a:off x="9371697" y="1378195"/>
              <a:ext cx="765300" cy="2456854"/>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3" name="Round Same Side Corner Rectangle 13">
              <a:extLst>
                <a:ext uri="{FF2B5EF4-FFF2-40B4-BE49-F238E27FC236}">
                  <a16:creationId xmlns:a16="http://schemas.microsoft.com/office/drawing/2014/main" id="{127409FB-F669-4DEF-FBD6-4D795A7988DB}"/>
                </a:ext>
              </a:extLst>
            </p:cNvPr>
            <p:cNvSpPr/>
            <p:nvPr/>
          </p:nvSpPr>
          <p:spPr>
            <a:xfrm rot="16200000">
              <a:off x="7730064" y="2193413"/>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4" name="Group 15">
            <a:extLst>
              <a:ext uri="{FF2B5EF4-FFF2-40B4-BE49-F238E27FC236}">
                <a16:creationId xmlns:a16="http://schemas.microsoft.com/office/drawing/2014/main" id="{211AB9B7-3AC7-73F8-4D18-A724F513B01B}"/>
              </a:ext>
            </a:extLst>
          </p:cNvPr>
          <p:cNvGrpSpPr/>
          <p:nvPr/>
        </p:nvGrpSpPr>
        <p:grpSpPr>
          <a:xfrm>
            <a:off x="1573524" y="2906348"/>
            <a:ext cx="1051659" cy="574154"/>
            <a:chOff x="7699508" y="3292593"/>
            <a:chExt cx="3283266" cy="765302"/>
          </a:xfrm>
        </p:grpSpPr>
        <p:sp>
          <p:nvSpPr>
            <p:cNvPr id="1045" name="Round Same Side Corner Rectangle 16">
              <a:extLst>
                <a:ext uri="{FF2B5EF4-FFF2-40B4-BE49-F238E27FC236}">
                  <a16:creationId xmlns:a16="http://schemas.microsoft.com/office/drawing/2014/main" id="{2EA284E1-4A26-1A49-9A73-95DB5717D386}"/>
                </a:ext>
              </a:extLst>
            </p:cNvPr>
            <p:cNvSpPr/>
            <p:nvPr/>
          </p:nvSpPr>
          <p:spPr>
            <a:xfrm rot="5400000">
              <a:off x="9371697" y="2446818"/>
              <a:ext cx="765300" cy="245685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6" name="Round Same Side Corner Rectangle 19">
              <a:extLst>
                <a:ext uri="{FF2B5EF4-FFF2-40B4-BE49-F238E27FC236}">
                  <a16:creationId xmlns:a16="http://schemas.microsoft.com/office/drawing/2014/main" id="{972A0EDC-9A12-7A0C-C17E-1018360803ED}"/>
                </a:ext>
              </a:extLst>
            </p:cNvPr>
            <p:cNvSpPr/>
            <p:nvPr/>
          </p:nvSpPr>
          <p:spPr>
            <a:xfrm rot="16200000">
              <a:off x="7730064" y="3262037"/>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72" name="TextBox 1071">
            <a:extLst>
              <a:ext uri="{FF2B5EF4-FFF2-40B4-BE49-F238E27FC236}">
                <a16:creationId xmlns:a16="http://schemas.microsoft.com/office/drawing/2014/main" id="{BB76FCEA-DD0C-D96A-9C23-9D078643BF56}"/>
              </a:ext>
            </a:extLst>
          </p:cNvPr>
          <p:cNvSpPr txBox="1"/>
          <p:nvPr/>
        </p:nvSpPr>
        <p:spPr>
          <a:xfrm>
            <a:off x="572200" y="940713"/>
            <a:ext cx="9439917" cy="561885"/>
          </a:xfrm>
          <a:prstGeom prst="rect">
            <a:avLst/>
          </a:prstGeom>
          <a:noFill/>
        </p:spPr>
        <p:txBody>
          <a:bodyPr wrap="square">
            <a:spAutoFit/>
          </a:bodyPr>
          <a:lstStyle/>
          <a:p>
            <a:pPr>
              <a:lnSpc>
                <a:spcPct val="120000"/>
              </a:lnSpc>
            </a:pPr>
            <a:r>
              <a:rPr lang="vi-VN" sz="2800" b="1" dirty="0">
                <a:solidFill>
                  <a:schemeClr val="bg2"/>
                </a:solidFill>
              </a:rPr>
              <a:t>Phát biểu nào sau đây đúng khi nói về đột biến gene?</a:t>
            </a:r>
            <a:endParaRPr lang="en-US" sz="2800" b="1" dirty="0">
              <a:solidFill>
                <a:schemeClr val="bg2"/>
              </a:solidFill>
            </a:endParaRPr>
          </a:p>
        </p:txBody>
      </p:sp>
      <p:cxnSp>
        <p:nvCxnSpPr>
          <p:cNvPr id="1073" name="Elbow Connector 6">
            <a:extLst>
              <a:ext uri="{FF2B5EF4-FFF2-40B4-BE49-F238E27FC236}">
                <a16:creationId xmlns:a16="http://schemas.microsoft.com/office/drawing/2014/main" id="{25D1386C-687D-4EB4-716F-351D586126E2}"/>
              </a:ext>
            </a:extLst>
          </p:cNvPr>
          <p:cNvCxnSpPr/>
          <p:nvPr/>
        </p:nvCxnSpPr>
        <p:spPr>
          <a:xfrm>
            <a:off x="827930" y="5253845"/>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074" name="Elbow Connector 7">
            <a:extLst>
              <a:ext uri="{FF2B5EF4-FFF2-40B4-BE49-F238E27FC236}">
                <a16:creationId xmlns:a16="http://schemas.microsoft.com/office/drawing/2014/main" id="{E492FC17-F045-F84F-F4D0-9D0978321F27}"/>
              </a:ext>
            </a:extLst>
          </p:cNvPr>
          <p:cNvCxnSpPr/>
          <p:nvPr/>
        </p:nvCxnSpPr>
        <p:spPr>
          <a:xfrm flipV="1">
            <a:off x="827930" y="4236506"/>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1075" name="Group 9">
            <a:extLst>
              <a:ext uri="{FF2B5EF4-FFF2-40B4-BE49-F238E27FC236}">
                <a16:creationId xmlns:a16="http://schemas.microsoft.com/office/drawing/2014/main" id="{995DC25C-A166-8B1A-ABF6-7EF3F795442C}"/>
              </a:ext>
            </a:extLst>
          </p:cNvPr>
          <p:cNvGrpSpPr/>
          <p:nvPr/>
        </p:nvGrpSpPr>
        <p:grpSpPr>
          <a:xfrm>
            <a:off x="1584954" y="3951648"/>
            <a:ext cx="1090928" cy="574156"/>
            <a:chOff x="7699507" y="2223967"/>
            <a:chExt cx="3283267" cy="765305"/>
          </a:xfrm>
        </p:grpSpPr>
        <p:sp>
          <p:nvSpPr>
            <p:cNvPr id="1076" name="Round Same Side Corner Rectangle 10">
              <a:extLst>
                <a:ext uri="{FF2B5EF4-FFF2-40B4-BE49-F238E27FC236}">
                  <a16:creationId xmlns:a16="http://schemas.microsoft.com/office/drawing/2014/main" id="{1A3D2B2A-80F5-0156-F375-6D0BB09AE7C8}"/>
                </a:ext>
              </a:extLst>
            </p:cNvPr>
            <p:cNvSpPr/>
            <p:nvPr/>
          </p:nvSpPr>
          <p:spPr>
            <a:xfrm rot="5400000">
              <a:off x="9371697" y="1378195"/>
              <a:ext cx="765300" cy="2456854"/>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7" name="Round Same Side Corner Rectangle 13">
              <a:extLst>
                <a:ext uri="{FF2B5EF4-FFF2-40B4-BE49-F238E27FC236}">
                  <a16:creationId xmlns:a16="http://schemas.microsoft.com/office/drawing/2014/main" id="{ED5BE07F-D7E5-9123-A0B7-5872E0D8FC76}"/>
                </a:ext>
              </a:extLst>
            </p:cNvPr>
            <p:cNvSpPr/>
            <p:nvPr/>
          </p:nvSpPr>
          <p:spPr>
            <a:xfrm rot="16200000">
              <a:off x="7730064" y="2193413"/>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78" name="Group 15">
            <a:extLst>
              <a:ext uri="{FF2B5EF4-FFF2-40B4-BE49-F238E27FC236}">
                <a16:creationId xmlns:a16="http://schemas.microsoft.com/office/drawing/2014/main" id="{EA0FB094-6C88-0271-A91A-D32BBAE15444}"/>
              </a:ext>
            </a:extLst>
          </p:cNvPr>
          <p:cNvGrpSpPr/>
          <p:nvPr/>
        </p:nvGrpSpPr>
        <p:grpSpPr>
          <a:xfrm>
            <a:off x="1573523" y="5167904"/>
            <a:ext cx="1051659" cy="574154"/>
            <a:chOff x="7699508" y="3292593"/>
            <a:chExt cx="3283266" cy="765302"/>
          </a:xfrm>
        </p:grpSpPr>
        <p:sp>
          <p:nvSpPr>
            <p:cNvPr id="1079" name="Round Same Side Corner Rectangle 16">
              <a:extLst>
                <a:ext uri="{FF2B5EF4-FFF2-40B4-BE49-F238E27FC236}">
                  <a16:creationId xmlns:a16="http://schemas.microsoft.com/office/drawing/2014/main" id="{62D6280D-C945-C6FE-472A-B4F7AF7DD7FA}"/>
                </a:ext>
              </a:extLst>
            </p:cNvPr>
            <p:cNvSpPr/>
            <p:nvPr/>
          </p:nvSpPr>
          <p:spPr>
            <a:xfrm rot="5400000">
              <a:off x="9371697" y="2446818"/>
              <a:ext cx="765300" cy="2456854"/>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0" name="Round Same Side Corner Rectangle 19">
              <a:extLst>
                <a:ext uri="{FF2B5EF4-FFF2-40B4-BE49-F238E27FC236}">
                  <a16:creationId xmlns:a16="http://schemas.microsoft.com/office/drawing/2014/main" id="{663A160B-2942-FBD2-CCF9-ADBBC69738AC}"/>
                </a:ext>
              </a:extLst>
            </p:cNvPr>
            <p:cNvSpPr/>
            <p:nvPr/>
          </p:nvSpPr>
          <p:spPr>
            <a:xfrm rot="16200000">
              <a:off x="7730064" y="3262037"/>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1" name="TextBox 1080">
            <a:extLst>
              <a:ext uri="{FF2B5EF4-FFF2-40B4-BE49-F238E27FC236}">
                <a16:creationId xmlns:a16="http://schemas.microsoft.com/office/drawing/2014/main" id="{7A5F5AAA-5F4A-C981-2DE8-13F45DA2D3E0}"/>
              </a:ext>
            </a:extLst>
          </p:cNvPr>
          <p:cNvSpPr txBox="1"/>
          <p:nvPr/>
        </p:nvSpPr>
        <p:spPr>
          <a:xfrm>
            <a:off x="2723496" y="1505975"/>
            <a:ext cx="9197363" cy="937949"/>
          </a:xfrm>
          <a:prstGeom prst="rect">
            <a:avLst/>
          </a:prstGeom>
          <a:noFill/>
        </p:spPr>
        <p:txBody>
          <a:bodyPr wrap="square">
            <a:spAutoFit/>
          </a:bodyPr>
          <a:lstStyle>
            <a:defPPr>
              <a:defRPr lang="en-US"/>
            </a:defPPr>
            <a:lvl1pPr>
              <a:lnSpc>
                <a:spcPct val="120000"/>
              </a:lnSpc>
              <a:defRPr sz="2400" b="0"/>
            </a:lvl1pPr>
          </a:lstStyle>
          <a:p>
            <a:r>
              <a:rPr lang="en-US" dirty="0" err="1"/>
              <a:t>Đột</a:t>
            </a:r>
            <a:r>
              <a:rPr lang="en-US" dirty="0"/>
              <a:t> </a:t>
            </a:r>
            <a:r>
              <a:rPr lang="en-US" dirty="0" err="1"/>
              <a:t>biến</a:t>
            </a:r>
            <a:r>
              <a:rPr lang="en-US" dirty="0"/>
              <a:t> gene </a:t>
            </a:r>
            <a:r>
              <a:rPr lang="en-US" dirty="0" err="1"/>
              <a:t>là</a:t>
            </a:r>
            <a:r>
              <a:rPr lang="en-US" dirty="0"/>
              <a:t> </a:t>
            </a:r>
            <a:r>
              <a:rPr lang="en-US" dirty="0" err="1"/>
              <a:t>những</a:t>
            </a:r>
            <a:r>
              <a:rPr lang="en-US" dirty="0"/>
              <a:t> </a:t>
            </a:r>
            <a:r>
              <a:rPr lang="en-US" dirty="0" err="1"/>
              <a:t>biến</a:t>
            </a:r>
            <a:r>
              <a:rPr lang="en-US" dirty="0"/>
              <a:t> </a:t>
            </a:r>
            <a:r>
              <a:rPr lang="en-US" dirty="0" err="1"/>
              <a:t>đổi</a:t>
            </a:r>
            <a:r>
              <a:rPr lang="en-US" dirty="0"/>
              <a:t> </a:t>
            </a:r>
            <a:r>
              <a:rPr lang="en-US" dirty="0" err="1"/>
              <a:t>trong</a:t>
            </a:r>
            <a:r>
              <a:rPr lang="en-US" dirty="0"/>
              <a:t> </a:t>
            </a:r>
            <a:r>
              <a:rPr lang="en-US" dirty="0" err="1"/>
              <a:t>cấu</a:t>
            </a:r>
            <a:r>
              <a:rPr lang="en-US" dirty="0"/>
              <a:t> </a:t>
            </a:r>
            <a:r>
              <a:rPr lang="en-US" dirty="0" err="1"/>
              <a:t>trúc</a:t>
            </a:r>
            <a:r>
              <a:rPr lang="en-US" dirty="0"/>
              <a:t> </a:t>
            </a:r>
            <a:r>
              <a:rPr lang="en-US" dirty="0" err="1"/>
              <a:t>của</a:t>
            </a:r>
            <a:r>
              <a:rPr lang="en-US" dirty="0"/>
              <a:t> gene </a:t>
            </a:r>
            <a:r>
              <a:rPr lang="en-US" dirty="0" err="1"/>
              <a:t>chỉ</a:t>
            </a:r>
            <a:r>
              <a:rPr lang="en-US" dirty="0"/>
              <a:t> </a:t>
            </a:r>
            <a:r>
              <a:rPr lang="en-US" dirty="0" err="1"/>
              <a:t>liên</a:t>
            </a:r>
            <a:r>
              <a:rPr lang="en-US" dirty="0"/>
              <a:t> </a:t>
            </a:r>
            <a:r>
              <a:rPr lang="en-US" dirty="0" err="1"/>
              <a:t>quan</a:t>
            </a:r>
            <a:r>
              <a:rPr lang="en-US" dirty="0"/>
              <a:t> </a:t>
            </a:r>
            <a:r>
              <a:rPr lang="en-US" dirty="0" err="1"/>
              <a:t>đến</a:t>
            </a:r>
            <a:r>
              <a:rPr lang="en-US" dirty="0"/>
              <a:t> </a:t>
            </a:r>
            <a:r>
              <a:rPr lang="en-US" dirty="0" err="1"/>
              <a:t>một</a:t>
            </a:r>
            <a:r>
              <a:rPr lang="en-US" dirty="0"/>
              <a:t> </a:t>
            </a:r>
            <a:r>
              <a:rPr lang="en-US" dirty="0" err="1"/>
              <a:t>cặp</a:t>
            </a:r>
            <a:r>
              <a:rPr lang="en-US" dirty="0"/>
              <a:t> nucleotide.</a:t>
            </a:r>
          </a:p>
        </p:txBody>
      </p:sp>
      <p:sp>
        <p:nvSpPr>
          <p:cNvPr id="1083" name="TextBox 1082">
            <a:extLst>
              <a:ext uri="{FF2B5EF4-FFF2-40B4-BE49-F238E27FC236}">
                <a16:creationId xmlns:a16="http://schemas.microsoft.com/office/drawing/2014/main" id="{6D481B25-7E2D-7AB8-CBFE-7FEBA1CC0A8A}"/>
              </a:ext>
            </a:extLst>
          </p:cNvPr>
          <p:cNvSpPr txBox="1"/>
          <p:nvPr/>
        </p:nvSpPr>
        <p:spPr>
          <a:xfrm>
            <a:off x="2723496" y="2721143"/>
            <a:ext cx="9197363" cy="937949"/>
          </a:xfrm>
          <a:prstGeom prst="rect">
            <a:avLst/>
          </a:prstGeom>
          <a:noFill/>
        </p:spPr>
        <p:txBody>
          <a:bodyPr wrap="square">
            <a:spAutoFit/>
          </a:bodyPr>
          <a:lstStyle>
            <a:defPPr>
              <a:defRPr lang="en-US"/>
            </a:defPPr>
            <a:lvl1pPr>
              <a:lnSpc>
                <a:spcPct val="120000"/>
              </a:lnSpc>
              <a:defRPr sz="2400" b="0"/>
            </a:lvl1pPr>
          </a:lstStyle>
          <a:p>
            <a:r>
              <a:rPr lang="en-US"/>
              <a:t>Đột biến gene là những biến đổi trong cấu trúc của gene chỉ liên quan đến một hoặc một số cặp nucleotide.</a:t>
            </a:r>
          </a:p>
        </p:txBody>
      </p:sp>
      <p:sp>
        <p:nvSpPr>
          <p:cNvPr id="1084" name="TextBox 1083">
            <a:extLst>
              <a:ext uri="{FF2B5EF4-FFF2-40B4-BE49-F238E27FC236}">
                <a16:creationId xmlns:a16="http://schemas.microsoft.com/office/drawing/2014/main" id="{FFB0D61F-8C6C-1B75-2C83-593212E6D440}"/>
              </a:ext>
            </a:extLst>
          </p:cNvPr>
          <p:cNvSpPr txBox="1"/>
          <p:nvPr/>
        </p:nvSpPr>
        <p:spPr>
          <a:xfrm>
            <a:off x="2723495" y="3989130"/>
            <a:ext cx="9197363" cy="494751"/>
          </a:xfrm>
          <a:prstGeom prst="rect">
            <a:avLst/>
          </a:prstGeom>
          <a:noFill/>
        </p:spPr>
        <p:txBody>
          <a:bodyPr wrap="square">
            <a:spAutoFit/>
          </a:bodyPr>
          <a:lstStyle>
            <a:defPPr>
              <a:defRPr lang="en-US"/>
            </a:defPPr>
            <a:lvl1pPr>
              <a:lnSpc>
                <a:spcPct val="120000"/>
              </a:lnSpc>
              <a:defRPr sz="2400" b="0"/>
            </a:lvl1pPr>
          </a:lstStyle>
          <a:p>
            <a:r>
              <a:rPr lang="en-US"/>
              <a:t>Đột biến gene làm mất hoặc thêm một đoạn gene trong NST.</a:t>
            </a:r>
          </a:p>
        </p:txBody>
      </p:sp>
      <p:sp>
        <p:nvSpPr>
          <p:cNvPr id="1085" name="TextBox 1084">
            <a:extLst>
              <a:ext uri="{FF2B5EF4-FFF2-40B4-BE49-F238E27FC236}">
                <a16:creationId xmlns:a16="http://schemas.microsoft.com/office/drawing/2014/main" id="{6DEBD93E-D873-0E58-22DD-A3DB6715A3DD}"/>
              </a:ext>
            </a:extLst>
          </p:cNvPr>
          <p:cNvSpPr txBox="1"/>
          <p:nvPr/>
        </p:nvSpPr>
        <p:spPr>
          <a:xfrm>
            <a:off x="2723495" y="5204298"/>
            <a:ext cx="9197363" cy="494751"/>
          </a:xfrm>
          <a:prstGeom prst="rect">
            <a:avLst/>
          </a:prstGeom>
          <a:noFill/>
        </p:spPr>
        <p:txBody>
          <a:bodyPr wrap="square">
            <a:spAutoFit/>
          </a:bodyPr>
          <a:lstStyle>
            <a:defPPr>
              <a:defRPr lang="en-US"/>
            </a:defPPr>
            <a:lvl1pPr>
              <a:lnSpc>
                <a:spcPct val="120000"/>
              </a:lnSpc>
              <a:defRPr sz="2400" b="0"/>
            </a:lvl1pPr>
          </a:lstStyle>
          <a:p>
            <a:r>
              <a:rPr lang="en-US"/>
              <a:t>Đột biến gene làm thay đổi vị trí gene trên NST.</a:t>
            </a:r>
          </a:p>
        </p:txBody>
      </p:sp>
      <p:sp>
        <p:nvSpPr>
          <p:cNvPr id="1086" name="TextBox 1085">
            <a:extLst>
              <a:ext uri="{FF2B5EF4-FFF2-40B4-BE49-F238E27FC236}">
                <a16:creationId xmlns:a16="http://schemas.microsoft.com/office/drawing/2014/main" id="{D3B404B3-6D8B-6764-51E0-6D39CD64B608}"/>
              </a:ext>
            </a:extLst>
          </p:cNvPr>
          <p:cNvSpPr txBox="1"/>
          <p:nvPr/>
        </p:nvSpPr>
        <p:spPr>
          <a:xfrm>
            <a:off x="2013924" y="1751013"/>
            <a:ext cx="387624" cy="461665"/>
          </a:xfrm>
          <a:prstGeom prst="rect">
            <a:avLst/>
          </a:prstGeom>
          <a:noFill/>
        </p:spPr>
        <p:txBody>
          <a:bodyPr wrap="square" rtlCol="0">
            <a:spAutoFit/>
          </a:bodyPr>
          <a:lstStyle/>
          <a:p>
            <a:pPr algn="ctr"/>
            <a:r>
              <a:rPr lang="en-US" sz="2400" b="1">
                <a:solidFill>
                  <a:schemeClr val="bg1"/>
                </a:solidFill>
              </a:rPr>
              <a:t>A</a:t>
            </a:r>
          </a:p>
        </p:txBody>
      </p:sp>
      <p:sp>
        <p:nvSpPr>
          <p:cNvPr id="1087" name="TextBox 1086">
            <a:extLst>
              <a:ext uri="{FF2B5EF4-FFF2-40B4-BE49-F238E27FC236}">
                <a16:creationId xmlns:a16="http://schemas.microsoft.com/office/drawing/2014/main" id="{2E1656E9-81FD-C317-D2B9-9FB863E83C0B}"/>
              </a:ext>
            </a:extLst>
          </p:cNvPr>
          <p:cNvSpPr txBox="1"/>
          <p:nvPr/>
        </p:nvSpPr>
        <p:spPr>
          <a:xfrm>
            <a:off x="2014471" y="2959284"/>
            <a:ext cx="387624" cy="461665"/>
          </a:xfrm>
          <a:prstGeom prst="rect">
            <a:avLst/>
          </a:prstGeom>
          <a:noFill/>
        </p:spPr>
        <p:txBody>
          <a:bodyPr wrap="square" rtlCol="0">
            <a:spAutoFit/>
          </a:bodyPr>
          <a:lstStyle/>
          <a:p>
            <a:pPr algn="ctr"/>
            <a:r>
              <a:rPr lang="en-US" sz="2400" b="1">
                <a:solidFill>
                  <a:schemeClr val="bg1"/>
                </a:solidFill>
              </a:rPr>
              <a:t>B</a:t>
            </a:r>
          </a:p>
        </p:txBody>
      </p:sp>
      <p:sp>
        <p:nvSpPr>
          <p:cNvPr id="1088" name="TextBox 1087">
            <a:extLst>
              <a:ext uri="{FF2B5EF4-FFF2-40B4-BE49-F238E27FC236}">
                <a16:creationId xmlns:a16="http://schemas.microsoft.com/office/drawing/2014/main" id="{C42F2EF6-B836-7D0E-4D50-49A9CF9E25C8}"/>
              </a:ext>
            </a:extLst>
          </p:cNvPr>
          <p:cNvSpPr txBox="1"/>
          <p:nvPr/>
        </p:nvSpPr>
        <p:spPr>
          <a:xfrm>
            <a:off x="2013924" y="3989130"/>
            <a:ext cx="387624" cy="461665"/>
          </a:xfrm>
          <a:prstGeom prst="rect">
            <a:avLst/>
          </a:prstGeom>
          <a:noFill/>
        </p:spPr>
        <p:txBody>
          <a:bodyPr wrap="square" rtlCol="0">
            <a:spAutoFit/>
          </a:bodyPr>
          <a:lstStyle/>
          <a:p>
            <a:pPr algn="ctr"/>
            <a:r>
              <a:rPr lang="en-US" sz="2400" b="1">
                <a:solidFill>
                  <a:schemeClr val="bg1"/>
                </a:solidFill>
              </a:rPr>
              <a:t>C</a:t>
            </a:r>
          </a:p>
        </p:txBody>
      </p:sp>
      <p:sp>
        <p:nvSpPr>
          <p:cNvPr id="1089" name="TextBox 1088">
            <a:extLst>
              <a:ext uri="{FF2B5EF4-FFF2-40B4-BE49-F238E27FC236}">
                <a16:creationId xmlns:a16="http://schemas.microsoft.com/office/drawing/2014/main" id="{16FE4EA4-4354-75E3-514C-D3B1D57DD2E4}"/>
              </a:ext>
            </a:extLst>
          </p:cNvPr>
          <p:cNvSpPr txBox="1"/>
          <p:nvPr/>
        </p:nvSpPr>
        <p:spPr>
          <a:xfrm>
            <a:off x="2009407" y="5220840"/>
            <a:ext cx="387624" cy="461665"/>
          </a:xfrm>
          <a:prstGeom prst="rect">
            <a:avLst/>
          </a:prstGeom>
          <a:noFill/>
        </p:spPr>
        <p:txBody>
          <a:bodyPr wrap="square" rtlCol="0">
            <a:spAutoFit/>
          </a:bodyPr>
          <a:lstStyle/>
          <a:p>
            <a:pPr algn="ctr"/>
            <a:r>
              <a:rPr lang="en-US" sz="2400" b="1">
                <a:solidFill>
                  <a:schemeClr val="bg1"/>
                </a:solidFill>
              </a:rPr>
              <a:t>D</a:t>
            </a:r>
          </a:p>
        </p:txBody>
      </p:sp>
      <p:sp>
        <p:nvSpPr>
          <p:cNvPr id="1090" name="Rectangle: Rounded Corners 1089">
            <a:extLst>
              <a:ext uri="{FF2B5EF4-FFF2-40B4-BE49-F238E27FC236}">
                <a16:creationId xmlns:a16="http://schemas.microsoft.com/office/drawing/2014/main" id="{7FE83B08-0AEF-A1AF-AA2E-10B410EE1980}"/>
              </a:ext>
            </a:extLst>
          </p:cNvPr>
          <p:cNvSpPr/>
          <p:nvPr/>
        </p:nvSpPr>
        <p:spPr>
          <a:xfrm>
            <a:off x="572200" y="2490758"/>
            <a:ext cx="11073777" cy="1369424"/>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30"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Câu</a:t>
            </a:r>
            <a:r>
              <a:rPr lang="en-US" sz="2400" b="1" dirty="0">
                <a:solidFill>
                  <a:schemeClr val="tx1"/>
                </a:solidFill>
              </a:rPr>
              <a:t> </a:t>
            </a:r>
            <a:r>
              <a:rPr lang="vi-VN" sz="2400" b="1" dirty="0" smtClean="0">
                <a:solidFill>
                  <a:schemeClr val="tx1"/>
                </a:solidFill>
              </a:rPr>
              <a:t>11</a:t>
            </a:r>
            <a:endParaRPr lang="en-US" sz="2400" b="1" dirty="0">
              <a:solidFill>
                <a:schemeClr val="tx1"/>
              </a:solidFill>
            </a:endParaRPr>
          </a:p>
        </p:txBody>
      </p:sp>
    </p:spTree>
    <p:extLst>
      <p:ext uri="{BB962C8B-B14F-4D97-AF65-F5344CB8AC3E}">
        <p14:creationId xmlns:p14="http://schemas.microsoft.com/office/powerpoint/2010/main" val="223024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wipe(left)">
                                      <p:cBhvr>
                                        <p:cTn id="7" dur="500"/>
                                        <p:tgtEl>
                                          <p:spTgt spid="10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41"/>
                                        </p:tgtEl>
                                        <p:attrNameLst>
                                          <p:attrName>style.visibility</p:attrName>
                                        </p:attrNameLst>
                                      </p:cBhvr>
                                      <p:to>
                                        <p:strVal val="visible"/>
                                      </p:to>
                                    </p:set>
                                    <p:animEffect transition="in" filter="fade">
                                      <p:cBhvr>
                                        <p:cTn id="11" dur="500"/>
                                        <p:tgtEl>
                                          <p:spTgt spid="10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38"/>
                                        </p:tgtEl>
                                        <p:attrNameLst>
                                          <p:attrName>style.visibility</p:attrName>
                                        </p:attrNameLst>
                                      </p:cBhvr>
                                      <p:to>
                                        <p:strVal val="visible"/>
                                      </p:to>
                                    </p:set>
                                    <p:animEffect transition="in" filter="wipe(left)">
                                      <p:cBhvr>
                                        <p:cTn id="15" dur="500"/>
                                        <p:tgtEl>
                                          <p:spTgt spid="10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44"/>
                                        </p:tgtEl>
                                        <p:attrNameLst>
                                          <p:attrName>style.visibility</p:attrName>
                                        </p:attrNameLst>
                                      </p:cBhvr>
                                      <p:to>
                                        <p:strVal val="visible"/>
                                      </p:to>
                                    </p:set>
                                    <p:animEffect transition="in" filter="fade">
                                      <p:cBhvr>
                                        <p:cTn id="19" dur="500"/>
                                        <p:tgtEl>
                                          <p:spTgt spid="104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74"/>
                                        </p:tgtEl>
                                        <p:attrNameLst>
                                          <p:attrName>style.visibility</p:attrName>
                                        </p:attrNameLst>
                                      </p:cBhvr>
                                      <p:to>
                                        <p:strVal val="visible"/>
                                      </p:to>
                                    </p:set>
                                    <p:animEffect transition="in" filter="wipe(left)">
                                      <p:cBhvr>
                                        <p:cTn id="23" dur="500"/>
                                        <p:tgtEl>
                                          <p:spTgt spid="107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75"/>
                                        </p:tgtEl>
                                        <p:attrNameLst>
                                          <p:attrName>style.visibility</p:attrName>
                                        </p:attrNameLst>
                                      </p:cBhvr>
                                      <p:to>
                                        <p:strVal val="visible"/>
                                      </p:to>
                                    </p:set>
                                    <p:animEffect transition="in" filter="fade">
                                      <p:cBhvr>
                                        <p:cTn id="27" dur="500"/>
                                        <p:tgtEl>
                                          <p:spTgt spid="1075"/>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73"/>
                                        </p:tgtEl>
                                        <p:attrNameLst>
                                          <p:attrName>style.visibility</p:attrName>
                                        </p:attrNameLst>
                                      </p:cBhvr>
                                      <p:to>
                                        <p:strVal val="visible"/>
                                      </p:to>
                                    </p:set>
                                    <p:animEffect transition="in" filter="wipe(left)">
                                      <p:cBhvr>
                                        <p:cTn id="31" dur="500"/>
                                        <p:tgtEl>
                                          <p:spTgt spid="107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78"/>
                                        </p:tgtEl>
                                        <p:attrNameLst>
                                          <p:attrName>style.visibility</p:attrName>
                                        </p:attrNameLst>
                                      </p:cBhvr>
                                      <p:to>
                                        <p:strVal val="visible"/>
                                      </p:to>
                                    </p:set>
                                    <p:animEffect transition="in" filter="fade">
                                      <p:cBhvr>
                                        <p:cTn id="35" dur="500"/>
                                        <p:tgtEl>
                                          <p:spTgt spid="107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90"/>
                                        </p:tgtEl>
                                        <p:attrNameLst>
                                          <p:attrName>style.visibility</p:attrName>
                                        </p:attrNameLst>
                                      </p:cBhvr>
                                      <p:to>
                                        <p:strVal val="visible"/>
                                      </p:to>
                                    </p:set>
                                    <p:animEffect transition="in" filter="barn(inVertical)">
                                      <p:cBhvr>
                                        <p:cTn id="40" dur="500"/>
                                        <p:tgtEl>
                                          <p:spTgt spid="109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essenger RNA (mRNA)">
            <a:extLst>
              <a:ext uri="{FF2B5EF4-FFF2-40B4-BE49-F238E27FC236}">
                <a16:creationId xmlns:a16="http://schemas.microsoft.com/office/drawing/2014/main" id="{F623D8C6-5290-86C3-EE4E-639342186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12184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BEBD3BC4-0030-C9BF-1C95-E70FF19DE0C0}"/>
              </a:ext>
            </a:extLst>
          </p:cNvPr>
          <p:cNvSpPr>
            <a:spLocks noGrp="1"/>
          </p:cNvSpPr>
          <p:nvPr>
            <p:ph type="ctrTitle"/>
          </p:nvPr>
        </p:nvSpPr>
        <p:spPr>
          <a:xfrm>
            <a:off x="713624" y="3281743"/>
            <a:ext cx="6461330" cy="1716996"/>
          </a:xfrm>
        </p:spPr>
        <p:txBody>
          <a:bodyPr/>
          <a:lstStyle/>
          <a:p>
            <a:pPr algn="r">
              <a:lnSpc>
                <a:spcPct val="120000"/>
              </a:lnSpc>
            </a:pPr>
            <a:r>
              <a:rPr lang="en-US" sz="4800" dirty="0"/>
              <a:t>CÁM ƠN CÁC EM ĐÃ THEO DÕI BÀI HỌC</a:t>
            </a:r>
          </a:p>
        </p:txBody>
      </p:sp>
      <p:sp>
        <p:nvSpPr>
          <p:cNvPr id="10" name="Subtitle 2">
            <a:extLst>
              <a:ext uri="{FF2B5EF4-FFF2-40B4-BE49-F238E27FC236}">
                <a16:creationId xmlns:a16="http://schemas.microsoft.com/office/drawing/2014/main" id="{566999E5-A6B6-886E-EF58-22BB01B31861}"/>
              </a:ext>
            </a:extLst>
          </p:cNvPr>
          <p:cNvSpPr txBox="1">
            <a:spLocks/>
          </p:cNvSpPr>
          <p:nvPr/>
        </p:nvSpPr>
        <p:spPr>
          <a:xfrm>
            <a:off x="3172182" y="5032398"/>
            <a:ext cx="3913015" cy="485399"/>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i="1">
                <a:solidFill>
                  <a:srgbClr val="FFFF00"/>
                </a:solidFill>
                <a:latin typeface="Times New Roman" panose="02020603050405020304" pitchFamily="18" charset="0"/>
                <a:cs typeface="Times New Roman" panose="02020603050405020304" pitchFamily="18" charset="0"/>
              </a:rPr>
              <a:t>Khoa học tự nhiên 9</a:t>
            </a:r>
            <a:endParaRPr lang="en-US" b="1" i="1" dirty="0">
              <a:solidFill>
                <a:srgbClr val="FFFF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3CDB5469-29DD-D435-73C6-9FD0ED4A2EEE}"/>
              </a:ext>
            </a:extLst>
          </p:cNvPr>
          <p:cNvGrpSpPr/>
          <p:nvPr/>
        </p:nvGrpSpPr>
        <p:grpSpPr>
          <a:xfrm>
            <a:off x="565787" y="1837129"/>
            <a:ext cx="2823492" cy="676228"/>
            <a:chOff x="945350" y="611792"/>
            <a:chExt cx="3435496" cy="676228"/>
          </a:xfrm>
        </p:grpSpPr>
        <p:sp>
          <p:nvSpPr>
            <p:cNvPr id="12" name="Rectangle: Rounded Corners 11">
              <a:extLst>
                <a:ext uri="{FF2B5EF4-FFF2-40B4-BE49-F238E27FC236}">
                  <a16:creationId xmlns:a16="http://schemas.microsoft.com/office/drawing/2014/main" id="{9C72609C-23C4-C582-B7AD-077E505ACDC8}"/>
                </a:ext>
              </a:extLst>
            </p:cNvPr>
            <p:cNvSpPr/>
            <p:nvPr/>
          </p:nvSpPr>
          <p:spPr>
            <a:xfrm rot="21311722">
              <a:off x="945350" y="611792"/>
              <a:ext cx="3357831" cy="676228"/>
            </a:xfrm>
            <a:prstGeom prst="roundRect">
              <a:avLst/>
            </a:prstGeom>
            <a:solidFill>
              <a:srgbClr val="0070C0"/>
            </a:solidFill>
            <a:ln w="28575"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342D134-8F35-621E-E769-6544E51A83E5}"/>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14" name="Group 13">
            <a:extLst>
              <a:ext uri="{FF2B5EF4-FFF2-40B4-BE49-F238E27FC236}">
                <a16:creationId xmlns:a16="http://schemas.microsoft.com/office/drawing/2014/main" id="{93052AA7-5409-F339-3C4D-B95A9DCC68DF}"/>
              </a:ext>
            </a:extLst>
          </p:cNvPr>
          <p:cNvGrpSpPr/>
          <p:nvPr/>
        </p:nvGrpSpPr>
        <p:grpSpPr>
          <a:xfrm>
            <a:off x="289775" y="1854991"/>
            <a:ext cx="914400" cy="914400"/>
            <a:chOff x="5532121" y="2971800"/>
            <a:chExt cx="914400" cy="914400"/>
          </a:xfrm>
        </p:grpSpPr>
        <p:sp>
          <p:nvSpPr>
            <p:cNvPr id="15" name="Oval 14">
              <a:extLst>
                <a:ext uri="{FF2B5EF4-FFF2-40B4-BE49-F238E27FC236}">
                  <a16:creationId xmlns:a16="http://schemas.microsoft.com/office/drawing/2014/main" id="{14EE1F49-CACA-D0D5-47FB-107C88FB1538}"/>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Icon&#10;&#10;Description automatically generated">
              <a:extLst>
                <a:ext uri="{FF2B5EF4-FFF2-40B4-BE49-F238E27FC236}">
                  <a16:creationId xmlns:a16="http://schemas.microsoft.com/office/drawing/2014/main" id="{A8965B3A-411E-11EA-7B57-273861EB4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17" name="Oval 16">
              <a:extLst>
                <a:ext uri="{FF2B5EF4-FFF2-40B4-BE49-F238E27FC236}">
                  <a16:creationId xmlns:a16="http://schemas.microsoft.com/office/drawing/2014/main" id="{88A9DF28-426D-0520-1269-2392DC67221B}"/>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3453D42A-4C87-4CF1-62F7-A346361996C4}"/>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C7CEF064-D6D6-7B9F-49D5-72566D7C799B}"/>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086C8938-DB1B-F5B3-EACD-6AD553B04C59}"/>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BC4F460A-292C-F371-55F4-3A6F2336F893}"/>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9771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N dịch mã và phiên mã - Vietsub Full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84075" cy="6950075"/>
          </a:xfrm>
          <a:prstGeom prst="rect">
            <a:avLst/>
          </a:prstGeom>
        </p:spPr>
      </p:pic>
    </p:spTree>
    <p:extLst>
      <p:ext uri="{BB962C8B-B14F-4D97-AF65-F5344CB8AC3E}">
        <p14:creationId xmlns:p14="http://schemas.microsoft.com/office/powerpoint/2010/main" val="3103381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Đồng hồ đếm ngược 3 phút gây sốc 3 Minutes">
            <a:hlinkClick r:id="" action="ppaction://media"/>
            <a:extLst>
              <a:ext uri="{FF2B5EF4-FFF2-40B4-BE49-F238E27FC236}">
                <a16:creationId xmlns:a16="http://schemas.microsoft.com/office/drawing/2014/main" id="{5D25EDD4-2F42-47FE-BC3D-02C9432AEE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54900" y="131203"/>
            <a:ext cx="2409366" cy="1355269"/>
          </a:xfrm>
          <a:prstGeom prst="roundRect">
            <a:avLst>
              <a:gd name="adj" fmla="val 2983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BA035B91-D021-576C-2F9F-F4DF1646099C}"/>
              </a:ext>
            </a:extLst>
          </p:cNvPr>
          <p:cNvSpPr txBox="1"/>
          <p:nvPr/>
        </p:nvSpPr>
        <p:spPr>
          <a:xfrm>
            <a:off x="703180" y="503628"/>
            <a:ext cx="8579333" cy="3420428"/>
          </a:xfrm>
          <a:prstGeom prst="roundRect">
            <a:avLst>
              <a:gd name="adj" fmla="val 5331"/>
            </a:avLst>
          </a:prstGeom>
          <a:solidFill>
            <a:schemeClr val="bg1"/>
          </a:solidFill>
          <a:ln w="28575">
            <a:no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800" b="1" dirty="0">
                <a:latin typeface="+mj-lt"/>
              </a:rPr>
              <a:t>Hoạt động </a:t>
            </a:r>
            <a:r>
              <a:rPr lang="vi-VN" sz="2800" b="1" dirty="0" smtClean="0">
                <a:latin typeface="+mj-lt"/>
              </a:rPr>
              <a:t>nhóm: </a:t>
            </a:r>
            <a:endParaRPr lang="en-US" sz="2800" dirty="0">
              <a:latin typeface="+mj-lt"/>
              <a:cs typeface="Times New Roman" panose="02020603050405020304" pitchFamily="18" charset="0"/>
            </a:endParaRPr>
          </a:p>
          <a:p>
            <a:pPr algn="just">
              <a:lnSpc>
                <a:spcPct val="125000"/>
              </a:lnSpc>
            </a:pPr>
            <a:r>
              <a:rPr lang="vi-VN" sz="2800" dirty="0">
                <a:latin typeface="+mj-lt"/>
                <a:cs typeface="Times New Roman" panose="02020603050405020304" pitchFamily="18" charset="0"/>
              </a:rPr>
              <a:t>Dựa vào kiến thức đã học kết hợp quan sát Hình 40.5, thực hiện các yêu cầu sau:</a:t>
            </a:r>
            <a:endParaRPr lang="en-US" sz="2800" dirty="0">
              <a:latin typeface="+mj-lt"/>
              <a:cs typeface="Times New Roman" panose="02020603050405020304" pitchFamily="18" charset="0"/>
            </a:endParaRPr>
          </a:p>
          <a:p>
            <a:pPr algn="just">
              <a:lnSpc>
                <a:spcPct val="125000"/>
              </a:lnSpc>
            </a:pP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2.</a:t>
            </a:r>
          </a:p>
          <a:p>
            <a:pPr algn="just">
              <a:lnSpc>
                <a:spcPct val="125000"/>
              </a:lnSpc>
            </a:pP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gene (DNA), mRNA, protein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a:t>
            </a:r>
          </a:p>
        </p:txBody>
      </p:sp>
      <p:grpSp>
        <p:nvGrpSpPr>
          <p:cNvPr id="7" name="Group 6">
            <a:extLst>
              <a:ext uri="{FF2B5EF4-FFF2-40B4-BE49-F238E27FC236}">
                <a16:creationId xmlns:a16="http://schemas.microsoft.com/office/drawing/2014/main" id="{C509E08D-0745-F13D-15DC-D979DC520BED}"/>
              </a:ext>
            </a:extLst>
          </p:cNvPr>
          <p:cNvGrpSpPr/>
          <p:nvPr/>
        </p:nvGrpSpPr>
        <p:grpSpPr>
          <a:xfrm>
            <a:off x="856055" y="4190351"/>
            <a:ext cx="9181167" cy="1536047"/>
            <a:chOff x="862509" y="3908515"/>
            <a:chExt cx="9181167" cy="1536047"/>
          </a:xfrm>
        </p:grpSpPr>
        <p:sp>
          <p:nvSpPr>
            <p:cNvPr id="8" name="Rectangle: Rounded Corners 19">
              <a:extLst>
                <a:ext uri="{FF2B5EF4-FFF2-40B4-BE49-F238E27FC236}">
                  <a16:creationId xmlns:a16="http://schemas.microsoft.com/office/drawing/2014/main" id="{AFFE7F55-2FCC-2904-B271-6063F6684F3C}"/>
                </a:ext>
              </a:extLst>
            </p:cNvPr>
            <p:cNvSpPr/>
            <p:nvPr/>
          </p:nvSpPr>
          <p:spPr>
            <a:xfrm>
              <a:off x="862509" y="4245970"/>
              <a:ext cx="2013923" cy="462317"/>
            </a:xfrm>
            <a:prstGeom prst="roundRect">
              <a:avLst>
                <a:gd name="adj"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Gene (DNA) </a:t>
              </a:r>
            </a:p>
          </p:txBody>
        </p:sp>
        <p:sp>
          <p:nvSpPr>
            <p:cNvPr id="9" name="Rectangle: Rounded Corners 20">
              <a:extLst>
                <a:ext uri="{FF2B5EF4-FFF2-40B4-BE49-F238E27FC236}">
                  <a16:creationId xmlns:a16="http://schemas.microsoft.com/office/drawing/2014/main" id="{F23068CE-698C-47F9-5B06-36C5877C9CA4}"/>
                </a:ext>
              </a:extLst>
            </p:cNvPr>
            <p:cNvSpPr/>
            <p:nvPr/>
          </p:nvSpPr>
          <p:spPr>
            <a:xfrm>
              <a:off x="3670922" y="4245969"/>
              <a:ext cx="1448736" cy="462317"/>
            </a:xfrm>
            <a:prstGeom prst="roundRect">
              <a:avLst>
                <a:gd name="adj" fmla="val 5000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mRNA</a:t>
              </a:r>
            </a:p>
          </p:txBody>
        </p:sp>
        <p:sp>
          <p:nvSpPr>
            <p:cNvPr id="10" name="Rectangle: Rounded Corners 21">
              <a:extLst>
                <a:ext uri="{FF2B5EF4-FFF2-40B4-BE49-F238E27FC236}">
                  <a16:creationId xmlns:a16="http://schemas.microsoft.com/office/drawing/2014/main" id="{5F708E7A-4074-9989-EE97-D8B5575B9584}"/>
                </a:ext>
              </a:extLst>
            </p:cNvPr>
            <p:cNvSpPr/>
            <p:nvPr/>
          </p:nvSpPr>
          <p:spPr>
            <a:xfrm>
              <a:off x="5939393" y="4245970"/>
              <a:ext cx="1448736" cy="462317"/>
            </a:xfrm>
            <a:prstGeom prst="roundRect">
              <a:avLst>
                <a:gd name="adj" fmla="val 50000"/>
              </a:avLst>
            </a:prstGeom>
            <a:solidFill>
              <a:srgbClr val="926B4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Protein </a:t>
              </a:r>
            </a:p>
          </p:txBody>
        </p:sp>
        <p:sp>
          <p:nvSpPr>
            <p:cNvPr id="11" name="Rectangle: Rounded Corners 22">
              <a:extLst>
                <a:ext uri="{FF2B5EF4-FFF2-40B4-BE49-F238E27FC236}">
                  <a16:creationId xmlns:a16="http://schemas.microsoft.com/office/drawing/2014/main" id="{A39F8E87-82DA-BF39-2CCD-C76D68B3F03E}"/>
                </a:ext>
              </a:extLst>
            </p:cNvPr>
            <p:cNvSpPr/>
            <p:nvPr/>
          </p:nvSpPr>
          <p:spPr>
            <a:xfrm>
              <a:off x="8207864" y="4249020"/>
              <a:ext cx="1835812" cy="462317"/>
            </a:xfrm>
            <a:prstGeom prst="roundRect">
              <a:avLst>
                <a:gd name="adj" fmla="val 50000"/>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Tính trạng</a:t>
              </a:r>
            </a:p>
          </p:txBody>
        </p:sp>
        <p:cxnSp>
          <p:nvCxnSpPr>
            <p:cNvPr id="12" name="Straight Arrow Connector 11">
              <a:extLst>
                <a:ext uri="{FF2B5EF4-FFF2-40B4-BE49-F238E27FC236}">
                  <a16:creationId xmlns:a16="http://schemas.microsoft.com/office/drawing/2014/main" id="{E7BF4374-DC5F-5560-B4D9-C3E8E2C9EDBD}"/>
                </a:ext>
              </a:extLst>
            </p:cNvPr>
            <p:cNvCxnSpPr>
              <a:cxnSpLocks/>
            </p:cNvCxnSpPr>
            <p:nvPr/>
          </p:nvCxnSpPr>
          <p:spPr>
            <a:xfrm>
              <a:off x="2930427" y="4477127"/>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78D1E92-A1E3-C480-461C-6949CA03F683}"/>
                </a:ext>
              </a:extLst>
            </p:cNvPr>
            <p:cNvCxnSpPr>
              <a:cxnSpLocks/>
            </p:cNvCxnSpPr>
            <p:nvPr/>
          </p:nvCxnSpPr>
          <p:spPr>
            <a:xfrm>
              <a:off x="5186275" y="4477127"/>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4AEB0F5-8BC7-3549-3B41-1439F0333C21}"/>
                </a:ext>
              </a:extLst>
            </p:cNvPr>
            <p:cNvCxnSpPr>
              <a:cxnSpLocks/>
            </p:cNvCxnSpPr>
            <p:nvPr/>
          </p:nvCxnSpPr>
          <p:spPr>
            <a:xfrm>
              <a:off x="7454747" y="4471022"/>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F26C77F-88E1-D550-4D8B-623A0D0FBBE3}"/>
                </a:ext>
              </a:extLst>
            </p:cNvPr>
            <p:cNvSpPr txBox="1"/>
            <p:nvPr/>
          </p:nvSpPr>
          <p:spPr>
            <a:xfrm>
              <a:off x="2889054" y="3908515"/>
              <a:ext cx="794491"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1</a:t>
              </a:r>
            </a:p>
          </p:txBody>
        </p:sp>
        <p:sp>
          <p:nvSpPr>
            <p:cNvPr id="20" name="TextBox 19">
              <a:extLst>
                <a:ext uri="{FF2B5EF4-FFF2-40B4-BE49-F238E27FC236}">
                  <a16:creationId xmlns:a16="http://schemas.microsoft.com/office/drawing/2014/main" id="{26E83892-3C8B-6193-6B96-3E5CAABC4761}"/>
                </a:ext>
              </a:extLst>
            </p:cNvPr>
            <p:cNvSpPr txBox="1"/>
            <p:nvPr/>
          </p:nvSpPr>
          <p:spPr>
            <a:xfrm>
              <a:off x="5132279" y="3908515"/>
              <a:ext cx="794491"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2</a:t>
              </a:r>
            </a:p>
          </p:txBody>
        </p:sp>
        <p:sp>
          <p:nvSpPr>
            <p:cNvPr id="21" name="TextBox 20">
              <a:extLst>
                <a:ext uri="{FF2B5EF4-FFF2-40B4-BE49-F238E27FC236}">
                  <a16:creationId xmlns:a16="http://schemas.microsoft.com/office/drawing/2014/main" id="{6276CBEF-74D4-2B76-8138-6FB93DFABF67}"/>
                </a:ext>
              </a:extLst>
            </p:cNvPr>
            <p:cNvSpPr txBox="1"/>
            <p:nvPr/>
          </p:nvSpPr>
          <p:spPr>
            <a:xfrm>
              <a:off x="2071827" y="4982897"/>
              <a:ext cx="6851380" cy="461665"/>
            </a:xfrm>
            <a:prstGeom prst="rect">
              <a:avLst/>
            </a:prstGeom>
            <a:noFill/>
          </p:spPr>
          <p:txBody>
            <a:bodyPr wrap="square" rtlCol="0">
              <a:spAutoFit/>
            </a:bodyPr>
            <a:lstStyle/>
            <a:p>
              <a:pPr algn="ctr"/>
              <a:r>
                <a:rPr lang="en-US" sz="2400" b="1" dirty="0" err="1">
                  <a:solidFill>
                    <a:schemeClr val="bg1"/>
                  </a:solidFill>
                  <a:latin typeface="Times New Roman" panose="02020603050405020304" pitchFamily="18" charset="0"/>
                  <a:cs typeface="Times New Roman" panose="02020603050405020304" pitchFamily="18" charset="0"/>
                </a:rPr>
                <a:t>Hình</a:t>
              </a:r>
              <a:r>
                <a:rPr lang="en-US" sz="2400" b="1"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đồ</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quan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hệ</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giữa</a:t>
              </a:r>
              <a:r>
                <a:rPr lang="en-US" sz="2400" dirty="0">
                  <a:solidFill>
                    <a:schemeClr val="bg1"/>
                  </a:solidFill>
                  <a:latin typeface="Times New Roman" panose="02020603050405020304" pitchFamily="18" charset="0"/>
                  <a:cs typeface="Times New Roman" panose="02020603050405020304" pitchFamily="18" charset="0"/>
                </a:rPr>
                <a:t> gene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trạng</a:t>
              </a:r>
              <a:endParaRPr lang="en-US" sz="24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80634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8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fld id="{C263D6C4-4840-40CC-AC84-17E24B3B7BDE}" type="slidenum">
              <a:rPr lang="en-US" smtClean="0"/>
              <a:pPr/>
              <a:t>6</a:t>
            </a:fld>
            <a:endParaRPr lang="en-US" dirty="0"/>
          </a:p>
        </p:txBody>
      </p:sp>
      <p:sp>
        <p:nvSpPr>
          <p:cNvPr id="17" name="TextBox 16">
            <a:extLst>
              <a:ext uri="{FF2B5EF4-FFF2-40B4-BE49-F238E27FC236}">
                <a16:creationId xmlns:a16="http://schemas.microsoft.com/office/drawing/2014/main" id="{BA035B91-D021-576C-2F9F-F4DF1646099C}"/>
              </a:ext>
            </a:extLst>
          </p:cNvPr>
          <p:cNvSpPr txBox="1"/>
          <p:nvPr/>
        </p:nvSpPr>
        <p:spPr>
          <a:xfrm>
            <a:off x="862509" y="1605718"/>
            <a:ext cx="6721962" cy="1000594"/>
          </a:xfrm>
          <a:prstGeom prst="roundRect">
            <a:avLst>
              <a:gd name="adj" fmla="val 5331"/>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a:ln w="28575">
            <a:no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en-US" sz="2400" b="1" dirty="0" err="1"/>
              <a:t>Trả</a:t>
            </a:r>
            <a:r>
              <a:rPr lang="en-US" sz="2400" b="1" dirty="0"/>
              <a:t> </a:t>
            </a:r>
            <a:r>
              <a:rPr lang="en-US" sz="2400" b="1" dirty="0" err="1"/>
              <a:t>lời</a:t>
            </a:r>
            <a:endParaRPr lang="en-US" sz="2400" dirty="0">
              <a:latin typeface="Times New Roman" panose="02020603050405020304" pitchFamily="18" charset="0"/>
              <a:cs typeface="Times New Roman" panose="02020603050405020304" pitchFamily="18" charset="0"/>
            </a:endParaRPr>
          </a:p>
          <a:p>
            <a:pPr algn="just">
              <a:lnSpc>
                <a:spcPct val="125000"/>
              </a:lnSpc>
            </a:pPr>
            <a:r>
              <a:rPr lang="en-US" sz="2400" b="1"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2.</a:t>
            </a:r>
          </a:p>
        </p:txBody>
      </p:sp>
      <p:grpSp>
        <p:nvGrpSpPr>
          <p:cNvPr id="31" name="Group 30">
            <a:extLst>
              <a:ext uri="{FF2B5EF4-FFF2-40B4-BE49-F238E27FC236}">
                <a16:creationId xmlns:a16="http://schemas.microsoft.com/office/drawing/2014/main" id="{C509E08D-0745-F13D-15DC-D979DC520BED}"/>
              </a:ext>
            </a:extLst>
          </p:cNvPr>
          <p:cNvGrpSpPr/>
          <p:nvPr/>
        </p:nvGrpSpPr>
        <p:grpSpPr>
          <a:xfrm>
            <a:off x="1460966" y="2778824"/>
            <a:ext cx="9181167" cy="1536047"/>
            <a:chOff x="862509" y="3908515"/>
            <a:chExt cx="9181167" cy="1536047"/>
          </a:xfrm>
        </p:grpSpPr>
        <p:sp>
          <p:nvSpPr>
            <p:cNvPr id="20" name="Rectangle: Rounded Corners 19">
              <a:extLst>
                <a:ext uri="{FF2B5EF4-FFF2-40B4-BE49-F238E27FC236}">
                  <a16:creationId xmlns:a16="http://schemas.microsoft.com/office/drawing/2014/main" id="{AFFE7F55-2FCC-2904-B271-6063F6684F3C}"/>
                </a:ext>
              </a:extLst>
            </p:cNvPr>
            <p:cNvSpPr/>
            <p:nvPr/>
          </p:nvSpPr>
          <p:spPr>
            <a:xfrm>
              <a:off x="862509" y="4245970"/>
              <a:ext cx="2013923" cy="462317"/>
            </a:xfrm>
            <a:prstGeom prst="roundRect">
              <a:avLst>
                <a:gd name="adj"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Gene (DNA) </a:t>
              </a:r>
            </a:p>
          </p:txBody>
        </p:sp>
        <p:sp>
          <p:nvSpPr>
            <p:cNvPr id="21" name="Rectangle: Rounded Corners 20">
              <a:extLst>
                <a:ext uri="{FF2B5EF4-FFF2-40B4-BE49-F238E27FC236}">
                  <a16:creationId xmlns:a16="http://schemas.microsoft.com/office/drawing/2014/main" id="{F23068CE-698C-47F9-5B06-36C5877C9CA4}"/>
                </a:ext>
              </a:extLst>
            </p:cNvPr>
            <p:cNvSpPr/>
            <p:nvPr/>
          </p:nvSpPr>
          <p:spPr>
            <a:xfrm>
              <a:off x="3670922" y="4245969"/>
              <a:ext cx="1448736" cy="462317"/>
            </a:xfrm>
            <a:prstGeom prst="roundRect">
              <a:avLst>
                <a:gd name="adj" fmla="val 5000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mRNA</a:t>
              </a:r>
            </a:p>
          </p:txBody>
        </p:sp>
        <p:sp>
          <p:nvSpPr>
            <p:cNvPr id="22" name="Rectangle: Rounded Corners 21">
              <a:extLst>
                <a:ext uri="{FF2B5EF4-FFF2-40B4-BE49-F238E27FC236}">
                  <a16:creationId xmlns:a16="http://schemas.microsoft.com/office/drawing/2014/main" id="{5F708E7A-4074-9989-EE97-D8B5575B9584}"/>
                </a:ext>
              </a:extLst>
            </p:cNvPr>
            <p:cNvSpPr/>
            <p:nvPr/>
          </p:nvSpPr>
          <p:spPr>
            <a:xfrm>
              <a:off x="5939393" y="4245970"/>
              <a:ext cx="1448736" cy="462317"/>
            </a:xfrm>
            <a:prstGeom prst="roundRect">
              <a:avLst>
                <a:gd name="adj" fmla="val 50000"/>
              </a:avLst>
            </a:prstGeom>
            <a:solidFill>
              <a:srgbClr val="926B4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Protein </a:t>
              </a:r>
            </a:p>
          </p:txBody>
        </p:sp>
        <p:sp>
          <p:nvSpPr>
            <p:cNvPr id="23" name="Rectangle: Rounded Corners 22">
              <a:extLst>
                <a:ext uri="{FF2B5EF4-FFF2-40B4-BE49-F238E27FC236}">
                  <a16:creationId xmlns:a16="http://schemas.microsoft.com/office/drawing/2014/main" id="{A39F8E87-82DA-BF39-2CCD-C76D68B3F03E}"/>
                </a:ext>
              </a:extLst>
            </p:cNvPr>
            <p:cNvSpPr/>
            <p:nvPr/>
          </p:nvSpPr>
          <p:spPr>
            <a:xfrm>
              <a:off x="8207864" y="4249020"/>
              <a:ext cx="1835812" cy="462317"/>
            </a:xfrm>
            <a:prstGeom prst="roundRect">
              <a:avLst>
                <a:gd name="adj" fmla="val 50000"/>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Tính trạng</a:t>
              </a:r>
            </a:p>
          </p:txBody>
        </p:sp>
        <p:cxnSp>
          <p:nvCxnSpPr>
            <p:cNvPr id="25" name="Straight Arrow Connector 24">
              <a:extLst>
                <a:ext uri="{FF2B5EF4-FFF2-40B4-BE49-F238E27FC236}">
                  <a16:creationId xmlns:a16="http://schemas.microsoft.com/office/drawing/2014/main" id="{E7BF4374-DC5F-5560-B4D9-C3E8E2C9EDBD}"/>
                </a:ext>
              </a:extLst>
            </p:cNvPr>
            <p:cNvCxnSpPr>
              <a:cxnSpLocks/>
            </p:cNvCxnSpPr>
            <p:nvPr/>
          </p:nvCxnSpPr>
          <p:spPr>
            <a:xfrm>
              <a:off x="2930427" y="4477127"/>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78D1E92-A1E3-C480-461C-6949CA03F683}"/>
                </a:ext>
              </a:extLst>
            </p:cNvPr>
            <p:cNvCxnSpPr>
              <a:cxnSpLocks/>
            </p:cNvCxnSpPr>
            <p:nvPr/>
          </p:nvCxnSpPr>
          <p:spPr>
            <a:xfrm>
              <a:off x="5186275" y="4477127"/>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4AEB0F5-8BC7-3549-3B41-1439F0333C21}"/>
                </a:ext>
              </a:extLst>
            </p:cNvPr>
            <p:cNvCxnSpPr>
              <a:cxnSpLocks/>
            </p:cNvCxnSpPr>
            <p:nvPr/>
          </p:nvCxnSpPr>
          <p:spPr>
            <a:xfrm>
              <a:off x="7454747" y="4471022"/>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F26C77F-88E1-D550-4D8B-623A0D0FBBE3}"/>
                </a:ext>
              </a:extLst>
            </p:cNvPr>
            <p:cNvSpPr txBox="1"/>
            <p:nvPr/>
          </p:nvSpPr>
          <p:spPr>
            <a:xfrm>
              <a:off x="2889054" y="3908515"/>
              <a:ext cx="794491"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1</a:t>
              </a:r>
            </a:p>
          </p:txBody>
        </p:sp>
        <p:sp>
          <p:nvSpPr>
            <p:cNvPr id="30" name="TextBox 29">
              <a:extLst>
                <a:ext uri="{FF2B5EF4-FFF2-40B4-BE49-F238E27FC236}">
                  <a16:creationId xmlns:a16="http://schemas.microsoft.com/office/drawing/2014/main" id="{26E83892-3C8B-6193-6B96-3E5CAABC4761}"/>
                </a:ext>
              </a:extLst>
            </p:cNvPr>
            <p:cNvSpPr txBox="1"/>
            <p:nvPr/>
          </p:nvSpPr>
          <p:spPr>
            <a:xfrm>
              <a:off x="5132279" y="3908515"/>
              <a:ext cx="794491"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2</a:t>
              </a:r>
            </a:p>
          </p:txBody>
        </p:sp>
        <p:sp>
          <p:nvSpPr>
            <p:cNvPr id="32" name="TextBox 31">
              <a:extLst>
                <a:ext uri="{FF2B5EF4-FFF2-40B4-BE49-F238E27FC236}">
                  <a16:creationId xmlns:a16="http://schemas.microsoft.com/office/drawing/2014/main" id="{6276CBEF-74D4-2B76-8138-6FB93DFABF67}"/>
                </a:ext>
              </a:extLst>
            </p:cNvPr>
            <p:cNvSpPr txBox="1"/>
            <p:nvPr/>
          </p:nvSpPr>
          <p:spPr>
            <a:xfrm>
              <a:off x="2071827" y="4982897"/>
              <a:ext cx="6851380"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Hình. </a:t>
              </a:r>
              <a:r>
                <a:rPr lang="en-US" sz="2400">
                  <a:solidFill>
                    <a:schemeClr val="bg1"/>
                  </a:solidFill>
                  <a:latin typeface="Times New Roman" panose="02020603050405020304" pitchFamily="18" charset="0"/>
                  <a:cs typeface="Times New Roman" panose="02020603050405020304" pitchFamily="18" charset="0"/>
                </a:rPr>
                <a:t>Sơ đồ mối quan hệ giữa gene và tính trạng</a:t>
              </a:r>
            </a:p>
          </p:txBody>
        </p:sp>
      </p:grpSp>
      <p:graphicFrame>
        <p:nvGraphicFramePr>
          <p:cNvPr id="3" name="Table 2">
            <a:extLst>
              <a:ext uri="{FF2B5EF4-FFF2-40B4-BE49-F238E27FC236}">
                <a16:creationId xmlns:a16="http://schemas.microsoft.com/office/drawing/2014/main" id="{063B829C-577A-9553-92B1-A08553E722FD}"/>
              </a:ext>
            </a:extLst>
          </p:cNvPr>
          <p:cNvGraphicFramePr>
            <a:graphicFrameLocks noGrp="1"/>
          </p:cNvGraphicFramePr>
          <p:nvPr>
            <p:extLst>
              <p:ext uri="{D42A27DB-BD31-4B8C-83A1-F6EECF244321}">
                <p14:modId xmlns:p14="http://schemas.microsoft.com/office/powerpoint/2010/main" val="1584650861"/>
              </p:ext>
            </p:extLst>
          </p:nvPr>
        </p:nvGraphicFramePr>
        <p:xfrm>
          <a:off x="1244461" y="4537871"/>
          <a:ext cx="8972550" cy="1737360"/>
        </p:xfrm>
        <a:graphic>
          <a:graphicData uri="http://schemas.openxmlformats.org/drawingml/2006/table">
            <a:tbl>
              <a:tblPr firstRow="1" bandRow="1">
                <a:tableStyleId>{5C22544A-7EE6-4342-B048-85BDC9FD1C3A}</a:tableStyleId>
              </a:tblPr>
              <a:tblGrid>
                <a:gridCol w="2048501">
                  <a:extLst>
                    <a:ext uri="{9D8B030D-6E8A-4147-A177-3AD203B41FA5}">
                      <a16:colId xmlns:a16="http://schemas.microsoft.com/office/drawing/2014/main" val="3559833401"/>
                    </a:ext>
                  </a:extLst>
                </a:gridCol>
                <a:gridCol w="3130277">
                  <a:extLst>
                    <a:ext uri="{9D8B030D-6E8A-4147-A177-3AD203B41FA5}">
                      <a16:colId xmlns:a16="http://schemas.microsoft.com/office/drawing/2014/main" val="82523989"/>
                    </a:ext>
                  </a:extLst>
                </a:gridCol>
                <a:gridCol w="3793772">
                  <a:extLst>
                    <a:ext uri="{9D8B030D-6E8A-4147-A177-3AD203B41FA5}">
                      <a16:colId xmlns:a16="http://schemas.microsoft.com/office/drawing/2014/main" val="3211310719"/>
                    </a:ext>
                  </a:extLst>
                </a:gridCol>
              </a:tblGrid>
              <a:tr h="640080">
                <a:tc>
                  <a:txBody>
                    <a:bodyPr/>
                    <a:lstStyle/>
                    <a:p>
                      <a:pPr algn="ctr">
                        <a:lnSpc>
                          <a:spcPct val="125000"/>
                        </a:lnSpc>
                      </a:pPr>
                      <a:endParaRPr lang="en-GB" sz="2400" b="0"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2400" b="1">
                          <a:solidFill>
                            <a:srgbClr val="FFFF00"/>
                          </a:solidFill>
                          <a:latin typeface="Times New Roman" panose="02020603050405020304" pitchFamily="18" charset="0"/>
                          <a:cs typeface="Times New Roman" panose="02020603050405020304" pitchFamily="18" charset="0"/>
                        </a:rPr>
                        <a:t>Quá trình 1</a:t>
                      </a:r>
                      <a:endParaRPr lang="en-GB" sz="2400" b="1" dirty="0">
                        <a:solidFill>
                          <a:srgbClr val="FFFF00"/>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2400" b="1">
                          <a:solidFill>
                            <a:srgbClr val="FFFF00"/>
                          </a:solidFill>
                          <a:latin typeface="Times New Roman" panose="02020603050405020304" pitchFamily="18" charset="0"/>
                          <a:cs typeface="Times New Roman" panose="02020603050405020304" pitchFamily="18" charset="0"/>
                        </a:rPr>
                        <a:t>Quá trình 2</a:t>
                      </a:r>
                      <a:endParaRPr lang="en-GB" sz="2400" b="1" dirty="0">
                        <a:solidFill>
                          <a:srgbClr val="FFFF00"/>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6630617"/>
                  </a:ext>
                </a:extLst>
              </a:tr>
              <a:tr h="548640">
                <a:tc>
                  <a:txBody>
                    <a:bodyPr/>
                    <a:lstStyle/>
                    <a:p>
                      <a:pPr>
                        <a:lnSpc>
                          <a:spcPct val="125000"/>
                        </a:lnSpc>
                      </a:pPr>
                      <a:r>
                        <a:rPr lang="en-GB" sz="2400" b="1">
                          <a:solidFill>
                            <a:srgbClr val="99FF33"/>
                          </a:solidFill>
                          <a:latin typeface="Times New Roman" panose="02020603050405020304" pitchFamily="18" charset="0"/>
                          <a:cs typeface="Times New Roman" panose="02020603050405020304" pitchFamily="18" charset="0"/>
                        </a:rPr>
                        <a:t>Tên </a:t>
                      </a:r>
                      <a:endParaRPr lang="en-GB" sz="2400" b="1" dirty="0">
                        <a:solidFill>
                          <a:srgbClr val="99FF33"/>
                        </a:solidFill>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a:lnSpc>
                          <a:spcPct val="125000"/>
                        </a:lnSpc>
                      </a:pPr>
                      <a:r>
                        <a:rPr lang="en-GB" sz="2400">
                          <a:solidFill>
                            <a:schemeClr val="bg1"/>
                          </a:solidFill>
                          <a:latin typeface="Times New Roman" panose="02020603050405020304" pitchFamily="18" charset="0"/>
                          <a:cs typeface="Times New Roman" panose="02020603050405020304" pitchFamily="18" charset="0"/>
                        </a:rPr>
                        <a:t>Quá trình phiên mã</a:t>
                      </a:r>
                      <a:endParaRPr lang="en-GB" sz="24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a:lnSpc>
                          <a:spcPct val="125000"/>
                        </a:lnSpc>
                      </a:pPr>
                      <a:r>
                        <a:rPr lang="en-GB" sz="2400">
                          <a:solidFill>
                            <a:schemeClr val="bg1"/>
                          </a:solidFill>
                          <a:latin typeface="Times New Roman" panose="02020603050405020304" pitchFamily="18" charset="0"/>
                          <a:cs typeface="Times New Roman" panose="02020603050405020304" pitchFamily="18" charset="0"/>
                        </a:rPr>
                        <a:t>Quá trình dịch mã</a:t>
                      </a:r>
                      <a:endParaRPr lang="en-GB" sz="24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extLst>
                  <a:ext uri="{0D108BD9-81ED-4DB2-BD59-A6C34878D82A}">
                    <a16:rowId xmlns:a16="http://schemas.microsoft.com/office/drawing/2014/main" val="3446274366"/>
                  </a:ext>
                </a:extLst>
              </a:tr>
              <a:tr h="548640">
                <a:tc>
                  <a:txBody>
                    <a:bodyPr/>
                    <a:lstStyle/>
                    <a:p>
                      <a:pPr>
                        <a:lnSpc>
                          <a:spcPct val="125000"/>
                        </a:lnSpc>
                      </a:pPr>
                      <a:r>
                        <a:rPr lang="en-GB" sz="2400" b="1">
                          <a:solidFill>
                            <a:srgbClr val="99FF33"/>
                          </a:solidFill>
                          <a:latin typeface="Times New Roman" panose="02020603050405020304" pitchFamily="18" charset="0"/>
                          <a:cs typeface="Times New Roman" panose="02020603050405020304" pitchFamily="18" charset="0"/>
                        </a:rPr>
                        <a:t>Sản phẩm</a:t>
                      </a:r>
                      <a:endParaRPr lang="en-GB" sz="2400" b="1" dirty="0">
                        <a:solidFill>
                          <a:srgbClr val="99FF33"/>
                        </a:solidFill>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accent5"/>
                    </a:solidFill>
                  </a:tcPr>
                </a:tc>
                <a:tc>
                  <a:txBody>
                    <a:bodyPr/>
                    <a:lstStyle/>
                    <a:p>
                      <a:pPr>
                        <a:lnSpc>
                          <a:spcPct val="125000"/>
                        </a:lnSpc>
                      </a:pPr>
                      <a:r>
                        <a:rPr lang="en-GB" sz="2400">
                          <a:solidFill>
                            <a:schemeClr val="bg1"/>
                          </a:solidFill>
                          <a:latin typeface="Times New Roman" panose="02020603050405020304" pitchFamily="18" charset="0"/>
                          <a:cs typeface="Times New Roman" panose="02020603050405020304" pitchFamily="18" charset="0"/>
                        </a:rPr>
                        <a:t>mRNA</a:t>
                      </a:r>
                      <a:endParaRPr lang="en-GB" sz="24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accent5"/>
                    </a:solidFill>
                  </a:tcPr>
                </a:tc>
                <a:tc>
                  <a:txBody>
                    <a:bodyPr/>
                    <a:lstStyle/>
                    <a:p>
                      <a:pPr>
                        <a:lnSpc>
                          <a:spcPct val="125000"/>
                        </a:lnSpc>
                      </a:pPr>
                      <a:r>
                        <a:rPr lang="en-GB" sz="2400">
                          <a:solidFill>
                            <a:schemeClr val="bg1"/>
                          </a:solidFill>
                          <a:latin typeface="Times New Roman" panose="02020603050405020304" pitchFamily="18" charset="0"/>
                          <a:cs typeface="Times New Roman" panose="02020603050405020304" pitchFamily="18" charset="0"/>
                        </a:rPr>
                        <a:t>Chuỗi polypeptide (protein)</a:t>
                      </a:r>
                      <a:endParaRPr lang="en-GB" sz="24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758271508"/>
                  </a:ext>
                </a:extLst>
              </a:tr>
            </a:tbl>
          </a:graphicData>
        </a:graphic>
      </p:graphicFrame>
    </p:spTree>
    <p:extLst>
      <p:ext uri="{BB962C8B-B14F-4D97-AF65-F5344CB8AC3E}">
        <p14:creationId xmlns:p14="http://schemas.microsoft.com/office/powerpoint/2010/main" val="259115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fld id="{C263D6C4-4840-40CC-AC84-17E24B3B7BDE}" type="slidenum">
              <a:rPr lang="en-US" smtClean="0"/>
              <a:pPr/>
              <a:t>7</a:t>
            </a:fld>
            <a:endParaRPr lang="en-US" dirty="0"/>
          </a:p>
        </p:txBody>
      </p:sp>
      <p:sp>
        <p:nvSpPr>
          <p:cNvPr id="17" name="TextBox 16">
            <a:extLst>
              <a:ext uri="{FF2B5EF4-FFF2-40B4-BE49-F238E27FC236}">
                <a16:creationId xmlns:a16="http://schemas.microsoft.com/office/drawing/2014/main" id="{BA035B91-D021-576C-2F9F-F4DF1646099C}"/>
              </a:ext>
            </a:extLst>
          </p:cNvPr>
          <p:cNvSpPr txBox="1"/>
          <p:nvPr/>
        </p:nvSpPr>
        <p:spPr>
          <a:xfrm>
            <a:off x="862508" y="1605718"/>
            <a:ext cx="9392235" cy="1000594"/>
          </a:xfrm>
          <a:prstGeom prst="roundRect">
            <a:avLst>
              <a:gd name="adj" fmla="val 5331"/>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a:ln w="28575">
            <a:no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en-US" sz="2400" b="1" dirty="0" err="1"/>
              <a:t>Trả</a:t>
            </a:r>
            <a:r>
              <a:rPr lang="en-US" sz="2400" b="1" dirty="0"/>
              <a:t> </a:t>
            </a:r>
            <a:r>
              <a:rPr lang="en-US" sz="2400" b="1" dirty="0" err="1"/>
              <a:t>lời</a:t>
            </a:r>
            <a:endParaRPr lang="en-US" sz="2400" dirty="0">
              <a:latin typeface="Times New Roman" panose="02020603050405020304" pitchFamily="18" charset="0"/>
              <a:cs typeface="Times New Roman" panose="02020603050405020304" pitchFamily="18" charset="0"/>
            </a:endParaRPr>
          </a:p>
          <a:p>
            <a:pPr algn="just">
              <a:lnSpc>
                <a:spcPct val="125000"/>
              </a:lnSpc>
            </a:pPr>
            <a:r>
              <a:rPr lang="en-US" sz="2400" b="1"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gene (DNA), mRNA, protein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214FB457-B39E-BE78-652A-C70503BEA7B3}"/>
              </a:ext>
            </a:extLst>
          </p:cNvPr>
          <p:cNvSpPr txBox="1"/>
          <p:nvPr/>
        </p:nvSpPr>
        <p:spPr>
          <a:xfrm>
            <a:off x="862508" y="2802504"/>
            <a:ext cx="10469320" cy="3280706"/>
          </a:xfrm>
          <a:prstGeom prst="rect">
            <a:avLst/>
          </a:prstGeom>
          <a:noFill/>
        </p:spPr>
        <p:txBody>
          <a:bodyPr wrap="square">
            <a:spAutoFit/>
          </a:bodyPr>
          <a:lstStyle/>
          <a:p>
            <a:pPr algn="just">
              <a:lnSpc>
                <a:spcPct val="125000"/>
              </a:lnSpc>
            </a:pPr>
            <a:r>
              <a:rPr lang="vi-VN" sz="2400" b="1">
                <a:solidFill>
                  <a:srgbClr val="FFFF00"/>
                </a:solidFill>
                <a:latin typeface="Times New Roman" panose="02020603050405020304" pitchFamily="18" charset="0"/>
                <a:cs typeface="Times New Roman" panose="02020603050405020304" pitchFamily="18" charset="0"/>
              </a:rPr>
              <a:t>Mối quan hệ giữa gene (DNA), mRNA, protein và tính trạng: </a:t>
            </a:r>
            <a:endParaRPr lang="en-US" sz="2400" b="1">
              <a:solidFill>
                <a:srgbClr val="FFFF00"/>
              </a:solidFill>
              <a:latin typeface="Times New Roman" panose="02020603050405020304" pitchFamily="18" charset="0"/>
              <a:cs typeface="Times New Roman" panose="02020603050405020304" pitchFamily="18" charset="0"/>
            </a:endParaRPr>
          </a:p>
          <a:p>
            <a:pPr algn="just">
              <a:lnSpc>
                <a:spcPct val="125000"/>
              </a:lnSpc>
            </a:pPr>
            <a:r>
              <a:rPr lang="en-US" sz="2400">
                <a:solidFill>
                  <a:schemeClr val="bg1"/>
                </a:solidFill>
                <a:latin typeface="Times New Roman" panose="02020603050405020304" pitchFamily="18" charset="0"/>
                <a:cs typeface="Times New Roman" panose="02020603050405020304" pitchFamily="18" charset="0"/>
              </a:rPr>
              <a:t>- </a:t>
            </a:r>
            <a:r>
              <a:rPr lang="vi-VN" sz="2400">
                <a:solidFill>
                  <a:schemeClr val="bg1"/>
                </a:solidFill>
                <a:latin typeface="Times New Roman" panose="02020603050405020304" pitchFamily="18" charset="0"/>
                <a:cs typeface="Times New Roman" panose="02020603050405020304" pitchFamily="18" charset="0"/>
              </a:rPr>
              <a:t>Trình tự các nucleotide trên mạch đơn của gene (DNA) quy định trình tự các nucleotide trên mRNA, trình tự các nucleotide trên mRNA quy định trình tự amino acid trên chuỗi polypeptide (protein), protein quy định tính trạng. </a:t>
            </a:r>
            <a:endParaRPr lang="en-US" sz="2400">
              <a:solidFill>
                <a:schemeClr val="bg1"/>
              </a:solidFill>
              <a:latin typeface="Times New Roman" panose="02020603050405020304" pitchFamily="18" charset="0"/>
              <a:cs typeface="Times New Roman" panose="02020603050405020304" pitchFamily="18" charset="0"/>
            </a:endParaRPr>
          </a:p>
          <a:p>
            <a:pPr algn="just">
              <a:lnSpc>
                <a:spcPct val="125000"/>
              </a:lnSpc>
            </a:pPr>
            <a:r>
              <a:rPr lang="en-US" sz="2400">
                <a:solidFill>
                  <a:schemeClr val="bg1"/>
                </a:solidFill>
                <a:latin typeface="Times New Roman" panose="02020603050405020304" pitchFamily="18" charset="0"/>
                <a:cs typeface="Times New Roman" panose="02020603050405020304" pitchFamily="18" charset="0"/>
              </a:rPr>
              <a:t>- </a:t>
            </a:r>
            <a:r>
              <a:rPr lang="vi-VN" sz="2400">
                <a:solidFill>
                  <a:schemeClr val="bg1"/>
                </a:solidFill>
                <a:latin typeface="Times New Roman" panose="02020603050405020304" pitchFamily="18" charset="0"/>
                <a:cs typeface="Times New Roman" panose="02020603050405020304" pitchFamily="18" charset="0"/>
              </a:rPr>
              <a:t>Như vậy, trong tế bào, gene không trực tiếp hình thành tính trạng mà phải thông qua sự tương tác giữa các phân tử mRNA, </a:t>
            </a:r>
            <a:r>
              <a:rPr lang="vi-VN" sz="2400">
                <a:solidFill>
                  <a:srgbClr val="99FF33"/>
                </a:solidFill>
                <a:latin typeface="Times New Roman" panose="02020603050405020304" pitchFamily="18" charset="0"/>
                <a:cs typeface="Times New Roman" panose="02020603050405020304" pitchFamily="18" charset="0"/>
              </a:rPr>
              <a:t>protein và có thể chịu tác động của các nhân tố môi trường.</a:t>
            </a:r>
            <a:endParaRPr lang="en-US" sz="2400">
              <a:solidFill>
                <a:srgbClr val="99FF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36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barn(inVertical)">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fld id="{C263D6C4-4840-40CC-AC84-17E24B3B7BDE}" type="slidenum">
              <a:rPr lang="en-US" smtClean="0"/>
              <a:pPr/>
              <a:t>8</a:t>
            </a:fld>
            <a:endParaRPr lang="en-US" dirty="0"/>
          </a:p>
        </p:txBody>
      </p:sp>
      <p:pic>
        <p:nvPicPr>
          <p:cNvPr id="3" name="Picture 2" descr="Transcription, RNA Processing, and Translation — The Biology Primer">
            <a:extLst>
              <a:ext uri="{FF2B5EF4-FFF2-40B4-BE49-F238E27FC236}">
                <a16:creationId xmlns:a16="http://schemas.microsoft.com/office/drawing/2014/main" id="{085EEA43-756F-1FF5-F9EF-5A34CCD4A7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78"/>
          <a:stretch/>
        </p:blipFill>
        <p:spPr bwMode="auto">
          <a:xfrm>
            <a:off x="0" y="1352843"/>
            <a:ext cx="12192000" cy="37498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2FE8AAE-C8D7-D746-15E0-45D76A026F94}"/>
              </a:ext>
            </a:extLst>
          </p:cNvPr>
          <p:cNvGrpSpPr/>
          <p:nvPr/>
        </p:nvGrpSpPr>
        <p:grpSpPr>
          <a:xfrm>
            <a:off x="1875663" y="4251704"/>
            <a:ext cx="9916633" cy="1715770"/>
            <a:chOff x="1232756" y="3783652"/>
            <a:chExt cx="9916633" cy="1715770"/>
          </a:xfrm>
        </p:grpSpPr>
        <p:sp>
          <p:nvSpPr>
            <p:cNvPr id="7" name="Rectangle: Rounded Corners 6">
              <a:extLst>
                <a:ext uri="{FF2B5EF4-FFF2-40B4-BE49-F238E27FC236}">
                  <a16:creationId xmlns:a16="http://schemas.microsoft.com/office/drawing/2014/main" id="{DEE94E3C-E0E5-39BD-BCD3-BF0FF3B5816C}"/>
                </a:ext>
              </a:extLst>
            </p:cNvPr>
            <p:cNvSpPr/>
            <p:nvPr/>
          </p:nvSpPr>
          <p:spPr>
            <a:xfrm>
              <a:off x="1232756" y="3783652"/>
              <a:ext cx="2013923" cy="462317"/>
            </a:xfrm>
            <a:prstGeom prst="roundRect">
              <a:avLst>
                <a:gd name="adj"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Gene (DNA) </a:t>
              </a:r>
            </a:p>
          </p:txBody>
        </p:sp>
        <p:sp>
          <p:nvSpPr>
            <p:cNvPr id="8" name="Rectangle: Rounded Corners 7">
              <a:extLst>
                <a:ext uri="{FF2B5EF4-FFF2-40B4-BE49-F238E27FC236}">
                  <a16:creationId xmlns:a16="http://schemas.microsoft.com/office/drawing/2014/main" id="{5109DD15-3DC7-58CA-15E4-2EC522267779}"/>
                </a:ext>
              </a:extLst>
            </p:cNvPr>
            <p:cNvSpPr/>
            <p:nvPr/>
          </p:nvSpPr>
          <p:spPr>
            <a:xfrm>
              <a:off x="6172900" y="3783653"/>
              <a:ext cx="1448736" cy="462317"/>
            </a:xfrm>
            <a:prstGeom prst="roundRect">
              <a:avLst>
                <a:gd name="adj" fmla="val 5000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mRNA</a:t>
              </a:r>
            </a:p>
          </p:txBody>
        </p:sp>
        <p:sp>
          <p:nvSpPr>
            <p:cNvPr id="9" name="Rectangle: Rounded Corners 8">
              <a:extLst>
                <a:ext uri="{FF2B5EF4-FFF2-40B4-BE49-F238E27FC236}">
                  <a16:creationId xmlns:a16="http://schemas.microsoft.com/office/drawing/2014/main" id="{70E27121-950F-2499-7028-4ECE15F16978}"/>
                </a:ext>
              </a:extLst>
            </p:cNvPr>
            <p:cNvSpPr/>
            <p:nvPr/>
          </p:nvSpPr>
          <p:spPr>
            <a:xfrm>
              <a:off x="9507115" y="3783653"/>
              <a:ext cx="1448736" cy="462317"/>
            </a:xfrm>
            <a:prstGeom prst="roundRect">
              <a:avLst>
                <a:gd name="adj" fmla="val 50000"/>
              </a:avLst>
            </a:prstGeom>
            <a:solidFill>
              <a:srgbClr val="926B4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Protein </a:t>
              </a:r>
            </a:p>
          </p:txBody>
        </p:sp>
        <p:sp>
          <p:nvSpPr>
            <p:cNvPr id="10" name="Rectangle: Rounded Corners 9">
              <a:extLst>
                <a:ext uri="{FF2B5EF4-FFF2-40B4-BE49-F238E27FC236}">
                  <a16:creationId xmlns:a16="http://schemas.microsoft.com/office/drawing/2014/main" id="{ECD472F5-31F5-A6BB-2866-E7D65830BC32}"/>
                </a:ext>
              </a:extLst>
            </p:cNvPr>
            <p:cNvSpPr/>
            <p:nvPr/>
          </p:nvSpPr>
          <p:spPr>
            <a:xfrm>
              <a:off x="9313577" y="5037105"/>
              <a:ext cx="1835812" cy="462317"/>
            </a:xfrm>
            <a:prstGeom prst="roundRect">
              <a:avLst>
                <a:gd name="adj" fmla="val 50000"/>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Tính trạng</a:t>
              </a:r>
            </a:p>
          </p:txBody>
        </p:sp>
      </p:grpSp>
      <p:cxnSp>
        <p:nvCxnSpPr>
          <p:cNvPr id="19" name="Straight Arrow Connector 18">
            <a:extLst>
              <a:ext uri="{FF2B5EF4-FFF2-40B4-BE49-F238E27FC236}">
                <a16:creationId xmlns:a16="http://schemas.microsoft.com/office/drawing/2014/main" id="{8D014EC7-FE9A-17B7-6EDC-C96C110565EE}"/>
              </a:ext>
            </a:extLst>
          </p:cNvPr>
          <p:cNvCxnSpPr>
            <a:cxnSpLocks/>
          </p:cNvCxnSpPr>
          <p:nvPr/>
        </p:nvCxnSpPr>
        <p:spPr>
          <a:xfrm>
            <a:off x="10874390" y="4787582"/>
            <a:ext cx="0" cy="6302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818F2B9-CA06-8A07-86EF-3D27D63D9DB8}"/>
              </a:ext>
            </a:extLst>
          </p:cNvPr>
          <p:cNvSpPr txBox="1"/>
          <p:nvPr/>
        </p:nvSpPr>
        <p:spPr>
          <a:xfrm>
            <a:off x="3087382" y="3304198"/>
            <a:ext cx="1604408" cy="461665"/>
          </a:xfrm>
          <a:prstGeom prst="rect">
            <a:avLst/>
          </a:prstGeom>
          <a:noFill/>
        </p:spPr>
        <p:txBody>
          <a:bodyPr wrap="square" rtlCol="0">
            <a:spAutoFit/>
          </a:bodyPr>
          <a:lstStyle/>
          <a:p>
            <a:pPr algn="ctr"/>
            <a:r>
              <a:rPr lang="en-US" sz="2400" b="1" i="1">
                <a:latin typeface="Times New Roman" panose="02020603050405020304" pitchFamily="18" charset="0"/>
                <a:cs typeface="Times New Roman" panose="02020603050405020304" pitchFamily="18" charset="0"/>
              </a:rPr>
              <a:t>Phiên mã</a:t>
            </a:r>
          </a:p>
        </p:txBody>
      </p:sp>
      <p:sp>
        <p:nvSpPr>
          <p:cNvPr id="22" name="TextBox 21">
            <a:extLst>
              <a:ext uri="{FF2B5EF4-FFF2-40B4-BE49-F238E27FC236}">
                <a16:creationId xmlns:a16="http://schemas.microsoft.com/office/drawing/2014/main" id="{9187E699-3BA2-DE1A-76FA-5192B0232421}"/>
              </a:ext>
            </a:extLst>
          </p:cNvPr>
          <p:cNvSpPr txBox="1"/>
          <p:nvPr/>
        </p:nvSpPr>
        <p:spPr>
          <a:xfrm>
            <a:off x="7339622" y="3304198"/>
            <a:ext cx="1604408" cy="461665"/>
          </a:xfrm>
          <a:prstGeom prst="rect">
            <a:avLst/>
          </a:prstGeom>
          <a:noFill/>
        </p:spPr>
        <p:txBody>
          <a:bodyPr wrap="square" rtlCol="0">
            <a:spAutoFit/>
          </a:bodyPr>
          <a:lstStyle/>
          <a:p>
            <a:pPr algn="ctr"/>
            <a:r>
              <a:rPr lang="en-US" sz="2400" b="1" i="1">
                <a:latin typeface="Times New Roman" panose="02020603050405020304" pitchFamily="18" charset="0"/>
                <a:cs typeface="Times New Roman" panose="02020603050405020304" pitchFamily="18" charset="0"/>
              </a:rPr>
              <a:t>Dịch mã</a:t>
            </a:r>
          </a:p>
        </p:txBody>
      </p:sp>
    </p:spTree>
    <p:extLst>
      <p:ext uri="{BB962C8B-B14F-4D97-AF65-F5344CB8AC3E}">
        <p14:creationId xmlns:p14="http://schemas.microsoft.com/office/powerpoint/2010/main" val="33998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pic>
        <p:nvPicPr>
          <p:cNvPr id="2050" name="Picture 2" descr="Cánh đồng hoa cẩm tú cầu Đà Lạt: Điểm check-in cực chill">
            <a:extLst>
              <a:ext uri="{FF2B5EF4-FFF2-40B4-BE49-F238E27FC236}">
                <a16:creationId xmlns:a16="http://schemas.microsoft.com/office/drawing/2014/main" id="{73C1287F-2B3E-AEE7-6606-B7963522E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0800"/>
            <a:ext cx="12192000" cy="5537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AC29C0C2-CF10-39BF-F050-B2BB9A995903}"/>
              </a:ext>
            </a:extLst>
          </p:cNvPr>
          <p:cNvSpPr/>
          <p:nvPr/>
        </p:nvSpPr>
        <p:spPr>
          <a:xfrm>
            <a:off x="347810" y="314150"/>
            <a:ext cx="11343046" cy="1677335"/>
          </a:xfrm>
          <a:prstGeom prst="roundRect">
            <a:avLst>
              <a:gd name="adj" fmla="val 367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9D03E2-2DB3-5BAF-FB08-5409CF0F317F}"/>
              </a:ext>
            </a:extLst>
          </p:cNvPr>
          <p:cNvSpPr txBox="1"/>
          <p:nvPr/>
        </p:nvSpPr>
        <p:spPr>
          <a:xfrm>
            <a:off x="501144" y="411460"/>
            <a:ext cx="11035107" cy="1532727"/>
          </a:xfrm>
          <a:prstGeom prst="rect">
            <a:avLst/>
          </a:prstGeom>
          <a:noFill/>
        </p:spPr>
        <p:txBody>
          <a:bodyPr wrap="square">
            <a:spAutoFit/>
          </a:bodyPr>
          <a:lstStyle/>
          <a:p>
            <a:pPr algn="just">
              <a:lnSpc>
                <a:spcPct val="130000"/>
              </a:lnSpc>
            </a:pPr>
            <a:r>
              <a:rPr lang="vi-VN" sz="2400" b="1" dirty="0">
                <a:latin typeface="+mj-lt"/>
                <a:cs typeface="Times New Roman" panose="02020603050405020304" pitchFamily="18" charset="0"/>
              </a:rPr>
              <a:t>Tính trạng của sinh vật do gene quy định, song có thể bị chi phối bởi các yếu tố của môi trường bên trong và bên ngoài cơ thể. </a:t>
            </a:r>
            <a:r>
              <a:rPr lang="vi-VN" sz="2400" dirty="0">
                <a:latin typeface="+mj-lt"/>
                <a:cs typeface="Times New Roman" panose="02020603050405020304" pitchFamily="18" charset="0"/>
              </a:rPr>
              <a:t>Ví dụ: Một cây cẩm tú cầu sẽ có màu hoa khác nhau khi trồng ở những vùng đất có độ pH khác nhau. </a:t>
            </a:r>
            <a:endParaRPr lang="en-US" sz="2400" dirty="0">
              <a:latin typeface="+mj-lt"/>
              <a:cs typeface="Times New Roman" panose="02020603050405020304" pitchFamily="18" charset="0"/>
            </a:endParaRPr>
          </a:p>
        </p:txBody>
      </p:sp>
    </p:spTree>
    <p:extLst>
      <p:ext uri="{BB962C8B-B14F-4D97-AF65-F5344CB8AC3E}">
        <p14:creationId xmlns:p14="http://schemas.microsoft.com/office/powerpoint/2010/main" val="295636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757914-1161-4661-9696-421FD6935CDD}">
  <ds:schemaRefs>
    <ds:schemaRef ds:uri="71af3243-3dd4-4a8d-8c0d-dd76da1f02a5"/>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purl.org/dc/dcmitype/"/>
    <ds:schemaRef ds:uri="http://www.w3.org/XML/1998/namespace"/>
    <ds:schemaRef ds:uri="http://purl.org/dc/terms/"/>
    <ds:schemaRef ds:uri="16c05727-aa75-4e4a-9b5f-8a80a1165891"/>
    <ds:schemaRef ds:uri="http://purl.org/dc/elements/1.1/"/>
  </ds:schemaRefs>
</ds:datastoreItem>
</file>

<file path=customXml/itemProps2.xml><?xml version="1.0" encoding="utf-8"?>
<ds:datastoreItem xmlns:ds="http://schemas.openxmlformats.org/officeDocument/2006/customXml" ds:itemID="{5B26E0C9-B2AA-42E6-97B6-E1B7D9EAF129}">
  <ds:schemaRefs>
    <ds:schemaRef ds:uri="http://schemas.microsoft.com/sharepoint/v3/contenttype/forms"/>
  </ds:schemaRefs>
</ds:datastoreItem>
</file>

<file path=customXml/itemProps3.xml><?xml version="1.0" encoding="utf-8"?>
<ds:datastoreItem xmlns:ds="http://schemas.openxmlformats.org/officeDocument/2006/customXml" ds:itemID="{4C103400-4A22-4E35-B588-4C4D426389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 blue presentation</Template>
  <TotalTime>2165</TotalTime>
  <Words>1478</Words>
  <Application>Microsoft Office PowerPoint</Application>
  <PresentationFormat>Widescreen</PresentationFormat>
  <Paragraphs>251</Paragraphs>
  <Slides>31</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Calibri Light</vt:lpstr>
      <vt:lpstr>等线</vt:lpstr>
      <vt:lpstr>Tahoma</vt:lpstr>
      <vt:lpstr>Times New Roman</vt:lpstr>
      <vt:lpstr>Trade Gothic LT Pro</vt:lpstr>
      <vt:lpstr>Office Theme</vt:lpstr>
      <vt:lpstr> TỪ GENE ĐẾN TÍNH TRẠNG (t4)</vt:lpstr>
      <vt:lpstr>PowerPoint Presentation</vt:lpstr>
      <vt:lpstr>V. MỐI QUAN HỆ CỦA DNA – RNA - PROTEIN VÀ TÍNH TRẠNG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ĐÃ THEO DÕI BÀI HỌC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TỪ GENE ĐẾN TÍNH TRẠNG</dc:title>
  <dc:creator>Quách Thị Cẩm Tú</dc:creator>
  <cp:lastModifiedBy>mobile</cp:lastModifiedBy>
  <cp:revision>100</cp:revision>
  <dcterms:created xsi:type="dcterms:W3CDTF">2024-06-03T14:57:23Z</dcterms:created>
  <dcterms:modified xsi:type="dcterms:W3CDTF">2024-10-28T02:13:56Z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