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59" r:id="rId4"/>
    <p:sldId id="281" r:id="rId5"/>
    <p:sldId id="286" r:id="rId6"/>
    <p:sldId id="273" r:id="rId7"/>
    <p:sldId id="291" r:id="rId8"/>
    <p:sldId id="292" r:id="rId9"/>
    <p:sldId id="263" r:id="rId10"/>
    <p:sldId id="261" r:id="rId11"/>
    <p:sldId id="275" r:id="rId12"/>
    <p:sldId id="288" r:id="rId13"/>
    <p:sldId id="289" r:id="rId14"/>
    <p:sldId id="287" r:id="rId15"/>
    <p:sldId id="290" r:id="rId16"/>
    <p:sldId id="282" r:id="rId17"/>
    <p:sldId id="276" r:id="rId18"/>
    <p:sldId id="283" r:id="rId19"/>
    <p:sldId id="284" r:id="rId20"/>
    <p:sldId id="285" r:id="rId21"/>
    <p:sldId id="266"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33CC"/>
    <a:srgbClr val="FFCCFF"/>
    <a:srgbClr val="CC0000"/>
    <a:srgbClr val="41719C"/>
    <a:srgbClr val="CC00CC"/>
    <a:srgbClr val="FF0066"/>
    <a:srgbClr val="FF99FF"/>
    <a:srgbClr val="FF00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17/9/2022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17/9/2022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17/9/2022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17/9/2022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17/9/2022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17/9/2022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17/9/2022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17/9/2022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17/9/2022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17/9/2022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17/9/2022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17/9/2022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2" name="Rectangle 1"/>
          <p:cNvSpPr/>
          <p:nvPr/>
        </p:nvSpPr>
        <p:spPr>
          <a:xfrm>
            <a:off x="3098042" y="451646"/>
            <a:ext cx="5745708" cy="3966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Bef>
                <a:spcPts val="600"/>
              </a:spcBef>
              <a:spcAft>
                <a:spcPts val="600"/>
              </a:spcAft>
            </a:pPr>
            <a:r>
              <a:rPr lang="en-US" sz="7200" b="1">
                <a:solidFill>
                  <a:srgbClr val="C00000"/>
                </a:solidFill>
                <a:latin typeface="Times New Roman" panose="02020603050405020304" pitchFamily="18" charset="0"/>
                <a:ea typeface="Times New Roman" panose="02020603050405020304" pitchFamily="18" charset="0"/>
              </a:rPr>
              <a:t>BÀI 2 </a:t>
            </a:r>
            <a:endParaRPr lang="en-US" sz="72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7200" b="1">
                <a:solidFill>
                  <a:srgbClr val="C00000"/>
                </a:solidFill>
                <a:latin typeface="Times New Roman" panose="02020603050405020304" pitchFamily="18" charset="0"/>
                <a:ea typeface="Times New Roman" panose="02020603050405020304" pitchFamily="18" charset="0"/>
              </a:rPr>
              <a:t>CÁC THIẾT BỊ VÀO - RA</a:t>
            </a:r>
            <a:endParaRPr lang="en-US" sz="7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orizontal Scroll 12"/>
          <p:cNvSpPr/>
          <p:nvPr/>
        </p:nvSpPr>
        <p:spPr>
          <a:xfrm>
            <a:off x="2372380" y="2192550"/>
            <a:ext cx="7476267" cy="2787114"/>
          </a:xfrm>
          <a:prstGeom prst="horizontalScroll">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Times New Roman" panose="02020603050405020304" pitchFamily="18" charset="0"/>
                <a:cs typeface="Times New Roman" panose="02020603050405020304" pitchFamily="18" charset="0"/>
              </a:rPr>
              <a:t>Ngoài các thiết bị vào – ra ở trên, em </a:t>
            </a:r>
            <a:r>
              <a:rPr lang="en-US" sz="2800">
                <a:latin typeface="Times New Roman" panose="02020603050405020304" pitchFamily="18" charset="0"/>
                <a:cs typeface="Times New Roman" panose="02020603050405020304" pitchFamily="18" charset="0"/>
              </a:rPr>
              <a:t>hãy kể tên các thiết bị vào – ra hiện nay mà em biết?</a:t>
            </a:r>
          </a:p>
        </p:txBody>
      </p:sp>
      <p:grpSp>
        <p:nvGrpSpPr>
          <p:cNvPr id="20" name="Group 19"/>
          <p:cNvGrpSpPr/>
          <p:nvPr/>
        </p:nvGrpSpPr>
        <p:grpSpPr>
          <a:xfrm>
            <a:off x="3865174" y="232761"/>
            <a:ext cx="6094372" cy="595086"/>
            <a:chOff x="3865174" y="232761"/>
            <a:chExt cx="6094372" cy="595086"/>
          </a:xfrm>
        </p:grpSpPr>
        <p:sp>
          <p:nvSpPr>
            <p:cNvPr id="21" name="Rounded Rectangle 20"/>
            <p:cNvSpPr/>
            <p:nvPr/>
          </p:nvSpPr>
          <p:spPr>
            <a:xfrm>
              <a:off x="3865174" y="232761"/>
              <a:ext cx="6094372"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HOẠT ĐỘNG 2</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777595" y="2315007"/>
            <a:ext cx="5350250" cy="1578894"/>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Máy ghi âm số, máy ảnh số, máy quay video số có thể là thiết bị vào khi kết nối trực tiếp với máy tính.</a:t>
            </a:r>
          </a:p>
        </p:txBody>
      </p:sp>
      <p:pic>
        <p:nvPicPr>
          <p:cNvPr id="5" name="Picture 4"/>
          <p:cNvPicPr>
            <a:picLocks noChangeAspect="1"/>
          </p:cNvPicPr>
          <p:nvPr/>
        </p:nvPicPr>
        <p:blipFill rotWithShape="1">
          <a:blip r:embed="rId4"/>
          <a:srcRect l="9769" t="31525" r="5035" b="22650"/>
          <a:stretch/>
        </p:blipFill>
        <p:spPr>
          <a:xfrm>
            <a:off x="1144552" y="4316650"/>
            <a:ext cx="3603009" cy="1937982"/>
          </a:xfrm>
          <a:prstGeom prst="rect">
            <a:avLst/>
          </a:prstGeom>
        </p:spPr>
      </p:pic>
      <p:pic>
        <p:nvPicPr>
          <p:cNvPr id="6" name="Picture 5"/>
          <p:cNvPicPr>
            <a:picLocks noChangeAspect="1"/>
          </p:cNvPicPr>
          <p:nvPr/>
        </p:nvPicPr>
        <p:blipFill rotWithShape="1">
          <a:blip r:embed="rId5"/>
          <a:srcRect l="13164" t="1544" r="9463" b="1680"/>
          <a:stretch/>
        </p:blipFill>
        <p:spPr>
          <a:xfrm>
            <a:off x="5841242" y="4314185"/>
            <a:ext cx="2377151" cy="1980960"/>
          </a:xfrm>
          <a:prstGeom prst="rect">
            <a:avLst/>
          </a:prstGeom>
        </p:spPr>
      </p:pic>
      <p:pic>
        <p:nvPicPr>
          <p:cNvPr id="7" name="Picture 6"/>
          <p:cNvPicPr>
            <a:picLocks noChangeAspect="1"/>
          </p:cNvPicPr>
          <p:nvPr/>
        </p:nvPicPr>
        <p:blipFill rotWithShape="1">
          <a:blip r:embed="rId6"/>
          <a:srcRect l="15313" r="15194"/>
          <a:stretch/>
        </p:blipFill>
        <p:spPr>
          <a:xfrm>
            <a:off x="9059823" y="1435515"/>
            <a:ext cx="2000461" cy="2878670"/>
          </a:xfrm>
          <a:prstGeom prst="rect">
            <a:avLst/>
          </a:prstGeom>
        </p:spPr>
      </p:pic>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822712" y="2228463"/>
            <a:ext cx="10438144" cy="548099"/>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Máy quét là thiết bị chuyển văn bản, hình ảnh thành tệp ảnh số hóa.</a:t>
            </a:r>
          </a:p>
        </p:txBody>
      </p:sp>
      <p:pic>
        <p:nvPicPr>
          <p:cNvPr id="12" name="Picture 11"/>
          <p:cNvPicPr>
            <a:picLocks noChangeAspect="1"/>
          </p:cNvPicPr>
          <p:nvPr/>
        </p:nvPicPr>
        <p:blipFill>
          <a:blip r:embed="rId4"/>
          <a:stretch>
            <a:fillRect/>
          </a:stretch>
        </p:blipFill>
        <p:spPr>
          <a:xfrm>
            <a:off x="4478172" y="3431321"/>
            <a:ext cx="2541758" cy="1694505"/>
          </a:xfrm>
          <a:prstGeom prst="rect">
            <a:avLst/>
          </a:prstGeom>
        </p:spPr>
      </p:pic>
    </p:spTree>
    <p:extLst>
      <p:ext uri="{BB962C8B-B14F-4D97-AF65-F5344CB8AC3E}">
        <p14:creationId xmlns:p14="http://schemas.microsoft.com/office/powerpoint/2010/main" val="385462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822712" y="2228463"/>
            <a:ext cx="10438144" cy="1043619"/>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Máy đọc chữ chuyên dụng (OCR) chuyển văn bản chữ in thành dữ liệu văn bản cho máy tính.</a:t>
            </a:r>
          </a:p>
        </p:txBody>
      </p:sp>
      <p:pic>
        <p:nvPicPr>
          <p:cNvPr id="1026" name="Picture 2" descr="Top 5 phần mềm OCR chỉnh sửa dữ liệu scan tốt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794" y="3608287"/>
            <a:ext cx="3850442" cy="241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4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822712" y="2228463"/>
            <a:ext cx="10438144" cy="1043619"/>
          </a:xfrm>
          <a:prstGeom prst="rect">
            <a:avLst/>
          </a:prstGeom>
        </p:spPr>
        <p:txBody>
          <a:bodyPr wrap="square">
            <a:spAutoFit/>
          </a:bodyPr>
          <a:lstStyle/>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 Máy quét 3 chiều quét các vật thể có hình khối, chuyển thành phác thảo 3D, có thể xoay để xem từ nhiều góc nhìn</a:t>
            </a:r>
          </a:p>
        </p:txBody>
      </p:sp>
      <p:pic>
        <p:nvPicPr>
          <p:cNvPr id="4" name="Picture 3"/>
          <p:cNvPicPr>
            <a:picLocks noChangeAspect="1"/>
          </p:cNvPicPr>
          <p:nvPr/>
        </p:nvPicPr>
        <p:blipFill>
          <a:blip r:embed="rId4"/>
          <a:stretch>
            <a:fillRect/>
          </a:stretch>
        </p:blipFill>
        <p:spPr>
          <a:xfrm>
            <a:off x="1501836" y="3404282"/>
            <a:ext cx="2289128" cy="1754998"/>
          </a:xfrm>
          <a:prstGeom prst="rect">
            <a:avLst/>
          </a:prstGeom>
        </p:spPr>
      </p:pic>
      <p:sp>
        <p:nvSpPr>
          <p:cNvPr id="5" name="TextBox 4"/>
          <p:cNvSpPr txBox="1"/>
          <p:nvPr/>
        </p:nvSpPr>
        <p:spPr>
          <a:xfrm>
            <a:off x="1302095" y="5759355"/>
            <a:ext cx="2688609" cy="369332"/>
          </a:xfrm>
          <a:prstGeom prst="rect">
            <a:avLst/>
          </a:prstGeom>
          <a:noFill/>
        </p:spPr>
        <p:txBody>
          <a:bodyPr wrap="square" rtlCol="0">
            <a:spAutoFit/>
          </a:bodyPr>
          <a:lstStyle/>
          <a:p>
            <a:pPr algn="ctr"/>
            <a:r>
              <a:rPr lang="en-US" smtClean="0"/>
              <a:t>Máy quét 3 chiều cầm tay</a:t>
            </a:r>
            <a:endParaRPr lang="en-US"/>
          </a:p>
        </p:txBody>
      </p:sp>
      <p:pic>
        <p:nvPicPr>
          <p:cNvPr id="6" name="Picture 5"/>
          <p:cNvPicPr>
            <a:picLocks noChangeAspect="1"/>
          </p:cNvPicPr>
          <p:nvPr/>
        </p:nvPicPr>
        <p:blipFill>
          <a:blip r:embed="rId5"/>
          <a:stretch>
            <a:fillRect/>
          </a:stretch>
        </p:blipFill>
        <p:spPr>
          <a:xfrm>
            <a:off x="7264221" y="3468872"/>
            <a:ext cx="2290483" cy="2290483"/>
          </a:xfrm>
          <a:prstGeom prst="rect">
            <a:avLst/>
          </a:prstGeom>
        </p:spPr>
      </p:pic>
    </p:spTree>
    <p:extLst>
      <p:ext uri="{BB962C8B-B14F-4D97-AF65-F5344CB8AC3E}">
        <p14:creationId xmlns:p14="http://schemas.microsoft.com/office/powerpoint/2010/main" val="4026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25" name="Group 24"/>
          <p:cNvGrpSpPr/>
          <p:nvPr/>
        </p:nvGrpSpPr>
        <p:grpSpPr>
          <a:xfrm>
            <a:off x="712076" y="1350800"/>
            <a:ext cx="5650650" cy="584775"/>
            <a:chOff x="712076" y="1405392"/>
            <a:chExt cx="5650650" cy="584775"/>
          </a:xfrm>
        </p:grpSpPr>
        <p:grpSp>
          <p:nvGrpSpPr>
            <p:cNvPr id="26" name="Group 25"/>
            <p:cNvGrpSpPr/>
            <p:nvPr/>
          </p:nvGrpSpPr>
          <p:grpSpPr>
            <a:xfrm>
              <a:off x="712076" y="1405392"/>
              <a:ext cx="445956" cy="584775"/>
              <a:chOff x="1104838" y="1405332"/>
              <a:chExt cx="445956" cy="584775"/>
            </a:xfrm>
          </p:grpSpPr>
          <p:sp>
            <p:nvSpPr>
              <p:cNvPr id="28" name="Rectangle 27"/>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7" name="TextBox 26"/>
            <p:cNvSpPr txBox="1"/>
            <p:nvPr/>
          </p:nvSpPr>
          <p:spPr>
            <a:xfrm>
              <a:off x="1219202" y="1459948"/>
              <a:ext cx="5143524" cy="523220"/>
            </a:xfrm>
            <a:prstGeom prst="rect">
              <a:avLst/>
            </a:prstGeom>
            <a:noFill/>
          </p:spPr>
          <p:txBody>
            <a:bodyPr wrap="none" rtlCol="0">
              <a:spAutoFit/>
            </a:bodyPr>
            <a:lstStyle/>
            <a:p>
              <a:r>
                <a:rPr lang="en-US" sz="2800" b="1" smtClean="0">
                  <a:latin typeface="Times New Roman" panose="02020603050405020304" pitchFamily="18" charset="0"/>
                  <a:cs typeface="Times New Roman" panose="02020603050405020304" pitchFamily="18" charset="0"/>
                </a:rPr>
                <a:t>MỘT </a:t>
              </a:r>
              <a:r>
                <a:rPr lang="en-US" sz="2800" b="1">
                  <a:latin typeface="Times New Roman" panose="02020603050405020304" pitchFamily="18" charset="0"/>
                  <a:cs typeface="Times New Roman" panose="02020603050405020304" pitchFamily="18" charset="0"/>
                </a:rPr>
                <a:t>SỐ THIẾT BỊ VÀO - RA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857766" y="3115568"/>
            <a:ext cx="6014816" cy="548099"/>
          </a:xfrm>
          <a:prstGeom prst="rect">
            <a:avLst/>
          </a:prstGeom>
        </p:spPr>
        <p:txBody>
          <a:bodyPr wrap="square">
            <a:spAutoFit/>
          </a:bodyPr>
          <a:lstStyle/>
          <a:p>
            <a:pPr algn="just">
              <a:lnSpc>
                <a:spcPct val="115000"/>
              </a:lnSpc>
              <a:spcBef>
                <a:spcPts val="600"/>
              </a:spcBef>
              <a:spcAft>
                <a:spcPts val="600"/>
              </a:spcAft>
            </a:pPr>
            <a:r>
              <a:rPr lang="en-US" sz="2800" i="1" smtClean="0">
                <a:solidFill>
                  <a:srgbClr val="0070C0"/>
                </a:solidFill>
                <a:latin typeface="Times New Roman" panose="02020603050405020304" pitchFamily="18" charset="0"/>
                <a:ea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rPr>
              <a:t>Đầu đọc mã vạch là thiết bị vào</a:t>
            </a:r>
          </a:p>
        </p:txBody>
      </p:sp>
      <p:pic>
        <p:nvPicPr>
          <p:cNvPr id="3" name="Picture 2"/>
          <p:cNvPicPr>
            <a:picLocks noChangeAspect="1"/>
          </p:cNvPicPr>
          <p:nvPr/>
        </p:nvPicPr>
        <p:blipFill>
          <a:blip r:embed="rId4"/>
          <a:stretch>
            <a:fillRect/>
          </a:stretch>
        </p:blipFill>
        <p:spPr>
          <a:xfrm>
            <a:off x="7141507" y="2228463"/>
            <a:ext cx="4119349" cy="3346971"/>
          </a:xfrm>
          <a:prstGeom prst="rect">
            <a:avLst/>
          </a:prstGeom>
        </p:spPr>
      </p:pic>
    </p:spTree>
    <p:extLst>
      <p:ext uri="{BB962C8B-B14F-4D97-AF65-F5344CB8AC3E}">
        <p14:creationId xmlns:p14="http://schemas.microsoft.com/office/powerpoint/2010/main" val="100039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4736" t="56635" r="6601" b="14779"/>
          <a:stretch/>
        </p:blipFill>
        <p:spPr bwMode="auto">
          <a:xfrm>
            <a:off x="1762105" y="411076"/>
            <a:ext cx="7518372" cy="2992093"/>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59891" t="40453" r="11756" b="38242"/>
          <a:stretch/>
        </p:blipFill>
        <p:spPr bwMode="auto">
          <a:xfrm>
            <a:off x="6767303" y="4078772"/>
            <a:ext cx="4792350" cy="2643529"/>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125278" y="117149"/>
            <a:ext cx="3273653" cy="587853"/>
          </a:xfrm>
          <a:prstGeom prst="rect">
            <a:avLst/>
          </a:prstGeom>
        </p:spPr>
        <p:txBody>
          <a:bodyPr wrap="square">
            <a:spAutoFit/>
          </a:bodyPr>
          <a:lstStyle/>
          <a:p>
            <a:pPr algn="just">
              <a:lnSpc>
                <a:spcPct val="115000"/>
              </a:lnSpc>
              <a:spcBef>
                <a:spcPts val="600"/>
              </a:spcBef>
              <a:spcAft>
                <a:spcPts val="600"/>
              </a:spcAft>
            </a:pP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Thiết</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bị</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vào</a:t>
            </a:r>
            <a:endParaRPr lang="en-US" sz="2800" i="1" dirty="0">
              <a:solidFill>
                <a:srgbClr val="0070C0"/>
              </a:solidFill>
              <a:latin typeface="Times New Roman" panose="02020603050405020304" pitchFamily="18" charset="0"/>
              <a:ea typeface="Times New Roman" panose="02020603050405020304" pitchFamily="18" charset="0"/>
            </a:endParaRPr>
          </a:p>
        </p:txBody>
      </p:sp>
      <p:sp>
        <p:nvSpPr>
          <p:cNvPr id="8" name="Rectangle 7"/>
          <p:cNvSpPr/>
          <p:nvPr/>
        </p:nvSpPr>
        <p:spPr>
          <a:xfrm>
            <a:off x="2707370" y="4812683"/>
            <a:ext cx="3273653" cy="587853"/>
          </a:xfrm>
          <a:prstGeom prst="rect">
            <a:avLst/>
          </a:prstGeom>
        </p:spPr>
        <p:txBody>
          <a:bodyPr wrap="square">
            <a:spAutoFit/>
          </a:bodyPr>
          <a:lstStyle/>
          <a:p>
            <a:pPr algn="just">
              <a:lnSpc>
                <a:spcPct val="115000"/>
              </a:lnSpc>
              <a:spcBef>
                <a:spcPts val="600"/>
              </a:spcBef>
              <a:spcAft>
                <a:spcPts val="600"/>
              </a:spcAft>
            </a:pP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smtClean="0">
                <a:solidFill>
                  <a:srgbClr val="0070C0"/>
                </a:solidFill>
                <a:latin typeface="Times New Roman" panose="02020603050405020304" pitchFamily="18" charset="0"/>
                <a:ea typeface="Times New Roman" panose="02020603050405020304" pitchFamily="18" charset="0"/>
              </a:rPr>
              <a:t>Thiết</a:t>
            </a:r>
            <a:r>
              <a:rPr lang="en-US" sz="2800" i="1" dirty="0" smtClean="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bị</a:t>
            </a:r>
            <a:r>
              <a:rPr lang="en-US" sz="2800" i="1" dirty="0">
                <a:solidFill>
                  <a:srgbClr val="0070C0"/>
                </a:solidFill>
                <a:latin typeface="Times New Roman" panose="02020603050405020304" pitchFamily="18" charset="0"/>
                <a:ea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rPr>
              <a:t>ra</a:t>
            </a:r>
            <a:endParaRPr lang="en-US" sz="2800" i="1"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950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52461" t="45038" r="991" b="31499"/>
          <a:stretch/>
        </p:blipFill>
        <p:spPr bwMode="auto">
          <a:xfrm>
            <a:off x="1810532" y="1447245"/>
            <a:ext cx="8684597" cy="36979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8558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pic>
        <p:nvPicPr>
          <p:cNvPr id="3" name="Picture 2"/>
          <p:cNvPicPr>
            <a:picLocks noChangeAspect="1"/>
          </p:cNvPicPr>
          <p:nvPr/>
        </p:nvPicPr>
        <p:blipFill rotWithShape="1">
          <a:blip r:embed="rId3"/>
          <a:srcRect l="444"/>
          <a:stretch/>
        </p:blipFill>
        <p:spPr>
          <a:xfrm>
            <a:off x="1775012" y="2910556"/>
            <a:ext cx="8404412" cy="3732291"/>
          </a:xfrm>
          <a:prstGeom prst="rect">
            <a:avLst/>
          </a:prstGeom>
        </p:spPr>
      </p:pic>
      <p:grpSp>
        <p:nvGrpSpPr>
          <p:cNvPr id="7" name="Group 6"/>
          <p:cNvGrpSpPr/>
          <p:nvPr/>
        </p:nvGrpSpPr>
        <p:grpSpPr>
          <a:xfrm>
            <a:off x="1764491" y="1400273"/>
            <a:ext cx="8293908" cy="1443048"/>
            <a:chOff x="1764491" y="1400273"/>
            <a:chExt cx="8293908" cy="144304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491" y="1631349"/>
              <a:ext cx="1095090" cy="1007790"/>
            </a:xfrm>
            <a:prstGeom prst="rect">
              <a:avLst/>
            </a:prstGeom>
          </p:spPr>
        </p:pic>
        <p:sp>
          <p:nvSpPr>
            <p:cNvPr id="19" name="Rounded Rectangle 18"/>
            <p:cNvSpPr/>
            <p:nvPr/>
          </p:nvSpPr>
          <p:spPr>
            <a:xfrm>
              <a:off x="2873028" y="1400273"/>
              <a:ext cx="7185371" cy="144304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800" b="1" dirty="0" smtClean="0">
                  <a:latin typeface="Times New Roman" panose="02020603050405020304" pitchFamily="18" charset="0"/>
                  <a:cs typeface="Times New Roman" panose="02020603050405020304" pitchFamily="18" charset="0"/>
                </a:rPr>
                <a:t>Em hãy chỉ ra các cặp tương ứng của thành phần máy tính với hình ảnh của nó ở bảng bên.</a:t>
              </a:r>
              <a:endParaRPr lang="en-US" sz="2800" b="1" dirty="0">
                <a:latin typeface="Times New Roman" panose="02020603050405020304" pitchFamily="18" charset="0"/>
                <a:cs typeface="Times New Roman" panose="02020603050405020304" pitchFamily="18" charset="0"/>
              </a:endParaRPr>
            </a:p>
          </p:txBody>
        </p:sp>
      </p:grpSp>
      <p:sp>
        <p:nvSpPr>
          <p:cNvPr id="8" name="TextBox 7"/>
          <p:cNvSpPr txBox="1"/>
          <p:nvPr/>
        </p:nvSpPr>
        <p:spPr>
          <a:xfrm>
            <a:off x="5630006" y="5615047"/>
            <a:ext cx="444352"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A</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945056" y="5615046"/>
            <a:ext cx="423514"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630006" y="4235097"/>
            <a:ext cx="444352"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7945056" y="4233447"/>
            <a:ext cx="444352" cy="523220"/>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D</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9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sp>
        <p:nvSpPr>
          <p:cNvPr id="8" name="TextBox 7"/>
          <p:cNvSpPr txBox="1"/>
          <p:nvPr/>
        </p:nvSpPr>
        <p:spPr>
          <a:xfrm>
            <a:off x="656173" y="5298845"/>
            <a:ext cx="2018287"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Điện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thoại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minh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002012" y="5339789"/>
            <a:ext cx="300082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Máy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tay</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043776" y="5324960"/>
            <a:ext cx="2441694"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Máy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bảng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9110779" y="5309543"/>
            <a:ext cx="2710999"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Máy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tính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968991" y="1496547"/>
            <a:ext cx="10249469" cy="716417"/>
          </a:xfrm>
          <a:prstGeom prst="round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buClr>
                <a:srgbClr val="FFFF00"/>
              </a:buClr>
            </a:pP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gọi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5.4a, 5.4b, 5.4c, 5.4d.</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33917" y="2825090"/>
            <a:ext cx="10651465" cy="2517619"/>
          </a:xfrm>
          <a:prstGeom prst="rect">
            <a:avLst/>
          </a:prstGeom>
        </p:spPr>
      </p:pic>
    </p:spTree>
    <p:extLst>
      <p:ext uri="{BB962C8B-B14F-4D97-AF65-F5344CB8AC3E}">
        <p14:creationId xmlns:p14="http://schemas.microsoft.com/office/powerpoint/2010/main" val="386008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51378" y="1501253"/>
            <a:ext cx="902117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Kiểm</a:t>
            </a:r>
            <a:r>
              <a:rPr lang="en-US" sz="3200" b="1" dirty="0"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tra</a:t>
            </a:r>
            <a:r>
              <a:rPr lang="en-US" sz="3200" b="1" dirty="0"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bài</a:t>
            </a:r>
            <a:r>
              <a:rPr lang="en-US" sz="3200" b="1" dirty="0"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1719C"/>
                </a:solidFill>
                <a:latin typeface="Times New Roman" panose="02020603050405020304" pitchFamily="18" charset="0"/>
                <a:ea typeface="Tahoma" panose="020B0604030504040204" pitchFamily="34" charset="0"/>
                <a:cs typeface="Times New Roman" panose="02020603050405020304" pitchFamily="18" charset="0"/>
              </a:rPr>
              <a:t>cũ</a:t>
            </a:r>
            <a:endParaRPr lang="en-US" sz="3200" b="1" dirty="0">
              <a:solidFill>
                <a:srgbClr val="41719C"/>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6610377" cy="2347477"/>
          </a:xfrm>
          <a:prstGeom prst="cloudCallout">
            <a:avLst>
              <a:gd name="adj1" fmla="val -38989"/>
              <a:gd name="adj2" fmla="val -2505"/>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Em hãy kể tên các thiết bị vừa là thiết bị vào, vừa là thiết bị ra?</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4902348" y="773790"/>
              <a:ext cx="589389" cy="565168"/>
            </a:xfrm>
            <a:prstGeom prst="rect">
              <a:avLst/>
            </a:prstGeom>
          </p:spPr>
        </p:pic>
      </p:grpSp>
      <p:pic>
        <p:nvPicPr>
          <p:cNvPr id="2" name="Picture 1"/>
          <p:cNvPicPr>
            <a:picLocks noChangeAspect="1"/>
          </p:cNvPicPr>
          <p:nvPr/>
        </p:nvPicPr>
        <p:blipFill>
          <a:blip r:embed="rId3"/>
          <a:stretch>
            <a:fillRect/>
          </a:stretch>
        </p:blipFill>
        <p:spPr>
          <a:xfrm>
            <a:off x="4623494" y="1119119"/>
            <a:ext cx="7395241" cy="5521514"/>
          </a:xfrm>
          <a:prstGeom prst="rect">
            <a:avLst/>
          </a:prstGeom>
        </p:spPr>
      </p:pic>
      <p:sp>
        <p:nvSpPr>
          <p:cNvPr id="14" name="Rounded Rectangle 13"/>
          <p:cNvSpPr/>
          <p:nvPr/>
        </p:nvSpPr>
        <p:spPr>
          <a:xfrm>
            <a:off x="216924" y="1883391"/>
            <a:ext cx="4150357" cy="4265920"/>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4000"/>
              </a:lnSpc>
            </a:pPr>
            <a:r>
              <a:rPr lang="vi-VN" sz="2600" b="1" dirty="0">
                <a:latin typeface="+mj-lt"/>
              </a:rPr>
              <a:t>Em hãy trao đổi với bạn, chỉ ra các bộ ba tương ứng với nhau giữa chức năng - hình ảnh - tên gọi ở bảng dưới đây. </a:t>
            </a:r>
            <a:endParaRPr lang="en-US" sz="2600" b="1" dirty="0" smtClean="0">
              <a:latin typeface="+mj-lt"/>
            </a:endParaRPr>
          </a:p>
          <a:p>
            <a:pPr algn="just">
              <a:lnSpc>
                <a:spcPct val="114000"/>
              </a:lnSpc>
            </a:pPr>
            <a:r>
              <a:rPr lang="vi-VN" sz="2600" b="1" dirty="0" smtClean="0">
                <a:latin typeface="+mj-lt"/>
              </a:rPr>
              <a:t>Ví </a:t>
            </a:r>
            <a:r>
              <a:rPr lang="vi-VN" sz="2600" b="1" dirty="0">
                <a:latin typeface="+mj-lt"/>
              </a:rPr>
              <a:t>dụ: A – 1 – a là sai, </a:t>
            </a:r>
            <a:r>
              <a:rPr lang="en-US" sz="2600" b="1" dirty="0" smtClean="0">
                <a:latin typeface="+mj-lt"/>
              </a:rPr>
              <a:t>     </a:t>
            </a:r>
            <a:r>
              <a:rPr lang="vi-VN" sz="2600" b="1" dirty="0" smtClean="0">
                <a:latin typeface="+mj-lt"/>
              </a:rPr>
              <a:t>A </a:t>
            </a:r>
            <a:r>
              <a:rPr lang="vi-VN" sz="2600" b="1" dirty="0">
                <a:latin typeface="+mj-lt"/>
              </a:rPr>
              <a:t>– 3 – d là đúng.</a:t>
            </a:r>
            <a:endParaRPr lang="en-US" sz="2600" b="1" dirty="0">
              <a:latin typeface="+mj-lt"/>
              <a:cs typeface="Arial" panose="020B0604020202020204" pitchFamily="34" charset="0"/>
            </a:endParaRPr>
          </a:p>
        </p:txBody>
      </p:sp>
    </p:spTree>
    <p:extLst>
      <p:ext uri="{BB962C8B-B14F-4D97-AF65-F5344CB8AC3E}">
        <p14:creationId xmlns:p14="http://schemas.microsoft.com/office/powerpoint/2010/main" val="31633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1" name="Group 20"/>
          <p:cNvGrpSpPr/>
          <p:nvPr/>
        </p:nvGrpSpPr>
        <p:grpSpPr>
          <a:xfrm>
            <a:off x="3930438" y="143527"/>
            <a:ext cx="4353220" cy="645358"/>
            <a:chOff x="3930438" y="818781"/>
            <a:chExt cx="4353220" cy="645358"/>
          </a:xfrm>
        </p:grpSpPr>
        <p:sp>
          <p:nvSpPr>
            <p:cNvPr id="24" name="Rounded Rectangle 23"/>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27" name="Picture 26"/>
            <p:cNvPicPr>
              <a:picLocks noChangeAspect="1"/>
            </p:cNvPicPr>
            <p:nvPr/>
          </p:nvPicPr>
          <p:blipFill>
            <a:blip r:embed="rId3"/>
            <a:stretch>
              <a:fillRect/>
            </a:stretch>
          </p:blipFill>
          <p:spPr>
            <a:xfrm>
              <a:off x="4712495" y="845675"/>
              <a:ext cx="576956" cy="614616"/>
            </a:xfrm>
            <a:prstGeom prst="rect">
              <a:avLst/>
            </a:prstGeom>
          </p:spPr>
        </p:pic>
      </p:grpSp>
      <p:sp>
        <p:nvSpPr>
          <p:cNvPr id="2" name="Rounded Rectangle 1"/>
          <p:cNvSpPr/>
          <p:nvPr/>
        </p:nvSpPr>
        <p:spPr>
          <a:xfrm>
            <a:off x="1043728" y="2086881"/>
            <a:ext cx="10126639" cy="234957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kể những thiết bị vào nhận thông tin dạng âm </a:t>
            </a:r>
            <a:r>
              <a:rPr lang="en-US" sz="2800" smtClean="0">
                <a:latin typeface="Times New Roman" panose="02020603050405020304" pitchFamily="18" charset="0"/>
                <a:ea typeface="Times New Roman" panose="02020603050405020304" pitchFamily="18" charset="0"/>
              </a:rPr>
              <a:t>thanh </a:t>
            </a:r>
            <a:r>
              <a:rPr lang="en-US" sz="2800">
                <a:latin typeface="Times New Roman" panose="02020603050405020304" pitchFamily="18" charset="0"/>
                <a:ea typeface="Times New Roman" panose="02020603050405020304" pitchFamily="18" charset="0"/>
              </a:rPr>
              <a:t>và dạng hình ảnh mà em biết?</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hãy kể những thiết bị ra xuất thông tin dạng âm thanh và dạng hình ảnh mà em biết?</a:t>
            </a:r>
          </a:p>
        </p:txBody>
      </p:sp>
    </p:spTree>
    <p:extLst>
      <p:ext uri="{BB962C8B-B14F-4D97-AF65-F5344CB8AC3E}">
        <p14:creationId xmlns:p14="http://schemas.microsoft.com/office/powerpoint/2010/main" val="228140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62073" y="1116107"/>
            <a:ext cx="11253278" cy="54460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466" y="1189433"/>
            <a:ext cx="1637730" cy="1466955"/>
          </a:xfrm>
          <a:prstGeom prst="rect">
            <a:avLst/>
          </a:prstGeom>
        </p:spPr>
      </p:pic>
      <p:grpSp>
        <p:nvGrpSpPr>
          <p:cNvPr id="2" name="Group 1"/>
          <p:cNvGrpSpPr/>
          <p:nvPr/>
        </p:nvGrpSpPr>
        <p:grpSpPr>
          <a:xfrm>
            <a:off x="3933487" y="155474"/>
            <a:ext cx="4353220" cy="645358"/>
            <a:chOff x="4041063" y="747142"/>
            <a:chExt cx="4353220" cy="645358"/>
          </a:xfrm>
        </p:grpSpPr>
        <p:sp>
          <p:nvSpPr>
            <p:cNvPr id="16" name="Rounded Rectangle 15"/>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a:stretch>
              <a:fillRect/>
            </a:stretch>
          </p:blipFill>
          <p:spPr>
            <a:xfrm>
              <a:off x="4902348" y="773790"/>
              <a:ext cx="589389" cy="565168"/>
            </a:xfrm>
            <a:prstGeom prst="rect">
              <a:avLst/>
            </a:prstGeom>
          </p:spPr>
        </p:pic>
      </p:grpSp>
      <p:sp>
        <p:nvSpPr>
          <p:cNvPr id="3" name="Rectangle 2"/>
          <p:cNvSpPr/>
          <p:nvPr/>
        </p:nvSpPr>
        <p:spPr>
          <a:xfrm>
            <a:off x="850330" y="2656388"/>
            <a:ext cx="10276764" cy="3170099"/>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Nếu muốn chat video với bạn bằng máy tính để bàn thì em cần có thêm những thiết bị gì?</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Thiết bị vào – ra là gì?</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Hãy kể tên một số thiết bị vào?</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Bài 4. </a:t>
            </a:r>
            <a:r>
              <a:rPr lang="en-US" sz="2800">
                <a:latin typeface="Times New Roman" panose="02020603050405020304" pitchFamily="18" charset="0"/>
                <a:ea typeface="Times New Roman" panose="02020603050405020304" pitchFamily="18" charset="0"/>
              </a:rPr>
              <a:t>Hãy kể tên một số thiết bị ra?</a:t>
            </a:r>
          </a:p>
        </p:txBody>
      </p:sp>
    </p:spTree>
    <p:extLst>
      <p:ext uri="{BB962C8B-B14F-4D97-AF65-F5344CB8AC3E}">
        <p14:creationId xmlns:p14="http://schemas.microsoft.com/office/powerpoint/2010/main" val="2502020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4753883" y="247862"/>
              <a:ext cx="561975" cy="561975"/>
            </a:xfrm>
            <a:prstGeom prst="rect">
              <a:avLst/>
            </a:prstGeom>
            <a:grpFill/>
          </p:spPr>
        </p:pic>
      </p:grpSp>
      <p:sp>
        <p:nvSpPr>
          <p:cNvPr id="2" name="Cloud 1"/>
          <p:cNvSpPr/>
          <p:nvPr/>
        </p:nvSpPr>
        <p:spPr>
          <a:xfrm>
            <a:off x="2324357" y="1435702"/>
            <a:ext cx="7434853" cy="164915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ctr">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Theo em, ổ đĩa cứng có phải là thiết bị vào – ra hay không?</a:t>
            </a:r>
          </a:p>
        </p:txBody>
      </p:sp>
      <p:pic>
        <p:nvPicPr>
          <p:cNvPr id="7" name="Picture 6"/>
          <p:cNvPicPr>
            <a:picLocks noChangeAspect="1"/>
          </p:cNvPicPr>
          <p:nvPr/>
        </p:nvPicPr>
        <p:blipFill>
          <a:blip r:embed="rId4"/>
          <a:stretch>
            <a:fillRect/>
          </a:stretch>
        </p:blipFill>
        <p:spPr>
          <a:xfrm>
            <a:off x="2456596" y="3591118"/>
            <a:ext cx="7179097" cy="2986617"/>
          </a:xfrm>
          <a:prstGeom prst="rect">
            <a:avLst/>
          </a:prstGeom>
        </p:spPr>
      </p:pic>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3"/>
            </p:par>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19619" y="1855161"/>
            <a:ext cx="9116704" cy="3858361"/>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Hãy kể tên những thiết bị có thể:</a:t>
            </a:r>
          </a:p>
          <a:p>
            <a:pPr algn="just">
              <a:lnSpc>
                <a:spcPct val="115000"/>
              </a:lnSpc>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rPr>
              <a:t>1) </a:t>
            </a:r>
            <a:r>
              <a:rPr lang="en-US" sz="2800">
                <a:latin typeface="Times New Roman" panose="02020603050405020304" pitchFamily="18" charset="0"/>
                <a:ea typeface="Times New Roman" panose="02020603050405020304" pitchFamily="18" charset="0"/>
              </a:rPr>
              <a:t>Thu nhận thông tin đưa vào máy tính </a:t>
            </a:r>
          </a:p>
          <a:p>
            <a:pPr algn="just">
              <a:lnSpc>
                <a:spcPct val="115000"/>
              </a:lnSpc>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rPr>
              <a:t>2) </a:t>
            </a:r>
            <a:r>
              <a:rPr lang="en-US" sz="2800">
                <a:latin typeface="Times New Roman" panose="02020603050405020304" pitchFamily="18" charset="0"/>
                <a:ea typeface="Times New Roman" panose="02020603050405020304" pitchFamily="18" charset="0"/>
              </a:rPr>
              <a:t>Xuất thông tin ra khỏi máy tính dưới dạng quen thuộc với con người</a:t>
            </a:r>
          </a:p>
          <a:p>
            <a:pPr algn="just">
              <a:lnSpc>
                <a:spcPct val="115000"/>
              </a:lnSpc>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rPr>
              <a:t>3) </a:t>
            </a:r>
            <a:r>
              <a:rPr lang="en-US" sz="2800">
                <a:latin typeface="Times New Roman" panose="02020603050405020304" pitchFamily="18" charset="0"/>
                <a:ea typeface="Times New Roman" panose="02020603050405020304" pitchFamily="18" charset="0"/>
              </a:rPr>
              <a:t>Đọc hay lưu dữ liệu số từ máy tính vào vật lưu trữ hoặc gửi lên mạng</a:t>
            </a:r>
          </a:p>
        </p:txBody>
      </p:sp>
      <p:sp>
        <p:nvSpPr>
          <p:cNvPr id="5" name="Rectangle 4"/>
          <p:cNvSpPr/>
          <p:nvPr/>
        </p:nvSpPr>
        <p:spPr>
          <a:xfrm>
            <a:off x="4345862" y="550561"/>
            <a:ext cx="3027367" cy="584775"/>
          </a:xfrm>
          <a:prstGeom prst="rect">
            <a:avLst/>
          </a:prstGeom>
        </p:spPr>
        <p:txBody>
          <a:bodyPr wrap="none">
            <a:spAutoFit/>
          </a:bodyPr>
          <a:lstStyle/>
          <a:p>
            <a:r>
              <a:rPr lang="en-US" sz="3200" b="1" smtClean="0">
                <a:latin typeface="Times New Roman" panose="02020603050405020304" pitchFamily="18" charset="0"/>
                <a:ea typeface="Times New Roman" panose="02020603050405020304" pitchFamily="18" charset="0"/>
              </a:rPr>
              <a:t>HOẠT ĐỘNG 1</a:t>
            </a:r>
            <a:endParaRPr lang="en-US" sz="3200" b="1"/>
          </a:p>
        </p:txBody>
      </p:sp>
    </p:spTree>
    <p:extLst>
      <p:ext uri="{BB962C8B-B14F-4D97-AF65-F5344CB8AC3E}">
        <p14:creationId xmlns:p14="http://schemas.microsoft.com/office/powerpoint/2010/main" val="110121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556" t="7741" r="14258" b="9033"/>
          <a:stretch/>
        </p:blipFill>
        <p:spPr>
          <a:xfrm>
            <a:off x="9730854" y="265040"/>
            <a:ext cx="1596788" cy="1509169"/>
          </a:xfrm>
          <a:prstGeom prst="rect">
            <a:avLst/>
          </a:prstGeom>
        </p:spPr>
      </p:pic>
      <p:pic>
        <p:nvPicPr>
          <p:cNvPr id="5" name="Picture 4"/>
          <p:cNvPicPr>
            <a:picLocks noChangeAspect="1"/>
          </p:cNvPicPr>
          <p:nvPr/>
        </p:nvPicPr>
        <p:blipFill>
          <a:blip r:embed="rId3"/>
          <a:stretch>
            <a:fillRect/>
          </a:stretch>
        </p:blipFill>
        <p:spPr>
          <a:xfrm>
            <a:off x="9329527" y="2188677"/>
            <a:ext cx="2399442" cy="2273348"/>
          </a:xfrm>
          <a:prstGeom prst="rect">
            <a:avLst/>
          </a:prstGeom>
        </p:spPr>
      </p:pic>
      <p:pic>
        <p:nvPicPr>
          <p:cNvPr id="6" name="Picture 5"/>
          <p:cNvPicPr>
            <a:picLocks noChangeAspect="1"/>
          </p:cNvPicPr>
          <p:nvPr/>
        </p:nvPicPr>
        <p:blipFill rotWithShape="1">
          <a:blip r:embed="rId4"/>
          <a:srcRect l="5597" t="14800" r="5310" b="24760"/>
          <a:stretch/>
        </p:blipFill>
        <p:spPr>
          <a:xfrm>
            <a:off x="436728" y="518615"/>
            <a:ext cx="3248168" cy="1187356"/>
          </a:xfrm>
          <a:prstGeom prst="rect">
            <a:avLst/>
          </a:prstGeom>
        </p:spPr>
      </p:pic>
      <p:pic>
        <p:nvPicPr>
          <p:cNvPr id="7" name="Picture 6"/>
          <p:cNvPicPr>
            <a:picLocks noChangeAspect="1"/>
          </p:cNvPicPr>
          <p:nvPr/>
        </p:nvPicPr>
        <p:blipFill rotWithShape="1">
          <a:blip r:embed="rId5"/>
          <a:srcRect l="7285" t="19683" r="8769" b="20686"/>
          <a:stretch/>
        </p:blipFill>
        <p:spPr>
          <a:xfrm>
            <a:off x="2853454" y="5280333"/>
            <a:ext cx="1978926" cy="1405720"/>
          </a:xfrm>
          <a:prstGeom prst="rect">
            <a:avLst/>
          </a:prstGeom>
        </p:spPr>
      </p:pic>
      <p:pic>
        <p:nvPicPr>
          <p:cNvPr id="8" name="Picture 7"/>
          <p:cNvPicPr>
            <a:picLocks noChangeAspect="1"/>
          </p:cNvPicPr>
          <p:nvPr/>
        </p:nvPicPr>
        <p:blipFill>
          <a:blip r:embed="rId6"/>
          <a:stretch>
            <a:fillRect/>
          </a:stretch>
        </p:blipFill>
        <p:spPr>
          <a:xfrm>
            <a:off x="4873957" y="265040"/>
            <a:ext cx="2541758" cy="1694505"/>
          </a:xfrm>
          <a:prstGeom prst="rect">
            <a:avLst/>
          </a:prstGeom>
        </p:spPr>
      </p:pic>
      <p:pic>
        <p:nvPicPr>
          <p:cNvPr id="9" name="Picture 8"/>
          <p:cNvPicPr>
            <a:picLocks noChangeAspect="1"/>
          </p:cNvPicPr>
          <p:nvPr/>
        </p:nvPicPr>
        <p:blipFill>
          <a:blip r:embed="rId7"/>
          <a:stretch>
            <a:fillRect/>
          </a:stretch>
        </p:blipFill>
        <p:spPr>
          <a:xfrm>
            <a:off x="4849367" y="2188677"/>
            <a:ext cx="2566348" cy="2566348"/>
          </a:xfrm>
          <a:prstGeom prst="rect">
            <a:avLst/>
          </a:prstGeom>
        </p:spPr>
      </p:pic>
      <p:pic>
        <p:nvPicPr>
          <p:cNvPr id="10" name="Picture 9"/>
          <p:cNvPicPr>
            <a:picLocks noChangeAspect="1"/>
          </p:cNvPicPr>
          <p:nvPr/>
        </p:nvPicPr>
        <p:blipFill>
          <a:blip r:embed="rId8"/>
          <a:stretch>
            <a:fillRect/>
          </a:stretch>
        </p:blipFill>
        <p:spPr>
          <a:xfrm>
            <a:off x="584652" y="2221292"/>
            <a:ext cx="2645391" cy="1855080"/>
          </a:xfrm>
          <a:prstGeom prst="rect">
            <a:avLst/>
          </a:prstGeom>
        </p:spPr>
      </p:pic>
      <p:pic>
        <p:nvPicPr>
          <p:cNvPr id="11" name="Picture 10"/>
          <p:cNvPicPr>
            <a:picLocks noChangeAspect="1"/>
          </p:cNvPicPr>
          <p:nvPr/>
        </p:nvPicPr>
        <p:blipFill rotWithShape="1">
          <a:blip r:embed="rId9"/>
          <a:srcRect t="12861" b="13651"/>
          <a:stretch/>
        </p:blipFill>
        <p:spPr>
          <a:xfrm>
            <a:off x="7415715" y="5280333"/>
            <a:ext cx="1760561" cy="1293799"/>
          </a:xfrm>
          <a:prstGeom prst="rect">
            <a:avLst/>
          </a:prstGeom>
        </p:spPr>
      </p:pic>
    </p:spTree>
    <p:extLst>
      <p:ext uri="{BB962C8B-B14F-4D97-AF65-F5344CB8AC3E}">
        <p14:creationId xmlns:p14="http://schemas.microsoft.com/office/powerpoint/2010/main" val="38090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7" name="Group 16"/>
          <p:cNvGrpSpPr/>
          <p:nvPr/>
        </p:nvGrpSpPr>
        <p:grpSpPr>
          <a:xfrm>
            <a:off x="712076" y="1405392"/>
            <a:ext cx="6165278" cy="584775"/>
            <a:chOff x="712076" y="1405392"/>
            <a:chExt cx="6165278" cy="584775"/>
          </a:xfrm>
        </p:grpSpPr>
        <p:grpSp>
          <p:nvGrpSpPr>
            <p:cNvPr id="15" name="Group 14"/>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6" name="TextBox 15"/>
            <p:cNvSpPr txBox="1"/>
            <p:nvPr/>
          </p:nvSpPr>
          <p:spPr>
            <a:xfrm>
              <a:off x="1219202" y="1459948"/>
              <a:ext cx="5658152"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KHÁI NIỆM THIẾT BỊ VÀO - RA </a:t>
              </a:r>
              <a:endParaRPr lang="en-US" sz="40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 name="Rectangle 4"/>
          <p:cNvSpPr/>
          <p:nvPr/>
        </p:nvSpPr>
        <p:spPr>
          <a:xfrm>
            <a:off x="686234" y="2691868"/>
            <a:ext cx="10711100" cy="104361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Các thiết bị giúp máy tính nhận thông tin vào, xuất thông tin ra sẽ được gọi chung là thiết bị vào – ra hay thiết bị ngoại </a:t>
            </a:r>
            <a:r>
              <a:rPr lang="en-US" sz="2800" smtClean="0">
                <a:latin typeface="Times New Roman" panose="02020603050405020304" pitchFamily="18" charset="0"/>
                <a:ea typeface="Times New Roman" panose="02020603050405020304" pitchFamily="18" charset="0"/>
              </a:rPr>
              <a:t>vi</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9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7" name="Group 16"/>
          <p:cNvGrpSpPr/>
          <p:nvPr/>
        </p:nvGrpSpPr>
        <p:grpSpPr>
          <a:xfrm>
            <a:off x="712076" y="1405392"/>
            <a:ext cx="6165278" cy="584775"/>
            <a:chOff x="712076" y="1405392"/>
            <a:chExt cx="6165278" cy="584775"/>
          </a:xfrm>
        </p:grpSpPr>
        <p:grpSp>
          <p:nvGrpSpPr>
            <p:cNvPr id="15" name="Group 14"/>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6" name="TextBox 15"/>
            <p:cNvSpPr txBox="1"/>
            <p:nvPr/>
          </p:nvSpPr>
          <p:spPr>
            <a:xfrm>
              <a:off x="1219202" y="1459948"/>
              <a:ext cx="5658152"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KHÁI NIỆM THIẾT BỊ VÀO - RA </a:t>
              </a:r>
              <a:endParaRPr lang="en-US" sz="40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 name="Rectangle 4"/>
          <p:cNvSpPr/>
          <p:nvPr/>
        </p:nvSpPr>
        <p:spPr>
          <a:xfrm>
            <a:off x="712076" y="2082160"/>
            <a:ext cx="10711100" cy="153913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Ở đầu vào, máy tính nhận tín hiệu gõ phím, nháy chuột, nhận hình ảnh, âm thanh, dữ liệu số từ mạng hay từ các thiết bị lưu trữ như: ổ đĩa cứng, thẻ nhớ, USB, đĩa CD, DVD</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rotWithShape="1">
          <a:blip r:embed="rId4"/>
          <a:srcRect l="12556" t="7741" r="14258" b="9033"/>
          <a:stretch/>
        </p:blipFill>
        <p:spPr>
          <a:xfrm>
            <a:off x="5790621" y="3868056"/>
            <a:ext cx="1086733" cy="1027102"/>
          </a:xfrm>
          <a:prstGeom prst="rect">
            <a:avLst/>
          </a:prstGeom>
        </p:spPr>
      </p:pic>
      <p:pic>
        <p:nvPicPr>
          <p:cNvPr id="13" name="Picture 12"/>
          <p:cNvPicPr>
            <a:picLocks noChangeAspect="1"/>
          </p:cNvPicPr>
          <p:nvPr/>
        </p:nvPicPr>
        <p:blipFill rotWithShape="1">
          <a:blip r:embed="rId5"/>
          <a:srcRect l="5597" t="14800" r="5310" b="24760"/>
          <a:stretch/>
        </p:blipFill>
        <p:spPr>
          <a:xfrm>
            <a:off x="1120581" y="3998138"/>
            <a:ext cx="2210620" cy="808084"/>
          </a:xfrm>
          <a:prstGeom prst="rect">
            <a:avLst/>
          </a:prstGeom>
        </p:spPr>
      </p:pic>
      <p:pic>
        <p:nvPicPr>
          <p:cNvPr id="18" name="Picture 17"/>
          <p:cNvPicPr>
            <a:picLocks noChangeAspect="1"/>
          </p:cNvPicPr>
          <p:nvPr/>
        </p:nvPicPr>
        <p:blipFill rotWithShape="1">
          <a:blip r:embed="rId6"/>
          <a:srcRect l="7285" t="19683" r="8769" b="20686"/>
          <a:stretch/>
        </p:blipFill>
        <p:spPr>
          <a:xfrm>
            <a:off x="3865174" y="5280333"/>
            <a:ext cx="1189297" cy="844811"/>
          </a:xfrm>
          <a:prstGeom prst="rect">
            <a:avLst/>
          </a:prstGeom>
        </p:spPr>
      </p:pic>
      <p:pic>
        <p:nvPicPr>
          <p:cNvPr id="19" name="Picture 18"/>
          <p:cNvPicPr>
            <a:picLocks noChangeAspect="1"/>
          </p:cNvPicPr>
          <p:nvPr/>
        </p:nvPicPr>
        <p:blipFill>
          <a:blip r:embed="rId7"/>
          <a:stretch>
            <a:fillRect/>
          </a:stretch>
        </p:blipFill>
        <p:spPr>
          <a:xfrm>
            <a:off x="9336774" y="3868056"/>
            <a:ext cx="1729856" cy="1153237"/>
          </a:xfrm>
          <a:prstGeom prst="rect">
            <a:avLst/>
          </a:prstGeom>
        </p:spPr>
      </p:pic>
      <p:pic>
        <p:nvPicPr>
          <p:cNvPr id="20" name="Picture 19"/>
          <p:cNvPicPr>
            <a:picLocks noChangeAspect="1"/>
          </p:cNvPicPr>
          <p:nvPr/>
        </p:nvPicPr>
        <p:blipFill rotWithShape="1">
          <a:blip r:embed="rId8"/>
          <a:srcRect t="12861" b="13651"/>
          <a:stretch/>
        </p:blipFill>
        <p:spPr>
          <a:xfrm>
            <a:off x="7875101" y="5325428"/>
            <a:ext cx="1205983" cy="886251"/>
          </a:xfrm>
          <a:prstGeom prst="rect">
            <a:avLst/>
          </a:prstGeom>
        </p:spPr>
      </p:pic>
    </p:spTree>
    <p:extLst>
      <p:ext uri="{BB962C8B-B14F-4D97-AF65-F5344CB8AC3E}">
        <p14:creationId xmlns:p14="http://schemas.microsoft.com/office/powerpoint/2010/main" val="29762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7" name="Group 16"/>
          <p:cNvGrpSpPr/>
          <p:nvPr/>
        </p:nvGrpSpPr>
        <p:grpSpPr>
          <a:xfrm>
            <a:off x="712076" y="1405392"/>
            <a:ext cx="6165278" cy="584775"/>
            <a:chOff x="712076" y="1405392"/>
            <a:chExt cx="6165278" cy="584775"/>
          </a:xfrm>
        </p:grpSpPr>
        <p:grpSp>
          <p:nvGrpSpPr>
            <p:cNvPr id="15" name="Group 14"/>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6" name="TextBox 15"/>
            <p:cNvSpPr txBox="1"/>
            <p:nvPr/>
          </p:nvSpPr>
          <p:spPr>
            <a:xfrm>
              <a:off x="1219202" y="1459948"/>
              <a:ext cx="5658152"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KHÁI NIỆM THIẾT BỊ VÀO - RA </a:t>
              </a:r>
              <a:endParaRPr lang="en-US" sz="4000" b="1" dirty="0">
                <a:solidFill>
                  <a:srgbClr val="3333CC"/>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5" name="Rectangle 4"/>
          <p:cNvSpPr/>
          <p:nvPr/>
        </p:nvSpPr>
        <p:spPr>
          <a:xfrm>
            <a:off x="712076" y="2082160"/>
            <a:ext cx="10711100" cy="153913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Ở đầu ra, máy tính hiển thị thông tin ra màn hình, in ra giấy, phát ra loa,… tức là chuyển dữ liệu số thành dạng thông tin quen thuộc với con người.</a:t>
            </a:r>
          </a:p>
        </p:txBody>
      </p:sp>
      <p:pic>
        <p:nvPicPr>
          <p:cNvPr id="12" name="Picture 11"/>
          <p:cNvPicPr>
            <a:picLocks noChangeAspect="1"/>
          </p:cNvPicPr>
          <p:nvPr/>
        </p:nvPicPr>
        <p:blipFill>
          <a:blip r:embed="rId4"/>
          <a:stretch>
            <a:fillRect/>
          </a:stretch>
        </p:blipFill>
        <p:spPr>
          <a:xfrm>
            <a:off x="9247641" y="3793188"/>
            <a:ext cx="2399442" cy="2273348"/>
          </a:xfrm>
          <a:prstGeom prst="rect">
            <a:avLst/>
          </a:prstGeom>
        </p:spPr>
      </p:pic>
      <p:pic>
        <p:nvPicPr>
          <p:cNvPr id="13" name="Picture 12"/>
          <p:cNvPicPr>
            <a:picLocks noChangeAspect="1"/>
          </p:cNvPicPr>
          <p:nvPr/>
        </p:nvPicPr>
        <p:blipFill>
          <a:blip r:embed="rId5"/>
          <a:stretch>
            <a:fillRect/>
          </a:stretch>
        </p:blipFill>
        <p:spPr>
          <a:xfrm>
            <a:off x="4767481" y="3793188"/>
            <a:ext cx="2566348" cy="2566348"/>
          </a:xfrm>
          <a:prstGeom prst="rect">
            <a:avLst/>
          </a:prstGeom>
        </p:spPr>
      </p:pic>
      <p:pic>
        <p:nvPicPr>
          <p:cNvPr id="18" name="Picture 17"/>
          <p:cNvPicPr>
            <a:picLocks noChangeAspect="1"/>
          </p:cNvPicPr>
          <p:nvPr/>
        </p:nvPicPr>
        <p:blipFill>
          <a:blip r:embed="rId6"/>
          <a:stretch>
            <a:fillRect/>
          </a:stretch>
        </p:blipFill>
        <p:spPr>
          <a:xfrm>
            <a:off x="502766" y="3825803"/>
            <a:ext cx="2645391" cy="1855080"/>
          </a:xfrm>
          <a:prstGeom prst="rect">
            <a:avLst/>
          </a:prstGeom>
        </p:spPr>
      </p:pic>
    </p:spTree>
    <p:extLst>
      <p:ext uri="{BB962C8B-B14F-4D97-AF65-F5344CB8AC3E}">
        <p14:creationId xmlns:p14="http://schemas.microsoft.com/office/powerpoint/2010/main" val="310245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319314" y="1105469"/>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3865174" y="232761"/>
            <a:ext cx="4353220" cy="595086"/>
            <a:chOff x="3865174" y="232761"/>
            <a:chExt cx="4353220" cy="595086"/>
          </a:xfrm>
        </p:grpSpPr>
        <p:sp>
          <p:nvSpPr>
            <p:cNvPr id="11" name="Rounded Rectangle 1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C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3"/>
            <a:stretch>
              <a:fillRect/>
            </a:stretch>
          </p:blipFill>
          <p:spPr>
            <a:xfrm>
              <a:off x="4663621" y="254079"/>
              <a:ext cx="571500" cy="552450"/>
            </a:xfrm>
            <a:prstGeom prst="rect">
              <a:avLst/>
            </a:prstGeom>
          </p:spPr>
        </p:pic>
      </p:grpSp>
      <p:sp>
        <p:nvSpPr>
          <p:cNvPr id="3" name="Rectangle 2"/>
          <p:cNvSpPr/>
          <p:nvPr/>
        </p:nvSpPr>
        <p:spPr>
          <a:xfrm>
            <a:off x="2433850" y="2413692"/>
            <a:ext cx="7597253" cy="2357568"/>
          </a:xfrm>
          <a:prstGeom prst="rect">
            <a:avLst/>
          </a:prstGeom>
        </p:spPr>
        <p:txBody>
          <a:bodyPr wrap="square">
            <a:spAutoFit/>
          </a:bodyPr>
          <a:lstStyle/>
          <a:p>
            <a:pPr algn="just">
              <a:lnSpc>
                <a:spcPct val="115000"/>
              </a:lnSpc>
              <a:spcBef>
                <a:spcPts val="600"/>
              </a:spcBef>
              <a:spcAft>
                <a:spcPts val="600"/>
              </a:spcAft>
            </a:pPr>
            <a:r>
              <a:rPr lang="en-US" sz="3200">
                <a:solidFill>
                  <a:srgbClr val="002060"/>
                </a:solidFill>
                <a:latin typeface="Times New Roman" panose="02020603050405020304" pitchFamily="18" charset="0"/>
                <a:ea typeface="Times New Roman" panose="02020603050405020304" pitchFamily="18" charset="0"/>
              </a:rPr>
              <a:t>- Thiết bị vào – ra: tên gọi chung của các thiết bị để khi hoạt động, máy tính nhận thông tin từ thế giới bên ngoài và xuất thông tin ra thế giới bên ngoài</a:t>
            </a: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TotalTime>
  <Words>738</Words>
  <Application>Microsoft Office PowerPoint</Application>
  <PresentationFormat>Widescreen</PresentationFormat>
  <Paragraphs>73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122</cp:revision>
  <dcterms:created xsi:type="dcterms:W3CDTF">2022-01-16T07:26:14Z</dcterms:created>
  <dcterms:modified xsi:type="dcterms:W3CDTF">2022-09-17T00:45:25Z</dcterms:modified>
</cp:coreProperties>
</file>