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93" r:id="rId3"/>
    <p:sldId id="294" r:id="rId4"/>
    <p:sldId id="284" r:id="rId5"/>
    <p:sldId id="285" r:id="rId6"/>
    <p:sldId id="286" r:id="rId7"/>
    <p:sldId id="287" r:id="rId8"/>
    <p:sldId id="288" r:id="rId9"/>
    <p:sldId id="289" r:id="rId10"/>
    <p:sldId id="298" r:id="rId11"/>
    <p:sldId id="290" r:id="rId12"/>
    <p:sldId id="304" r:id="rId13"/>
    <p:sldId id="273" r:id="rId14"/>
    <p:sldId id="302" r:id="rId15"/>
    <p:sldId id="275" r:id="rId16"/>
    <p:sldId id="295" r:id="rId17"/>
    <p:sldId id="303" r:id="rId18"/>
    <p:sldId id="276" r:id="rId19"/>
    <p:sldId id="277" r:id="rId20"/>
    <p:sldId id="278" r:id="rId21"/>
    <p:sldId id="296" r:id="rId22"/>
    <p:sldId id="279" r:id="rId23"/>
    <p:sldId id="305" r:id="rId24"/>
    <p:sldId id="280" r:id="rId25"/>
    <p:sldId id="299" r:id="rId26"/>
    <p:sldId id="281" r:id="rId27"/>
    <p:sldId id="300" r:id="rId28"/>
    <p:sldId id="301" r:id="rId29"/>
    <p:sldId id="282" r:id="rId30"/>
    <p:sldId id="283" r:id="rId31"/>
  </p:sldIdLst>
  <p:sldSz cx="12188825" cy="6858000"/>
  <p:notesSz cx="6858000" cy="9144000"/>
  <p:embeddedFontLst>
    <p:embeddedFont>
      <p:font typeface=".VnTimeH" panose="020B7200000000000000" pitchFamily="34" charset="0"/>
      <p:regular r:id="rId33"/>
      <p:bold r:id="rId34"/>
      <p:italic r:id="rId35"/>
      <p:boldItalic r:id="rId36"/>
    </p:embeddedFont>
    <p:embeddedFont>
      <p:font typeface=".VnTime" panose="020B7200000000000000"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Microsoft YaHei" panose="020B0503020204020204" pitchFamily="34" charset="-122"/>
      <p:regular r:id="rId45"/>
      <p:bold r:id="rId46"/>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14" y="8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577A8-F2E8-4D54-A0DD-DEE3FC5913F4}" type="datetimeFigureOut">
              <a:rPr lang="en-US" smtClean="0"/>
              <a:t>4/6/2024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19E39B-A985-4BC4-9917-78BDD95F25D6}" type="slidenum">
              <a:rPr lang="en-US" smtClean="0"/>
              <a:t>‹#›</a:t>
            </a:fld>
            <a:endParaRPr lang="en-US"/>
          </a:p>
        </p:txBody>
      </p:sp>
    </p:spTree>
    <p:extLst>
      <p:ext uri="{BB962C8B-B14F-4D97-AF65-F5344CB8AC3E}">
        <p14:creationId xmlns:p14="http://schemas.microsoft.com/office/powerpoint/2010/main" val="39022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Tree>
    <p:extLst>
      <p:ext uri="{BB962C8B-B14F-4D97-AF65-F5344CB8AC3E}">
        <p14:creationId xmlns:p14="http://schemas.microsoft.com/office/powerpoint/2010/main" val="800041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Tree>
    <p:extLst>
      <p:ext uri="{BB962C8B-B14F-4D97-AF65-F5344CB8AC3E}">
        <p14:creationId xmlns:p14="http://schemas.microsoft.com/office/powerpoint/2010/main" val="402978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4/6/2024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NUL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gif"/><Relationship Id="rId14" Type="http://schemas.openxmlformats.org/officeDocument/2006/relationships/audio"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NULL"/><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3.gif"/><Relationship Id="rId14" Type="http://schemas.openxmlformats.org/officeDocument/2006/relationships/audio" Target="NUL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3461"/>
          <a:stretch>
            <a:fillRect/>
          </a:stretch>
        </p:blipFill>
        <p:spPr>
          <a:xfrm>
            <a:off x="0" y="0"/>
            <a:ext cx="12188825" cy="6858000"/>
          </a:xfrm>
          <a:prstGeom prst="rect">
            <a:avLst/>
          </a:prstGeom>
        </p:spPr>
      </p:pic>
      <p:grpSp>
        <p:nvGrpSpPr>
          <p:cNvPr id="3" name="Group 3"/>
          <p:cNvGrpSpPr/>
          <p:nvPr/>
        </p:nvGrpSpPr>
        <p:grpSpPr>
          <a:xfrm>
            <a:off x="-1021607" y="1163991"/>
            <a:ext cx="6030895" cy="3270475"/>
            <a:chOff x="0" y="0"/>
            <a:chExt cx="2383197" cy="1292040"/>
          </a:xfrm>
        </p:grpSpPr>
        <p:sp>
          <p:nvSpPr>
            <p:cNvPr id="4" name="Freeform 4"/>
            <p:cNvSpPr/>
            <p:nvPr/>
          </p:nvSpPr>
          <p:spPr>
            <a:xfrm>
              <a:off x="0" y="0"/>
              <a:ext cx="2383197" cy="1292040"/>
            </a:xfrm>
            <a:custGeom>
              <a:avLst/>
              <a:gdLst/>
              <a:ahLst/>
              <a:cxnLst/>
              <a:rect l="l" t="t" r="r" b="b"/>
              <a:pathLst>
                <a:path w="2383197" h="1292040">
                  <a:moveTo>
                    <a:pt x="43635" y="0"/>
                  </a:moveTo>
                  <a:lnTo>
                    <a:pt x="2339562" y="0"/>
                  </a:lnTo>
                  <a:cubicBezTo>
                    <a:pt x="2351134" y="0"/>
                    <a:pt x="2362233" y="4597"/>
                    <a:pt x="2370416" y="12780"/>
                  </a:cubicBezTo>
                  <a:cubicBezTo>
                    <a:pt x="2378599" y="20963"/>
                    <a:pt x="2383197" y="32062"/>
                    <a:pt x="2383197" y="43635"/>
                  </a:cubicBezTo>
                  <a:lnTo>
                    <a:pt x="2383197" y="1248405"/>
                  </a:lnTo>
                  <a:cubicBezTo>
                    <a:pt x="2383197" y="1259978"/>
                    <a:pt x="2378599" y="1271076"/>
                    <a:pt x="2370416" y="1279259"/>
                  </a:cubicBezTo>
                  <a:cubicBezTo>
                    <a:pt x="2362233" y="1287443"/>
                    <a:pt x="2351134" y="1292040"/>
                    <a:pt x="2339562" y="1292040"/>
                  </a:cubicBezTo>
                  <a:lnTo>
                    <a:pt x="43635" y="1292040"/>
                  </a:lnTo>
                  <a:cubicBezTo>
                    <a:pt x="32062" y="1292040"/>
                    <a:pt x="20963" y="1287443"/>
                    <a:pt x="12780" y="1279259"/>
                  </a:cubicBezTo>
                  <a:cubicBezTo>
                    <a:pt x="4597" y="1271076"/>
                    <a:pt x="0" y="1259978"/>
                    <a:pt x="0" y="1248405"/>
                  </a:cubicBezTo>
                  <a:lnTo>
                    <a:pt x="0" y="43635"/>
                  </a:lnTo>
                  <a:cubicBezTo>
                    <a:pt x="0" y="32062"/>
                    <a:pt x="4597" y="20963"/>
                    <a:pt x="12780" y="12780"/>
                  </a:cubicBezTo>
                  <a:cubicBezTo>
                    <a:pt x="20963" y="4597"/>
                    <a:pt x="32062" y="0"/>
                    <a:pt x="43635" y="0"/>
                  </a:cubicBezTo>
                  <a:close/>
                </a:path>
              </a:pathLst>
            </a:custGeom>
            <a:solidFill>
              <a:srgbClr val="C0E4B1"/>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Freeform 6"/>
          <p:cNvSpPr/>
          <p:nvPr/>
        </p:nvSpPr>
        <p:spPr>
          <a:xfrm flipH="1">
            <a:off x="6396269" y="2010932"/>
            <a:ext cx="5361889" cy="4847069"/>
          </a:xfrm>
          <a:custGeom>
            <a:avLst/>
            <a:gdLst/>
            <a:ahLst/>
            <a:cxnLst/>
            <a:rect l="l" t="t" r="r" b="b"/>
            <a:pathLst>
              <a:path w="8044928" h="7270603">
                <a:moveTo>
                  <a:pt x="8044928" y="0"/>
                </a:moveTo>
                <a:lnTo>
                  <a:pt x="0" y="0"/>
                </a:lnTo>
                <a:lnTo>
                  <a:pt x="0" y="7270603"/>
                </a:lnTo>
                <a:lnTo>
                  <a:pt x="8044928" y="7270603"/>
                </a:lnTo>
                <a:lnTo>
                  <a:pt x="8044928"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244335" y="1325131"/>
            <a:ext cx="3864358" cy="718145"/>
          </a:xfrm>
          <a:prstGeom prst="rect">
            <a:avLst/>
          </a:prstGeom>
        </p:spPr>
        <p:txBody>
          <a:bodyPr lIns="0" tIns="0" rIns="0" bIns="0" rtlCol="0" anchor="t">
            <a:spAutoFit/>
          </a:bodyPr>
          <a:lstStyle/>
          <a:p>
            <a:pPr>
              <a:lnSpc>
                <a:spcPts val="5599"/>
              </a:lnSpc>
            </a:pPr>
            <a:r>
              <a:rPr lang="en-US" sz="4000">
                <a:solidFill>
                  <a:srgbClr val="000000"/>
                </a:solidFill>
                <a:latin typeface="Arial" pitchFamily="34" charset="0"/>
              </a:rPr>
              <a:t>Bài 39</a:t>
            </a:r>
          </a:p>
        </p:txBody>
      </p:sp>
      <p:sp>
        <p:nvSpPr>
          <p:cNvPr id="8" name="TextBox 8"/>
          <p:cNvSpPr txBox="1"/>
          <p:nvPr/>
        </p:nvSpPr>
        <p:spPr>
          <a:xfrm>
            <a:off x="244335" y="2068978"/>
            <a:ext cx="4764953" cy="2184637"/>
          </a:xfrm>
          <a:prstGeom prst="rect">
            <a:avLst/>
          </a:prstGeom>
        </p:spPr>
        <p:txBody>
          <a:bodyPr lIns="0" tIns="0" rIns="0" bIns="0" rtlCol="0" anchor="t">
            <a:spAutoFit/>
          </a:bodyPr>
          <a:lstStyle/>
          <a:p>
            <a:pPr>
              <a:lnSpc>
                <a:spcPct val="120000"/>
              </a:lnSpc>
              <a:spcBef>
                <a:spcPct val="0"/>
              </a:spcBef>
            </a:pPr>
            <a:r>
              <a:rPr lang="en-US" sz="6200" b="1" dirty="0">
                <a:solidFill>
                  <a:srgbClr val="000000"/>
                </a:solidFill>
                <a:latin typeface="Arial" pitchFamily="34" charset="0"/>
              </a:rPr>
              <a:t>QUẦN THỂ </a:t>
            </a:r>
          </a:p>
          <a:p>
            <a:pPr>
              <a:lnSpc>
                <a:spcPct val="120000"/>
              </a:lnSpc>
              <a:spcBef>
                <a:spcPct val="0"/>
              </a:spcBef>
            </a:pPr>
            <a:r>
              <a:rPr lang="en-US" sz="6200" b="1" dirty="0">
                <a:solidFill>
                  <a:srgbClr val="000000"/>
                </a:solidFill>
                <a:latin typeface="Arial" pitchFamily="34" charset="0"/>
              </a:rPr>
              <a:t>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41412" y="457200"/>
            <a:ext cx="9982200" cy="510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t>Phiếu học tập số 1: Câu hỏi số 4 tr 183 và câu 4 phần luyện tập tr 184 SGK</a:t>
            </a:r>
          </a:p>
          <a:p>
            <a:pPr algn="ctr"/>
            <a:r>
              <a:rPr lang="vi-VN" sz="2400" dirty="0" smtClean="0"/>
              <a:t>Phiếu học tập số 2: câu hỏi 5 phần câu hỏi và luyện tập trang 184 SGK</a:t>
            </a:r>
          </a:p>
          <a:p>
            <a:pPr algn="ctr"/>
            <a:endParaRPr lang="vi-VN" sz="2400" dirty="0" smtClean="0"/>
          </a:p>
        </p:txBody>
      </p:sp>
      <p:pic>
        <p:nvPicPr>
          <p:cNvPr id="3"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37612" y="4419600"/>
            <a:ext cx="2917825" cy="1774825"/>
          </a:xfrm>
          <a:prstGeom prst="rect">
            <a:avLst/>
          </a:prstGeom>
        </p:spPr>
      </p:pic>
    </p:spTree>
    <p:extLst>
      <p:ext uri="{BB962C8B-B14F-4D97-AF65-F5344CB8AC3E}">
        <p14:creationId xmlns:p14="http://schemas.microsoft.com/office/powerpoint/2010/main" val="300176744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41412" y="762000"/>
            <a:ext cx="9982200" cy="480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t>Các chuyên gia trao đổi nội dung</a:t>
            </a:r>
            <a:endParaRPr lang="en-US" sz="2400" dirty="0"/>
          </a:p>
        </p:txBody>
      </p:sp>
      <p:pic>
        <p:nvPicPr>
          <p:cNvPr id="4" name="2 phút đếm ngược nhạc sôi động  two minute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45709" y="4572000"/>
            <a:ext cx="5694361" cy="2286000"/>
          </a:xfrm>
          <a:prstGeom prst="rect">
            <a:avLst/>
          </a:prstGeom>
        </p:spPr>
      </p:pic>
    </p:spTree>
    <p:extLst>
      <p:ext uri="{BB962C8B-B14F-4D97-AF65-F5344CB8AC3E}">
        <p14:creationId xmlns:p14="http://schemas.microsoft.com/office/powerpoint/2010/main" val="2508873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531812" y="1752600"/>
            <a:ext cx="10972800" cy="480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Các nhóm báo cáo và nhận xét </a:t>
            </a:r>
            <a:endParaRPr lang="en-US" sz="4000" dirty="0"/>
          </a:p>
        </p:txBody>
      </p:sp>
    </p:spTree>
    <p:extLst>
      <p:ext uri="{BB962C8B-B14F-4D97-AF65-F5344CB8AC3E}">
        <p14:creationId xmlns:p14="http://schemas.microsoft.com/office/powerpoint/2010/main" val="2022798628"/>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376340"/>
            <a:ext cx="13654735" cy="140504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40400"/>
            <a:ext cx="13267403"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1068097"/>
            <a:chOff x="0" y="0"/>
            <a:chExt cx="21640800" cy="2136194"/>
          </a:xfrm>
        </p:grpSpPr>
        <p:grpSp>
          <p:nvGrpSpPr>
            <p:cNvPr id="11" name="Group 11"/>
            <p:cNvGrpSpPr/>
            <p:nvPr/>
          </p:nvGrpSpPr>
          <p:grpSpPr>
            <a:xfrm>
              <a:off x="0" y="0"/>
              <a:ext cx="21640800" cy="2136194"/>
              <a:chOff x="0" y="0"/>
              <a:chExt cx="4274726" cy="421964"/>
            </a:xfrm>
          </p:grpSpPr>
          <p:sp>
            <p:nvSpPr>
              <p:cNvPr id="12" name="Freeform 12"/>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639355" y="235190"/>
              <a:ext cx="20362091" cy="169892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vì</a:t>
              </a:r>
              <a:r>
                <a:rPr lang="en-US" sz="2300" b="1" dirty="0">
                  <a:solidFill>
                    <a:srgbClr val="000000"/>
                  </a:solidFill>
                  <a:latin typeface="Arial" pitchFamily="34" charset="0"/>
                </a:rPr>
                <a:t> </a:t>
              </a:r>
              <a:r>
                <a:rPr lang="en-US" sz="2300" b="1" dirty="0" err="1">
                  <a:solidFill>
                    <a:srgbClr val="000000"/>
                  </a:solidFill>
                  <a:latin typeface="Arial" pitchFamily="34" charset="0"/>
                </a:rPr>
                <a:t>sao</a:t>
              </a:r>
              <a:r>
                <a:rPr lang="en-US" sz="2300" b="1" dirty="0">
                  <a:solidFill>
                    <a:srgbClr val="000000"/>
                  </a:solidFill>
                  <a:latin typeface="Arial" pitchFamily="34" charset="0"/>
                </a:rPr>
                <a:t> A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phát</a:t>
              </a:r>
              <a:r>
                <a:rPr lang="en-US" sz="2300" b="1" dirty="0">
                  <a:solidFill>
                    <a:srgbClr val="000000"/>
                  </a:solidFill>
                  <a:latin typeface="Arial" pitchFamily="34" charset="0"/>
                </a:rPr>
                <a:t> </a:t>
              </a:r>
              <a:r>
                <a:rPr lang="en-US" sz="2300" b="1" dirty="0" err="1">
                  <a:solidFill>
                    <a:srgbClr val="000000"/>
                  </a:solidFill>
                  <a:latin typeface="Arial" pitchFamily="34" charset="0"/>
                </a:rPr>
                <a:t>triển</a:t>
              </a:r>
              <a:r>
                <a:rPr lang="en-US" sz="2300" b="1" dirty="0">
                  <a:solidFill>
                    <a:srgbClr val="000000"/>
                  </a:solidFill>
                  <a:latin typeface="Arial" pitchFamily="34" charset="0"/>
                </a:rPr>
                <a:t>, B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ổn</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C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giảm</a:t>
              </a:r>
              <a:r>
                <a:rPr lang="en-US" sz="2300" b="1" dirty="0">
                  <a:solidFill>
                    <a:srgbClr val="000000"/>
                  </a:solidFill>
                  <a:latin typeface="Arial" pitchFamily="34" charset="0"/>
                </a:rPr>
                <a:t> </a:t>
              </a:r>
              <a:r>
                <a:rPr lang="en-US" sz="2300" b="1" dirty="0" err="1">
                  <a:solidFill>
                    <a:srgbClr val="000000"/>
                  </a:solidFill>
                  <a:latin typeface="Arial" pitchFamily="34" charset="0"/>
                </a:rPr>
                <a:t>sút</a:t>
              </a:r>
              <a:endParaRPr lang="en-US" sz="2300" b="1" dirty="0">
                <a:solidFill>
                  <a:srgbClr val="000000"/>
                </a:solidFill>
                <a:latin typeface="Arial" pitchFamily="34" charset="0"/>
              </a:endParaRPr>
            </a:p>
          </p:txBody>
        </p:sp>
      </p:gr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II. CÁC ĐẶC TRƯNG CƠ BẢN CỦA QUẦN THỂ</a:t>
            </a:r>
            <a:endParaRPr lang="en-US" sz="2300" b="1" dirty="0">
              <a:solidFill>
                <a:srgbClr val="000000"/>
              </a:solidFill>
              <a:latin typeface="Arial" pitchFamily="34" charset="0"/>
            </a:endParaRPr>
          </a:p>
        </p:txBody>
      </p:sp>
      <p:sp>
        <p:nvSpPr>
          <p:cNvPr id="16" name="TextBox 16"/>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4.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tuổi</a:t>
            </a:r>
            <a:endParaRPr lang="en-US" sz="2300" b="1" dirty="0">
              <a:solidFill>
                <a:srgbClr val="000000"/>
              </a:solidFill>
              <a:latin typeface="Arial" pitchFamily="34" charset="0"/>
            </a:endParaRPr>
          </a:p>
        </p:txBody>
      </p:sp>
      <p:grpSp>
        <p:nvGrpSpPr>
          <p:cNvPr id="17" name="Group 17"/>
          <p:cNvGrpSpPr/>
          <p:nvPr/>
        </p:nvGrpSpPr>
        <p:grpSpPr>
          <a:xfrm>
            <a:off x="685621" y="3122082"/>
            <a:ext cx="10741402" cy="3694863"/>
            <a:chOff x="0" y="194362"/>
            <a:chExt cx="21488400" cy="7389724"/>
          </a:xfrm>
        </p:grpSpPr>
        <p:sp>
          <p:nvSpPr>
            <p:cNvPr id="18" name="Freeform 18"/>
            <p:cNvSpPr/>
            <p:nvPr/>
          </p:nvSpPr>
          <p:spPr>
            <a:xfrm>
              <a:off x="1567058" y="194362"/>
              <a:ext cx="19195407" cy="4928909"/>
            </a:xfrm>
            <a:custGeom>
              <a:avLst/>
              <a:gdLst/>
              <a:ahLst/>
              <a:cxnLst/>
              <a:rect l="l" t="t" r="r" b="b"/>
              <a:pathLst>
                <a:path w="19195406" h="4928908">
                  <a:moveTo>
                    <a:pt x="0" y="0"/>
                  </a:moveTo>
                  <a:lnTo>
                    <a:pt x="19195406" y="0"/>
                  </a:lnTo>
                  <a:lnTo>
                    <a:pt x="19195406" y="4928908"/>
                  </a:lnTo>
                  <a:lnTo>
                    <a:pt x="0" y="4928908"/>
                  </a:lnTo>
                  <a:lnTo>
                    <a:pt x="0" y="0"/>
                  </a:lnTo>
                  <a:close/>
                </a:path>
              </a:pathLst>
            </a:custGeom>
            <a:blipFill>
              <a:blip r:embed="rId4"/>
              <a:stretch>
                <a:fillRect b="-52297"/>
              </a:stretch>
            </a:blipFill>
          </p:spPr>
        </p:sp>
        <p:grpSp>
          <p:nvGrpSpPr>
            <p:cNvPr id="19" name="Group 19"/>
            <p:cNvGrpSpPr/>
            <p:nvPr/>
          </p:nvGrpSpPr>
          <p:grpSpPr>
            <a:xfrm>
              <a:off x="0" y="4928908"/>
              <a:ext cx="1289489" cy="128948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765D"/>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22" name="TextBox 22"/>
            <p:cNvSpPr txBox="1"/>
            <p:nvPr/>
          </p:nvSpPr>
          <p:spPr>
            <a:xfrm>
              <a:off x="1567058" y="5153493"/>
              <a:ext cx="910094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Nhóm tuổi trước sinh sản</a:t>
              </a:r>
            </a:p>
          </p:txBody>
        </p:sp>
        <p:grpSp>
          <p:nvGrpSpPr>
            <p:cNvPr id="23" name="Group 23"/>
            <p:cNvGrpSpPr/>
            <p:nvPr/>
          </p:nvGrpSpPr>
          <p:grpSpPr>
            <a:xfrm>
              <a:off x="0" y="6294597"/>
              <a:ext cx="1289489" cy="128948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603"/>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26" name="TextBox 26"/>
            <p:cNvSpPr txBox="1"/>
            <p:nvPr/>
          </p:nvSpPr>
          <p:spPr>
            <a:xfrm>
              <a:off x="1567058" y="6519182"/>
              <a:ext cx="910094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Nhóm tuổi sinh sản</a:t>
              </a:r>
            </a:p>
          </p:txBody>
        </p:sp>
        <p:grpSp>
          <p:nvGrpSpPr>
            <p:cNvPr id="27" name="Group 27"/>
            <p:cNvGrpSpPr/>
            <p:nvPr/>
          </p:nvGrpSpPr>
          <p:grpSpPr>
            <a:xfrm>
              <a:off x="10820400" y="5005108"/>
              <a:ext cx="1289489" cy="128948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0AFCA"/>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30" name="TextBox 30"/>
            <p:cNvSpPr txBox="1"/>
            <p:nvPr/>
          </p:nvSpPr>
          <p:spPr>
            <a:xfrm>
              <a:off x="12387458" y="5229695"/>
              <a:ext cx="910094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Nhóm tuổi sau sinh sản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012" y="0"/>
            <a:ext cx="11430000" cy="4524315"/>
          </a:xfrm>
          <a:prstGeom prst="rect">
            <a:avLst/>
          </a:prstGeom>
        </p:spPr>
        <p:txBody>
          <a:bodyPr wrap="square">
            <a:spAutoFit/>
          </a:bodyPr>
          <a:lstStyle/>
          <a:p>
            <a:pPr algn="just"/>
            <a:r>
              <a:rPr lang="vi-VN" sz="3200" dirty="0">
                <a:solidFill>
                  <a:srgbClr val="000000"/>
                </a:solidFill>
                <a:latin typeface="+mj-lt"/>
              </a:rPr>
              <a:t>A là dạng tháp phát triển do có số lượng cá thể ở nhóm tuổi trước sinh sản cao → quần thể có xu hướng tăng trưởng kích thước quần thể.</a:t>
            </a:r>
          </a:p>
          <a:p>
            <a:pPr algn="just"/>
            <a:r>
              <a:rPr lang="vi-VN" sz="3200" dirty="0">
                <a:solidFill>
                  <a:srgbClr val="000000"/>
                </a:solidFill>
                <a:latin typeface="+mj-lt"/>
              </a:rPr>
              <a:t>- B là dạng tháp ổn định do có số lượng cá thể ở nhóm tuổi trước sinh sản và sinh sản bằng nhau → quần thể có xu hướng giữ ổn định kích thước quần thể.</a:t>
            </a:r>
          </a:p>
          <a:p>
            <a:pPr algn="just"/>
            <a:r>
              <a:rPr lang="vi-VN" sz="3200" dirty="0">
                <a:solidFill>
                  <a:srgbClr val="000000"/>
                </a:solidFill>
                <a:latin typeface="+mj-lt"/>
              </a:rPr>
              <a:t>- C là dạng tháp giảm sút do có số lượng cá thể ở nhóm tuổi trước sinh sản ít hơn nhóm tuổi sinh sản → quần thể có xu hướng giảm kích thước quần thể.  </a:t>
            </a:r>
            <a:endParaRPr lang="vi-VN" sz="3200" b="0" i="0" dirty="0">
              <a:solidFill>
                <a:srgbClr val="000000"/>
              </a:solidFill>
              <a:effectLst/>
              <a:latin typeface="+mj-lt"/>
            </a:endParaRPr>
          </a:p>
        </p:txBody>
      </p:sp>
    </p:spTree>
    <p:extLst>
      <p:ext uri="{BB962C8B-B14F-4D97-AF65-F5344CB8AC3E}">
        <p14:creationId xmlns:p14="http://schemas.microsoft.com/office/powerpoint/2010/main" val="399237839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4.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endParaRPr lang="en-US" sz="2300" b="1" dirty="0">
              <a:solidFill>
                <a:srgbClr val="000000"/>
              </a:solidFill>
              <a:latin typeface="Arial" pitchFamily="34" charset="0"/>
            </a:endParaRPr>
          </a:p>
        </p:txBody>
      </p:sp>
      <p:grpSp>
        <p:nvGrpSpPr>
          <p:cNvPr id="12" name="Group 12"/>
          <p:cNvGrpSpPr/>
          <p:nvPr/>
        </p:nvGrpSpPr>
        <p:grpSpPr>
          <a:xfrm>
            <a:off x="845252" y="1842505"/>
            <a:ext cx="10657952" cy="4795657"/>
            <a:chOff x="0" y="0"/>
            <a:chExt cx="21321456" cy="9591314"/>
          </a:xfrm>
        </p:grpSpPr>
        <p:grpSp>
          <p:nvGrpSpPr>
            <p:cNvPr id="13" name="Group 13"/>
            <p:cNvGrpSpPr/>
            <p:nvPr/>
          </p:nvGrpSpPr>
          <p:grpSpPr>
            <a:xfrm>
              <a:off x="0" y="0"/>
              <a:ext cx="21321456" cy="9591314"/>
              <a:chOff x="0" y="0"/>
              <a:chExt cx="6033993" cy="2714352"/>
            </a:xfrm>
          </p:grpSpPr>
          <p:sp>
            <p:nvSpPr>
              <p:cNvPr id="14" name="Freeform 14"/>
              <p:cNvSpPr/>
              <p:nvPr/>
            </p:nvSpPr>
            <p:spPr>
              <a:xfrm>
                <a:off x="0" y="0"/>
                <a:ext cx="6033993" cy="2714352"/>
              </a:xfrm>
              <a:custGeom>
                <a:avLst/>
                <a:gdLst/>
                <a:ahLst/>
                <a:cxnLst/>
                <a:rect l="l" t="t" r="r" b="b"/>
                <a:pathLst>
                  <a:path w="6033993" h="2714352">
                    <a:moveTo>
                      <a:pt x="5909533" y="59690"/>
                    </a:moveTo>
                    <a:cubicBezTo>
                      <a:pt x="5945093" y="59690"/>
                      <a:pt x="5974303" y="88900"/>
                      <a:pt x="5974303" y="124460"/>
                    </a:cubicBezTo>
                    <a:lnTo>
                      <a:pt x="5974303" y="2589892"/>
                    </a:lnTo>
                    <a:cubicBezTo>
                      <a:pt x="5974303" y="2625452"/>
                      <a:pt x="5945093" y="2654662"/>
                      <a:pt x="5909533" y="2654662"/>
                    </a:cubicBezTo>
                    <a:lnTo>
                      <a:pt x="124460" y="2654662"/>
                    </a:lnTo>
                    <a:cubicBezTo>
                      <a:pt x="88900" y="2654662"/>
                      <a:pt x="59690" y="2625452"/>
                      <a:pt x="59690" y="2589892"/>
                    </a:cubicBezTo>
                    <a:lnTo>
                      <a:pt x="59690" y="124460"/>
                    </a:lnTo>
                    <a:cubicBezTo>
                      <a:pt x="59690" y="88900"/>
                      <a:pt x="88900" y="59690"/>
                      <a:pt x="124460" y="59690"/>
                    </a:cubicBezTo>
                    <a:lnTo>
                      <a:pt x="5909533" y="59690"/>
                    </a:lnTo>
                    <a:moveTo>
                      <a:pt x="5909533" y="0"/>
                    </a:moveTo>
                    <a:lnTo>
                      <a:pt x="124460" y="0"/>
                    </a:lnTo>
                    <a:cubicBezTo>
                      <a:pt x="55880" y="0"/>
                      <a:pt x="0" y="55880"/>
                      <a:pt x="0" y="124460"/>
                    </a:cubicBezTo>
                    <a:lnTo>
                      <a:pt x="0" y="2589892"/>
                    </a:lnTo>
                    <a:cubicBezTo>
                      <a:pt x="0" y="2658472"/>
                      <a:pt x="55880" y="2714352"/>
                      <a:pt x="124460" y="2714352"/>
                    </a:cubicBezTo>
                    <a:lnTo>
                      <a:pt x="5909533" y="2714352"/>
                    </a:lnTo>
                    <a:cubicBezTo>
                      <a:pt x="5978113" y="2714352"/>
                      <a:pt x="6033993" y="2658472"/>
                      <a:pt x="6033993" y="2589892"/>
                    </a:cubicBezTo>
                    <a:lnTo>
                      <a:pt x="6033993" y="124460"/>
                    </a:lnTo>
                    <a:cubicBezTo>
                      <a:pt x="6033993" y="55880"/>
                      <a:pt x="5978113" y="0"/>
                      <a:pt x="5909533" y="0"/>
                    </a:cubicBezTo>
                    <a:close/>
                  </a:path>
                </a:pathLst>
              </a:custGeom>
              <a:solidFill>
                <a:srgbClr val="00BF63"/>
              </a:solidFill>
            </p:spPr>
          </p:sp>
        </p:grpSp>
        <p:sp>
          <p:nvSpPr>
            <p:cNvPr id="15" name="Freeform 15"/>
            <p:cNvSpPr/>
            <p:nvPr/>
          </p:nvSpPr>
          <p:spPr>
            <a:xfrm>
              <a:off x="10660728" y="314674"/>
              <a:ext cx="10214160" cy="8961967"/>
            </a:xfrm>
            <a:custGeom>
              <a:avLst/>
              <a:gdLst/>
              <a:ahLst/>
              <a:cxnLst/>
              <a:rect l="l" t="t" r="r" b="b"/>
              <a:pathLst>
                <a:path w="10214160" h="8961967">
                  <a:moveTo>
                    <a:pt x="0" y="0"/>
                  </a:moveTo>
                  <a:lnTo>
                    <a:pt x="10214160" y="0"/>
                  </a:lnTo>
                  <a:lnTo>
                    <a:pt x="10214160" y="8961966"/>
                  </a:lnTo>
                  <a:lnTo>
                    <a:pt x="0" y="8961966"/>
                  </a:lnTo>
                  <a:lnTo>
                    <a:pt x="0" y="0"/>
                  </a:lnTo>
                  <a:close/>
                </a:path>
              </a:pathLst>
            </a:custGeom>
            <a:blipFill>
              <a:blip r:embed="rId4"/>
              <a:stretch>
                <a:fillRect l="-15846" r="-15846"/>
              </a:stretch>
            </a:blipFill>
          </p:spPr>
        </p:sp>
        <p:sp>
          <p:nvSpPr>
            <p:cNvPr id="16" name="TextBox 16"/>
            <p:cNvSpPr txBox="1"/>
            <p:nvPr/>
          </p:nvSpPr>
          <p:spPr>
            <a:xfrm>
              <a:off x="440035" y="604400"/>
              <a:ext cx="9887611" cy="8386528"/>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Điều</a:t>
              </a:r>
              <a:r>
                <a:rPr lang="en-US" sz="2300" b="1" dirty="0">
                  <a:solidFill>
                    <a:srgbClr val="000000"/>
                  </a:solidFill>
                  <a:latin typeface="Arial" pitchFamily="34" charset="0"/>
                </a:rPr>
                <a:t> </a:t>
              </a:r>
              <a:r>
                <a:rPr lang="en-US" sz="2300" b="1" dirty="0" err="1">
                  <a:solidFill>
                    <a:srgbClr val="000000"/>
                  </a:solidFill>
                  <a:latin typeface="Arial" pitchFamily="34" charset="0"/>
                </a:rPr>
                <a:t>tra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chim</a:t>
              </a:r>
              <a:r>
                <a:rPr lang="en-US" sz="2300" b="1" dirty="0">
                  <a:solidFill>
                    <a:srgbClr val="000000"/>
                  </a:solidFill>
                  <a:latin typeface="Arial" pitchFamily="34" charset="0"/>
                </a:rPr>
                <a:t> </a:t>
              </a:r>
              <a:r>
                <a:rPr lang="en-US" sz="2300" b="1" dirty="0" err="1">
                  <a:solidFill>
                    <a:srgbClr val="000000"/>
                  </a:solidFill>
                  <a:latin typeface="Arial" pitchFamily="34" charset="0"/>
                </a:rPr>
                <a:t>trĩ</a:t>
              </a:r>
              <a:r>
                <a:rPr lang="en-US" sz="2300" b="1" dirty="0">
                  <a:solidFill>
                    <a:srgbClr val="000000"/>
                  </a:solidFill>
                  <a:latin typeface="Arial" pitchFamily="34" charset="0"/>
                </a:rPr>
                <a:t> </a:t>
              </a:r>
              <a:r>
                <a:rPr lang="en-US" sz="2300" b="1" dirty="0" err="1">
                  <a:solidFill>
                    <a:srgbClr val="000000"/>
                  </a:solidFill>
                  <a:latin typeface="Arial" pitchFamily="34" charset="0"/>
                </a:rPr>
                <a:t>đỏ</a:t>
              </a:r>
              <a:r>
                <a:rPr lang="en-US" sz="2300" b="1" dirty="0">
                  <a:solidFill>
                    <a:srgbClr val="000000"/>
                  </a:solidFill>
                  <a:latin typeface="Arial" pitchFamily="34" charset="0"/>
                </a:rPr>
                <a:t> </a:t>
              </a:r>
              <a:r>
                <a:rPr lang="en-US" sz="2300" b="1" dirty="0" err="1">
                  <a:solidFill>
                    <a:srgbClr val="000000"/>
                  </a:solidFill>
                  <a:latin typeface="Arial" pitchFamily="34" charset="0"/>
                </a:rPr>
                <a:t>khoang</a:t>
              </a:r>
              <a:r>
                <a:rPr lang="en-US" sz="2300" b="1" dirty="0">
                  <a:solidFill>
                    <a:srgbClr val="000000"/>
                  </a:solidFill>
                  <a:latin typeface="Arial" pitchFamily="34" charset="0"/>
                </a:rPr>
                <a:t> </a:t>
              </a:r>
              <a:r>
                <a:rPr lang="en-US" sz="2300" b="1" dirty="0" err="1">
                  <a:solidFill>
                    <a:srgbClr val="000000"/>
                  </a:solidFill>
                  <a:latin typeface="Arial" pitchFamily="34" charset="0"/>
                </a:rPr>
                <a:t>cổ</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khu</a:t>
              </a:r>
              <a:r>
                <a:rPr lang="en-US" sz="2300" b="1" dirty="0">
                  <a:solidFill>
                    <a:srgbClr val="000000"/>
                  </a:solidFill>
                  <a:latin typeface="Arial" pitchFamily="34" charset="0"/>
                </a:rPr>
                <a:t> </a:t>
              </a:r>
              <a:r>
                <a:rPr lang="en-US" sz="2300" b="1" dirty="0" err="1">
                  <a:solidFill>
                    <a:srgbClr val="000000"/>
                  </a:solidFill>
                  <a:latin typeface="Arial" pitchFamily="34" charset="0"/>
                </a:rPr>
                <a:t>vực</a:t>
              </a:r>
              <a:r>
                <a:rPr lang="en-US" sz="2300" b="1" dirty="0">
                  <a:solidFill>
                    <a:srgbClr val="000000"/>
                  </a:solidFill>
                  <a:latin typeface="Arial" pitchFamily="34" charset="0"/>
                </a:rPr>
                <a:t> </a:t>
              </a:r>
              <a:r>
                <a:rPr lang="en-US" sz="2300" b="1" dirty="0" err="1">
                  <a:solidFill>
                    <a:srgbClr val="000000"/>
                  </a:solidFill>
                  <a:latin typeface="Arial" pitchFamily="34" charset="0"/>
                </a:rPr>
                <a:t>nghiên</a:t>
              </a:r>
              <a:r>
                <a:rPr lang="en-US" sz="2300" b="1" dirty="0">
                  <a:solidFill>
                    <a:srgbClr val="000000"/>
                  </a:solidFill>
                  <a:latin typeface="Arial" pitchFamily="34" charset="0"/>
                </a:rPr>
                <a:t> </a:t>
              </a:r>
              <a:r>
                <a:rPr lang="en-US" sz="2300" b="1" dirty="0" err="1">
                  <a:solidFill>
                    <a:srgbClr val="000000"/>
                  </a:solidFill>
                  <a:latin typeface="Arial" pitchFamily="34" charset="0"/>
                </a:rPr>
                <a:t>cứu</a:t>
              </a:r>
              <a:r>
                <a:rPr lang="en-US" sz="2300" b="1" dirty="0">
                  <a:solidFill>
                    <a:srgbClr val="000000"/>
                  </a:solidFill>
                  <a:latin typeface="Arial" pitchFamily="34" charset="0"/>
                </a:rPr>
                <a:t> </a:t>
              </a:r>
              <a:r>
                <a:rPr lang="en-US" sz="2300" b="1" dirty="0" err="1">
                  <a:solidFill>
                    <a:srgbClr val="000000"/>
                  </a:solidFill>
                  <a:latin typeface="Arial" pitchFamily="34" charset="0"/>
                </a:rPr>
                <a:t>thu</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liệu</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chim</a:t>
              </a:r>
              <a:r>
                <a:rPr lang="en-US" sz="2300" b="1" dirty="0">
                  <a:solidFill>
                    <a:srgbClr val="000000"/>
                  </a:solidFill>
                  <a:latin typeface="Arial" pitchFamily="34" charset="0"/>
                </a:rPr>
                <a:t> </a:t>
              </a:r>
              <a:r>
                <a:rPr lang="en-US" sz="2300" b="1" dirty="0" err="1">
                  <a:solidFill>
                    <a:srgbClr val="000000"/>
                  </a:solidFill>
                  <a:latin typeface="Arial" pitchFamily="34" charset="0"/>
                </a:rPr>
                <a:t>trĩ</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a:t>
              </a:r>
              <a:r>
                <a:rPr lang="en-US" sz="2300" b="1" dirty="0" err="1">
                  <a:solidFill>
                    <a:srgbClr val="000000"/>
                  </a:solidFill>
                  <a:latin typeface="Arial" pitchFamily="34" charset="0"/>
                </a:rPr>
                <a:t>sau</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r>
                <a:rPr lang="en-US" sz="2300" b="1" dirty="0">
                  <a:solidFill>
                    <a:srgbClr val="000000"/>
                  </a:solidFill>
                  <a:latin typeface="Arial" pitchFamily="34" charset="0"/>
                </a:rPr>
                <a:t> </a:t>
              </a:r>
              <a:r>
                <a:rPr lang="en-US" sz="2300" b="1" dirty="0" err="1">
                  <a:solidFill>
                    <a:srgbClr val="000000"/>
                  </a:solidFill>
                  <a:latin typeface="Arial" pitchFamily="34" charset="0"/>
                </a:rPr>
                <a:t>trước</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80 con,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r>
                <a:rPr lang="en-US" sz="2300" b="1" dirty="0">
                  <a:solidFill>
                    <a:srgbClr val="000000"/>
                  </a:solidFill>
                  <a:latin typeface="Arial" pitchFamily="34" charset="0"/>
                </a:rPr>
                <a:t> </a:t>
              </a:r>
              <a:r>
                <a:rPr lang="en-US" sz="2300" b="1" dirty="0" err="1">
                  <a:solidFill>
                    <a:srgbClr val="000000"/>
                  </a:solidFill>
                  <a:latin typeface="Arial" pitchFamily="34" charset="0"/>
                </a:rPr>
                <a:t>đang</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30 con,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r>
                <a:rPr lang="en-US" sz="2300" b="1" dirty="0">
                  <a:solidFill>
                    <a:srgbClr val="000000"/>
                  </a:solidFill>
                  <a:latin typeface="Arial" pitchFamily="34" charset="0"/>
                </a:rPr>
                <a:t> </a:t>
              </a:r>
              <a:r>
                <a:rPr lang="en-US" sz="2300" b="1" dirty="0" err="1">
                  <a:solidFill>
                    <a:srgbClr val="000000"/>
                  </a:solidFill>
                  <a:latin typeface="Arial" pitchFamily="34" charset="0"/>
                </a:rPr>
                <a:t>sau</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15 con. </a:t>
              </a:r>
              <a:r>
                <a:rPr lang="vi-VN" sz="2300" b="1" dirty="0" smtClean="0">
                  <a:solidFill>
                    <a:srgbClr val="000000"/>
                  </a:solidFill>
                  <a:latin typeface="Arial" pitchFamily="34" charset="0"/>
                </a:rPr>
                <a:t>Vẽ</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tháp</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r>
                <a:rPr lang="en-US" sz="2300" b="1" dirty="0">
                  <a:solidFill>
                    <a:srgbClr val="000000"/>
                  </a:solidFill>
                  <a:latin typeface="Arial" pitchFamily="34" charset="0"/>
                </a:rPr>
                <a:t> </a:t>
              </a:r>
              <a:r>
                <a:rPr lang="en-US" sz="2300" b="1" dirty="0" err="1">
                  <a:solidFill>
                    <a:srgbClr val="000000"/>
                  </a:solidFill>
                  <a:latin typeface="Arial" pitchFamily="34" charset="0"/>
                </a:rPr>
                <a:t>chim</a:t>
              </a:r>
              <a:r>
                <a:rPr lang="en-US" sz="2300" b="1" dirty="0">
                  <a:solidFill>
                    <a:srgbClr val="000000"/>
                  </a:solidFill>
                  <a:latin typeface="Arial" pitchFamily="34" charset="0"/>
                </a:rPr>
                <a:t> </a:t>
              </a:r>
              <a:r>
                <a:rPr lang="en-US" sz="2300" b="1" dirty="0" err="1">
                  <a:solidFill>
                    <a:srgbClr val="000000"/>
                  </a:solidFill>
                  <a:latin typeface="Arial" pitchFamily="34" charset="0"/>
                </a:rPr>
                <a:t>trĩ</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xác</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chim</a:t>
              </a:r>
              <a:r>
                <a:rPr lang="en-US" sz="2300" b="1" dirty="0">
                  <a:solidFill>
                    <a:srgbClr val="000000"/>
                  </a:solidFill>
                  <a:latin typeface="Arial" pitchFamily="34" charset="0"/>
                </a:rPr>
                <a:t> </a:t>
              </a:r>
              <a:r>
                <a:rPr lang="en-US" sz="2300" b="1" dirty="0" err="1">
                  <a:solidFill>
                    <a:srgbClr val="000000"/>
                  </a:solidFill>
                  <a:latin typeface="Arial" pitchFamily="34" charset="0"/>
                </a:rPr>
                <a:t>trĩ</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tháp</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r>
                <a:rPr lang="en-US" sz="2300" b="1" dirty="0">
                  <a:solidFill>
                    <a:srgbClr val="000000"/>
                  </a:solidFill>
                  <a:latin typeface="Arial" pitchFamily="34" charset="0"/>
                </a:rPr>
                <a:t> </a:t>
              </a:r>
              <a:r>
                <a:rPr lang="en-US" sz="2300" b="1" dirty="0" err="1">
                  <a:solidFill>
                    <a:srgbClr val="000000"/>
                  </a:solidFill>
                  <a:latin typeface="Arial" pitchFamily="34" charset="0"/>
                </a:rPr>
                <a:t>thuộc</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82" descr="KHTN 8 (Cánh Diều) Bài 39: Quần thể sinh vật | Khoa học tự nhiên 8 (ảnh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2" y="2923289"/>
            <a:ext cx="2284412" cy="1152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241791"/>
            <a:ext cx="11961812" cy="744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3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Xác định dạng tháp tuổi của quần thể chim trĩ: Tháp tuổi của quần thể chim trĩ có dạng đáy rộng, đỉnh nhọn, cạnh xiên thể hiện nhóm tuổi trước sinh sản lớn hơn nhóm tuổi sinh sản → Quần thể chim trĩ có tháp tuổi thuộc dạng tháp phát triển.</a:t>
            </a:r>
            <a:endParaRPr kumimoji="0" lang="vi-VN" sz="3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24142159"/>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988" y="-827658"/>
            <a:ext cx="122069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53988" y="1140400"/>
            <a:ext cx="12342813"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Thành phần nhóm tuổi</a:t>
            </a:r>
          </a:p>
        </p:txBody>
      </p:sp>
      <p:grpSp>
        <p:nvGrpSpPr>
          <p:cNvPr id="12" name="Group 12"/>
          <p:cNvGrpSpPr/>
          <p:nvPr/>
        </p:nvGrpSpPr>
        <p:grpSpPr>
          <a:xfrm>
            <a:off x="685622" y="1842505"/>
            <a:ext cx="10817582" cy="1266118"/>
            <a:chOff x="0" y="0"/>
            <a:chExt cx="21640800" cy="2532236"/>
          </a:xfrm>
        </p:grpSpPr>
        <p:grpSp>
          <p:nvGrpSpPr>
            <p:cNvPr id="13" name="Group 13"/>
            <p:cNvGrpSpPr/>
            <p:nvPr/>
          </p:nvGrpSpPr>
          <p:grpSpPr>
            <a:xfrm>
              <a:off x="0" y="0"/>
              <a:ext cx="21640800" cy="2532236"/>
              <a:chOff x="0" y="0"/>
              <a:chExt cx="4274726" cy="500195"/>
            </a:xfrm>
          </p:grpSpPr>
          <p:sp>
            <p:nvSpPr>
              <p:cNvPr id="14" name="Freeform 14"/>
              <p:cNvSpPr/>
              <p:nvPr/>
            </p:nvSpPr>
            <p:spPr>
              <a:xfrm>
                <a:off x="0" y="0"/>
                <a:ext cx="4274726" cy="500195"/>
              </a:xfrm>
              <a:custGeom>
                <a:avLst/>
                <a:gdLst/>
                <a:ahLst/>
                <a:cxnLst/>
                <a:rect l="l" t="t" r="r" b="b"/>
                <a:pathLst>
                  <a:path w="4274726" h="500195">
                    <a:moveTo>
                      <a:pt x="0" y="0"/>
                    </a:moveTo>
                    <a:lnTo>
                      <a:pt x="4274726" y="0"/>
                    </a:lnTo>
                    <a:lnTo>
                      <a:pt x="4274726" y="500195"/>
                    </a:lnTo>
                    <a:lnTo>
                      <a:pt x="0" y="500195"/>
                    </a:lnTo>
                    <a:close/>
                  </a:path>
                </a:pathLst>
              </a:custGeom>
              <a:gradFill rotWithShape="1">
                <a:gsLst>
                  <a:gs pos="0">
                    <a:srgbClr val="FFF7AD">
                      <a:alpha val="100000"/>
                    </a:srgbClr>
                  </a:gs>
                  <a:gs pos="100000">
                    <a:srgbClr val="FFA9F9">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305482" y="433210"/>
              <a:ext cx="21029837"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Quần thể sinh vật gồm nhiều nhóm tuổi: Nhóm tuổi trước sinh sản, Nhóm tuổi sinh sản, Nhóm tuổi sau sinh sản</a:t>
              </a:r>
            </a:p>
          </p:txBody>
        </p:sp>
      </p:grpSp>
      <p:sp>
        <p:nvSpPr>
          <p:cNvPr id="17" name="TextBox 17"/>
          <p:cNvSpPr txBox="1"/>
          <p:nvPr/>
        </p:nvSpPr>
        <p:spPr>
          <a:xfrm>
            <a:off x="685622" y="3178473"/>
            <a:ext cx="10817582"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Thành phần nhóm tuổi của quần thể được biểu diễn bằng biểu đồ tháp tuổi. Có ba dạng tháp tuổi: dạng phát triển, dạng ổn định, dạng giảm sút</a:t>
            </a:r>
          </a:p>
        </p:txBody>
      </p:sp>
      <p:sp>
        <p:nvSpPr>
          <p:cNvPr id="18" name="Freeform 18"/>
          <p:cNvSpPr/>
          <p:nvPr/>
        </p:nvSpPr>
        <p:spPr>
          <a:xfrm>
            <a:off x="993533" y="4103456"/>
            <a:ext cx="9895705" cy="2541635"/>
          </a:xfrm>
          <a:custGeom>
            <a:avLst/>
            <a:gdLst/>
            <a:ahLst/>
            <a:cxnLst/>
            <a:rect l="l" t="t" r="r" b="b"/>
            <a:pathLst>
              <a:path w="14847424" h="3812453">
                <a:moveTo>
                  <a:pt x="0" y="0"/>
                </a:moveTo>
                <a:lnTo>
                  <a:pt x="14847423" y="0"/>
                </a:lnTo>
                <a:lnTo>
                  <a:pt x="14847423" y="3812454"/>
                </a:lnTo>
                <a:lnTo>
                  <a:pt x="0" y="3812454"/>
                </a:lnTo>
                <a:lnTo>
                  <a:pt x="0" y="0"/>
                </a:lnTo>
                <a:close/>
              </a:path>
            </a:pathLst>
          </a:custGeom>
          <a:blipFill>
            <a:blip r:embed="rId4"/>
            <a:stretch>
              <a:fillRect b="-52297"/>
            </a:stretch>
          </a:blipFill>
        </p:spPr>
      </p:sp>
    </p:spTree>
    <p:extLst>
      <p:ext uri="{BB962C8B-B14F-4D97-AF65-F5344CB8AC3E}">
        <p14:creationId xmlns:p14="http://schemas.microsoft.com/office/powerpoint/2010/main" val="1949518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40400"/>
            <a:ext cx="1218882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dirty="0" err="1">
                  <a:solidFill>
                    <a:srgbClr val="000000"/>
                  </a:solidFill>
                  <a:latin typeface="Arial" pitchFamily="34" charset="0"/>
                </a:rPr>
                <a:t>Hãy</a:t>
              </a:r>
              <a:r>
                <a:rPr lang="en-US" sz="2300" b="1" dirty="0">
                  <a:solidFill>
                    <a:srgbClr val="000000"/>
                  </a:solidFill>
                  <a:latin typeface="Arial" pitchFamily="34" charset="0"/>
                </a:rPr>
                <a:t> </a:t>
              </a:r>
              <a:r>
                <a:rPr lang="en-US" sz="2300" b="1" dirty="0" err="1">
                  <a:solidFill>
                    <a:srgbClr val="000000"/>
                  </a:solidFill>
                  <a:latin typeface="Arial" pitchFamily="34" charset="0"/>
                </a:rPr>
                <a:t>mô</a:t>
              </a:r>
              <a:r>
                <a:rPr lang="en-US" sz="2300" b="1" dirty="0">
                  <a:solidFill>
                    <a:srgbClr val="000000"/>
                  </a:solidFill>
                  <a:latin typeface="Arial" pitchFamily="34" charset="0"/>
                </a:rPr>
                <a:t> </a:t>
              </a:r>
              <a:r>
                <a:rPr lang="en-US" sz="2300" b="1" dirty="0" err="1">
                  <a:solidFill>
                    <a:srgbClr val="000000"/>
                  </a:solidFill>
                  <a:latin typeface="Arial" pitchFamily="34" charset="0"/>
                </a:rPr>
                <a:t>tả</a:t>
              </a:r>
              <a:r>
                <a:rPr lang="en-US" sz="2300" b="1" dirty="0">
                  <a:solidFill>
                    <a:srgbClr val="000000"/>
                  </a:solidFill>
                  <a:latin typeface="Arial" pitchFamily="34" charset="0"/>
                </a:rPr>
                <a:t> </a:t>
              </a:r>
              <a:r>
                <a:rPr lang="en-US" sz="2300" b="1" dirty="0" err="1">
                  <a:solidFill>
                    <a:srgbClr val="000000"/>
                  </a:solidFill>
                  <a:latin typeface="Arial" pitchFamily="34" charset="0"/>
                </a:rPr>
                <a:t>đặc</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kiểu</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bố</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II. CÁC ĐẶC TRƯNG CƠ BẢN CỦA QUẦN THỂ</a:t>
            </a:r>
            <a:endParaRPr lang="en-US" sz="2300" b="1" dirty="0">
              <a:solidFill>
                <a:srgbClr val="000000"/>
              </a:solidFill>
              <a:latin typeface="Arial" pitchFamily="34" charset="0"/>
            </a:endParaRPr>
          </a:p>
        </p:txBody>
      </p:sp>
      <p:sp>
        <p:nvSpPr>
          <p:cNvPr id="16" name="TextBox 16"/>
          <p:cNvSpPr txBox="1"/>
          <p:nvPr/>
        </p:nvSpPr>
        <p:spPr>
          <a:xfrm>
            <a:off x="685622" y="1213110"/>
            <a:ext cx="7459340" cy="384529"/>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5.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endParaRPr lang="en-US" sz="2300" b="1" dirty="0">
              <a:solidFill>
                <a:srgbClr val="000000"/>
              </a:solidFill>
              <a:latin typeface="Arial" pitchFamily="34" charset="0"/>
            </a:endParaRPr>
          </a:p>
        </p:txBody>
      </p:sp>
      <p:grpSp>
        <p:nvGrpSpPr>
          <p:cNvPr id="17" name="Group 17"/>
          <p:cNvGrpSpPr/>
          <p:nvPr/>
        </p:nvGrpSpPr>
        <p:grpSpPr>
          <a:xfrm>
            <a:off x="685622" y="2612152"/>
            <a:ext cx="10817582" cy="3846685"/>
            <a:chOff x="0" y="0"/>
            <a:chExt cx="21640800" cy="7693370"/>
          </a:xfrm>
        </p:grpSpPr>
        <p:sp>
          <p:nvSpPr>
            <p:cNvPr id="18" name="Freeform 18"/>
            <p:cNvSpPr/>
            <p:nvPr/>
          </p:nvSpPr>
          <p:spPr>
            <a:xfrm>
              <a:off x="0" y="0"/>
              <a:ext cx="21640800" cy="6806759"/>
            </a:xfrm>
            <a:custGeom>
              <a:avLst/>
              <a:gdLst/>
              <a:ahLst/>
              <a:cxnLst/>
              <a:rect l="l" t="t" r="r" b="b"/>
              <a:pathLst>
                <a:path w="21640800" h="6806759">
                  <a:moveTo>
                    <a:pt x="0" y="0"/>
                  </a:moveTo>
                  <a:lnTo>
                    <a:pt x="21640800" y="0"/>
                  </a:lnTo>
                  <a:lnTo>
                    <a:pt x="21640800" y="6806759"/>
                  </a:lnTo>
                  <a:lnTo>
                    <a:pt x="0" y="6806759"/>
                  </a:lnTo>
                  <a:lnTo>
                    <a:pt x="0" y="0"/>
                  </a:lnTo>
                  <a:close/>
                </a:path>
              </a:pathLst>
            </a:custGeom>
            <a:blipFill>
              <a:blip r:embed="rId4"/>
              <a:stretch>
                <a:fillRect/>
              </a:stretch>
            </a:blipFill>
          </p:spPr>
        </p:sp>
        <p:sp>
          <p:nvSpPr>
            <p:cNvPr id="19" name="TextBox 19"/>
            <p:cNvSpPr txBox="1"/>
            <p:nvPr/>
          </p:nvSpPr>
          <p:spPr>
            <a:xfrm>
              <a:off x="307930" y="6968684"/>
              <a:ext cx="6055241" cy="724686"/>
            </a:xfrm>
            <a:prstGeom prst="rect">
              <a:avLst/>
            </a:prstGeom>
          </p:spPr>
          <p:txBody>
            <a:bodyPr lIns="0" tIns="0" rIns="0" bIns="0" rtlCol="0" anchor="t">
              <a:spAutoFit/>
            </a:bodyPr>
            <a:lstStyle/>
            <a:p>
              <a:pPr algn="ctr">
                <a:lnSpc>
                  <a:spcPts val="3107"/>
                </a:lnSpc>
              </a:pPr>
              <a:r>
                <a:rPr lang="en-US" sz="2200" b="1" i="1">
                  <a:solidFill>
                    <a:srgbClr val="000000"/>
                  </a:solidFill>
                  <a:latin typeface="Arial" pitchFamily="34" charset="0"/>
                </a:rPr>
                <a:t>a) Theo nhóm</a:t>
              </a:r>
            </a:p>
          </p:txBody>
        </p:sp>
        <p:sp>
          <p:nvSpPr>
            <p:cNvPr id="20" name="TextBox 20"/>
            <p:cNvSpPr txBox="1"/>
            <p:nvPr/>
          </p:nvSpPr>
          <p:spPr>
            <a:xfrm>
              <a:off x="7792780" y="6717046"/>
              <a:ext cx="6055241" cy="724686"/>
            </a:xfrm>
            <a:prstGeom prst="rect">
              <a:avLst/>
            </a:prstGeom>
          </p:spPr>
          <p:txBody>
            <a:bodyPr lIns="0" tIns="0" rIns="0" bIns="0" rtlCol="0" anchor="t">
              <a:spAutoFit/>
            </a:bodyPr>
            <a:lstStyle/>
            <a:p>
              <a:pPr algn="ctr">
                <a:lnSpc>
                  <a:spcPts val="3107"/>
                </a:lnSpc>
              </a:pPr>
              <a:r>
                <a:rPr lang="en-US" sz="2200" b="1" i="1">
                  <a:solidFill>
                    <a:srgbClr val="000000"/>
                  </a:solidFill>
                  <a:latin typeface="Arial" pitchFamily="34" charset="0"/>
                </a:rPr>
                <a:t>b) Đồng đều</a:t>
              </a:r>
            </a:p>
          </p:txBody>
        </p:sp>
        <p:sp>
          <p:nvSpPr>
            <p:cNvPr id="21" name="TextBox 21"/>
            <p:cNvSpPr txBox="1"/>
            <p:nvPr/>
          </p:nvSpPr>
          <p:spPr>
            <a:xfrm>
              <a:off x="15283120" y="6740084"/>
              <a:ext cx="6055241" cy="724686"/>
            </a:xfrm>
            <a:prstGeom prst="rect">
              <a:avLst/>
            </a:prstGeom>
          </p:spPr>
          <p:txBody>
            <a:bodyPr lIns="0" tIns="0" rIns="0" bIns="0" rtlCol="0" anchor="t">
              <a:spAutoFit/>
            </a:bodyPr>
            <a:lstStyle/>
            <a:p>
              <a:pPr algn="ctr">
                <a:lnSpc>
                  <a:spcPts val="3107"/>
                </a:lnSpc>
              </a:pPr>
              <a:r>
                <a:rPr lang="en-US" sz="2200" b="1" i="1">
                  <a:solidFill>
                    <a:srgbClr val="000000"/>
                  </a:solidFill>
                  <a:latin typeface="Arial" pitchFamily="34" charset="0"/>
                </a:rPr>
                <a:t>c) Ngẫu nhiên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745934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5. Sự phân bố cá thể trong quần thể</a:t>
            </a:r>
          </a:p>
        </p:txBody>
      </p:sp>
      <p:sp>
        <p:nvSpPr>
          <p:cNvPr id="12" name="TextBox 12"/>
          <p:cNvSpPr txBox="1"/>
          <p:nvPr/>
        </p:nvSpPr>
        <p:spPr>
          <a:xfrm>
            <a:off x="685622" y="1798055"/>
            <a:ext cx="10817582"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Sự phân bố cá thể của quần thể có ảnh hưởng tới khả năng khai thác nguồn sống trong khu vực phân bố. Có ba kiểu phân bố cá thể:</a:t>
            </a:r>
          </a:p>
        </p:txBody>
      </p:sp>
      <p:grpSp>
        <p:nvGrpSpPr>
          <p:cNvPr id="13" name="Group 13"/>
          <p:cNvGrpSpPr/>
          <p:nvPr/>
        </p:nvGrpSpPr>
        <p:grpSpPr>
          <a:xfrm>
            <a:off x="685622" y="2723036"/>
            <a:ext cx="10817582" cy="892444"/>
            <a:chOff x="1" y="-1"/>
            <a:chExt cx="21640799" cy="1784887"/>
          </a:xfrm>
        </p:grpSpPr>
        <p:grpSp>
          <p:nvGrpSpPr>
            <p:cNvPr id="14" name="Group 14"/>
            <p:cNvGrpSpPr/>
            <p:nvPr/>
          </p:nvGrpSpPr>
          <p:grpSpPr>
            <a:xfrm rot="5400000">
              <a:off x="-111555" y="111555"/>
              <a:ext cx="1784887" cy="1561776"/>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0097B2">
                      <a:alpha val="100000"/>
                    </a:srgbClr>
                  </a:gs>
                  <a:gs pos="100000">
                    <a:srgbClr val="7ED957">
                      <a:alpha val="100000"/>
                    </a:srgbClr>
                  </a:gs>
                </a:gsLst>
                <a:lin ang="0"/>
              </a:gra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832336" y="59537"/>
              <a:ext cx="19808464"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Kiểu phân bố theo nhóm: thường xuất hiện khi điều kiện sống phân bố không đồng đều trong môi trường </a:t>
              </a:r>
            </a:p>
          </p:txBody>
        </p:sp>
      </p:grpSp>
      <p:grpSp>
        <p:nvGrpSpPr>
          <p:cNvPr id="18" name="Group 18"/>
          <p:cNvGrpSpPr/>
          <p:nvPr/>
        </p:nvGrpSpPr>
        <p:grpSpPr>
          <a:xfrm>
            <a:off x="685622" y="3729781"/>
            <a:ext cx="10817582" cy="1299347"/>
            <a:chOff x="1" y="-1"/>
            <a:chExt cx="21640799" cy="2598692"/>
          </a:xfrm>
        </p:grpSpPr>
        <p:grpSp>
          <p:nvGrpSpPr>
            <p:cNvPr id="19" name="Group 19"/>
            <p:cNvGrpSpPr/>
            <p:nvPr/>
          </p:nvGrpSpPr>
          <p:grpSpPr>
            <a:xfrm rot="5400000">
              <a:off x="-111555" y="111555"/>
              <a:ext cx="1784887" cy="1561776"/>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0097B2">
                      <a:alpha val="100000"/>
                    </a:srgbClr>
                  </a:gs>
                  <a:gs pos="100000">
                    <a:srgbClr val="7ED957">
                      <a:alpha val="100000"/>
                    </a:srgbClr>
                  </a:gs>
                </a:gsLst>
                <a:lin ang="0"/>
              </a:gradFill>
            </p:spPr>
          </p:sp>
          <p:sp>
            <p:nvSpPr>
              <p:cNvPr id="21" name="TextBox 21"/>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2" name="TextBox 22"/>
            <p:cNvSpPr txBox="1"/>
            <p:nvPr/>
          </p:nvSpPr>
          <p:spPr>
            <a:xfrm>
              <a:off x="1832337" y="59536"/>
              <a:ext cx="19808463"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Kiểu phân bố đồng đều: thường xuất hiện khi điều kiện sống phân bố đều trong môi trường và có sự cạnh tranh gay gắt giữa các cá thể trong quần thể</a:t>
              </a:r>
            </a:p>
          </p:txBody>
        </p:sp>
      </p:grpSp>
      <p:grpSp>
        <p:nvGrpSpPr>
          <p:cNvPr id="23" name="Group 23"/>
          <p:cNvGrpSpPr/>
          <p:nvPr/>
        </p:nvGrpSpPr>
        <p:grpSpPr>
          <a:xfrm>
            <a:off x="685622" y="5086169"/>
            <a:ext cx="10817582" cy="1299347"/>
            <a:chOff x="1" y="-1"/>
            <a:chExt cx="21640799" cy="2598692"/>
          </a:xfrm>
        </p:grpSpPr>
        <p:grpSp>
          <p:nvGrpSpPr>
            <p:cNvPr id="24" name="Group 24"/>
            <p:cNvGrpSpPr/>
            <p:nvPr/>
          </p:nvGrpSpPr>
          <p:grpSpPr>
            <a:xfrm rot="5400000">
              <a:off x="-111555" y="111555"/>
              <a:ext cx="1784887" cy="1561776"/>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0097B2">
                      <a:alpha val="100000"/>
                    </a:srgbClr>
                  </a:gs>
                  <a:gs pos="100000">
                    <a:srgbClr val="7ED957">
                      <a:alpha val="100000"/>
                    </a:srgbClr>
                  </a:gs>
                </a:gsLst>
                <a:lin ang="0"/>
              </a:gradFill>
            </p:spPr>
          </p:sp>
          <p:sp>
            <p:nvSpPr>
              <p:cNvPr id="26" name="TextBox 2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7" name="TextBox 27"/>
            <p:cNvSpPr txBox="1"/>
            <p:nvPr/>
          </p:nvSpPr>
          <p:spPr>
            <a:xfrm>
              <a:off x="1832337" y="59536"/>
              <a:ext cx="19808463"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Kiểu phân bố ngẫu nhiên: thường xuất hiện khi điều kiện sống phân bố đồng đều trong môi trường nhưng không có sự cạnh tranh gay gắt giữa các cá thể trong quần thể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608" y="7979"/>
            <a:ext cx="9608218" cy="6856214"/>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cxnSp>
        <p:nvCxnSpPr>
          <p:cNvPr id="3" name="Straight Connector 2"/>
          <p:cNvCxnSpPr>
            <a:endCxn id="8" idx="1"/>
          </p:cNvCxnSpPr>
          <p:nvPr/>
        </p:nvCxnSpPr>
        <p:spPr>
          <a:xfrm>
            <a:off x="1840891" y="506980"/>
            <a:ext cx="1142084" cy="307791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238694" y="3481374"/>
            <a:ext cx="1080931" cy="304960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37929" y="1126284"/>
            <a:ext cx="6442066" cy="4809942"/>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7198" b="1" dirty="0">
                <a:solidFill>
                  <a:prstClr val="white"/>
                </a:solidFill>
                <a:latin typeface="UTM Avenida" panose="02040603050506020204" pitchFamily="18" charset="0"/>
                <a:cs typeface="Arial" panose="020B0604020202020204" pitchFamily="34" charset="0"/>
              </a:rPr>
              <a:t>CHIA NHÓM</a:t>
            </a:r>
          </a:p>
          <a:p>
            <a:pPr algn="ctr">
              <a:lnSpc>
                <a:spcPct val="150000"/>
              </a:lnSpc>
              <a:defRPr/>
            </a:pPr>
            <a:r>
              <a:rPr lang="en-US" sz="3999" b="1" dirty="0" err="1">
                <a:solidFill>
                  <a:prstClr val="white"/>
                </a:solidFill>
                <a:latin typeface="UTM Avenida" panose="02040603050506020204" pitchFamily="18" charset="0"/>
                <a:cs typeface="Arial" panose="020B0604020202020204" pitchFamily="34" charset="0"/>
              </a:rPr>
              <a:t>Lớp</a:t>
            </a:r>
            <a:r>
              <a:rPr lang="en-US" sz="3999" b="1" dirty="0">
                <a:solidFill>
                  <a:prstClr val="white"/>
                </a:solidFill>
                <a:latin typeface="UTM Avenida" panose="02040603050506020204" pitchFamily="18" charset="0"/>
                <a:cs typeface="Arial" panose="020B0604020202020204" pitchFamily="34" charset="0"/>
              </a:rPr>
              <a:t> chia </a:t>
            </a:r>
            <a:r>
              <a:rPr lang="en-US" sz="3999" b="1" dirty="0" err="1">
                <a:solidFill>
                  <a:prstClr val="white"/>
                </a:solidFill>
                <a:latin typeface="UTM Avenida" panose="02040603050506020204" pitchFamily="18" charset="0"/>
                <a:cs typeface="Arial" panose="020B0604020202020204" pitchFamily="34" charset="0"/>
              </a:rPr>
              <a:t>thành</a:t>
            </a:r>
            <a:r>
              <a:rPr lang="en-US" sz="3999" b="1" dirty="0">
                <a:solidFill>
                  <a:prstClr val="white"/>
                </a:solidFill>
                <a:latin typeface="UTM Avenida" panose="02040603050506020204" pitchFamily="18" charset="0"/>
                <a:cs typeface="Arial" panose="020B0604020202020204" pitchFamily="34" charset="0"/>
              </a:rPr>
              <a:t> </a:t>
            </a:r>
            <a:r>
              <a:rPr lang="en-US" sz="3999" b="1" dirty="0">
                <a:solidFill>
                  <a:srgbClr val="FFC000"/>
                </a:solidFill>
                <a:latin typeface="UTM Avenida" panose="02040603050506020204" pitchFamily="18" charset="0"/>
                <a:cs typeface="Arial" panose="020B0604020202020204" pitchFamily="34" charset="0"/>
              </a:rPr>
              <a:t>4</a:t>
            </a:r>
            <a:r>
              <a:rPr lang="en-US" sz="3999" b="1" dirty="0">
                <a:solidFill>
                  <a:prstClr val="white"/>
                </a:solidFill>
                <a:latin typeface="UTM Avenida" panose="02040603050506020204" pitchFamily="18" charset="0"/>
                <a:cs typeface="Arial" panose="020B0604020202020204" pitchFamily="34" charset="0"/>
              </a:rPr>
              <a:t> </a:t>
            </a:r>
            <a:r>
              <a:rPr lang="en-US" sz="3999" b="1" dirty="0" err="1">
                <a:solidFill>
                  <a:prstClr val="white"/>
                </a:solidFill>
                <a:latin typeface="UTM Avenida" panose="02040603050506020204" pitchFamily="18" charset="0"/>
                <a:cs typeface="Arial" panose="020B0604020202020204" pitchFamily="34" charset="0"/>
              </a:rPr>
              <a:t>nhóm</a:t>
            </a:r>
            <a:r>
              <a:rPr lang="en-US" sz="3999" b="1" dirty="0">
                <a:solidFill>
                  <a:prstClr val="white"/>
                </a:solidFill>
                <a:latin typeface="UTM Avenida" panose="02040603050506020204" pitchFamily="18" charset="0"/>
                <a:cs typeface="Arial" panose="020B0604020202020204" pitchFamily="34" charset="0"/>
              </a:rPr>
              <a:t>. </a:t>
            </a:r>
            <a:endParaRPr lang="vi-VN" sz="3999" b="1" dirty="0">
              <a:solidFill>
                <a:prstClr val="white"/>
              </a:solidFill>
              <a:latin typeface="UTM Avenida" panose="02040603050506020204" pitchFamily="18" charset="0"/>
              <a:cs typeface="Arial" panose="020B0604020202020204" pitchFamily="34" charset="0"/>
            </a:endParaRPr>
          </a:p>
          <a:p>
            <a:pPr algn="ctr">
              <a:lnSpc>
                <a:spcPct val="150000"/>
              </a:lnSpc>
              <a:defRPr/>
            </a:pPr>
            <a:r>
              <a:rPr lang="en-US" sz="3999" b="1" dirty="0" err="1">
                <a:solidFill>
                  <a:prstClr val="white"/>
                </a:solidFill>
                <a:latin typeface="UTM Avenida" panose="02040603050506020204" pitchFamily="18" charset="0"/>
                <a:cs typeface="Arial" panose="020B0604020202020204" pitchFamily="34" charset="0"/>
              </a:rPr>
              <a:t>Mỗi</a:t>
            </a:r>
            <a:r>
              <a:rPr lang="en-US" sz="3999" b="1" dirty="0">
                <a:solidFill>
                  <a:prstClr val="white"/>
                </a:solidFill>
                <a:latin typeface="UTM Avenida" panose="02040603050506020204" pitchFamily="18" charset="0"/>
                <a:cs typeface="Arial" panose="020B0604020202020204" pitchFamily="34" charset="0"/>
              </a:rPr>
              <a:t> </a:t>
            </a:r>
            <a:r>
              <a:rPr lang="en-US" sz="3999" b="1" dirty="0" err="1">
                <a:solidFill>
                  <a:prstClr val="white"/>
                </a:solidFill>
                <a:latin typeface="UTM Avenida" panose="02040603050506020204" pitchFamily="18" charset="0"/>
                <a:cs typeface="Arial" panose="020B0604020202020204" pitchFamily="34" charset="0"/>
              </a:rPr>
              <a:t>nhóm</a:t>
            </a:r>
            <a:r>
              <a:rPr lang="en-US" sz="3999" b="1" dirty="0">
                <a:solidFill>
                  <a:prstClr val="white"/>
                </a:solidFill>
                <a:latin typeface="UTM Avenida" panose="02040603050506020204" pitchFamily="18" charset="0"/>
                <a:cs typeface="Arial" panose="020B0604020202020204" pitchFamily="34" charset="0"/>
              </a:rPr>
              <a:t> </a:t>
            </a:r>
            <a:r>
              <a:rPr lang="en-US" sz="3999" b="1" dirty="0" err="1">
                <a:solidFill>
                  <a:prstClr val="white"/>
                </a:solidFill>
                <a:latin typeface="UTM Avenida" panose="02040603050506020204" pitchFamily="18" charset="0"/>
                <a:cs typeface="Arial" panose="020B0604020202020204" pitchFamily="34" charset="0"/>
              </a:rPr>
              <a:t>tự</a:t>
            </a:r>
            <a:r>
              <a:rPr lang="en-US" sz="3999" b="1" dirty="0">
                <a:solidFill>
                  <a:prstClr val="white"/>
                </a:solidFill>
                <a:latin typeface="UTM Avenida" panose="02040603050506020204" pitchFamily="18" charset="0"/>
                <a:cs typeface="Arial" panose="020B0604020202020204" pitchFamily="34" charset="0"/>
              </a:rPr>
              <a:t> </a:t>
            </a:r>
            <a:r>
              <a:rPr lang="en-US" sz="3999" b="1" dirty="0" err="1">
                <a:solidFill>
                  <a:prstClr val="white"/>
                </a:solidFill>
                <a:latin typeface="UTM Avenida" panose="02040603050506020204" pitchFamily="18" charset="0"/>
                <a:cs typeface="Arial" panose="020B0604020202020204" pitchFamily="34" charset="0"/>
              </a:rPr>
              <a:t>chọn</a:t>
            </a:r>
            <a:r>
              <a:rPr lang="en-US" sz="3999" b="1" dirty="0">
                <a:solidFill>
                  <a:prstClr val="white"/>
                </a:solidFill>
                <a:latin typeface="UTM Avenida" panose="02040603050506020204" pitchFamily="18" charset="0"/>
                <a:cs typeface="Arial" panose="020B0604020202020204" pitchFamily="34" charset="0"/>
              </a:rPr>
              <a:t> </a:t>
            </a:r>
            <a:r>
              <a:rPr lang="en-US" sz="3999" b="1" dirty="0" err="1">
                <a:solidFill>
                  <a:prstClr val="white"/>
                </a:solidFill>
                <a:latin typeface="UTM Avenida" panose="02040603050506020204" pitchFamily="18" charset="0"/>
                <a:cs typeface="Arial" panose="020B0604020202020204" pitchFamily="34" charset="0"/>
              </a:rPr>
              <a:t>ra</a:t>
            </a:r>
            <a:r>
              <a:rPr lang="en-US" sz="3999" b="1" dirty="0">
                <a:solidFill>
                  <a:prstClr val="white"/>
                </a:solidFill>
                <a:latin typeface="UTM Avenida" panose="02040603050506020204" pitchFamily="18" charset="0"/>
                <a:cs typeface="Arial" panose="020B0604020202020204" pitchFamily="34" charset="0"/>
              </a:rPr>
              <a:t> </a:t>
            </a:r>
            <a:r>
              <a:rPr lang="en-US" sz="3999" b="1" dirty="0" err="1">
                <a:solidFill>
                  <a:prstClr val="white"/>
                </a:solidFill>
                <a:latin typeface="UTM Avenida" panose="02040603050506020204" pitchFamily="18" charset="0"/>
                <a:cs typeface="Arial" panose="020B0604020202020204" pitchFamily="34" charset="0"/>
              </a:rPr>
              <a:t>nhóm</a:t>
            </a:r>
            <a:r>
              <a:rPr lang="en-US" sz="3999" b="1" dirty="0">
                <a:solidFill>
                  <a:prstClr val="white"/>
                </a:solidFill>
                <a:latin typeface="UTM Avenida" panose="02040603050506020204" pitchFamily="18" charset="0"/>
                <a:cs typeface="Arial" panose="020B0604020202020204" pitchFamily="34" charset="0"/>
              </a:rPr>
              <a:t> </a:t>
            </a:r>
            <a:r>
              <a:rPr lang="en-US" sz="3999" b="1" dirty="0" err="1">
                <a:solidFill>
                  <a:prstClr val="white"/>
                </a:solidFill>
                <a:latin typeface="UTM Avenida" panose="02040603050506020204" pitchFamily="18" charset="0"/>
                <a:cs typeface="Arial" panose="020B0604020202020204" pitchFamily="34" charset="0"/>
              </a:rPr>
              <a:t>trưởng</a:t>
            </a:r>
            <a:r>
              <a:rPr lang="en-US" sz="2399" b="1" dirty="0">
                <a:solidFill>
                  <a:prstClr val="white"/>
                </a:solidFill>
                <a:latin typeface="UTM Avenida" panose="02040603050506020204" pitchFamily="18" charset="0"/>
                <a:cs typeface="Arial" panose="020B0604020202020204" pitchFamily="34" charset="0"/>
              </a:rPr>
              <a:t>,</a:t>
            </a:r>
            <a:endParaRPr lang="vi-VN" sz="2399" b="1" dirty="0">
              <a:solidFill>
                <a:prstClr val="white"/>
              </a:solidFill>
              <a:latin typeface="UTM Avenida" panose="02040603050506020204" pitchFamily="18" charset="0"/>
              <a:cs typeface="Arial" panose="020B0604020202020204" pitchFamily="34" charset="0"/>
            </a:endParaRPr>
          </a:p>
        </p:txBody>
      </p:sp>
      <p:cxnSp>
        <p:nvCxnSpPr>
          <p:cNvPr id="6" name="Straight Connector 5"/>
          <p:cNvCxnSpPr>
            <a:stCxn id="8" idx="1"/>
          </p:cNvCxnSpPr>
          <p:nvPr/>
        </p:nvCxnSpPr>
        <p:spPr>
          <a:xfrm flipH="1">
            <a:off x="1841873" y="3584898"/>
            <a:ext cx="1141102" cy="308895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238694" y="357508"/>
            <a:ext cx="1080932" cy="312386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82975" y="1964880"/>
            <a:ext cx="196598" cy="3240038"/>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800">
              <a:solidFill>
                <a:prstClr val="black"/>
              </a:solidFill>
              <a:latin typeface="Calibri" panose="020F0502020204030204"/>
            </a:endParaRPr>
          </a:p>
        </p:txBody>
      </p:sp>
      <p:sp>
        <p:nvSpPr>
          <p:cNvPr id="9" name="Left Bracket 8"/>
          <p:cNvSpPr/>
          <p:nvPr/>
        </p:nvSpPr>
        <p:spPr>
          <a:xfrm rot="10800000">
            <a:off x="9001593" y="1334046"/>
            <a:ext cx="237101" cy="4294656"/>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800">
              <a:solidFill>
                <a:prstClr val="black"/>
              </a:solidFill>
              <a:latin typeface="Calibri" panose="020F0502020204030204"/>
            </a:endParaRPr>
          </a:p>
        </p:txBody>
      </p:sp>
      <p:grpSp>
        <p:nvGrpSpPr>
          <p:cNvPr id="10" name="Group 9"/>
          <p:cNvGrpSpPr/>
          <p:nvPr/>
        </p:nvGrpSpPr>
        <p:grpSpPr>
          <a:xfrm>
            <a:off x="2399152" y="3330324"/>
            <a:ext cx="509149" cy="509149"/>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grpSp>
        <p:nvGrpSpPr>
          <p:cNvPr id="13" name="Group 12"/>
          <p:cNvGrpSpPr/>
          <p:nvPr/>
        </p:nvGrpSpPr>
        <p:grpSpPr>
          <a:xfrm>
            <a:off x="9340660" y="3252352"/>
            <a:ext cx="509149" cy="509149"/>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444" y="306404"/>
            <a:ext cx="8473181" cy="171405"/>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444" y="6502452"/>
            <a:ext cx="8473181" cy="171405"/>
          </a:xfrm>
          <a:prstGeom prst="rect">
            <a:avLst/>
          </a:prstGeom>
          <a:noFill/>
          <a:ln w="9525">
            <a:noFill/>
            <a:miter lim="800000"/>
            <a:headEnd/>
            <a:tailEnd/>
          </a:ln>
        </p:spPr>
      </p:pic>
      <p:grpSp>
        <p:nvGrpSpPr>
          <p:cNvPr id="17" name="Group 16"/>
          <p:cNvGrpSpPr/>
          <p:nvPr/>
        </p:nvGrpSpPr>
        <p:grpSpPr>
          <a:xfrm>
            <a:off x="1253062" y="6324876"/>
            <a:ext cx="509149" cy="509149"/>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grpSp>
        <p:nvGrpSpPr>
          <p:cNvPr id="20" name="Group 19"/>
          <p:cNvGrpSpPr/>
          <p:nvPr/>
        </p:nvGrpSpPr>
        <p:grpSpPr>
          <a:xfrm>
            <a:off x="10386959" y="6336721"/>
            <a:ext cx="509149" cy="509149"/>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grpSp>
        <p:nvGrpSpPr>
          <p:cNvPr id="23" name="Group 22"/>
          <p:cNvGrpSpPr/>
          <p:nvPr/>
        </p:nvGrpSpPr>
        <p:grpSpPr>
          <a:xfrm>
            <a:off x="1324217" y="137531"/>
            <a:ext cx="509149" cy="509149"/>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grpSp>
        <p:nvGrpSpPr>
          <p:cNvPr id="26" name="Group 25"/>
          <p:cNvGrpSpPr/>
          <p:nvPr/>
        </p:nvGrpSpPr>
        <p:grpSpPr>
          <a:xfrm>
            <a:off x="10319625" y="77382"/>
            <a:ext cx="509149" cy="509149"/>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29524" y="5951181"/>
            <a:ext cx="457081" cy="457081"/>
          </a:xfrm>
          <a:prstGeom prst="rect">
            <a:avLst/>
          </a:prstGeom>
        </p:spPr>
      </p:pic>
    </p:spTree>
    <p:extLst>
      <p:ext uri="{BB962C8B-B14F-4D97-AF65-F5344CB8AC3E}">
        <p14:creationId xmlns:p14="http://schemas.microsoft.com/office/powerpoint/2010/main" val="136578723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mediacall" presetSubtype="0" fill="hold" nodeType="clickEffect">
                                      <p:stCondLst>
                                        <p:cond delay="0"/>
                                      </p:stCondLst>
                                      <p:childTnLst>
                                        <p:cmd type="call" cmd="playFromBookmark(Bookmark 1)">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5306">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2"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3" name="Beep_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00)">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4"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5"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5306">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II. CÁC ĐẶC TRƯNG CƠ BẢN CỦA QUẦN THỂ</a:t>
            </a:r>
            <a:endParaRPr lang="en-US" sz="2300" b="1" dirty="0">
              <a:solidFill>
                <a:srgbClr val="000000"/>
              </a:solidFill>
              <a:latin typeface="Arial" pitchFamily="34" charset="0"/>
            </a:endParaRPr>
          </a:p>
        </p:txBody>
      </p:sp>
      <p:sp>
        <p:nvSpPr>
          <p:cNvPr id="11" name="TextBox 11"/>
          <p:cNvSpPr txBox="1"/>
          <p:nvPr/>
        </p:nvSpPr>
        <p:spPr>
          <a:xfrm>
            <a:off x="685622" y="1213110"/>
            <a:ext cx="7459340"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5. </a:t>
            </a:r>
            <a:r>
              <a:rPr lang="en-US" sz="2300" b="1" dirty="0" err="1">
                <a:solidFill>
                  <a:srgbClr val="000000"/>
                </a:solidFill>
                <a:latin typeface="Arial" pitchFamily="34" charset="0"/>
              </a:rPr>
              <a:t>Sự</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bố</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nvGrpSpPr>
          <p:cNvPr id="12" name="Group 12"/>
          <p:cNvGrpSpPr/>
          <p:nvPr/>
        </p:nvGrpSpPr>
        <p:grpSpPr>
          <a:xfrm>
            <a:off x="685622" y="1842505"/>
            <a:ext cx="10817582" cy="4832155"/>
            <a:chOff x="0" y="0"/>
            <a:chExt cx="21640800" cy="9664310"/>
          </a:xfrm>
        </p:grpSpPr>
        <p:grpSp>
          <p:nvGrpSpPr>
            <p:cNvPr id="13" name="Group 13"/>
            <p:cNvGrpSpPr/>
            <p:nvPr/>
          </p:nvGrpSpPr>
          <p:grpSpPr>
            <a:xfrm>
              <a:off x="815061" y="554958"/>
              <a:ext cx="20825739" cy="9109352"/>
              <a:chOff x="0" y="0"/>
              <a:chExt cx="4113726" cy="1799378"/>
            </a:xfrm>
          </p:grpSpPr>
          <p:sp>
            <p:nvSpPr>
              <p:cNvPr id="14" name="Freeform 14"/>
              <p:cNvSpPr/>
              <p:nvPr/>
            </p:nvSpPr>
            <p:spPr>
              <a:xfrm>
                <a:off x="0" y="0"/>
                <a:ext cx="4113726" cy="1799378"/>
              </a:xfrm>
              <a:custGeom>
                <a:avLst/>
                <a:gdLst/>
                <a:ahLst/>
                <a:cxnLst/>
                <a:rect l="l" t="t" r="r" b="b"/>
                <a:pathLst>
                  <a:path w="4113726" h="1799378">
                    <a:moveTo>
                      <a:pt x="0" y="0"/>
                    </a:moveTo>
                    <a:lnTo>
                      <a:pt x="4113726" y="0"/>
                    </a:lnTo>
                    <a:lnTo>
                      <a:pt x="4113726" y="1799378"/>
                    </a:lnTo>
                    <a:lnTo>
                      <a:pt x="0" y="1799378"/>
                    </a:lnTo>
                    <a:close/>
                  </a:path>
                </a:pathLst>
              </a:custGeom>
              <a:solidFill>
                <a:srgbClr val="D2C7FF"/>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6" name="Freeform 16"/>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TextBox 17"/>
            <p:cNvSpPr txBox="1"/>
            <p:nvPr/>
          </p:nvSpPr>
          <p:spPr>
            <a:xfrm>
              <a:off x="1706322" y="1002866"/>
              <a:ext cx="19283742" cy="838652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Xác định kiểu phân bố các cá thể của quần thể trong mỗi trường hợp dưới đây:</a:t>
              </a:r>
            </a:p>
            <a:p>
              <a:pPr algn="just">
                <a:lnSpc>
                  <a:spcPct val="120000"/>
                </a:lnSpc>
              </a:pPr>
              <a:r>
                <a:rPr lang="en-US" sz="2300" b="1">
                  <a:solidFill>
                    <a:srgbClr val="000000"/>
                  </a:solidFill>
                  <a:latin typeface="Arial" pitchFamily="34" charset="0"/>
                </a:rPr>
                <a:t>a) Quần thể cây gỗ lim xanh trong rừng có điều kiện khí hậu, đất đai thuận lợi trong cả khu rừng, số lượng cây gỗ ít, không có sự cạnh tranh gay gắt giữa các cá thể.</a:t>
              </a:r>
            </a:p>
            <a:p>
              <a:pPr algn="just">
                <a:lnSpc>
                  <a:spcPct val="120000"/>
                </a:lnSpc>
              </a:pPr>
              <a:r>
                <a:rPr lang="en-US" sz="2300" b="1">
                  <a:solidFill>
                    <a:srgbClr val="000000"/>
                  </a:solidFill>
                  <a:latin typeface="Arial" pitchFamily="34" charset="0"/>
                </a:rPr>
                <a:t>b) Quần thể chim hải âu đang sinh sống ở một khu vực có điều kiện sống phân bố tương đối đồng đều và các cá thể có sự cạnh tranh gay gắt.</a:t>
              </a:r>
            </a:p>
            <a:p>
              <a:pPr algn="just">
                <a:lnSpc>
                  <a:spcPct val="120000"/>
                </a:lnSpc>
                <a:spcBef>
                  <a:spcPct val="0"/>
                </a:spcBef>
              </a:pPr>
              <a:r>
                <a:rPr lang="en-US" sz="2300" b="1">
                  <a:solidFill>
                    <a:srgbClr val="000000"/>
                  </a:solidFill>
                  <a:latin typeface="Arial" pitchFamily="34" charset="0"/>
                </a:rPr>
                <a:t>c) Quần thể trâu rừng sống thành bầy đàn, tập trung ở những nơi có nhiều cỏ và gần các dòng sông.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812" y="990600"/>
            <a:ext cx="11506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i="1" dirty="0" smtClean="0"/>
              <a:t>Kiểu </a:t>
            </a:r>
            <a:r>
              <a:rPr lang="vi-VN" sz="3200" i="1" dirty="0"/>
              <a:t>phân bố các cá thể của quần thể:</a:t>
            </a:r>
            <a:endParaRPr lang="en-US" sz="3200" dirty="0"/>
          </a:p>
          <a:p>
            <a:r>
              <a:rPr lang="vi-VN" sz="3200" i="1" dirty="0"/>
              <a:t>- Ví dụ (a) thuộc kiểu phân bố ngẫu nhiên do điều kiện sống phân bố đồng đều trong môi trường, các các thể không có sự cạnh tranh gay gắt.</a:t>
            </a:r>
            <a:endParaRPr lang="en-US" sz="3200" dirty="0"/>
          </a:p>
          <a:p>
            <a:r>
              <a:rPr lang="vi-VN" sz="3200" i="1" dirty="0"/>
              <a:t>- Ví dụ (b) thuộc kiểu phân bố đồng đều do điều kiện sống phân bố tương đối đồng đều, các cá thể có sự cạnh tranh gay gắt.</a:t>
            </a:r>
            <a:endParaRPr lang="en-US" sz="3200" dirty="0"/>
          </a:p>
          <a:p>
            <a:r>
              <a:rPr lang="vi-VN" sz="3200" i="1" dirty="0"/>
              <a:t>- Ví dụ (c) thuộc kiểu phân bố theo nhóm do các cá thể của quần thể tập trung ở những nơi có điều kiện sống tốt nhất.</a:t>
            </a:r>
            <a:endParaRPr lang="en-US" sz="3200" dirty="0"/>
          </a:p>
        </p:txBody>
      </p:sp>
    </p:spTree>
    <p:extLst>
      <p:ext uri="{BB962C8B-B14F-4D97-AF65-F5344CB8AC3E}">
        <p14:creationId xmlns:p14="http://schemas.microsoft.com/office/powerpoint/2010/main" val="408369792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053956"/>
            <a:ext cx="10497988" cy="2177952"/>
            <a:chOff x="0" y="-241102"/>
            <a:chExt cx="21001446" cy="4355904"/>
          </a:xfrm>
        </p:grpSpPr>
        <p:sp>
          <p:nvSpPr>
            <p:cNvPr id="5" name="TextBox 5"/>
            <p:cNvSpPr txBox="1"/>
            <p:nvPr/>
          </p:nvSpPr>
          <p:spPr>
            <a:xfrm>
              <a:off x="0" y="-241102"/>
              <a:ext cx="4114800" cy="4355904"/>
            </a:xfrm>
            <a:prstGeom prst="rect">
              <a:avLst/>
            </a:prstGeom>
          </p:spPr>
          <p:txBody>
            <a:bodyPr lIns="50800" tIns="50800" rIns="50800" bIns="50800" rtlCol="0" anchor="ctr"/>
            <a:lstStyle/>
            <a:p>
              <a:pPr algn="ctr">
                <a:lnSpc>
                  <a:spcPts val="2239"/>
                </a:lnSpc>
              </a:pPr>
              <a:endParaRPr b="1">
                <a:latin typeface="Arial" pitchFamily="34" charset="0"/>
              </a:endParaRPr>
            </a:p>
          </p:txBody>
        </p:sp>
        <p:sp>
          <p:nvSpPr>
            <p:cNvPr id="6" name="TextBox 6"/>
            <p:cNvSpPr txBox="1"/>
            <p:nvPr/>
          </p:nvSpPr>
          <p:spPr>
            <a:xfrm>
              <a:off x="639355" y="235190"/>
              <a:ext cx="20362091" cy="1698926"/>
            </a:xfrm>
            <a:prstGeom prst="rect">
              <a:avLst/>
            </a:prstGeom>
          </p:spPr>
          <p:txBody>
            <a:bodyPr lIns="0" tIns="0" rIns="0" bIns="0" rtlCol="0" anchor="t">
              <a:spAutoFit/>
            </a:bodyPr>
            <a:lstStyle/>
            <a:p>
              <a:pPr algn="just">
                <a:lnSpc>
                  <a:spcPct val="120000"/>
                </a:lnSpc>
                <a:spcBef>
                  <a:spcPct val="0"/>
                </a:spcBef>
              </a:pPr>
              <a:r>
                <a:rPr lang="vi-VN" sz="2300" b="1" smtClean="0">
                  <a:solidFill>
                    <a:srgbClr val="000000"/>
                  </a:solidFill>
                  <a:latin typeface="Arial" pitchFamily="34" charset="0"/>
                </a:rPr>
                <a:t>Mời các em xem đoạn video sau và hãy cho biết em cần làm gì để bảo vệ loài sinh vật này?</a:t>
              </a:r>
              <a:endParaRPr lang="en-US" sz="2300" b="1" dirty="0">
                <a:solidFill>
                  <a:srgbClr val="000000"/>
                </a:solidFill>
                <a:latin typeface="Arial" pitchFamily="34" charset="0"/>
              </a:endParaRPr>
            </a:p>
          </p:txBody>
        </p:sp>
      </p:grpSp>
      <p:grpSp>
        <p:nvGrpSpPr>
          <p:cNvPr id="7" name="Group 7"/>
          <p:cNvGrpSpPr/>
          <p:nvPr/>
        </p:nvGrpSpPr>
        <p:grpSpPr>
          <a:xfrm>
            <a:off x="-387332" y="-1341314"/>
            <a:ext cx="13654735" cy="2826415"/>
            <a:chOff x="0" y="1250397"/>
            <a:chExt cx="27316583" cy="5652830"/>
          </a:xfrm>
        </p:grpSpPr>
        <p:grpSp>
          <p:nvGrpSpPr>
            <p:cNvPr id="8" name="Group 8"/>
            <p:cNvGrpSpPr/>
            <p:nvPr/>
          </p:nvGrpSpPr>
          <p:grpSpPr>
            <a:xfrm>
              <a:off x="0" y="1875624"/>
              <a:ext cx="27316583" cy="4114800"/>
              <a:chOff x="0" y="0"/>
              <a:chExt cx="5395868" cy="812800"/>
            </a:xfrm>
          </p:grpSpPr>
          <p:sp>
            <p:nvSpPr>
              <p:cNvPr id="9" name="Freeform 9"/>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Freeform 11"/>
            <p:cNvSpPr/>
            <p:nvPr/>
          </p:nvSpPr>
          <p:spPr>
            <a:xfrm rot="5400000">
              <a:off x="22132603" y="3944162"/>
              <a:ext cx="2970203" cy="2947927"/>
            </a:xfrm>
            <a:custGeom>
              <a:avLst/>
              <a:gdLst/>
              <a:ahLst/>
              <a:cxnLst/>
              <a:rect l="l" t="t" r="r" b="b"/>
              <a:pathLst>
                <a:path w="2970203" h="2947927">
                  <a:moveTo>
                    <a:pt x="0" y="0"/>
                  </a:moveTo>
                  <a:lnTo>
                    <a:pt x="2970203" y="0"/>
                  </a:lnTo>
                  <a:lnTo>
                    <a:pt x="2970203" y="2947927"/>
                  </a:lnTo>
                  <a:lnTo>
                    <a:pt x="0" y="2947927"/>
                  </a:lnTo>
                  <a:lnTo>
                    <a:pt x="0" y="0"/>
                  </a:lnTo>
                  <a:close/>
                </a:path>
              </a:pathLst>
            </a:custGeom>
            <a:blipFill>
              <a:blip r:embed="rId2"/>
              <a:stretch>
                <a:fillRect/>
              </a:stretch>
            </a:blipFill>
          </p:spPr>
        </p:sp>
        <p:sp>
          <p:nvSpPr>
            <p:cNvPr id="12" name="Freeform 12"/>
            <p:cNvSpPr/>
            <p:nvPr/>
          </p:nvSpPr>
          <p:spPr>
            <a:xfrm rot="2935212">
              <a:off x="17785894" y="1025027"/>
              <a:ext cx="5365254" cy="5815994"/>
            </a:xfrm>
            <a:custGeom>
              <a:avLst/>
              <a:gdLst/>
              <a:ahLst/>
              <a:cxnLst/>
              <a:rect l="l" t="t" r="r" b="b"/>
              <a:pathLst>
                <a:path w="5365254" h="5815994">
                  <a:moveTo>
                    <a:pt x="0" y="0"/>
                  </a:moveTo>
                  <a:lnTo>
                    <a:pt x="5365255" y="0"/>
                  </a:lnTo>
                  <a:lnTo>
                    <a:pt x="5365255" y="5815994"/>
                  </a:lnTo>
                  <a:lnTo>
                    <a:pt x="0" y="5815994"/>
                  </a:lnTo>
                  <a:lnTo>
                    <a:pt x="0" y="0"/>
                  </a:lnTo>
                  <a:close/>
                </a:path>
              </a:pathLst>
            </a:custGeom>
            <a:blipFill>
              <a:blip r:embed="rId3"/>
              <a:stretch>
                <a:fillRect/>
              </a:stretch>
            </a:blipFill>
          </p:spPr>
        </p:sp>
        <p:sp>
          <p:nvSpPr>
            <p:cNvPr id="13" name="TextBox 13"/>
            <p:cNvSpPr txBox="1"/>
            <p:nvPr/>
          </p:nvSpPr>
          <p:spPr>
            <a:xfrm>
              <a:off x="2146467" y="4530983"/>
              <a:ext cx="16781984"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MỘT SỐ BIỆN PHÁP BẢO VỆ QUẦN THỂ SINH VẬT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053956"/>
            <a:ext cx="10497988" cy="2361804"/>
            <a:chOff x="0" y="-241102"/>
            <a:chExt cx="21001446" cy="4723608"/>
          </a:xfrm>
        </p:grpSpPr>
        <p:sp>
          <p:nvSpPr>
            <p:cNvPr id="5" name="TextBox 5"/>
            <p:cNvSpPr txBox="1"/>
            <p:nvPr/>
          </p:nvSpPr>
          <p:spPr>
            <a:xfrm>
              <a:off x="0" y="-241102"/>
              <a:ext cx="4114800" cy="4355904"/>
            </a:xfrm>
            <a:prstGeom prst="rect">
              <a:avLst/>
            </a:prstGeom>
          </p:spPr>
          <p:txBody>
            <a:bodyPr lIns="50800" tIns="50800" rIns="50800" bIns="50800" rtlCol="0" anchor="ctr"/>
            <a:lstStyle/>
            <a:p>
              <a:pPr algn="ctr">
                <a:lnSpc>
                  <a:spcPts val="2239"/>
                </a:lnSpc>
              </a:pPr>
              <a:endParaRPr b="1">
                <a:latin typeface="Arial" pitchFamily="34" charset="0"/>
              </a:endParaRPr>
            </a:p>
          </p:txBody>
        </p:sp>
        <p:sp>
          <p:nvSpPr>
            <p:cNvPr id="6" name="TextBox 6"/>
            <p:cNvSpPr txBox="1"/>
            <p:nvPr/>
          </p:nvSpPr>
          <p:spPr>
            <a:xfrm>
              <a:off x="639355" y="235190"/>
              <a:ext cx="20362091" cy="4247316"/>
            </a:xfrm>
            <a:prstGeom prst="rect">
              <a:avLst/>
            </a:prstGeom>
          </p:spPr>
          <p:txBody>
            <a:bodyPr lIns="0" tIns="0" rIns="0" bIns="0" rtlCol="0" anchor="t">
              <a:spAutoFit/>
            </a:bodyPr>
            <a:lstStyle/>
            <a:p>
              <a:pPr algn="just">
                <a:lnSpc>
                  <a:spcPct val="120000"/>
                </a:lnSpc>
                <a:spcBef>
                  <a:spcPct val="0"/>
                </a:spcBef>
              </a:pPr>
              <a:r>
                <a:rPr lang="vi-VN" sz="2300" b="1" dirty="0" smtClean="0">
                  <a:solidFill>
                    <a:srgbClr val="000000"/>
                  </a:solidFill>
                  <a:latin typeface="Arial" pitchFamily="34" charset="0"/>
                </a:rPr>
                <a:t>THẢO LUẬN CẶP ĐÔI:</a:t>
              </a:r>
            </a:p>
            <a:p>
              <a:pPr algn="just">
                <a:lnSpc>
                  <a:spcPct val="120000"/>
                </a:lnSpc>
                <a:spcBef>
                  <a:spcPct val="0"/>
                </a:spcBef>
              </a:pPr>
              <a:r>
                <a:rPr lang="vi-VN" sz="2300" b="1" dirty="0" smtClean="0">
                  <a:solidFill>
                    <a:srgbClr val="000000"/>
                  </a:solidFill>
                  <a:latin typeface="Arial" pitchFamily="34" charset="0"/>
                </a:rPr>
                <a:t>Câu 1: Cho biết một số biện pháp bảo vệ quần thể sinh vật?</a:t>
              </a:r>
            </a:p>
            <a:p>
              <a:pPr algn="just">
                <a:lnSpc>
                  <a:spcPct val="120000"/>
                </a:lnSpc>
                <a:spcBef>
                  <a:spcPct val="0"/>
                </a:spcBef>
              </a:pPr>
              <a:r>
                <a:rPr lang="vi-VN" sz="2300" b="1" dirty="0" smtClean="0">
                  <a:solidFill>
                    <a:srgbClr val="000000"/>
                  </a:solidFill>
                  <a:latin typeface="Arial" pitchFamily="34" charset="0"/>
                </a:rPr>
                <a:t>Câu 2: </a:t>
              </a:r>
              <a:r>
                <a:rPr lang="en-US" sz="2300" b="1" dirty="0" err="1" smtClean="0">
                  <a:solidFill>
                    <a:srgbClr val="000000"/>
                  </a:solidFill>
                  <a:latin typeface="Arial" pitchFamily="34" charset="0"/>
                </a:rPr>
                <a:t>Việc</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xây</a:t>
              </a:r>
              <a:r>
                <a:rPr lang="en-US" sz="2300" b="1" dirty="0">
                  <a:solidFill>
                    <a:srgbClr val="000000"/>
                  </a:solidFill>
                  <a:latin typeface="Arial" pitchFamily="34" charset="0"/>
                </a:rPr>
                <a:t> </a:t>
              </a:r>
              <a:r>
                <a:rPr lang="en-US" sz="2300" b="1" dirty="0" err="1">
                  <a:solidFill>
                    <a:srgbClr val="000000"/>
                  </a:solidFill>
                  <a:latin typeface="Arial" pitchFamily="34" charset="0"/>
                </a:rPr>
                <a:t>dựng</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khu</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tồn</a:t>
              </a:r>
              <a:r>
                <a:rPr lang="en-US" sz="2300" b="1" dirty="0">
                  <a:solidFill>
                    <a:srgbClr val="000000"/>
                  </a:solidFill>
                  <a:latin typeface="Arial" pitchFamily="34" charset="0"/>
                </a:rPr>
                <a:t> </a:t>
              </a:r>
              <a:r>
                <a:rPr lang="en-US" sz="2300" b="1" dirty="0" err="1">
                  <a:solidFill>
                    <a:srgbClr val="000000"/>
                  </a:solidFill>
                  <a:latin typeface="Arial" pitchFamily="34" charset="0"/>
                </a:rPr>
                <a:t>thiên</a:t>
              </a:r>
              <a:r>
                <a:rPr lang="en-US" sz="2300" b="1" dirty="0">
                  <a:solidFill>
                    <a:srgbClr val="000000"/>
                  </a:solidFill>
                  <a:latin typeface="Arial" pitchFamily="34" charset="0"/>
                </a:rPr>
                <a:t> </a:t>
              </a:r>
              <a:r>
                <a:rPr lang="en-US" sz="2300" b="1" dirty="0" err="1">
                  <a:solidFill>
                    <a:srgbClr val="000000"/>
                  </a:solidFill>
                  <a:latin typeface="Arial" pitchFamily="34" charset="0"/>
                </a:rPr>
                <a:t>nhiên</a:t>
              </a:r>
              <a:r>
                <a:rPr lang="en-US" sz="2300" b="1" dirty="0">
                  <a:solidFill>
                    <a:srgbClr val="000000"/>
                  </a:solidFill>
                  <a:latin typeface="Arial" pitchFamily="34" charset="0"/>
                </a:rPr>
                <a:t>, </a:t>
              </a:r>
              <a:r>
                <a:rPr lang="en-US" sz="2300" b="1" dirty="0" err="1">
                  <a:solidFill>
                    <a:srgbClr val="000000"/>
                  </a:solidFill>
                  <a:latin typeface="Arial" pitchFamily="34" charset="0"/>
                </a:rPr>
                <a:t>vườn</a:t>
              </a:r>
              <a:r>
                <a:rPr lang="en-US" sz="2300" b="1" dirty="0">
                  <a:solidFill>
                    <a:srgbClr val="000000"/>
                  </a:solidFill>
                  <a:latin typeface="Arial" pitchFamily="34" charset="0"/>
                </a:rPr>
                <a:t> </a:t>
              </a:r>
              <a:r>
                <a:rPr lang="en-US" sz="2300" b="1" dirty="0" err="1">
                  <a:solidFill>
                    <a:srgbClr val="000000"/>
                  </a:solidFill>
                  <a:latin typeface="Arial" pitchFamily="34" charset="0"/>
                </a:rPr>
                <a:t>quốc</a:t>
              </a:r>
              <a:r>
                <a:rPr lang="en-US" sz="2300" b="1" dirty="0">
                  <a:solidFill>
                    <a:srgbClr val="000000"/>
                  </a:solidFill>
                  <a:latin typeface="Arial" pitchFamily="34" charset="0"/>
                </a:rPr>
                <a:t> </a:t>
              </a:r>
              <a:r>
                <a:rPr lang="en-US" sz="2300" b="1" dirty="0" err="1">
                  <a:solidFill>
                    <a:srgbClr val="000000"/>
                  </a:solidFill>
                  <a:latin typeface="Arial" pitchFamily="34" charset="0"/>
                </a:rPr>
                <a:t>gia</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ý </a:t>
              </a:r>
              <a:r>
                <a:rPr lang="en-US" sz="2300" b="1" dirty="0" err="1">
                  <a:solidFill>
                    <a:srgbClr val="000000"/>
                  </a:solidFill>
                  <a:latin typeface="Arial" pitchFamily="34" charset="0"/>
                </a:rPr>
                <a:t>nghĩa</a:t>
              </a:r>
              <a:r>
                <a:rPr lang="en-US" sz="2300" b="1" dirty="0">
                  <a:solidFill>
                    <a:srgbClr val="000000"/>
                  </a:solidFill>
                  <a:latin typeface="Arial" pitchFamily="34" charset="0"/>
                </a:rPr>
                <a:t> </a:t>
              </a:r>
              <a:r>
                <a:rPr lang="en-US" sz="2300" b="1" dirty="0" err="1">
                  <a:solidFill>
                    <a:srgbClr val="000000"/>
                  </a:solidFill>
                  <a:latin typeface="Arial" pitchFamily="34" charset="0"/>
                </a:rPr>
                <a:t>gì</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smtClean="0">
                  <a:solidFill>
                    <a:srgbClr val="000000"/>
                  </a:solidFill>
                  <a:latin typeface="Arial" pitchFamily="34" charset="0"/>
                </a:rPr>
                <a:t>?</a:t>
              </a:r>
              <a:endParaRPr lang="vi-VN" sz="2300" b="1" dirty="0" smtClean="0">
                <a:solidFill>
                  <a:srgbClr val="000000"/>
                </a:solidFill>
                <a:latin typeface="Arial" pitchFamily="34" charset="0"/>
              </a:endParaRPr>
            </a:p>
            <a:p>
              <a:pPr algn="just">
                <a:lnSpc>
                  <a:spcPct val="120000"/>
                </a:lnSpc>
                <a:spcBef>
                  <a:spcPct val="0"/>
                </a:spcBef>
              </a:pPr>
              <a:endParaRPr lang="en-US" sz="2300" b="1" dirty="0">
                <a:solidFill>
                  <a:srgbClr val="000000"/>
                </a:solidFill>
                <a:latin typeface="Arial" pitchFamily="34" charset="0"/>
              </a:endParaRPr>
            </a:p>
          </p:txBody>
        </p:sp>
      </p:grpSp>
      <p:grpSp>
        <p:nvGrpSpPr>
          <p:cNvPr id="7" name="Group 7"/>
          <p:cNvGrpSpPr/>
          <p:nvPr/>
        </p:nvGrpSpPr>
        <p:grpSpPr>
          <a:xfrm>
            <a:off x="-387332" y="-1341314"/>
            <a:ext cx="13654735" cy="2826415"/>
            <a:chOff x="0" y="1250397"/>
            <a:chExt cx="27316583" cy="5652830"/>
          </a:xfrm>
        </p:grpSpPr>
        <p:grpSp>
          <p:nvGrpSpPr>
            <p:cNvPr id="8" name="Group 8"/>
            <p:cNvGrpSpPr/>
            <p:nvPr/>
          </p:nvGrpSpPr>
          <p:grpSpPr>
            <a:xfrm>
              <a:off x="0" y="1875624"/>
              <a:ext cx="27316583" cy="4114800"/>
              <a:chOff x="0" y="0"/>
              <a:chExt cx="5395868" cy="812800"/>
            </a:xfrm>
          </p:grpSpPr>
          <p:sp>
            <p:nvSpPr>
              <p:cNvPr id="9" name="Freeform 9"/>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Freeform 11"/>
            <p:cNvSpPr/>
            <p:nvPr/>
          </p:nvSpPr>
          <p:spPr>
            <a:xfrm rot="5400000">
              <a:off x="22132603" y="3944162"/>
              <a:ext cx="2970203" cy="2947927"/>
            </a:xfrm>
            <a:custGeom>
              <a:avLst/>
              <a:gdLst/>
              <a:ahLst/>
              <a:cxnLst/>
              <a:rect l="l" t="t" r="r" b="b"/>
              <a:pathLst>
                <a:path w="2970203" h="2947927">
                  <a:moveTo>
                    <a:pt x="0" y="0"/>
                  </a:moveTo>
                  <a:lnTo>
                    <a:pt x="2970203" y="0"/>
                  </a:lnTo>
                  <a:lnTo>
                    <a:pt x="2970203" y="2947927"/>
                  </a:lnTo>
                  <a:lnTo>
                    <a:pt x="0" y="2947927"/>
                  </a:lnTo>
                  <a:lnTo>
                    <a:pt x="0" y="0"/>
                  </a:lnTo>
                  <a:close/>
                </a:path>
              </a:pathLst>
            </a:custGeom>
            <a:blipFill>
              <a:blip r:embed="rId4"/>
              <a:stretch>
                <a:fillRect/>
              </a:stretch>
            </a:blipFill>
          </p:spPr>
        </p:sp>
        <p:sp>
          <p:nvSpPr>
            <p:cNvPr id="12" name="Freeform 12"/>
            <p:cNvSpPr/>
            <p:nvPr/>
          </p:nvSpPr>
          <p:spPr>
            <a:xfrm rot="2935212">
              <a:off x="17785894" y="1025027"/>
              <a:ext cx="5365254" cy="5815994"/>
            </a:xfrm>
            <a:custGeom>
              <a:avLst/>
              <a:gdLst/>
              <a:ahLst/>
              <a:cxnLst/>
              <a:rect l="l" t="t" r="r" b="b"/>
              <a:pathLst>
                <a:path w="5365254" h="5815994">
                  <a:moveTo>
                    <a:pt x="0" y="0"/>
                  </a:moveTo>
                  <a:lnTo>
                    <a:pt x="5365255" y="0"/>
                  </a:lnTo>
                  <a:lnTo>
                    <a:pt x="5365255" y="5815994"/>
                  </a:lnTo>
                  <a:lnTo>
                    <a:pt x="0" y="5815994"/>
                  </a:lnTo>
                  <a:lnTo>
                    <a:pt x="0" y="0"/>
                  </a:lnTo>
                  <a:close/>
                </a:path>
              </a:pathLst>
            </a:custGeom>
            <a:blipFill>
              <a:blip r:embed="rId5"/>
              <a:stretch>
                <a:fillRect/>
              </a:stretch>
            </a:blipFill>
          </p:spPr>
        </p:sp>
        <p:sp>
          <p:nvSpPr>
            <p:cNvPr id="13" name="TextBox 13"/>
            <p:cNvSpPr txBox="1"/>
            <p:nvPr/>
          </p:nvSpPr>
          <p:spPr>
            <a:xfrm>
              <a:off x="2146467" y="4530983"/>
              <a:ext cx="16781984"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MỘT SỐ BIỆN PHÁP BẢO VỆ QUẦN THỂ SINH VẬT</a:t>
              </a:r>
            </a:p>
          </p:txBody>
        </p:sp>
      </p:grpSp>
      <p:pic>
        <p:nvPicPr>
          <p:cNvPr id="14"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51812" y="3231908"/>
            <a:ext cx="2917825" cy="1774825"/>
          </a:xfrm>
          <a:prstGeom prst="rect">
            <a:avLst/>
          </a:prstGeom>
        </p:spPr>
      </p:pic>
    </p:spTree>
    <p:extLst>
      <p:ext uri="{BB962C8B-B14F-4D97-AF65-F5344CB8AC3E}">
        <p14:creationId xmlns:p14="http://schemas.microsoft.com/office/powerpoint/2010/main" val="2198070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4"/>
                                        </p:tgtEl>
                                      </p:cBhvr>
                                    </p:cmd>
                                  </p:childTnLst>
                                </p:cTn>
                              </p:par>
                            </p:childTnLst>
                          </p:cTn>
                        </p:par>
                      </p:childTnLst>
                    </p:cTn>
                  </p:par>
                </p:childTnLst>
              </p:cTn>
              <p:nextCondLst>
                <p:cond evt="onClick" delay="0">
                  <p:tgtEl>
                    <p:spTgt spid="14"/>
                  </p:tgtEl>
                </p:cond>
              </p:nextCondLst>
            </p:seq>
            <p:video>
              <p:cMediaNode vol="80000">
                <p:cTn id="22" fill="hold" display="0">
                  <p:stCondLst>
                    <p:cond delay="indefinite"/>
                  </p:stCondLst>
                </p:cTn>
                <p:tgtEl>
                  <p:spTgt spid="1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142953"/>
            <a:ext cx="10817582" cy="1278069"/>
            <a:chOff x="0" y="0"/>
            <a:chExt cx="21640800" cy="2556139"/>
          </a:xfrm>
        </p:grpSpPr>
        <p:grpSp>
          <p:nvGrpSpPr>
            <p:cNvPr id="6" name="Group 6"/>
            <p:cNvGrpSpPr/>
            <p:nvPr/>
          </p:nvGrpSpPr>
          <p:grpSpPr>
            <a:xfrm>
              <a:off x="0" y="0"/>
              <a:ext cx="21640800" cy="2556139"/>
              <a:chOff x="0" y="0"/>
              <a:chExt cx="4274726" cy="504916"/>
            </a:xfrm>
          </p:grpSpPr>
          <p:sp>
            <p:nvSpPr>
              <p:cNvPr id="7" name="Freeform 7"/>
              <p:cNvSpPr/>
              <p:nvPr/>
            </p:nvSpPr>
            <p:spPr>
              <a:xfrm>
                <a:off x="0" y="0"/>
                <a:ext cx="4274726" cy="504916"/>
              </a:xfrm>
              <a:custGeom>
                <a:avLst/>
                <a:gdLst/>
                <a:ahLst/>
                <a:cxnLst/>
                <a:rect l="l" t="t" r="r" b="b"/>
                <a:pathLst>
                  <a:path w="4274726" h="504916">
                    <a:moveTo>
                      <a:pt x="0" y="0"/>
                    </a:moveTo>
                    <a:lnTo>
                      <a:pt x="4274726" y="0"/>
                    </a:lnTo>
                    <a:lnTo>
                      <a:pt x="4274726" y="504916"/>
                    </a:lnTo>
                    <a:lnTo>
                      <a:pt x="0" y="504916"/>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305482" y="445160"/>
              <a:ext cx="21029837"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Bảo vệ quần thể sinh vật là bảo vệ số lượng cá thể của quần thể và nơi ở của chúng. </a:t>
              </a:r>
            </a:p>
          </p:txBody>
        </p:sp>
      </p:grpSp>
      <p:sp>
        <p:nvSpPr>
          <p:cNvPr id="10" name="Freeform 10"/>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11" name="Freeform 11"/>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2" name="Group 12"/>
          <p:cNvGrpSpPr/>
          <p:nvPr/>
        </p:nvGrpSpPr>
        <p:grpSpPr>
          <a:xfrm>
            <a:off x="685622" y="3698372"/>
            <a:ext cx="10817582" cy="1269578"/>
            <a:chOff x="1" y="-66674"/>
            <a:chExt cx="21640799" cy="2539157"/>
          </a:xfrm>
        </p:grpSpPr>
        <p:grpSp>
          <p:nvGrpSpPr>
            <p:cNvPr id="13" name="Group 13"/>
            <p:cNvGrpSpPr/>
            <p:nvPr/>
          </p:nvGrpSpPr>
          <p:grpSpPr>
            <a:xfrm rot="5400000">
              <a:off x="-130881" y="262814"/>
              <a:ext cx="2094101" cy="1832338"/>
              <a:chOff x="0" y="0"/>
              <a:chExt cx="812800" cy="711200"/>
            </a:xfrm>
          </p:grpSpPr>
          <p:sp>
            <p:nvSpPr>
              <p:cNvPr id="14" name="Freeform 1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FF3131">
                      <a:alpha val="100000"/>
                    </a:srgbClr>
                  </a:gs>
                  <a:gs pos="100000">
                    <a:srgbClr val="FF914D">
                      <a:alpha val="100000"/>
                    </a:srgbClr>
                  </a:gs>
                </a:gsLst>
                <a:lin ang="0"/>
              </a:gradFill>
            </p:spPr>
          </p:sp>
          <p:sp>
            <p:nvSpPr>
              <p:cNvPr id="15" name="TextBox 15"/>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2099537" y="-66674"/>
              <a:ext cx="19541263"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Bảo tồn các sinh vật ở trong môi trường tự nhiên mà chúng đang sống (gọi là bảo tồn tại chỗ). Biện pháp này thường được áp dụng đối với đa số các quần thể sinh vật</a:t>
              </a:r>
            </a:p>
          </p:txBody>
        </p:sp>
      </p:grpSp>
      <p:grpSp>
        <p:nvGrpSpPr>
          <p:cNvPr id="17" name="Group 17"/>
          <p:cNvGrpSpPr/>
          <p:nvPr/>
        </p:nvGrpSpPr>
        <p:grpSpPr>
          <a:xfrm>
            <a:off x="685622" y="4991655"/>
            <a:ext cx="10817582" cy="1698927"/>
            <a:chOff x="1" y="-66674"/>
            <a:chExt cx="21640799" cy="3397855"/>
          </a:xfrm>
        </p:grpSpPr>
        <p:grpSp>
          <p:nvGrpSpPr>
            <p:cNvPr id="18" name="Group 18"/>
            <p:cNvGrpSpPr/>
            <p:nvPr/>
          </p:nvGrpSpPr>
          <p:grpSpPr>
            <a:xfrm rot="5400000">
              <a:off x="-130881" y="262814"/>
              <a:ext cx="2094101" cy="1832338"/>
              <a:chOff x="0" y="0"/>
              <a:chExt cx="812800" cy="711200"/>
            </a:xfrm>
          </p:grpSpPr>
          <p:sp>
            <p:nvSpPr>
              <p:cNvPr id="19" name="Freeform 1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FF3131">
                      <a:alpha val="100000"/>
                    </a:srgbClr>
                  </a:gs>
                  <a:gs pos="100000">
                    <a:srgbClr val="FF914D">
                      <a:alpha val="100000"/>
                    </a:srgbClr>
                  </a:gs>
                </a:gsLst>
                <a:lin ang="0"/>
              </a:gradFill>
            </p:spPr>
          </p:sp>
          <p:sp>
            <p:nvSpPr>
              <p:cNvPr id="20" name="TextBox 20"/>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1" name="TextBox 21"/>
            <p:cNvSpPr txBox="1"/>
            <p:nvPr/>
          </p:nvSpPr>
          <p:spPr>
            <a:xfrm>
              <a:off x="2099538" y="-66674"/>
              <a:ext cx="19541262" cy="33978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Chuyển các sinh vật đến nơi có điều kiện thuận lợi cho sự tồn tại, phát triển và được bảo vệ (gọi là bảo tồn chuyển chỗ). Biện pháp này thường áp dụng đối với những loài động vật quý, hiếm có nguy cơ bị tuyệt chủng</a:t>
              </a:r>
            </a:p>
          </p:txBody>
        </p:sp>
      </p:grpSp>
      <p:sp>
        <p:nvSpPr>
          <p:cNvPr id="22" name="Freeform 22"/>
          <p:cNvSpPr/>
          <p:nvPr/>
        </p:nvSpPr>
        <p:spPr>
          <a:xfrm>
            <a:off x="3656648" y="3093153"/>
            <a:ext cx="4875530" cy="524256"/>
          </a:xfrm>
          <a:custGeom>
            <a:avLst/>
            <a:gdLst/>
            <a:ahLst/>
            <a:cxnLst/>
            <a:rect l="l" t="t" r="r" b="b"/>
            <a:pathLst>
              <a:path w="7315200" h="786384">
                <a:moveTo>
                  <a:pt x="0" y="0"/>
                </a:moveTo>
                <a:lnTo>
                  <a:pt x="7315200" y="0"/>
                </a:lnTo>
                <a:lnTo>
                  <a:pt x="7315200" y="786384"/>
                </a:lnTo>
                <a:lnTo>
                  <a:pt x="0" y="7863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TextBox 23"/>
          <p:cNvSpPr txBox="1"/>
          <p:nvPr/>
        </p:nvSpPr>
        <p:spPr>
          <a:xfrm>
            <a:off x="685621" y="287867"/>
            <a:ext cx="838880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MỘT SỐ BIỆN PHÁP BẢO VỆ QUẦN THỂ SINH VẬT</a:t>
            </a:r>
          </a:p>
        </p:txBody>
      </p:sp>
      <p:sp>
        <p:nvSpPr>
          <p:cNvPr id="24" name="TextBox 24"/>
          <p:cNvSpPr txBox="1"/>
          <p:nvPr/>
        </p:nvSpPr>
        <p:spPr>
          <a:xfrm>
            <a:off x="685622" y="2580920"/>
            <a:ext cx="10817582" cy="423193"/>
          </a:xfrm>
          <a:prstGeom prst="rect">
            <a:avLst/>
          </a:prstGeom>
        </p:spPr>
        <p:txBody>
          <a:bodyPr lIns="0" tIns="0" rIns="0" bIns="0" rtlCol="0" anchor="t">
            <a:spAutoFit/>
          </a:bodyPr>
          <a:lstStyle/>
          <a:p>
            <a:pPr algn="ctr">
              <a:lnSpc>
                <a:spcPts val="3266"/>
              </a:lnSpc>
              <a:spcBef>
                <a:spcPct val="0"/>
              </a:spcBef>
            </a:pPr>
            <a:r>
              <a:rPr lang="en-US" sz="2300" b="1">
                <a:solidFill>
                  <a:srgbClr val="C00000"/>
                </a:solidFill>
                <a:latin typeface="Arial" pitchFamily="34" charset="0"/>
              </a:rPr>
              <a:t>MỘT SỐ BIỆN PHÁP BẢO VỆ QUẦN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174507"/>
            <a:ext cx="10817582" cy="1068097"/>
            <a:chOff x="0" y="0"/>
            <a:chExt cx="21640800" cy="2136194"/>
          </a:xfrm>
        </p:grpSpPr>
        <p:grpSp>
          <p:nvGrpSpPr>
            <p:cNvPr id="3" name="Group 3"/>
            <p:cNvGrpSpPr/>
            <p:nvPr/>
          </p:nvGrpSpPr>
          <p:grpSpPr>
            <a:xfrm>
              <a:off x="0" y="0"/>
              <a:ext cx="21640800" cy="2136194"/>
              <a:chOff x="0" y="0"/>
              <a:chExt cx="4274726" cy="421964"/>
            </a:xfrm>
          </p:grpSpPr>
          <p:sp>
            <p:nvSpPr>
              <p:cNvPr id="4" name="Freeform 4"/>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TextBox 6"/>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Việc xây dựng các khu bảo tồn thiên nhiên, vườn quốc gia có ý nghĩa gì trong việc bảo vệ quần thể sinh vật?</a:t>
              </a:r>
            </a:p>
          </p:txBody>
        </p:sp>
      </p:grpSp>
      <p:grpSp>
        <p:nvGrpSpPr>
          <p:cNvPr id="7" name="Group 7"/>
          <p:cNvGrpSpPr/>
          <p:nvPr/>
        </p:nvGrpSpPr>
        <p:grpSpPr>
          <a:xfrm>
            <a:off x="-387332" y="-1341314"/>
            <a:ext cx="13654735" cy="2826415"/>
            <a:chOff x="0" y="1250397"/>
            <a:chExt cx="27316583" cy="5652830"/>
          </a:xfrm>
        </p:grpSpPr>
        <p:grpSp>
          <p:nvGrpSpPr>
            <p:cNvPr id="8" name="Group 8"/>
            <p:cNvGrpSpPr/>
            <p:nvPr/>
          </p:nvGrpSpPr>
          <p:grpSpPr>
            <a:xfrm>
              <a:off x="0" y="1875624"/>
              <a:ext cx="27316583" cy="4114800"/>
              <a:chOff x="0" y="0"/>
              <a:chExt cx="5395868" cy="812800"/>
            </a:xfrm>
          </p:grpSpPr>
          <p:sp>
            <p:nvSpPr>
              <p:cNvPr id="9" name="Freeform 9"/>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Freeform 11"/>
            <p:cNvSpPr/>
            <p:nvPr/>
          </p:nvSpPr>
          <p:spPr>
            <a:xfrm rot="5400000">
              <a:off x="22132603" y="3944162"/>
              <a:ext cx="2970203" cy="2947927"/>
            </a:xfrm>
            <a:custGeom>
              <a:avLst/>
              <a:gdLst/>
              <a:ahLst/>
              <a:cxnLst/>
              <a:rect l="l" t="t" r="r" b="b"/>
              <a:pathLst>
                <a:path w="2970203" h="2947927">
                  <a:moveTo>
                    <a:pt x="0" y="0"/>
                  </a:moveTo>
                  <a:lnTo>
                    <a:pt x="2970203" y="0"/>
                  </a:lnTo>
                  <a:lnTo>
                    <a:pt x="2970203" y="2947927"/>
                  </a:lnTo>
                  <a:lnTo>
                    <a:pt x="0" y="2947927"/>
                  </a:lnTo>
                  <a:lnTo>
                    <a:pt x="0" y="0"/>
                  </a:lnTo>
                  <a:close/>
                </a:path>
              </a:pathLst>
            </a:custGeom>
            <a:blipFill>
              <a:blip r:embed="rId2"/>
              <a:stretch>
                <a:fillRect/>
              </a:stretch>
            </a:blipFill>
          </p:spPr>
        </p:sp>
        <p:sp>
          <p:nvSpPr>
            <p:cNvPr id="12" name="Freeform 12"/>
            <p:cNvSpPr/>
            <p:nvPr/>
          </p:nvSpPr>
          <p:spPr>
            <a:xfrm rot="2935212">
              <a:off x="17785894" y="1025027"/>
              <a:ext cx="5365254" cy="5815994"/>
            </a:xfrm>
            <a:custGeom>
              <a:avLst/>
              <a:gdLst/>
              <a:ahLst/>
              <a:cxnLst/>
              <a:rect l="l" t="t" r="r" b="b"/>
              <a:pathLst>
                <a:path w="5365254" h="5815994">
                  <a:moveTo>
                    <a:pt x="0" y="0"/>
                  </a:moveTo>
                  <a:lnTo>
                    <a:pt x="5365255" y="0"/>
                  </a:lnTo>
                  <a:lnTo>
                    <a:pt x="5365255" y="5815994"/>
                  </a:lnTo>
                  <a:lnTo>
                    <a:pt x="0" y="5815994"/>
                  </a:lnTo>
                  <a:lnTo>
                    <a:pt x="0" y="0"/>
                  </a:lnTo>
                  <a:close/>
                </a:path>
              </a:pathLst>
            </a:custGeom>
            <a:blipFill>
              <a:blip r:embed="rId3"/>
              <a:stretch>
                <a:fillRect/>
              </a:stretch>
            </a:blipFill>
          </p:spPr>
        </p:sp>
        <p:sp>
          <p:nvSpPr>
            <p:cNvPr id="13" name="TextBox 13"/>
            <p:cNvSpPr txBox="1"/>
            <p:nvPr/>
          </p:nvSpPr>
          <p:spPr>
            <a:xfrm>
              <a:off x="2146467" y="4530983"/>
              <a:ext cx="16781984"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MỘT SỐ BIỆN PHÁP BẢO VỆ QUẦN THỂ SINH VẬT</a:t>
              </a:r>
            </a:p>
          </p:txBody>
        </p:sp>
      </p:grpSp>
      <p:sp>
        <p:nvSpPr>
          <p:cNvPr id="14" name="Freeform 14"/>
          <p:cNvSpPr/>
          <p:nvPr/>
        </p:nvSpPr>
        <p:spPr>
          <a:xfrm>
            <a:off x="6094413" y="2402721"/>
            <a:ext cx="5408791" cy="4164204"/>
          </a:xfrm>
          <a:custGeom>
            <a:avLst/>
            <a:gdLst/>
            <a:ahLst/>
            <a:cxnLst/>
            <a:rect l="l" t="t" r="r" b="b"/>
            <a:pathLst>
              <a:path w="8115300" h="6246306">
                <a:moveTo>
                  <a:pt x="0" y="0"/>
                </a:moveTo>
                <a:lnTo>
                  <a:pt x="8115300" y="0"/>
                </a:lnTo>
                <a:lnTo>
                  <a:pt x="8115300" y="6246306"/>
                </a:lnTo>
                <a:lnTo>
                  <a:pt x="0" y="6246306"/>
                </a:lnTo>
                <a:lnTo>
                  <a:pt x="0" y="0"/>
                </a:lnTo>
                <a:close/>
              </a:path>
            </a:pathLst>
          </a:custGeom>
          <a:blipFill>
            <a:blip r:embed="rId4"/>
            <a:stretch>
              <a:fillRect l="-13834" r="-27827"/>
            </a:stretch>
          </a:blipFill>
        </p:spPr>
      </p:sp>
      <p:sp>
        <p:nvSpPr>
          <p:cNvPr id="15" name="TextBox 15"/>
          <p:cNvSpPr txBox="1"/>
          <p:nvPr/>
        </p:nvSpPr>
        <p:spPr>
          <a:xfrm>
            <a:off x="685622" y="2358272"/>
            <a:ext cx="5103990" cy="3808735"/>
          </a:xfrm>
          <a:prstGeom prst="rect">
            <a:avLst/>
          </a:prstGeom>
        </p:spPr>
        <p:txBody>
          <a:bodyPr wrap="square" lIns="0" tIns="0" rIns="0" bIns="0" rtlCol="0" anchor="t">
            <a:spAutoFit/>
          </a:bodyPr>
          <a:lstStyle/>
          <a:p>
            <a:pPr>
              <a:lnSpc>
                <a:spcPct val="120000"/>
              </a:lnSpc>
            </a:pPr>
            <a:r>
              <a:rPr lang="vi-VN" sz="2300">
                <a:solidFill>
                  <a:srgbClr val="000000"/>
                </a:solidFill>
                <a:latin typeface="Arial" pitchFamily="34" charset="0"/>
              </a:rPr>
              <a:t>Ý nghĩa khi xây dựng các khu bảo tồn thiên nhiên, vườn quốc gia trong việc bảo vệ quần thể sinh vật: Việc xây dựng các khu bảo tồn thiên nhiên, vườn quốc gia giúp bảo tồn môi trường sống tự nhiên của quần thể sinh vật, bảo vệ các quần thể sinh vật khỏi sự đe dọa bởi các hoạt động của con người.</a:t>
            </a:r>
            <a:endParaRPr lang="en-US" sz="2300">
              <a:solidFill>
                <a:srgbClr val="000000"/>
              </a:solidFill>
              <a:latin typeface="Arial" pitchFamily="34" charset="0"/>
            </a:endParaRPr>
          </a:p>
        </p:txBody>
      </p:sp>
    </p:spTree>
    <p:extLst>
      <p:ext uri="{BB962C8B-B14F-4D97-AF65-F5344CB8AC3E}">
        <p14:creationId xmlns:p14="http://schemas.microsoft.com/office/powerpoint/2010/main" val="16958521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6" name="Freeform 6"/>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7" name="TextBox 7"/>
          <p:cNvSpPr txBox="1"/>
          <p:nvPr/>
        </p:nvSpPr>
        <p:spPr>
          <a:xfrm>
            <a:off x="685621" y="287867"/>
            <a:ext cx="838880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MỘT SỐ BIỆN PHÁP BẢO VỆ QUẦN THỂ SINH VẬT</a:t>
            </a:r>
          </a:p>
        </p:txBody>
      </p:sp>
      <p:grpSp>
        <p:nvGrpSpPr>
          <p:cNvPr id="8" name="Group 8"/>
          <p:cNvGrpSpPr/>
          <p:nvPr/>
        </p:nvGrpSpPr>
        <p:grpSpPr>
          <a:xfrm>
            <a:off x="685622" y="1174507"/>
            <a:ext cx="10817582" cy="3562959"/>
            <a:chOff x="0" y="0"/>
            <a:chExt cx="21640800" cy="7125919"/>
          </a:xfrm>
        </p:grpSpPr>
        <p:grpSp>
          <p:nvGrpSpPr>
            <p:cNvPr id="9" name="Group 9"/>
            <p:cNvGrpSpPr/>
            <p:nvPr/>
          </p:nvGrpSpPr>
          <p:grpSpPr>
            <a:xfrm>
              <a:off x="815061" y="554958"/>
              <a:ext cx="20825739" cy="6570961"/>
              <a:chOff x="0" y="0"/>
              <a:chExt cx="4113726" cy="1297968"/>
            </a:xfrm>
          </p:grpSpPr>
          <p:sp>
            <p:nvSpPr>
              <p:cNvPr id="10" name="Freeform 10"/>
              <p:cNvSpPr/>
              <p:nvPr/>
            </p:nvSpPr>
            <p:spPr>
              <a:xfrm>
                <a:off x="0" y="0"/>
                <a:ext cx="4113726" cy="1297968"/>
              </a:xfrm>
              <a:custGeom>
                <a:avLst/>
                <a:gdLst/>
                <a:ahLst/>
                <a:cxnLst/>
                <a:rect l="l" t="t" r="r" b="b"/>
                <a:pathLst>
                  <a:path w="4113726" h="1297968">
                    <a:moveTo>
                      <a:pt x="0" y="0"/>
                    </a:moveTo>
                    <a:lnTo>
                      <a:pt x="4113726" y="0"/>
                    </a:lnTo>
                    <a:lnTo>
                      <a:pt x="4113726" y="1297968"/>
                    </a:lnTo>
                    <a:lnTo>
                      <a:pt x="0" y="1297968"/>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2" name="Freeform 12"/>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extBox 13"/>
            <p:cNvSpPr txBox="1"/>
            <p:nvPr/>
          </p:nvSpPr>
          <p:spPr>
            <a:xfrm>
              <a:off x="1706322" y="1002864"/>
              <a:ext cx="19283742" cy="5933933"/>
            </a:xfrm>
            <a:prstGeom prst="rect">
              <a:avLst/>
            </a:prstGeom>
          </p:spPr>
          <p:txBody>
            <a:bodyPr lIns="0" tIns="0" rIns="0" bIns="0" rtlCol="0" anchor="t">
              <a:spAutoFit/>
            </a:bodyPr>
            <a:lstStyle/>
            <a:p>
              <a:pPr algn="just">
                <a:lnSpc>
                  <a:spcPts val="3266"/>
                </a:lnSpc>
              </a:pPr>
              <a:r>
                <a:rPr lang="en-US" sz="2300" b="1" dirty="0">
                  <a:solidFill>
                    <a:srgbClr val="000000"/>
                  </a:solidFill>
                  <a:latin typeface="Arial" pitchFamily="34" charset="0"/>
                </a:rPr>
                <a:t>1. </a:t>
              </a: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đánh</a:t>
              </a:r>
              <a:r>
                <a:rPr lang="en-US" sz="2300" b="1" dirty="0">
                  <a:solidFill>
                    <a:srgbClr val="000000"/>
                  </a:solidFill>
                  <a:latin typeface="Arial" pitchFamily="34" charset="0"/>
                </a:rPr>
                <a:t> </a:t>
              </a:r>
              <a:r>
                <a:rPr lang="en-US" sz="2300" b="1" dirty="0" err="1">
                  <a:solidFill>
                    <a:srgbClr val="000000"/>
                  </a:solidFill>
                  <a:latin typeface="Arial" pitchFamily="34" charset="0"/>
                </a:rPr>
                <a:t>bắt</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ở </a:t>
              </a:r>
              <a:r>
                <a:rPr lang="en-US" sz="2300" b="1" dirty="0" err="1">
                  <a:solidFill>
                    <a:srgbClr val="000000"/>
                  </a:solidFill>
                  <a:latin typeface="Arial" pitchFamily="34" charset="0"/>
                </a:rPr>
                <a:t>biển</a:t>
              </a:r>
              <a:r>
                <a:rPr lang="en-US" sz="2300" b="1" dirty="0">
                  <a:solidFill>
                    <a:srgbClr val="000000"/>
                  </a:solidFill>
                  <a:latin typeface="Arial" pitchFamily="34" charset="0"/>
                </a:rPr>
                <a:t>, </a:t>
              </a:r>
              <a:r>
                <a:rPr lang="en-US" sz="2300" b="1" dirty="0" err="1">
                  <a:solidFill>
                    <a:srgbClr val="000000"/>
                  </a:solidFill>
                  <a:latin typeface="Arial" pitchFamily="34" charset="0"/>
                </a:rPr>
                <a:t>phải</a:t>
              </a:r>
              <a:r>
                <a:rPr lang="en-US" sz="2300" b="1" dirty="0">
                  <a:solidFill>
                    <a:srgbClr val="0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lưới</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kích</a:t>
              </a:r>
              <a:r>
                <a:rPr lang="en-US" sz="2300" b="1" dirty="0">
                  <a:solidFill>
                    <a:srgbClr val="000000"/>
                  </a:solidFill>
                  <a:latin typeface="Arial" pitchFamily="34" charset="0"/>
                </a:rPr>
                <a:t> </a:t>
              </a:r>
              <a:r>
                <a:rPr lang="en-US" sz="2300" b="1" dirty="0" err="1">
                  <a:solidFill>
                    <a:srgbClr val="000000"/>
                  </a:solidFill>
                  <a:latin typeface="Arial" pitchFamily="34" charset="0"/>
                </a:rPr>
                <a:t>thước</a:t>
              </a:r>
              <a:r>
                <a:rPr lang="en-US" sz="2300" b="1" dirty="0">
                  <a:solidFill>
                    <a:srgbClr val="000000"/>
                  </a:solidFill>
                  <a:latin typeface="Arial" pitchFamily="34" charset="0"/>
                </a:rPr>
                <a:t> </a:t>
              </a:r>
              <a:r>
                <a:rPr lang="en-US" sz="2300" b="1" dirty="0" err="1">
                  <a:solidFill>
                    <a:srgbClr val="000000"/>
                  </a:solidFill>
                  <a:latin typeface="Arial" pitchFamily="34" charset="0"/>
                </a:rPr>
                <a:t>mắt</a:t>
              </a:r>
              <a:r>
                <a:rPr lang="en-US" sz="2300" b="1" dirty="0">
                  <a:solidFill>
                    <a:srgbClr val="000000"/>
                  </a:solidFill>
                  <a:latin typeface="Arial" pitchFamily="34" charset="0"/>
                </a:rPr>
                <a:t> </a:t>
              </a:r>
              <a:r>
                <a:rPr lang="en-US" sz="2300" b="1" dirty="0" err="1">
                  <a:solidFill>
                    <a:srgbClr val="000000"/>
                  </a:solidFill>
                  <a:latin typeface="Arial" pitchFamily="34" charset="0"/>
                </a:rPr>
                <a:t>lưới</a:t>
              </a:r>
              <a:r>
                <a:rPr lang="en-US" sz="2300" b="1" dirty="0">
                  <a:solidFill>
                    <a:srgbClr val="000000"/>
                  </a:solidFill>
                  <a:latin typeface="Arial" pitchFamily="34" charset="0"/>
                </a:rPr>
                <a:t>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000000"/>
                  </a:solidFill>
                  <a:latin typeface="Arial" pitchFamily="34" charset="0"/>
                </a:rPr>
                <a:t>quy</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đối</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từng</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ý </a:t>
              </a:r>
              <a:r>
                <a:rPr lang="en-US" sz="2300" b="1" dirty="0" err="1">
                  <a:solidFill>
                    <a:srgbClr val="000000"/>
                  </a:solidFill>
                  <a:latin typeface="Arial" pitchFamily="34" charset="0"/>
                </a:rPr>
                <a:t>nghĩa</a:t>
              </a:r>
              <a:r>
                <a:rPr lang="en-US" sz="2300" b="1" dirty="0">
                  <a:solidFill>
                    <a:srgbClr val="000000"/>
                  </a:solidFill>
                  <a:latin typeface="Arial" pitchFamily="34" charset="0"/>
                </a:rPr>
                <a:t> </a:t>
              </a:r>
              <a:r>
                <a:rPr lang="en-US" sz="2300" b="1" dirty="0" err="1">
                  <a:solidFill>
                    <a:srgbClr val="000000"/>
                  </a:solidFill>
                  <a:latin typeface="Arial" pitchFamily="34" charset="0"/>
                </a:rPr>
                <a:t>gì</a:t>
              </a:r>
              <a:r>
                <a:rPr lang="en-US" sz="2300" b="1" dirty="0">
                  <a:solidFill>
                    <a:srgbClr val="000000"/>
                  </a:solidFill>
                  <a:latin typeface="Arial" pitchFamily="34" charset="0"/>
                </a:rPr>
                <a:t>? (</a:t>
              </a:r>
              <a:r>
                <a:rPr lang="en-US" sz="2300" b="1" dirty="0" err="1">
                  <a:solidFill>
                    <a:srgbClr val="000000"/>
                  </a:solidFill>
                  <a:latin typeface="Arial" pitchFamily="34" charset="0"/>
                </a:rPr>
                <a:t>Ví</a:t>
              </a:r>
              <a:r>
                <a:rPr lang="en-US" sz="2300" b="1" dirty="0">
                  <a:solidFill>
                    <a:srgbClr val="000000"/>
                  </a:solidFill>
                  <a:latin typeface="Arial" pitchFamily="34" charset="0"/>
                </a:rPr>
                <a:t> </a:t>
              </a:r>
              <a:r>
                <a:rPr lang="en-US" sz="2300" b="1" dirty="0" err="1">
                  <a:solidFill>
                    <a:srgbClr val="000000"/>
                  </a:solidFill>
                  <a:latin typeface="Arial" pitchFamily="34" charset="0"/>
                </a:rPr>
                <a:t>dụ</a:t>
              </a:r>
              <a:r>
                <a:rPr lang="en-US" sz="2300" b="1" dirty="0">
                  <a:solidFill>
                    <a:srgbClr val="000000"/>
                  </a:solidFill>
                  <a:latin typeface="Arial" pitchFamily="34" charset="0"/>
                </a:rPr>
                <a:t>: </a:t>
              </a:r>
              <a:r>
                <a:rPr lang="en-US" sz="2300" b="1" dirty="0" err="1">
                  <a:solidFill>
                    <a:srgbClr val="000000"/>
                  </a:solidFill>
                  <a:latin typeface="Arial" pitchFamily="34" charset="0"/>
                </a:rPr>
                <a:t>kích</a:t>
              </a:r>
              <a:r>
                <a:rPr lang="en-US" sz="2300" b="1" dirty="0">
                  <a:solidFill>
                    <a:srgbClr val="000000"/>
                  </a:solidFill>
                  <a:latin typeface="Arial" pitchFamily="34" charset="0"/>
                </a:rPr>
                <a:t> </a:t>
              </a:r>
              <a:r>
                <a:rPr lang="en-US" sz="2300" b="1" dirty="0" err="1">
                  <a:solidFill>
                    <a:srgbClr val="000000"/>
                  </a:solidFill>
                  <a:latin typeface="Arial" pitchFamily="34" charset="0"/>
                </a:rPr>
                <a:t>thước</a:t>
              </a:r>
              <a:r>
                <a:rPr lang="en-US" sz="2300" b="1" dirty="0">
                  <a:solidFill>
                    <a:srgbClr val="000000"/>
                  </a:solidFill>
                  <a:latin typeface="Arial" pitchFamily="34" charset="0"/>
                </a:rPr>
                <a:t> </a:t>
              </a:r>
              <a:r>
                <a:rPr lang="en-US" sz="2300" b="1" dirty="0" err="1">
                  <a:solidFill>
                    <a:srgbClr val="000000"/>
                  </a:solidFill>
                  <a:latin typeface="Arial" pitchFamily="34" charset="0"/>
                </a:rPr>
                <a:t>mắt</a:t>
              </a:r>
              <a:r>
                <a:rPr lang="en-US" sz="2300" b="1" dirty="0">
                  <a:solidFill>
                    <a:srgbClr val="000000"/>
                  </a:solidFill>
                  <a:latin typeface="Arial" pitchFamily="34" charset="0"/>
                </a:rPr>
                <a:t> </a:t>
              </a:r>
              <a:r>
                <a:rPr lang="en-US" sz="2300" b="1" dirty="0" err="1">
                  <a:solidFill>
                    <a:srgbClr val="000000"/>
                  </a:solidFill>
                  <a:latin typeface="Arial" pitchFamily="34" charset="0"/>
                </a:rPr>
                <a:t>lưới</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đánh</a:t>
              </a:r>
              <a:r>
                <a:rPr lang="en-US" sz="2300" b="1" dirty="0">
                  <a:solidFill>
                    <a:srgbClr val="000000"/>
                  </a:solidFill>
                  <a:latin typeface="Arial" pitchFamily="34" charset="0"/>
                </a:rPr>
                <a:t> </a:t>
              </a:r>
              <a:r>
                <a:rPr lang="en-US" sz="2300" b="1" dirty="0" err="1">
                  <a:solidFill>
                    <a:srgbClr val="000000"/>
                  </a:solidFill>
                  <a:latin typeface="Arial" pitchFamily="34" charset="0"/>
                </a:rPr>
                <a:t>bắt</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cơm</a:t>
              </a:r>
              <a:r>
                <a:rPr lang="en-US" sz="2300" b="1" dirty="0">
                  <a:solidFill>
                    <a:srgbClr val="000000"/>
                  </a:solidFill>
                  <a:latin typeface="Arial" pitchFamily="34" charset="0"/>
                </a:rPr>
                <a:t> </a:t>
              </a:r>
              <a:r>
                <a:rPr lang="en-US" sz="2300" b="1" dirty="0" err="1">
                  <a:solidFill>
                    <a:srgbClr val="000000"/>
                  </a:solidFill>
                  <a:latin typeface="Arial" pitchFamily="34" charset="0"/>
                </a:rPr>
                <a:t>tối</a:t>
              </a:r>
              <a:r>
                <a:rPr lang="en-US" sz="2300" b="1" dirty="0">
                  <a:solidFill>
                    <a:srgbClr val="000000"/>
                  </a:solidFill>
                  <a:latin typeface="Arial" pitchFamily="34" charset="0"/>
                </a:rPr>
                <a:t> </a:t>
              </a:r>
              <a:r>
                <a:rPr lang="en-US" sz="2300" b="1" dirty="0" err="1">
                  <a:solidFill>
                    <a:srgbClr val="000000"/>
                  </a:solidFill>
                  <a:latin typeface="Arial" pitchFamily="34" charset="0"/>
                </a:rPr>
                <a:t>thiểu</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10 mm). </a:t>
              </a:r>
              <a:r>
                <a:rPr lang="en-US" sz="2300" b="1" dirty="0" err="1">
                  <a:solidFill>
                    <a:srgbClr val="000000"/>
                  </a:solidFill>
                  <a:latin typeface="Arial" pitchFamily="34" charset="0"/>
                </a:rPr>
                <a:t>Quy</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này</a:t>
              </a:r>
              <a:r>
                <a:rPr lang="en-US" sz="2300" b="1" dirty="0">
                  <a:solidFill>
                    <a:srgbClr val="000000"/>
                  </a:solidFill>
                  <a:latin typeface="Arial" pitchFamily="34" charset="0"/>
                </a:rPr>
                <a:t> </a:t>
              </a:r>
              <a:r>
                <a:rPr lang="en-US" sz="2300" b="1" dirty="0" err="1">
                  <a:solidFill>
                    <a:srgbClr val="000000"/>
                  </a:solidFill>
                  <a:latin typeface="Arial" pitchFamily="34" charset="0"/>
                </a:rPr>
                <a:t>nhằm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a:t>
              </a:r>
            </a:p>
            <a:p>
              <a:pPr algn="just">
                <a:lnSpc>
                  <a:spcPct val="120000"/>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Dựa</a:t>
              </a:r>
              <a:r>
                <a:rPr lang="en-US" sz="2300" b="1" dirty="0">
                  <a:solidFill>
                    <a:srgbClr val="000000"/>
                  </a:solidFill>
                  <a:latin typeface="Arial" pitchFamily="34" charset="0"/>
                </a:rPr>
                <a:t> </a:t>
              </a:r>
              <a:r>
                <a:rPr lang="en-US" sz="2300" b="1" dirty="0" err="1">
                  <a:solidFill>
                    <a:srgbClr val="000000"/>
                  </a:solidFill>
                  <a:latin typeface="Arial" pitchFamily="34" charset="0"/>
                </a:rPr>
                <a:t>vào</a:t>
              </a:r>
              <a:r>
                <a:rPr lang="en-US" sz="2300" b="1" dirty="0">
                  <a:solidFill>
                    <a:srgbClr val="000000"/>
                  </a:solidFill>
                  <a:latin typeface="Arial" pitchFamily="34" charset="0"/>
                </a:rPr>
                <a:t>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hiểu</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đặc</a:t>
              </a:r>
              <a:r>
                <a:rPr lang="en-US" sz="2300" b="1" dirty="0">
                  <a:solidFill>
                    <a:srgbClr val="000000"/>
                  </a:solidFill>
                  <a:latin typeface="Arial" pitchFamily="34" charset="0"/>
                </a:rPr>
                <a:t> </a:t>
              </a:r>
              <a:r>
                <a:rPr lang="en-US" sz="2300" b="1" dirty="0" err="1">
                  <a:solidFill>
                    <a:srgbClr val="000000"/>
                  </a:solidFill>
                  <a:latin typeface="Arial" pitchFamily="34" charset="0"/>
                </a:rPr>
                <a:t>trưng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bản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đề</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cụ</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ở </a:t>
              </a:r>
              <a:r>
                <a:rPr lang="en-US" sz="2300" b="1" dirty="0" err="1">
                  <a:solidFill>
                    <a:srgbClr val="000000"/>
                  </a:solidFill>
                  <a:latin typeface="Arial" pitchFamily="34" charset="0"/>
                </a:rPr>
                <a:t>địa</a:t>
              </a:r>
              <a:r>
                <a:rPr lang="en-US" sz="2300" b="1" dirty="0">
                  <a:solidFill>
                    <a:srgbClr val="000000"/>
                  </a:solidFill>
                  <a:latin typeface="Arial" pitchFamily="34" charset="0"/>
                </a:rPr>
                <a:t> </a:t>
              </a:r>
              <a:r>
                <a:rPr lang="en-US" sz="2300" b="1" dirty="0" err="1">
                  <a:solidFill>
                    <a:srgbClr val="000000"/>
                  </a:solidFill>
                  <a:latin typeface="Arial" pitchFamily="34" charset="0"/>
                </a:rPr>
                <a:t>phương</a:t>
              </a:r>
              <a:r>
                <a:rPr lang="en-US" sz="2300" b="1" dirty="0">
                  <a:solidFill>
                    <a:srgbClr val="000000"/>
                  </a:solidFill>
                  <a:latin typeface="Arial" pitchFamily="34" charset="0"/>
                </a:rPr>
                <a:t> </a:t>
              </a:r>
              <a:r>
                <a:rPr lang="en-US" sz="2300" b="1" dirty="0" err="1">
                  <a:solidFill>
                    <a:srgbClr val="000000"/>
                  </a:solidFill>
                  <a:latin typeface="Arial" pitchFamily="34" charset="0"/>
                </a:rPr>
                <a:t>em</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212" y="152400"/>
            <a:ext cx="11885613" cy="4524315"/>
          </a:xfrm>
          <a:prstGeom prst="rect">
            <a:avLst/>
          </a:prstGeom>
        </p:spPr>
        <p:txBody>
          <a:bodyPr wrap="square">
            <a:spAutoFit/>
          </a:bodyPr>
          <a:lstStyle/>
          <a:p>
            <a:pPr algn="just"/>
            <a:r>
              <a:rPr lang="vi-VN" dirty="0">
                <a:solidFill>
                  <a:srgbClr val="000000"/>
                </a:solidFill>
                <a:latin typeface="Open Sans"/>
              </a:rPr>
              <a:t> </a:t>
            </a:r>
            <a:r>
              <a:rPr lang="vi-VN" sz="3200" dirty="0">
                <a:solidFill>
                  <a:srgbClr val="000000"/>
                </a:solidFill>
                <a:latin typeface="+mj-lt"/>
              </a:rPr>
              <a:t>Việc sử dụng lưới có kích thước mắt lưới theo quy định đối với từng loại cá khi đánh bắt cá ở biển sẽ đảm bảo khai thác đúng kích thước, độ tuổi ở mỗi loài cá; tránh việc khai thác tận diệt. Nhờ đó, sự sinh trưởng và phát triển của các quần thể cá không bị ảnh hưởng quá mức (các quần thể cá vẫn có khả năng phục hồi kích thước sau đánh bắt), đảm bảo đa dạng sinh học và khai thác bền vững.</a:t>
            </a:r>
          </a:p>
          <a:p>
            <a:pPr algn="just"/>
            <a:r>
              <a:rPr lang="vi-VN" sz="3200" dirty="0">
                <a:solidFill>
                  <a:srgbClr val="000000"/>
                </a:solidFill>
                <a:latin typeface="+mj-lt"/>
              </a:rPr>
              <a:t>- Quy định sử dụng lưới có kích thước mắt lưới theo quy định đối với từng loại cá khi đánh bắt cá ở biển nhằm bảo vệ nhóm tuổi tuổi trước sinh sản của quần thể.</a:t>
            </a:r>
            <a:endParaRPr lang="vi-VN" sz="3200" b="0" i="0" dirty="0">
              <a:solidFill>
                <a:srgbClr val="000000"/>
              </a:solidFill>
              <a:effectLst/>
              <a:latin typeface="+mj-lt"/>
            </a:endParaRPr>
          </a:p>
        </p:txBody>
      </p:sp>
    </p:spTree>
    <p:extLst>
      <p:ext uri="{BB962C8B-B14F-4D97-AF65-F5344CB8AC3E}">
        <p14:creationId xmlns:p14="http://schemas.microsoft.com/office/powerpoint/2010/main" val="328447323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12" y="-228600"/>
            <a:ext cx="11734800" cy="6740307"/>
          </a:xfrm>
          <a:prstGeom prst="rect">
            <a:avLst/>
          </a:prstGeom>
        </p:spPr>
        <p:txBody>
          <a:bodyPr wrap="square">
            <a:spAutoFit/>
          </a:bodyPr>
          <a:lstStyle/>
          <a:p>
            <a:pPr algn="just"/>
            <a:r>
              <a:rPr lang="vi-VN" sz="3600" dirty="0">
                <a:solidFill>
                  <a:srgbClr val="000000"/>
                </a:solidFill>
                <a:latin typeface="+mj-lt"/>
              </a:rPr>
              <a:t>Đề xuất một số biện pháp cụ thể bảo vệ quần thể sinh vật ở địa phương em:</a:t>
            </a:r>
          </a:p>
          <a:p>
            <a:pPr algn="just"/>
            <a:r>
              <a:rPr lang="vi-VN" sz="3600" dirty="0">
                <a:solidFill>
                  <a:srgbClr val="000000"/>
                </a:solidFill>
                <a:latin typeface="+mj-lt"/>
              </a:rPr>
              <a:t>- Bảo tồn môi trường sống tự nhiên của các loài sinh vật: không lạm dụng thuốc bảo vệ thực vật, không vứt rác bừa bãi, không đốt rừng làm nương rẫy,…</a:t>
            </a:r>
          </a:p>
          <a:p>
            <a:pPr algn="just"/>
            <a:r>
              <a:rPr lang="vi-VN" sz="3600" dirty="0">
                <a:solidFill>
                  <a:srgbClr val="000000"/>
                </a:solidFill>
                <a:latin typeface="+mj-lt"/>
              </a:rPr>
              <a:t>- Thực hiện khai thác tài nguyên sinh vật hợp lí. Nghiêm cấm và xử lí nghiêm các hành vi khai thác, săn bắt động thực vật hoang dã trái phép.</a:t>
            </a:r>
          </a:p>
          <a:p>
            <a:pPr algn="just"/>
            <a:r>
              <a:rPr lang="vi-VN" sz="3600" dirty="0">
                <a:solidFill>
                  <a:srgbClr val="000000"/>
                </a:solidFill>
                <a:latin typeface="+mj-lt"/>
              </a:rPr>
              <a:t>- Kiểm soát chặt chẽ cây trồng biến đổi </a:t>
            </a:r>
            <a:r>
              <a:rPr lang="vi-VN" sz="3600" dirty="0" smtClean="0">
                <a:solidFill>
                  <a:srgbClr val="000000"/>
                </a:solidFill>
                <a:latin typeface="+mj-lt"/>
              </a:rPr>
              <a:t>gen, </a:t>
            </a:r>
            <a:r>
              <a:rPr lang="vi-VN" sz="3600" dirty="0">
                <a:solidFill>
                  <a:srgbClr val="000000"/>
                </a:solidFill>
                <a:latin typeface="+mj-lt"/>
              </a:rPr>
              <a:t>các sinh vật ngoại lai xâm lấn.</a:t>
            </a:r>
          </a:p>
          <a:p>
            <a:pPr algn="just"/>
            <a:r>
              <a:rPr lang="vi-VN" sz="3600" dirty="0">
                <a:solidFill>
                  <a:srgbClr val="000000"/>
                </a:solidFill>
                <a:latin typeface="+mj-lt"/>
              </a:rPr>
              <a:t>- Tích cực nâng cao ý thức bảo vệ đa dạng sinh vật của người dân.</a:t>
            </a:r>
            <a:endParaRPr lang="vi-VN" sz="3600" b="0" i="0" dirty="0">
              <a:solidFill>
                <a:srgbClr val="000000"/>
              </a:solidFill>
              <a:effectLst/>
              <a:latin typeface="+mj-lt"/>
            </a:endParaRPr>
          </a:p>
        </p:txBody>
      </p:sp>
    </p:spTree>
    <p:extLst>
      <p:ext uri="{BB962C8B-B14F-4D97-AF65-F5344CB8AC3E}">
        <p14:creationId xmlns:p14="http://schemas.microsoft.com/office/powerpoint/2010/main" val="133181027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6255" y="274252"/>
            <a:ext cx="11643098" cy="6309498"/>
            <a:chOff x="0" y="0"/>
            <a:chExt cx="23292262" cy="12618995"/>
          </a:xfrm>
        </p:grpSpPr>
        <p:grpSp>
          <p:nvGrpSpPr>
            <p:cNvPr id="3" name="Group 3"/>
            <p:cNvGrpSpPr/>
            <p:nvPr/>
          </p:nvGrpSpPr>
          <p:grpSpPr>
            <a:xfrm>
              <a:off x="0" y="0"/>
              <a:ext cx="23292262" cy="12618995"/>
              <a:chOff x="0" y="0"/>
              <a:chExt cx="4600941" cy="2492641"/>
            </a:xfrm>
          </p:grpSpPr>
          <p:sp>
            <p:nvSpPr>
              <p:cNvPr id="4" name="Freeform 4"/>
              <p:cNvSpPr/>
              <p:nvPr/>
            </p:nvSpPr>
            <p:spPr>
              <a:xfrm>
                <a:off x="0" y="0"/>
                <a:ext cx="4600940" cy="2492641"/>
              </a:xfrm>
              <a:custGeom>
                <a:avLst/>
                <a:gdLst/>
                <a:ahLst/>
                <a:cxnLst/>
                <a:rect l="l" t="t" r="r" b="b"/>
                <a:pathLst>
                  <a:path w="4600940" h="2492641">
                    <a:moveTo>
                      <a:pt x="44318" y="0"/>
                    </a:moveTo>
                    <a:lnTo>
                      <a:pt x="4556623" y="0"/>
                    </a:lnTo>
                    <a:cubicBezTo>
                      <a:pt x="4568377" y="0"/>
                      <a:pt x="4579649" y="4669"/>
                      <a:pt x="4587960" y="12980"/>
                    </a:cubicBezTo>
                    <a:cubicBezTo>
                      <a:pt x="4596271" y="21291"/>
                      <a:pt x="4600940" y="32564"/>
                      <a:pt x="4600940" y="44318"/>
                    </a:cubicBezTo>
                    <a:lnTo>
                      <a:pt x="4600940" y="2448324"/>
                    </a:lnTo>
                    <a:cubicBezTo>
                      <a:pt x="4600940" y="2472799"/>
                      <a:pt x="4581099" y="2492641"/>
                      <a:pt x="4556623" y="2492641"/>
                    </a:cubicBezTo>
                    <a:lnTo>
                      <a:pt x="44318" y="2492641"/>
                    </a:lnTo>
                    <a:cubicBezTo>
                      <a:pt x="19842" y="2492641"/>
                      <a:pt x="0" y="2472799"/>
                      <a:pt x="0" y="2448324"/>
                    </a:cubicBezTo>
                    <a:lnTo>
                      <a:pt x="0" y="44318"/>
                    </a:lnTo>
                    <a:cubicBezTo>
                      <a:pt x="0" y="19842"/>
                      <a:pt x="19842" y="0"/>
                      <a:pt x="44318"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05562" y="415149"/>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2060235" y="427150"/>
              <a:ext cx="20492865"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Quần thể là tập hợp các cá thể cùng loài, cùng sinh sống trong một khoảng không gian xác định, vào một thời điểm nhất định, có khả năng sinh sản tạo thành những thế hệ mới.</a:t>
              </a:r>
            </a:p>
          </p:txBody>
        </p:sp>
        <p:grpSp>
          <p:nvGrpSpPr>
            <p:cNvPr id="10" name="Group 10"/>
            <p:cNvGrpSpPr/>
            <p:nvPr/>
          </p:nvGrpSpPr>
          <p:grpSpPr>
            <a:xfrm>
              <a:off x="605562" y="324188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060235" y="3175206"/>
              <a:ext cx="20492865" cy="9310241"/>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Mỗi quần thể có những đặc trưng sau:</a:t>
              </a:r>
            </a:p>
            <a:p>
              <a:pPr marL="503641" lvl="1" indent="-251820" algn="just">
                <a:lnSpc>
                  <a:spcPct val="120000"/>
                </a:lnSpc>
                <a:buFont typeface="Arial"/>
                <a:buChar char="•"/>
              </a:pPr>
              <a:r>
                <a:rPr lang="en-US" sz="2300" b="1">
                  <a:solidFill>
                    <a:srgbClr val="000000"/>
                  </a:solidFill>
                  <a:latin typeface="Arial" pitchFamily="34" charset="0"/>
                </a:rPr>
                <a:t>Kích thước của quần thể sinh vật là số lượng các cá thể phân bố trong khoảng không gian của quần thể</a:t>
              </a:r>
            </a:p>
            <a:p>
              <a:pPr marL="503641" lvl="1" indent="-251820" algn="just">
                <a:lnSpc>
                  <a:spcPct val="120000"/>
                </a:lnSpc>
                <a:buFont typeface="Arial"/>
                <a:buChar char="•"/>
              </a:pPr>
              <a:r>
                <a:rPr lang="en-US" sz="2300" b="1">
                  <a:solidFill>
                    <a:srgbClr val="000000"/>
                  </a:solidFill>
                  <a:latin typeface="Arial" pitchFamily="34" charset="0"/>
                </a:rPr>
                <a:t>Mật độ cá thể của quần thể là số lượng cá thể trên một đơn vị diện tích hay thể tích của quần thể</a:t>
              </a:r>
            </a:p>
            <a:p>
              <a:pPr marL="503641" lvl="1" indent="-251820" algn="just">
                <a:lnSpc>
                  <a:spcPct val="120000"/>
                </a:lnSpc>
                <a:buFont typeface="Arial"/>
                <a:buChar char="•"/>
              </a:pPr>
              <a:r>
                <a:rPr lang="en-US" sz="2300" b="1">
                  <a:solidFill>
                    <a:srgbClr val="000000"/>
                  </a:solidFill>
                  <a:latin typeface="Arial" pitchFamily="34" charset="0"/>
                </a:rPr>
                <a:t>Tỉ lệ giới tính là tỉ lệ giữa số lượng cá thể đực và số lượng cá thể cái trong quần thể</a:t>
              </a:r>
            </a:p>
            <a:p>
              <a:pPr marL="503641" lvl="1" indent="-251820" algn="just">
                <a:lnSpc>
                  <a:spcPct val="120000"/>
                </a:lnSpc>
                <a:buFont typeface="Arial"/>
                <a:buChar char="•"/>
              </a:pPr>
              <a:r>
                <a:rPr lang="en-US" sz="2300" b="1">
                  <a:solidFill>
                    <a:srgbClr val="000000"/>
                  </a:solidFill>
                  <a:latin typeface="Arial" pitchFamily="34" charset="0"/>
                </a:rPr>
                <a:t>Quần thể sinh vật gồm nhiều nhóm tuổi: nhóm tuổi trước sinh sản, nhóm tuổi sinh sản, nhóm tuổi sau sinh sản</a:t>
              </a:r>
            </a:p>
            <a:p>
              <a:pPr marL="503641" lvl="1" indent="-251820" algn="just">
                <a:lnSpc>
                  <a:spcPct val="120000"/>
                </a:lnSpc>
                <a:spcBef>
                  <a:spcPct val="0"/>
                </a:spcBef>
                <a:buFont typeface="Arial"/>
                <a:buChar char="•"/>
              </a:pPr>
              <a:r>
                <a:rPr lang="en-US" sz="2300" b="1">
                  <a:solidFill>
                    <a:srgbClr val="000000"/>
                  </a:solidFill>
                  <a:latin typeface="Arial" pitchFamily="34" charset="0"/>
                </a:rPr>
                <a:t>Có ba kiểu phân bố cá thể của quần thể: phân bố theo nhóm, phân bố đồng đều và phân bố ngẫu nhiên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608" y="7979"/>
            <a:ext cx="9141618" cy="6856214"/>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cxnSp>
        <p:nvCxnSpPr>
          <p:cNvPr id="3" name="Straight Connector 2"/>
          <p:cNvCxnSpPr>
            <a:endCxn id="8" idx="1"/>
          </p:cNvCxnSpPr>
          <p:nvPr/>
        </p:nvCxnSpPr>
        <p:spPr>
          <a:xfrm>
            <a:off x="1856741" y="358168"/>
            <a:ext cx="1142084" cy="307791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1701" y="3436090"/>
            <a:ext cx="1127924" cy="30948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98824" y="1518213"/>
            <a:ext cx="6170593" cy="4184411"/>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598" b="1" dirty="0">
                <a:solidFill>
                  <a:prstClr val="white"/>
                </a:solidFill>
                <a:latin typeface="UTM Avenida" panose="02040603050506020204" pitchFamily="18" charset="0"/>
                <a:cs typeface="Arial" panose="020B0604020202020204" pitchFamily="34" charset="0"/>
              </a:rPr>
              <a:t>KHỞI ĐỘNG</a:t>
            </a:r>
          </a:p>
          <a:p>
            <a:pPr algn="ctr">
              <a:lnSpc>
                <a:spcPct val="150000"/>
              </a:lnSpc>
              <a:defRPr/>
            </a:pPr>
            <a:r>
              <a:rPr lang="vi-VN" sz="3199" b="1" dirty="0">
                <a:solidFill>
                  <a:prstClr val="white"/>
                </a:solidFill>
                <a:latin typeface="UTM Avenida" panose="02040603050506020204" pitchFamily="18" charset="0"/>
                <a:cs typeface="Arial" panose="020B0604020202020204" pitchFamily="34" charset="0"/>
              </a:rPr>
              <a:t>Mỗi nhóm</a:t>
            </a:r>
            <a:r>
              <a:rPr lang="en-US" sz="3199" b="1" dirty="0">
                <a:solidFill>
                  <a:prstClr val="white"/>
                </a:solidFill>
                <a:latin typeface="UTM Avenida" panose="02040603050506020204" pitchFamily="18" charset="0"/>
                <a:cs typeface="Arial" panose="020B0604020202020204" pitchFamily="34" charset="0"/>
              </a:rPr>
              <a:t> </a:t>
            </a:r>
            <a:r>
              <a:rPr lang="en-US" sz="3199" b="1" dirty="0" err="1" smtClean="0">
                <a:solidFill>
                  <a:prstClr val="white"/>
                </a:solidFill>
                <a:latin typeface="UTM Avenida" panose="02040603050506020204" pitchFamily="18" charset="0"/>
                <a:cs typeface="Arial" panose="020B0604020202020204" pitchFamily="34" charset="0"/>
              </a:rPr>
              <a:t>trả</a:t>
            </a:r>
            <a:r>
              <a:rPr lang="en-US" sz="3199" b="1" dirty="0" smtClean="0">
                <a:solidFill>
                  <a:prstClr val="white"/>
                </a:solidFill>
                <a:latin typeface="UTM Avenida" panose="02040603050506020204" pitchFamily="18" charset="0"/>
                <a:cs typeface="Arial" panose="020B0604020202020204" pitchFamily="34" charset="0"/>
              </a:rPr>
              <a:t> </a:t>
            </a:r>
            <a:r>
              <a:rPr lang="en-US" sz="3199" b="1" dirty="0" err="1">
                <a:solidFill>
                  <a:prstClr val="white"/>
                </a:solidFill>
                <a:latin typeface="UTM Avenida" panose="02040603050506020204" pitchFamily="18" charset="0"/>
                <a:cs typeface="Arial" panose="020B0604020202020204" pitchFamily="34" charset="0"/>
              </a:rPr>
              <a:t>lời</a:t>
            </a:r>
            <a:r>
              <a:rPr lang="en-US" sz="3199" b="1" dirty="0">
                <a:solidFill>
                  <a:prstClr val="white"/>
                </a:solidFill>
                <a:latin typeface="UTM Avenida" panose="02040603050506020204" pitchFamily="18" charset="0"/>
                <a:cs typeface="Arial" panose="020B0604020202020204" pitchFamily="34" charset="0"/>
              </a:rPr>
              <a:t> </a:t>
            </a:r>
            <a:r>
              <a:rPr lang="vi-VN" sz="3199" b="1" dirty="0">
                <a:solidFill>
                  <a:prstClr val="white"/>
                </a:solidFill>
                <a:latin typeface="UTM Avenida" panose="02040603050506020204" pitchFamily="18" charset="0"/>
                <a:cs typeface="Arial" panose="020B0604020202020204" pitchFamily="34" charset="0"/>
              </a:rPr>
              <a:t>đúng </a:t>
            </a:r>
            <a:r>
              <a:rPr lang="vi-VN" sz="3199" b="1" dirty="0" smtClean="0">
                <a:solidFill>
                  <a:prstClr val="white"/>
                </a:solidFill>
                <a:latin typeface="UTM Avenida" panose="02040603050506020204" pitchFamily="18" charset="0"/>
                <a:cs typeface="Arial" panose="020B0604020202020204" pitchFamily="34" charset="0"/>
              </a:rPr>
              <a:t>cộng 2 điểm/ câu. </a:t>
            </a:r>
            <a:r>
              <a:rPr lang="vi-VN" sz="3199" b="1" dirty="0">
                <a:solidFill>
                  <a:prstClr val="white"/>
                </a:solidFill>
                <a:latin typeface="UTM Avenida" panose="02040603050506020204" pitchFamily="18" charset="0"/>
                <a:cs typeface="Arial" panose="020B0604020202020204" pitchFamily="34" charset="0"/>
              </a:rPr>
              <a:t>Trả lời sai </a:t>
            </a:r>
            <a:r>
              <a:rPr lang="vi-VN" sz="3199" b="1" dirty="0" smtClean="0">
                <a:solidFill>
                  <a:prstClr val="white"/>
                </a:solidFill>
                <a:latin typeface="UTM Avenida" panose="02040603050506020204" pitchFamily="18" charset="0"/>
                <a:cs typeface="Arial" panose="020B0604020202020204" pitchFamily="34" charset="0"/>
              </a:rPr>
              <a:t>trừ 1 điểm/ câu</a:t>
            </a:r>
            <a:endParaRPr lang="en-US" sz="3199" b="1" dirty="0">
              <a:solidFill>
                <a:prstClr val="white"/>
              </a:solidFill>
              <a:latin typeface="UTM Avenida" panose="02040603050506020204" pitchFamily="18" charset="0"/>
              <a:cs typeface="Arial" panose="020B0604020202020204" pitchFamily="34" charset="0"/>
            </a:endParaRPr>
          </a:p>
        </p:txBody>
      </p:sp>
      <p:cxnSp>
        <p:nvCxnSpPr>
          <p:cNvPr id="6" name="Straight Connector 5"/>
          <p:cNvCxnSpPr>
            <a:stCxn id="8" idx="1"/>
          </p:cNvCxnSpPr>
          <p:nvPr/>
        </p:nvCxnSpPr>
        <p:spPr>
          <a:xfrm flipH="1">
            <a:off x="1857723" y="3436086"/>
            <a:ext cx="1141102" cy="308895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1701" y="357508"/>
            <a:ext cx="1127924" cy="307857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8825" y="1816068"/>
            <a:ext cx="196598" cy="3240038"/>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800">
              <a:solidFill>
                <a:prstClr val="black"/>
              </a:solidFill>
              <a:latin typeface="Calibri" panose="020F0502020204030204"/>
            </a:endParaRPr>
          </a:p>
        </p:txBody>
      </p:sp>
      <p:sp>
        <p:nvSpPr>
          <p:cNvPr id="9" name="Left Bracket 8"/>
          <p:cNvSpPr/>
          <p:nvPr/>
        </p:nvSpPr>
        <p:spPr>
          <a:xfrm rot="10800000">
            <a:off x="9001594" y="1816068"/>
            <a:ext cx="190106" cy="3240038"/>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800">
              <a:solidFill>
                <a:prstClr val="black"/>
              </a:solidFill>
              <a:latin typeface="Calibri" panose="020F0502020204030204"/>
            </a:endParaRPr>
          </a:p>
        </p:txBody>
      </p:sp>
      <p:grpSp>
        <p:nvGrpSpPr>
          <p:cNvPr id="10" name="Group 9"/>
          <p:cNvGrpSpPr/>
          <p:nvPr/>
        </p:nvGrpSpPr>
        <p:grpSpPr>
          <a:xfrm>
            <a:off x="2363704" y="3174564"/>
            <a:ext cx="509149" cy="509149"/>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grpSp>
        <p:nvGrpSpPr>
          <p:cNvPr id="13" name="Group 12"/>
          <p:cNvGrpSpPr/>
          <p:nvPr/>
        </p:nvGrpSpPr>
        <p:grpSpPr>
          <a:xfrm>
            <a:off x="9260895" y="3181514"/>
            <a:ext cx="509149" cy="509149"/>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444" y="306404"/>
            <a:ext cx="8473181" cy="171405"/>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444" y="6502452"/>
            <a:ext cx="8473181" cy="171405"/>
          </a:xfrm>
          <a:prstGeom prst="rect">
            <a:avLst/>
          </a:prstGeom>
          <a:noFill/>
          <a:ln w="9525">
            <a:noFill/>
            <a:miter lim="800000"/>
            <a:headEnd/>
            <a:tailEnd/>
          </a:ln>
        </p:spPr>
      </p:pic>
      <p:grpSp>
        <p:nvGrpSpPr>
          <p:cNvPr id="17" name="Group 16"/>
          <p:cNvGrpSpPr/>
          <p:nvPr/>
        </p:nvGrpSpPr>
        <p:grpSpPr>
          <a:xfrm>
            <a:off x="1637809" y="6336721"/>
            <a:ext cx="509149" cy="509149"/>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grpSp>
        <p:nvGrpSpPr>
          <p:cNvPr id="20" name="Group 19"/>
          <p:cNvGrpSpPr/>
          <p:nvPr/>
        </p:nvGrpSpPr>
        <p:grpSpPr>
          <a:xfrm>
            <a:off x="10035078" y="6336721"/>
            <a:ext cx="509149" cy="509149"/>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grpSp>
        <p:nvGrpSpPr>
          <p:cNvPr id="23" name="Group 22"/>
          <p:cNvGrpSpPr/>
          <p:nvPr/>
        </p:nvGrpSpPr>
        <p:grpSpPr>
          <a:xfrm>
            <a:off x="1637809" y="117920"/>
            <a:ext cx="509149" cy="509149"/>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grpSp>
        <p:nvGrpSpPr>
          <p:cNvPr id="26" name="Group 25"/>
          <p:cNvGrpSpPr/>
          <p:nvPr/>
        </p:nvGrpSpPr>
        <p:grpSpPr>
          <a:xfrm>
            <a:off x="10035078" y="117920"/>
            <a:ext cx="509149" cy="509149"/>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solidFill>
                  <a:prstClr val="white"/>
                </a:solidFill>
                <a:latin typeface="Calibri" panose="020F0502020204030204"/>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29524" y="5998794"/>
            <a:ext cx="457081" cy="457081"/>
          </a:xfrm>
          <a:prstGeom prst="rect">
            <a:avLst/>
          </a:prstGeom>
        </p:spPr>
      </p:pic>
    </p:spTree>
    <p:extLst>
      <p:ext uri="{BB962C8B-B14F-4D97-AF65-F5344CB8AC3E}">
        <p14:creationId xmlns:p14="http://schemas.microsoft.com/office/powerpoint/2010/main" val="416936909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mediacall" presetSubtype="0" fill="hold" nodeType="clickEffect">
                                      <p:stCondLst>
                                        <p:cond delay="0"/>
                                      </p:stCondLst>
                                      <p:childTnLst>
                                        <p:cmd type="call" cmd="playFromBookmark(Bookmark 1)">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4082">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2"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3" name="Beep_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00)">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4"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5"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4082">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6255" y="274252"/>
            <a:ext cx="11643098" cy="6309498"/>
            <a:chOff x="0" y="0"/>
            <a:chExt cx="23292262" cy="12618995"/>
          </a:xfrm>
        </p:grpSpPr>
        <p:grpSp>
          <p:nvGrpSpPr>
            <p:cNvPr id="3" name="Group 3"/>
            <p:cNvGrpSpPr/>
            <p:nvPr/>
          </p:nvGrpSpPr>
          <p:grpSpPr>
            <a:xfrm>
              <a:off x="0" y="0"/>
              <a:ext cx="23292262" cy="12618995"/>
              <a:chOff x="0" y="0"/>
              <a:chExt cx="4600941" cy="2492641"/>
            </a:xfrm>
          </p:grpSpPr>
          <p:sp>
            <p:nvSpPr>
              <p:cNvPr id="4" name="Freeform 4"/>
              <p:cNvSpPr/>
              <p:nvPr/>
            </p:nvSpPr>
            <p:spPr>
              <a:xfrm>
                <a:off x="0" y="0"/>
                <a:ext cx="4600940" cy="2492641"/>
              </a:xfrm>
              <a:custGeom>
                <a:avLst/>
                <a:gdLst/>
                <a:ahLst/>
                <a:cxnLst/>
                <a:rect l="l" t="t" r="r" b="b"/>
                <a:pathLst>
                  <a:path w="4600940" h="2492641">
                    <a:moveTo>
                      <a:pt x="44318" y="0"/>
                    </a:moveTo>
                    <a:lnTo>
                      <a:pt x="4556623" y="0"/>
                    </a:lnTo>
                    <a:cubicBezTo>
                      <a:pt x="4568377" y="0"/>
                      <a:pt x="4579649" y="4669"/>
                      <a:pt x="4587960" y="12980"/>
                    </a:cubicBezTo>
                    <a:cubicBezTo>
                      <a:pt x="4596271" y="21291"/>
                      <a:pt x="4600940" y="32564"/>
                      <a:pt x="4600940" y="44318"/>
                    </a:cubicBezTo>
                    <a:lnTo>
                      <a:pt x="4600940" y="2448324"/>
                    </a:lnTo>
                    <a:cubicBezTo>
                      <a:pt x="4600940" y="2472799"/>
                      <a:pt x="4581099" y="2492641"/>
                      <a:pt x="4556623" y="2492641"/>
                    </a:cubicBezTo>
                    <a:lnTo>
                      <a:pt x="44318" y="2492641"/>
                    </a:lnTo>
                    <a:cubicBezTo>
                      <a:pt x="19842" y="2492641"/>
                      <a:pt x="0" y="2472799"/>
                      <a:pt x="0" y="2448324"/>
                    </a:cubicBezTo>
                    <a:lnTo>
                      <a:pt x="0" y="44318"/>
                    </a:lnTo>
                    <a:cubicBezTo>
                      <a:pt x="0" y="19842"/>
                      <a:pt x="19842" y="0"/>
                      <a:pt x="44318"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05562" y="415149"/>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2060235" y="427150"/>
              <a:ext cx="20492865" cy="330821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Có thể thực hiện một số biện pháp bảo vệ quần thể sinh vật như: bảo tồn các sinh vật ở trong môi trường tự nhiên mà chúng đang sống; chuyển các sinh vật đến nơi có điều kiện thuận lợi cho sự tồn tại, phát triển và được bảo vệ...</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912812" y="1595396"/>
            <a:ext cx="10256334" cy="351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marL="457200" indent="-4572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5000"/>
              </a:spcBef>
              <a:spcAft>
                <a:spcPct val="0"/>
              </a:spcAft>
              <a:buClrTx/>
              <a:buSzTx/>
              <a:buFontTx/>
              <a:buNone/>
              <a:tabLst/>
            </a:pPr>
            <a:r>
              <a:rPr kumimoji="0" lang="en-US" sz="2400" b="1" i="1" u="sng" strike="noStrike" cap="none" normalizeH="0" baseline="0" dirty="0" err="1" smtClean="0">
                <a:ln>
                  <a:noFill/>
                </a:ln>
                <a:solidFill>
                  <a:srgbClr val="3333FF"/>
                </a:solidFill>
                <a:effectLst/>
                <a:latin typeface=".VnTimeH" panose="020B7200000000000000" pitchFamily="34" charset="0"/>
              </a:rPr>
              <a:t>Bµi</a:t>
            </a:r>
            <a:r>
              <a:rPr kumimoji="0" lang="en-US" sz="2400" b="1" i="1" u="sng" strike="noStrike" cap="none" normalizeH="0" baseline="0" dirty="0" smtClean="0">
                <a:ln>
                  <a:noFill/>
                </a:ln>
                <a:solidFill>
                  <a:srgbClr val="3333FF"/>
                </a:solidFill>
                <a:effectLst/>
                <a:latin typeface=".VnTimeH" panose="020B7200000000000000" pitchFamily="34" charset="0"/>
              </a:rPr>
              <a:t> </a:t>
            </a:r>
            <a:r>
              <a:rPr kumimoji="0" lang="en-US" sz="2400" b="1" i="1" u="sng" strike="noStrike" cap="none" normalizeH="0" baseline="0" dirty="0" err="1" smtClean="0">
                <a:ln>
                  <a:noFill/>
                </a:ln>
                <a:solidFill>
                  <a:srgbClr val="3333FF"/>
                </a:solidFill>
                <a:effectLst/>
                <a:latin typeface=".VnTimeH" panose="020B7200000000000000" pitchFamily="34" charset="0"/>
              </a:rPr>
              <a:t>tËp</a:t>
            </a:r>
            <a:r>
              <a:rPr kumimoji="0" lang="en-US" sz="2400" b="1" i="1" u="sng" strike="noStrike" cap="none" normalizeH="0" baseline="0" dirty="0" smtClean="0">
                <a:ln>
                  <a:noFill/>
                </a:ln>
                <a:solidFill>
                  <a:srgbClr val="3333FF"/>
                </a:solidFill>
                <a:effectLst/>
                <a:latin typeface=".VnTimeH" panose="020B7200000000000000" pitchFamily="34" charset="0"/>
              </a:rPr>
              <a:t> 1</a:t>
            </a:r>
            <a:r>
              <a:rPr kumimoji="0" lang="en-US" sz="2800" b="1" i="0" u="none" strike="noStrike" cap="none" normalizeH="0" baseline="0" dirty="0" smtClean="0">
                <a:ln>
                  <a:noFill/>
                </a:ln>
                <a:solidFill>
                  <a:srgbClr val="3333FF"/>
                </a:solidFill>
                <a:effectLst/>
                <a:latin typeface=".VnTime" panose="020B7200000000000000" pitchFamily="34" charset="0"/>
              </a:rPr>
              <a:t> :  </a:t>
            </a:r>
            <a:r>
              <a:rPr kumimoji="0" lang="en-US" sz="2800" b="1" i="0" u="none" strike="noStrike" cap="none" normalizeH="0" baseline="0" dirty="0" err="1" smtClean="0">
                <a:ln>
                  <a:noFill/>
                </a:ln>
                <a:solidFill>
                  <a:srgbClr val="3333FF"/>
                </a:solidFill>
                <a:effectLst/>
                <a:latin typeface=".VnTime" panose="020B7200000000000000" pitchFamily="34" charset="0"/>
              </a:rPr>
              <a:t>Khoanh</a:t>
            </a:r>
            <a:r>
              <a:rPr kumimoji="0" lang="en-US" sz="2800" b="1" i="0" u="none" strike="noStrike" cap="none" normalizeH="0" baseline="0" dirty="0" smtClean="0">
                <a:ln>
                  <a:noFill/>
                </a:ln>
                <a:solidFill>
                  <a:srgbClr val="3333FF"/>
                </a:solidFill>
                <a:effectLst/>
                <a:latin typeface=".VnTime" panose="020B7200000000000000" pitchFamily="34" charset="0"/>
              </a:rPr>
              <a:t> </a:t>
            </a:r>
            <a:r>
              <a:rPr kumimoji="0" lang="en-US" sz="2800" b="1" i="0" u="none" strike="noStrike" cap="none" normalizeH="0" baseline="0" dirty="0" err="1" smtClean="0">
                <a:ln>
                  <a:noFill/>
                </a:ln>
                <a:solidFill>
                  <a:srgbClr val="3333FF"/>
                </a:solidFill>
                <a:effectLst/>
                <a:latin typeface=".VnTime" panose="020B7200000000000000" pitchFamily="34" charset="0"/>
              </a:rPr>
              <a:t>trßn</a:t>
            </a:r>
            <a:r>
              <a:rPr kumimoji="0" lang="en-US" sz="2800" b="1" i="0" u="none" strike="noStrike" cap="none" normalizeH="0" baseline="0" dirty="0" smtClean="0">
                <a:ln>
                  <a:noFill/>
                </a:ln>
                <a:solidFill>
                  <a:srgbClr val="3333FF"/>
                </a:solidFill>
                <a:effectLst/>
                <a:latin typeface=".VnTime" panose="020B7200000000000000" pitchFamily="34" charset="0"/>
              </a:rPr>
              <a:t> </a:t>
            </a:r>
            <a:r>
              <a:rPr kumimoji="0" lang="en-US" sz="2800" b="1" i="0" u="none" strike="noStrike" cap="none" normalizeH="0" baseline="0" dirty="0" err="1" smtClean="0">
                <a:ln>
                  <a:noFill/>
                </a:ln>
                <a:solidFill>
                  <a:srgbClr val="3333FF"/>
                </a:solidFill>
                <a:effectLst/>
                <a:latin typeface=".VnTime" panose="020B7200000000000000" pitchFamily="34" charset="0"/>
              </a:rPr>
              <a:t>vµo</a:t>
            </a:r>
            <a:r>
              <a:rPr kumimoji="0" lang="en-US" sz="2800" b="1" i="0" u="none" strike="noStrike" cap="none" normalizeH="0" baseline="0" dirty="0" smtClean="0">
                <a:ln>
                  <a:noFill/>
                </a:ln>
                <a:solidFill>
                  <a:srgbClr val="3333FF"/>
                </a:solidFill>
                <a:effectLst/>
                <a:latin typeface=".VnTime" panose="020B7200000000000000" pitchFamily="34" charset="0"/>
              </a:rPr>
              <a:t> </a:t>
            </a:r>
            <a:r>
              <a:rPr kumimoji="0" lang="en-US" sz="2800" b="1" i="0" u="none" strike="noStrike" cap="none" normalizeH="0" baseline="0" dirty="0" err="1" smtClean="0">
                <a:ln>
                  <a:noFill/>
                </a:ln>
                <a:solidFill>
                  <a:srgbClr val="3333FF"/>
                </a:solidFill>
                <a:effectLst/>
                <a:latin typeface=".VnTime" panose="020B7200000000000000" pitchFamily="34" charset="0"/>
              </a:rPr>
              <a:t>nh÷ng</a:t>
            </a:r>
            <a:r>
              <a:rPr kumimoji="0" lang="en-US" sz="2800" b="1" i="0" u="none" strike="noStrike" cap="none" normalizeH="0" baseline="0" dirty="0" smtClean="0">
                <a:ln>
                  <a:noFill/>
                </a:ln>
                <a:solidFill>
                  <a:srgbClr val="3333FF"/>
                </a:solidFill>
                <a:effectLst/>
                <a:latin typeface=".VnTime" panose="020B7200000000000000" pitchFamily="34" charset="0"/>
              </a:rPr>
              <a:t> </a:t>
            </a:r>
            <a:r>
              <a:rPr kumimoji="0" lang="en-US" sz="2800" b="1" i="0" u="none" strike="noStrike" cap="none" normalizeH="0" baseline="0" dirty="0" err="1" smtClean="0">
                <a:ln>
                  <a:noFill/>
                </a:ln>
                <a:solidFill>
                  <a:srgbClr val="3333FF"/>
                </a:solidFill>
                <a:effectLst/>
                <a:latin typeface=".VnTime" panose="020B7200000000000000" pitchFamily="34" charset="0"/>
              </a:rPr>
              <a:t>tËp</a:t>
            </a:r>
            <a:r>
              <a:rPr kumimoji="0" lang="en-US" sz="2800" b="1" i="0" u="none" strike="noStrike" cap="none" normalizeH="0" baseline="0" dirty="0" smtClean="0">
                <a:ln>
                  <a:noFill/>
                </a:ln>
                <a:solidFill>
                  <a:srgbClr val="3333FF"/>
                </a:solidFill>
                <a:effectLst/>
                <a:latin typeface=".VnTime" panose="020B7200000000000000" pitchFamily="34" charset="0"/>
              </a:rPr>
              <a:t> </a:t>
            </a:r>
            <a:r>
              <a:rPr kumimoji="0" lang="en-US" sz="2800" b="1" i="0" u="none" strike="noStrike" cap="none" normalizeH="0" baseline="0" dirty="0" err="1" smtClean="0">
                <a:ln>
                  <a:noFill/>
                </a:ln>
                <a:solidFill>
                  <a:srgbClr val="3333FF"/>
                </a:solidFill>
                <a:effectLst/>
                <a:latin typeface=".VnTime" panose="020B7200000000000000" pitchFamily="34" charset="0"/>
              </a:rPr>
              <a:t>hîp</a:t>
            </a:r>
            <a:r>
              <a:rPr kumimoji="0" lang="en-US" sz="2800" b="1" i="0" u="none" strike="noStrike" cap="none" normalizeH="0" baseline="0" dirty="0" smtClean="0">
                <a:ln>
                  <a:noFill/>
                </a:ln>
                <a:solidFill>
                  <a:srgbClr val="3333FF"/>
                </a:solidFill>
                <a:effectLst/>
                <a:latin typeface=".VnTime" panose="020B7200000000000000" pitchFamily="34" charset="0"/>
              </a:rPr>
              <a:t> </a:t>
            </a:r>
            <a:r>
              <a:rPr kumimoji="0" lang="en-US" sz="2800" b="1" i="0" u="none" strike="noStrike" cap="none" normalizeH="0" baseline="0" dirty="0" err="1" smtClean="0">
                <a:ln>
                  <a:noFill/>
                </a:ln>
                <a:solidFill>
                  <a:srgbClr val="3333FF"/>
                </a:solidFill>
                <a:effectLst/>
                <a:latin typeface=".VnTime" panose="020B7200000000000000" pitchFamily="34" charset="0"/>
              </a:rPr>
              <a:t>sinh</a:t>
            </a:r>
            <a:r>
              <a:rPr kumimoji="0" lang="en-US" sz="2800" b="1" i="0" u="none" strike="noStrike" cap="none" normalizeH="0" baseline="0" dirty="0" smtClean="0">
                <a:ln>
                  <a:noFill/>
                </a:ln>
                <a:solidFill>
                  <a:srgbClr val="3333FF"/>
                </a:solidFill>
                <a:effectLst/>
                <a:latin typeface=".VnTime" panose="020B7200000000000000" pitchFamily="34" charset="0"/>
              </a:rPr>
              <a:t> </a:t>
            </a:r>
            <a:r>
              <a:rPr kumimoji="0" lang="en-US" sz="2800" b="1" i="0" u="none" strike="noStrike" cap="none" normalizeH="0" baseline="0" dirty="0" err="1" smtClean="0">
                <a:ln>
                  <a:noFill/>
                </a:ln>
                <a:solidFill>
                  <a:srgbClr val="3333FF"/>
                </a:solidFill>
                <a:effectLst/>
                <a:latin typeface=".VnTime" panose="020B7200000000000000" pitchFamily="34" charset="0"/>
              </a:rPr>
              <a:t>vËt</a:t>
            </a:r>
            <a:r>
              <a:rPr kumimoji="0" lang="en-US" sz="2800" b="1" i="0" u="none" strike="noStrike" cap="none" normalizeH="0" baseline="0" dirty="0" smtClean="0">
                <a:ln>
                  <a:noFill/>
                </a:ln>
                <a:solidFill>
                  <a:srgbClr val="3333FF"/>
                </a:solidFill>
                <a:effectLst/>
                <a:latin typeface=".VnTime" panose="020B7200000000000000" pitchFamily="34" charset="0"/>
              </a:rPr>
              <a:t> lµ </a:t>
            </a:r>
            <a:r>
              <a:rPr kumimoji="0" lang="en-US" sz="2800" b="1" i="0" u="none" strike="noStrike" cap="none" normalizeH="0" baseline="0" dirty="0" err="1" smtClean="0">
                <a:ln>
                  <a:noFill/>
                </a:ln>
                <a:solidFill>
                  <a:srgbClr val="3333FF"/>
                </a:solidFill>
                <a:effectLst/>
                <a:latin typeface=".VnTime" panose="020B7200000000000000" pitchFamily="34" charset="0"/>
              </a:rPr>
              <a:t>quÇn</a:t>
            </a:r>
            <a:r>
              <a:rPr kumimoji="0" lang="en-US" sz="2800" b="1" i="0" u="none" strike="noStrike" cap="none" normalizeH="0" baseline="0" dirty="0" smtClean="0">
                <a:ln>
                  <a:noFill/>
                </a:ln>
                <a:solidFill>
                  <a:srgbClr val="3333FF"/>
                </a:solidFill>
                <a:effectLst/>
                <a:latin typeface=".VnTime" panose="020B7200000000000000" pitchFamily="34" charset="0"/>
              </a:rPr>
              <a:t> </a:t>
            </a:r>
            <a:r>
              <a:rPr kumimoji="0" lang="en-US" sz="2800" b="1" i="0" u="none" strike="noStrike" cap="none" normalizeH="0" baseline="0" dirty="0" err="1" smtClean="0">
                <a:ln>
                  <a:noFill/>
                </a:ln>
                <a:solidFill>
                  <a:srgbClr val="3333FF"/>
                </a:solidFill>
                <a:effectLst/>
                <a:latin typeface=".VnTime" panose="020B7200000000000000" pitchFamily="34" charset="0"/>
              </a:rPr>
              <a:t>thÓ</a:t>
            </a:r>
            <a:r>
              <a:rPr kumimoji="0" lang="en-US" sz="2800" b="1" i="0" u="none" strike="noStrike" cap="none" normalizeH="0" baseline="0" dirty="0" smtClean="0">
                <a:ln>
                  <a:noFill/>
                </a:ln>
                <a:solidFill>
                  <a:srgbClr val="3333FF"/>
                </a:solidFill>
                <a:effectLst/>
                <a:latin typeface=".VnTime" panose="020B7200000000000000" pitchFamily="34" charset="0"/>
              </a:rPr>
              <a:t> :</a:t>
            </a:r>
          </a:p>
          <a:p>
            <a:pPr marL="457200" marR="0" lvl="0" indent="-457200" algn="l" defTabSz="914400" rtl="0" eaLnBrk="0" fontAlgn="base" latinLnBrk="0" hangingPunct="0">
              <a:lnSpc>
                <a:spcPct val="100000"/>
              </a:lnSpc>
              <a:spcBef>
                <a:spcPct val="5000"/>
              </a:spcBef>
              <a:spcAft>
                <a:spcPct val="0"/>
              </a:spcAft>
              <a:buClrTx/>
              <a:buSzTx/>
              <a:buFontTx/>
              <a:buNone/>
              <a:tabLst/>
            </a:pPr>
            <a:r>
              <a:rPr kumimoji="0" lang="en-US" sz="2800" b="1" i="1" u="none" strike="noStrike" cap="none" normalizeH="0" baseline="0" dirty="0" smtClean="0">
                <a:ln>
                  <a:noFill/>
                </a:ln>
                <a:solidFill>
                  <a:srgbClr val="CC0000"/>
                </a:solidFill>
                <a:effectLst/>
                <a:latin typeface=".VnTime" panose="020B7200000000000000" pitchFamily="34" charset="0"/>
              </a:rPr>
              <a:t>1.TËp </a:t>
            </a:r>
            <a:r>
              <a:rPr kumimoji="0" lang="en-US" sz="2800" b="1" i="1" u="none" strike="noStrike" cap="none" normalizeH="0" baseline="0" dirty="0" err="1" smtClean="0">
                <a:ln>
                  <a:noFill/>
                </a:ln>
                <a:solidFill>
                  <a:srgbClr val="CC0000"/>
                </a:solidFill>
                <a:effectLst/>
                <a:latin typeface=".VnTime" panose="020B7200000000000000" pitchFamily="34" charset="0"/>
              </a:rPr>
              <a:t>hîp</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c¸c</a:t>
            </a:r>
            <a:r>
              <a:rPr kumimoji="0" lang="en-US" sz="2800" b="1" i="1" u="none" strike="noStrike" cap="none" normalizeH="0" baseline="0" dirty="0" smtClean="0">
                <a:ln>
                  <a:noFill/>
                </a:ln>
                <a:solidFill>
                  <a:srgbClr val="CC0000"/>
                </a:solidFill>
                <a:effectLst/>
                <a:latin typeface=".VnTime" panose="020B7200000000000000" pitchFamily="34" charset="0"/>
              </a:rPr>
              <a:t> con </a:t>
            </a:r>
            <a:r>
              <a:rPr kumimoji="0" lang="en-US" sz="2800" b="1" i="1" u="none" strike="noStrike" cap="none" normalizeH="0" baseline="0" dirty="0" err="1" smtClean="0">
                <a:ln>
                  <a:noFill/>
                </a:ln>
                <a:solidFill>
                  <a:srgbClr val="CC0000"/>
                </a:solidFill>
                <a:effectLst/>
                <a:latin typeface=".VnTime" panose="020B7200000000000000" pitchFamily="34" charset="0"/>
              </a:rPr>
              <a:t>chim</a:t>
            </a:r>
            <a:r>
              <a:rPr kumimoji="0" lang="en-US" sz="2800" b="1" i="1" u="none" strike="noStrike" cap="none" normalizeH="0" baseline="0" dirty="0" smtClean="0">
                <a:ln>
                  <a:noFill/>
                </a:ln>
                <a:solidFill>
                  <a:srgbClr val="CC0000"/>
                </a:solidFill>
                <a:effectLst/>
                <a:latin typeface=".VnTime" panose="020B7200000000000000" pitchFamily="34" charset="0"/>
              </a:rPr>
              <a:t> </a:t>
            </a:r>
            <a:r>
              <a:rPr lang="vi-VN" sz="2800" b="1" i="1" dirty="0">
                <a:solidFill>
                  <a:srgbClr val="CC0000"/>
                </a:solidFill>
                <a:latin typeface="Times New Roman" panose="02020603050405020304" pitchFamily="18" charset="0"/>
                <a:cs typeface="Times New Roman" panose="02020603050405020304" pitchFamily="18" charset="0"/>
              </a:rPr>
              <a:t>ở</a:t>
            </a:r>
            <a:r>
              <a:rPr kumimoji="0" lang="en-US" sz="2800" b="1" i="1"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 </a:t>
            </a:r>
            <a:r>
              <a:rPr kumimoji="0" lang="vi-VN" sz="2800" b="1" i="1"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rừng Cúc Phương</a:t>
            </a:r>
            <a:r>
              <a:rPr kumimoji="0" lang="en-US" sz="2800" b="1" i="1" u="none" strike="noStrike" cap="none" normalizeH="0" baseline="0" dirty="0" smtClean="0">
                <a:ln>
                  <a:noFill/>
                </a:ln>
                <a:solidFill>
                  <a:srgbClr val="CC0000"/>
                </a:solidFill>
                <a:effectLst/>
                <a:latin typeface=".VnTime" panose="020B7200000000000000" pitchFamily="34" charset="0"/>
              </a:rPr>
              <a:t>.</a:t>
            </a:r>
          </a:p>
          <a:p>
            <a:pPr marL="457200" marR="0" lvl="0" indent="-457200" algn="l" defTabSz="914400" rtl="0" eaLnBrk="0" fontAlgn="base" latinLnBrk="0" hangingPunct="0">
              <a:lnSpc>
                <a:spcPct val="100000"/>
              </a:lnSpc>
              <a:spcBef>
                <a:spcPct val="5000"/>
              </a:spcBef>
              <a:spcAft>
                <a:spcPct val="0"/>
              </a:spcAft>
              <a:buClrTx/>
              <a:buSzTx/>
              <a:buFontTx/>
              <a:buNone/>
              <a:tabLst/>
            </a:pPr>
            <a:r>
              <a:rPr kumimoji="0" lang="en-US" sz="2800" b="1" i="1"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2.</a:t>
            </a:r>
            <a:r>
              <a:rPr kumimoji="0" lang="vi-VN" sz="2800" b="1" i="1"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 Tập hợp các con sư tử trong một khu rừng.</a:t>
            </a:r>
          </a:p>
          <a:p>
            <a:pPr marL="457200" marR="0" lvl="0" indent="-457200" algn="l" defTabSz="914400" rtl="0" eaLnBrk="0" fontAlgn="base" latinLnBrk="0" hangingPunct="0">
              <a:lnSpc>
                <a:spcPct val="100000"/>
              </a:lnSpc>
              <a:spcBef>
                <a:spcPct val="5000"/>
              </a:spcBef>
              <a:spcAft>
                <a:spcPct val="0"/>
              </a:spcAft>
              <a:buClrTx/>
              <a:buSzTx/>
              <a:buFontTx/>
              <a:buNone/>
              <a:tabLst/>
            </a:pPr>
            <a:r>
              <a:rPr kumimoji="0" lang="en-US" sz="2800" b="1" i="1" u="none" strike="noStrike" cap="none" normalizeH="0" baseline="0" dirty="0" smtClean="0">
                <a:ln>
                  <a:noFill/>
                </a:ln>
                <a:solidFill>
                  <a:srgbClr val="CC0000"/>
                </a:solidFill>
                <a:effectLst/>
                <a:latin typeface=".VnTime" panose="020B7200000000000000" pitchFamily="34" charset="0"/>
              </a:rPr>
              <a:t>3. </a:t>
            </a:r>
            <a:r>
              <a:rPr kumimoji="0" lang="en-US" sz="2800" b="1" i="1" u="none" strike="noStrike" cap="none" normalizeH="0" baseline="0" dirty="0" err="1" smtClean="0">
                <a:ln>
                  <a:noFill/>
                </a:ln>
                <a:solidFill>
                  <a:srgbClr val="CC0000"/>
                </a:solidFill>
                <a:effectLst/>
                <a:latin typeface=".VnTime" panose="020B7200000000000000" pitchFamily="34" charset="0"/>
              </a:rPr>
              <a:t>TËp</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hîp</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c¸c</a:t>
            </a:r>
            <a:r>
              <a:rPr kumimoji="0" lang="en-US" sz="2800" b="1" i="1" u="none" strike="noStrike" cap="none" normalizeH="0" baseline="0" dirty="0" smtClean="0">
                <a:ln>
                  <a:noFill/>
                </a:ln>
                <a:solidFill>
                  <a:srgbClr val="CC0000"/>
                </a:solidFill>
                <a:effectLst/>
                <a:latin typeface=".VnTime" panose="020B7200000000000000" pitchFamily="34" charset="0"/>
              </a:rPr>
              <a:t> con </a:t>
            </a:r>
            <a:r>
              <a:rPr kumimoji="0" lang="en-US" sz="2800" b="1" i="1" u="none" strike="noStrike" cap="none" normalizeH="0" baseline="0" dirty="0" err="1" smtClean="0">
                <a:ln>
                  <a:noFill/>
                </a:ln>
                <a:solidFill>
                  <a:srgbClr val="CC0000"/>
                </a:solidFill>
                <a:effectLst/>
                <a:latin typeface=".VnTime" panose="020B7200000000000000" pitchFamily="34" charset="0"/>
              </a:rPr>
              <a:t>chim</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c¸nh</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côt</a:t>
            </a:r>
            <a:r>
              <a:rPr kumimoji="0" lang="en-US" sz="2800" b="1" i="1" u="none" strike="noStrike" cap="none" normalizeH="0" baseline="0" dirty="0" smtClean="0">
                <a:ln>
                  <a:noFill/>
                </a:ln>
                <a:solidFill>
                  <a:srgbClr val="CC0000"/>
                </a:solidFill>
                <a:effectLst/>
                <a:latin typeface=".VnTime" panose="020B7200000000000000" pitchFamily="34" charset="0"/>
              </a:rPr>
              <a:t> ë </a:t>
            </a:r>
            <a:r>
              <a:rPr kumimoji="0" lang="en-US" sz="2800" b="1" i="1" u="none" strike="noStrike" cap="none" normalizeH="0" baseline="0" dirty="0" err="1" smtClean="0">
                <a:ln>
                  <a:noFill/>
                </a:ln>
                <a:solidFill>
                  <a:srgbClr val="CC0000"/>
                </a:solidFill>
                <a:effectLst/>
                <a:latin typeface=".VnTime" panose="020B7200000000000000" pitchFamily="34" charset="0"/>
              </a:rPr>
              <a:t>bê</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biÓn</a:t>
            </a:r>
            <a:r>
              <a:rPr kumimoji="0" lang="en-US" sz="2800" b="1" i="1" u="none" strike="noStrike" cap="none" normalizeH="0" baseline="0" dirty="0" smtClean="0">
                <a:ln>
                  <a:noFill/>
                </a:ln>
                <a:solidFill>
                  <a:srgbClr val="CC0000"/>
                </a:solidFill>
                <a:effectLst/>
                <a:latin typeface=".VnTime" panose="020B7200000000000000" pitchFamily="34" charset="0"/>
              </a:rPr>
              <a:t> Nam </a:t>
            </a:r>
            <a:r>
              <a:rPr kumimoji="0" lang="en-US" sz="2800" b="1" i="1" u="none" strike="noStrike" cap="none" normalizeH="0" baseline="0" dirty="0" err="1" smtClean="0">
                <a:ln>
                  <a:noFill/>
                </a:ln>
                <a:solidFill>
                  <a:srgbClr val="CC0000"/>
                </a:solidFill>
                <a:effectLst/>
                <a:latin typeface=".VnTime" panose="020B7200000000000000" pitchFamily="34" charset="0"/>
              </a:rPr>
              <a:t>Cùc</a:t>
            </a:r>
            <a:r>
              <a:rPr kumimoji="0" lang="en-US" sz="2800" b="1" i="1" u="none" strike="noStrike" cap="none" normalizeH="0" baseline="0" dirty="0" smtClean="0">
                <a:ln>
                  <a:noFill/>
                </a:ln>
                <a:solidFill>
                  <a:srgbClr val="CC0000"/>
                </a:solidFill>
                <a:effectLst/>
                <a:latin typeface=".VnTime" panose="020B7200000000000000" pitchFamily="34" charset="0"/>
              </a:rPr>
              <a:t>.</a:t>
            </a:r>
          </a:p>
          <a:p>
            <a:pPr marL="457200" marR="0" lvl="0" indent="-457200" algn="l" defTabSz="914400" rtl="0" eaLnBrk="0" fontAlgn="base" latinLnBrk="0" hangingPunct="0">
              <a:lnSpc>
                <a:spcPct val="100000"/>
              </a:lnSpc>
              <a:spcBef>
                <a:spcPct val="5000"/>
              </a:spcBef>
              <a:spcAft>
                <a:spcPct val="0"/>
              </a:spcAft>
              <a:buClrTx/>
              <a:buSzTx/>
              <a:buFontTx/>
              <a:buNone/>
              <a:tabLst/>
            </a:pPr>
            <a:r>
              <a:rPr kumimoji="0" lang="en-US" sz="2800" b="1" i="1" u="none" strike="noStrike" cap="none" normalizeH="0" baseline="0" dirty="0" smtClean="0">
                <a:ln>
                  <a:noFill/>
                </a:ln>
                <a:solidFill>
                  <a:srgbClr val="CC0000"/>
                </a:solidFill>
                <a:effectLst/>
                <a:latin typeface=".VnTime" panose="020B7200000000000000" pitchFamily="34" charset="0"/>
              </a:rPr>
              <a:t>4.</a:t>
            </a:r>
            <a:r>
              <a:rPr kumimoji="0" lang="vi-VN"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TËp</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hîp</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c¸c</a:t>
            </a:r>
            <a:r>
              <a:rPr kumimoji="0" lang="en-US" sz="2800" b="1" i="1" u="none" strike="noStrike" cap="none" normalizeH="0" baseline="0" dirty="0" smtClean="0">
                <a:ln>
                  <a:noFill/>
                </a:ln>
                <a:solidFill>
                  <a:srgbClr val="CC0000"/>
                </a:solidFill>
                <a:effectLst/>
                <a:latin typeface=".VnTime" panose="020B7200000000000000" pitchFamily="34" charset="0"/>
              </a:rPr>
              <a:t> con </a:t>
            </a:r>
            <a:r>
              <a:rPr kumimoji="0" lang="en-US" sz="2800" b="1" i="1" u="none" strike="noStrike" cap="none" normalizeH="0" baseline="0" dirty="0" err="1" smtClean="0">
                <a:ln>
                  <a:noFill/>
                </a:ln>
                <a:solidFill>
                  <a:srgbClr val="CC0000"/>
                </a:solidFill>
                <a:effectLst/>
                <a:latin typeface=".VnTime" panose="020B7200000000000000" pitchFamily="34" charset="0"/>
              </a:rPr>
              <a:t>voi</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trong</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c«ng</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viªn</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Thñ</a:t>
            </a:r>
            <a:r>
              <a:rPr kumimoji="0" lang="en-US" sz="2800" b="1" i="1" u="none" strike="noStrike" cap="none" normalizeH="0" baseline="0" dirty="0" smtClean="0">
                <a:ln>
                  <a:noFill/>
                </a:ln>
                <a:solidFill>
                  <a:srgbClr val="CC0000"/>
                </a:solidFill>
                <a:effectLst/>
                <a:latin typeface=".VnTime" panose="020B7200000000000000" pitchFamily="34" charset="0"/>
              </a:rPr>
              <a:t> LÖ.</a:t>
            </a:r>
          </a:p>
          <a:p>
            <a:pPr marL="457200" marR="0" lvl="0" indent="-457200" algn="l" defTabSz="914400" rtl="0" eaLnBrk="0" fontAlgn="base" latinLnBrk="0" hangingPunct="0">
              <a:lnSpc>
                <a:spcPct val="100000"/>
              </a:lnSpc>
              <a:spcBef>
                <a:spcPct val="5000"/>
              </a:spcBef>
              <a:spcAft>
                <a:spcPct val="0"/>
              </a:spcAft>
              <a:buClrTx/>
              <a:buSzTx/>
              <a:buFontTx/>
              <a:buNone/>
              <a:tabLst/>
            </a:pPr>
            <a:r>
              <a:rPr lang="vi-VN" sz="2800" b="1" i="1" dirty="0">
                <a:solidFill>
                  <a:srgbClr val="CC0000"/>
                </a:solidFill>
                <a:latin typeface=".VnTime" panose="020B7200000000000000" pitchFamily="34" charset="0"/>
              </a:rPr>
              <a:t>5</a:t>
            </a:r>
            <a:r>
              <a:rPr kumimoji="0" lang="en-US" sz="2800" b="1" i="1" u="none" strike="noStrike" cap="none" normalizeH="0" baseline="0" dirty="0" smtClean="0">
                <a:ln>
                  <a:noFill/>
                </a:ln>
                <a:solidFill>
                  <a:srgbClr val="CC0000"/>
                </a:solidFill>
                <a:effectLst/>
                <a:latin typeface=".VnTime" panose="020B7200000000000000" pitchFamily="34" charset="0"/>
              </a:rPr>
              <a:t>.</a:t>
            </a:r>
            <a:r>
              <a:rPr kumimoji="0" lang="vi-VN"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TËp</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hîp</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c¸c</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c©y</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lóa</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trªn</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mét</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c¸nh</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ång</a:t>
            </a:r>
            <a:r>
              <a:rPr kumimoji="0" lang="en-US" sz="2800" b="1" i="1" u="none" strike="noStrike" cap="none" normalizeH="0" baseline="0" dirty="0" smtClean="0">
                <a:ln>
                  <a:noFill/>
                </a:ln>
                <a:solidFill>
                  <a:srgbClr val="CC0000"/>
                </a:solidFill>
                <a:effectLst/>
                <a:latin typeface=".VnTime" panose="020B7200000000000000" pitchFamily="34" charset="0"/>
              </a:rPr>
              <a:t> </a:t>
            </a:r>
            <a:r>
              <a:rPr kumimoji="0" lang="en-US" sz="2800" b="1" i="1" u="none" strike="noStrike" cap="none" normalizeH="0" baseline="0" dirty="0" err="1" smtClean="0">
                <a:ln>
                  <a:noFill/>
                </a:ln>
                <a:solidFill>
                  <a:srgbClr val="CC0000"/>
                </a:solidFill>
                <a:effectLst/>
                <a:latin typeface=".VnTime" panose="020B7200000000000000" pitchFamily="34" charset="0"/>
              </a:rPr>
              <a:t>lóa</a:t>
            </a:r>
            <a:r>
              <a:rPr kumimoji="0" lang="en-US" sz="2800" b="1" i="1" u="none" strike="noStrike" cap="none" normalizeH="0" baseline="0" dirty="0" smtClean="0">
                <a:ln>
                  <a:noFill/>
                </a:ln>
                <a:solidFill>
                  <a:srgbClr val="CC0000"/>
                </a:solidFill>
                <a:effectLst/>
                <a:latin typeface=".VnTime" panose="020B7200000000000000" pitchFamily="34" charset="0"/>
              </a:rPr>
              <a:t>.</a:t>
            </a:r>
            <a:endParaRPr kumimoji="0" lang="vi-VN" sz="2800" b="1" i="1" u="none" strike="noStrike" cap="none" normalizeH="0" baseline="0" dirty="0" smtClean="0">
              <a:ln>
                <a:noFill/>
              </a:ln>
              <a:solidFill>
                <a:srgbClr val="CC0000"/>
              </a:solidFill>
              <a:effectLst/>
              <a:latin typeface=".VnTime" panose="020B7200000000000000" pitchFamily="34" charset="0"/>
            </a:endParaRPr>
          </a:p>
          <a:p>
            <a:pPr marL="457200" marR="0" lvl="0" indent="-457200" algn="l" defTabSz="914400" rtl="0" eaLnBrk="0" fontAlgn="base" latinLnBrk="0" hangingPunct="0">
              <a:lnSpc>
                <a:spcPct val="100000"/>
              </a:lnSpc>
              <a:spcBef>
                <a:spcPct val="5000"/>
              </a:spcBef>
              <a:spcAft>
                <a:spcPct val="0"/>
              </a:spcAft>
              <a:buClrTx/>
              <a:buSzTx/>
              <a:buFontTx/>
              <a:buNone/>
              <a:tabLst/>
            </a:pPr>
            <a:r>
              <a:rPr lang="vi-VN" sz="2800" b="1" i="1" dirty="0" smtClean="0">
                <a:solidFill>
                  <a:srgbClr val="CC0000"/>
                </a:solidFill>
                <a:latin typeface=".VnTime" panose="020B7200000000000000" pitchFamily="34" charset="0"/>
              </a:rPr>
              <a:t>6. </a:t>
            </a:r>
            <a:r>
              <a:rPr lang="vi-VN" sz="2800" b="1" i="1" dirty="0" smtClean="0">
                <a:solidFill>
                  <a:srgbClr val="CC0000"/>
                </a:solidFill>
                <a:latin typeface="+mj-lt"/>
              </a:rPr>
              <a:t>Tập hợp các cá thể chuột đồng ở các cánh đồng cách xa nhau.</a:t>
            </a:r>
            <a:endParaRPr kumimoji="0" lang="en-US" sz="2800" b="1" i="1" u="none" strike="noStrike" cap="none" normalizeH="0" baseline="0" dirty="0" smtClean="0">
              <a:ln>
                <a:noFill/>
              </a:ln>
              <a:solidFill>
                <a:srgbClr val="CC0000"/>
              </a:solidFill>
              <a:effectLst/>
              <a:latin typeface=".VnTime" panose="020B7200000000000000" pitchFamily="34" charset="0"/>
            </a:endParaRPr>
          </a:p>
          <a:p>
            <a:pPr marL="457200" marR="0" lvl="0" indent="-4572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Picture 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99612" y="30480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32685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Ảnh1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 y="304800"/>
            <a:ext cx="5562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4" descr="IMG_7775"/>
          <p:cNvPicPr>
            <a:picLocks noChangeAspect="1" noChangeArrowheads="1"/>
          </p:cNvPicPr>
          <p:nvPr/>
        </p:nvPicPr>
        <p:blipFill>
          <a:blip r:embed="rId3">
            <a:extLst>
              <a:ext uri="{28A0092B-C50C-407E-A947-70E740481C1C}">
                <a14:useLocalDpi xmlns:a14="http://schemas.microsoft.com/office/drawing/2010/main" val="0"/>
              </a:ext>
            </a:extLst>
          </a:blip>
          <a:srcRect t="46939"/>
          <a:stretch>
            <a:fillRect/>
          </a:stretch>
        </p:blipFill>
        <p:spPr bwMode="auto">
          <a:xfrm>
            <a:off x="5865812" y="-6824"/>
            <a:ext cx="5943600" cy="480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760412" y="5257800"/>
            <a:ext cx="112014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Đây có phải là quần thể sinh vật không? Vì sao?</a:t>
            </a:r>
            <a:endParaRPr lang="en-US" sz="4000" dirty="0"/>
          </a:p>
        </p:txBody>
      </p:sp>
    </p:spTree>
    <p:extLst>
      <p:ext uri="{BB962C8B-B14F-4D97-AF65-F5344CB8AC3E}">
        <p14:creationId xmlns:p14="http://schemas.microsoft.com/office/powerpoint/2010/main" val="406194439"/>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836612" y="609600"/>
            <a:ext cx="10666592" cy="5102744"/>
          </a:xfrm>
          <a:prstGeom prst="rect">
            <a:avLst/>
          </a:prstGeom>
        </p:spPr>
        <p:txBody>
          <a:bodyPr wrap="square" lIns="0" tIns="0" rIns="0" bIns="0" rtlCol="0" anchor="t">
            <a:spAutoFit/>
          </a:bodyPr>
          <a:lstStyle/>
          <a:p>
            <a:pPr algn="just">
              <a:lnSpc>
                <a:spcPct val="120000"/>
              </a:lnSpc>
            </a:pPr>
            <a:r>
              <a:rPr lang="en-US" sz="4000" dirty="0" err="1">
                <a:latin typeface="Arial" pitchFamily="34" charset="0"/>
                <a:cs typeface="Arial" pitchFamily="34" charset="0"/>
              </a:rPr>
              <a:t>Những</a:t>
            </a:r>
            <a:r>
              <a:rPr lang="en-US" sz="4000" dirty="0">
                <a:latin typeface="Arial" pitchFamily="34" charset="0"/>
                <a:cs typeface="Arial" pitchFamily="34" charset="0"/>
              </a:rPr>
              <a:t> </a:t>
            </a:r>
            <a:r>
              <a:rPr lang="en-US" sz="4000" dirty="0" err="1">
                <a:latin typeface="Arial" pitchFamily="34" charset="0"/>
                <a:cs typeface="Arial" pitchFamily="34" charset="0"/>
              </a:rPr>
              <a:t>đặc</a:t>
            </a:r>
            <a:r>
              <a:rPr lang="en-US" sz="4000" dirty="0">
                <a:latin typeface="Arial" pitchFamily="34" charset="0"/>
                <a:cs typeface="Arial" pitchFamily="34" charset="0"/>
              </a:rPr>
              <a:t> </a:t>
            </a:r>
            <a:r>
              <a:rPr lang="en-US" sz="4000" dirty="0" err="1">
                <a:latin typeface="Arial" pitchFamily="34" charset="0"/>
                <a:cs typeface="Arial" pitchFamily="34" charset="0"/>
              </a:rPr>
              <a:t>điểm</a:t>
            </a:r>
            <a:r>
              <a:rPr lang="en-US" sz="4000" dirty="0">
                <a:latin typeface="Arial" pitchFamily="34" charset="0"/>
                <a:cs typeface="Arial" pitchFamily="34" charset="0"/>
              </a:rPr>
              <a:t> </a:t>
            </a:r>
            <a:r>
              <a:rPr lang="en-US" sz="4000" dirty="0" err="1">
                <a:latin typeface="Arial" pitchFamily="34" charset="0"/>
                <a:cs typeface="Arial" pitchFamily="34" charset="0"/>
              </a:rPr>
              <a:t>để</a:t>
            </a:r>
            <a:r>
              <a:rPr lang="en-US" sz="4000" dirty="0">
                <a:latin typeface="Arial" pitchFamily="34" charset="0"/>
                <a:cs typeface="Arial" pitchFamily="34" charset="0"/>
              </a:rPr>
              <a:t> </a:t>
            </a:r>
            <a:r>
              <a:rPr lang="en-US" sz="4000" dirty="0" err="1">
                <a:latin typeface="Arial" pitchFamily="34" charset="0"/>
                <a:cs typeface="Arial" pitchFamily="34" charset="0"/>
              </a:rPr>
              <a:t>xác</a:t>
            </a:r>
            <a:r>
              <a:rPr lang="en-US" sz="4000" dirty="0">
                <a:latin typeface="Arial" pitchFamily="34" charset="0"/>
                <a:cs typeface="Arial" pitchFamily="34" charset="0"/>
              </a:rPr>
              <a:t> </a:t>
            </a:r>
            <a:r>
              <a:rPr lang="en-US" sz="4000" dirty="0" err="1">
                <a:latin typeface="Arial" pitchFamily="34" charset="0"/>
                <a:cs typeface="Arial" pitchFamily="34" charset="0"/>
              </a:rPr>
              <a:t>định</a:t>
            </a:r>
            <a:r>
              <a:rPr lang="en-US" sz="4000" dirty="0">
                <a:latin typeface="Arial" pitchFamily="34" charset="0"/>
                <a:cs typeface="Arial" pitchFamily="34" charset="0"/>
              </a:rPr>
              <a:t> </a:t>
            </a:r>
            <a:r>
              <a:rPr lang="en-US" sz="4000" dirty="0" err="1">
                <a:latin typeface="Arial" pitchFamily="34" charset="0"/>
                <a:cs typeface="Arial" pitchFamily="34" charset="0"/>
              </a:rPr>
              <a:t>một</a:t>
            </a:r>
            <a:r>
              <a:rPr lang="en-US" sz="4000" dirty="0">
                <a:latin typeface="Arial" pitchFamily="34" charset="0"/>
                <a:cs typeface="Arial" pitchFamily="34" charset="0"/>
              </a:rPr>
              <a:t> </a:t>
            </a:r>
            <a:r>
              <a:rPr lang="en-US" sz="4000" dirty="0" err="1">
                <a:latin typeface="Arial" pitchFamily="34" charset="0"/>
                <a:cs typeface="Arial" pitchFamily="34" charset="0"/>
              </a:rPr>
              <a:t>nhóm</a:t>
            </a:r>
            <a:r>
              <a:rPr lang="en-US" sz="4000" dirty="0">
                <a:latin typeface="Arial" pitchFamily="34" charset="0"/>
                <a:cs typeface="Arial" pitchFamily="34" charset="0"/>
              </a:rPr>
              <a:t> </a:t>
            </a:r>
            <a:r>
              <a:rPr lang="en-US" sz="4000" dirty="0" err="1">
                <a:latin typeface="Arial" pitchFamily="34" charset="0"/>
                <a:cs typeface="Arial" pitchFamily="34" charset="0"/>
              </a:rPr>
              <a:t>cá</a:t>
            </a:r>
            <a:r>
              <a:rPr lang="en-US" sz="4000" dirty="0">
                <a:latin typeface="Arial" pitchFamily="34" charset="0"/>
                <a:cs typeface="Arial" pitchFamily="34" charset="0"/>
              </a:rPr>
              <a:t> </a:t>
            </a:r>
            <a:r>
              <a:rPr lang="en-US" sz="4000" dirty="0" err="1">
                <a:latin typeface="Arial" pitchFamily="34" charset="0"/>
                <a:cs typeface="Arial" pitchFamily="34" charset="0"/>
              </a:rPr>
              <a:t>thể</a:t>
            </a:r>
            <a:r>
              <a:rPr lang="en-US" sz="4000" dirty="0">
                <a:latin typeface="Arial" pitchFamily="34" charset="0"/>
                <a:cs typeface="Arial" pitchFamily="34" charset="0"/>
              </a:rPr>
              <a:t> </a:t>
            </a:r>
            <a:r>
              <a:rPr lang="en-US" sz="4000" dirty="0" err="1">
                <a:latin typeface="Arial" pitchFamily="34" charset="0"/>
                <a:cs typeface="Arial" pitchFamily="34" charset="0"/>
              </a:rPr>
              <a:t>là</a:t>
            </a:r>
            <a:r>
              <a:rPr lang="en-US" sz="4000" dirty="0">
                <a:latin typeface="Arial" pitchFamily="34" charset="0"/>
                <a:cs typeface="Arial" pitchFamily="34" charset="0"/>
              </a:rPr>
              <a:t> </a:t>
            </a:r>
            <a:r>
              <a:rPr lang="en-US" sz="4000" dirty="0" err="1">
                <a:latin typeface="Arial" pitchFamily="34" charset="0"/>
                <a:cs typeface="Arial" pitchFamily="34" charset="0"/>
              </a:rPr>
              <a:t>quần</a:t>
            </a:r>
            <a:r>
              <a:rPr lang="en-US" sz="4000" dirty="0">
                <a:latin typeface="Arial" pitchFamily="34" charset="0"/>
                <a:cs typeface="Arial" pitchFamily="34" charset="0"/>
              </a:rPr>
              <a:t> </a:t>
            </a:r>
            <a:r>
              <a:rPr lang="en-US" sz="4000" dirty="0" err="1">
                <a:latin typeface="Arial" pitchFamily="34" charset="0"/>
                <a:cs typeface="Arial" pitchFamily="34" charset="0"/>
              </a:rPr>
              <a:t>thể</a:t>
            </a:r>
            <a:r>
              <a:rPr lang="en-US" sz="4000" dirty="0">
                <a:latin typeface="Arial" pitchFamily="34" charset="0"/>
                <a:cs typeface="Arial" pitchFamily="34" charset="0"/>
              </a:rPr>
              <a:t> </a:t>
            </a:r>
            <a:r>
              <a:rPr lang="en-US" sz="4000" dirty="0" err="1">
                <a:latin typeface="Arial" pitchFamily="34" charset="0"/>
                <a:cs typeface="Arial" pitchFamily="34" charset="0"/>
              </a:rPr>
              <a:t>sinh</a:t>
            </a:r>
            <a:r>
              <a:rPr lang="en-US" sz="4000" dirty="0">
                <a:latin typeface="Arial" pitchFamily="34" charset="0"/>
                <a:cs typeface="Arial" pitchFamily="34" charset="0"/>
              </a:rPr>
              <a:t> </a:t>
            </a:r>
            <a:r>
              <a:rPr lang="en-US" sz="4000" dirty="0" err="1">
                <a:latin typeface="Arial" pitchFamily="34" charset="0"/>
                <a:cs typeface="Arial" pitchFamily="34" charset="0"/>
              </a:rPr>
              <a:t>vật</a:t>
            </a:r>
            <a:r>
              <a:rPr lang="en-US" sz="4000" dirty="0">
                <a:latin typeface="Arial" pitchFamily="34" charset="0"/>
                <a:cs typeface="Arial" pitchFamily="34" charset="0"/>
              </a:rPr>
              <a:t>:</a:t>
            </a:r>
          </a:p>
          <a:p>
            <a:pPr algn="just">
              <a:lnSpc>
                <a:spcPct val="120000"/>
              </a:lnSpc>
            </a:pPr>
            <a:r>
              <a:rPr lang="en-US" sz="4000" dirty="0">
                <a:latin typeface="Arial" pitchFamily="34" charset="0"/>
                <a:cs typeface="Arial" pitchFamily="34" charset="0"/>
              </a:rPr>
              <a:t>- </a:t>
            </a:r>
            <a:r>
              <a:rPr lang="en-US" sz="4000" dirty="0" err="1">
                <a:latin typeface="Arial" pitchFamily="34" charset="0"/>
                <a:cs typeface="Arial" pitchFamily="34" charset="0"/>
              </a:rPr>
              <a:t>Cùng</a:t>
            </a:r>
            <a:r>
              <a:rPr lang="en-US" sz="4000" dirty="0">
                <a:latin typeface="Arial" pitchFamily="34" charset="0"/>
                <a:cs typeface="Arial" pitchFamily="34" charset="0"/>
              </a:rPr>
              <a:t> </a:t>
            </a:r>
            <a:r>
              <a:rPr lang="en-US" sz="4000" dirty="0" err="1">
                <a:latin typeface="Arial" pitchFamily="34" charset="0"/>
                <a:cs typeface="Arial" pitchFamily="34" charset="0"/>
              </a:rPr>
              <a:t>loài</a:t>
            </a:r>
            <a:r>
              <a:rPr lang="en-US" sz="4000" dirty="0">
                <a:latin typeface="Arial" pitchFamily="34" charset="0"/>
                <a:cs typeface="Arial" pitchFamily="34" charset="0"/>
              </a:rPr>
              <a:t>.</a:t>
            </a:r>
          </a:p>
          <a:p>
            <a:pPr algn="just">
              <a:lnSpc>
                <a:spcPct val="120000"/>
              </a:lnSpc>
            </a:pPr>
            <a:r>
              <a:rPr lang="en-US" sz="4000" dirty="0">
                <a:latin typeface="Arial" pitchFamily="34" charset="0"/>
                <a:cs typeface="Arial" pitchFamily="34" charset="0"/>
              </a:rPr>
              <a:t>- </a:t>
            </a:r>
            <a:r>
              <a:rPr lang="en-US" sz="4000" dirty="0" err="1">
                <a:latin typeface="Arial" pitchFamily="34" charset="0"/>
                <a:cs typeface="Arial" pitchFamily="34" charset="0"/>
              </a:rPr>
              <a:t>Cùng</a:t>
            </a:r>
            <a:r>
              <a:rPr lang="en-US" sz="4000" dirty="0">
                <a:latin typeface="Arial" pitchFamily="34" charset="0"/>
                <a:cs typeface="Arial" pitchFamily="34" charset="0"/>
              </a:rPr>
              <a:t> </a:t>
            </a:r>
            <a:r>
              <a:rPr lang="en-US" sz="4000" dirty="0" err="1">
                <a:latin typeface="Arial" pitchFamily="34" charset="0"/>
                <a:cs typeface="Arial" pitchFamily="34" charset="0"/>
              </a:rPr>
              <a:t>sinh</a:t>
            </a:r>
            <a:r>
              <a:rPr lang="en-US" sz="4000" dirty="0">
                <a:latin typeface="Arial" pitchFamily="34" charset="0"/>
                <a:cs typeface="Arial" pitchFamily="34" charset="0"/>
              </a:rPr>
              <a:t> </a:t>
            </a:r>
            <a:r>
              <a:rPr lang="en-US" sz="4000" dirty="0" err="1">
                <a:latin typeface="Arial" pitchFamily="34" charset="0"/>
                <a:cs typeface="Arial" pitchFamily="34" charset="0"/>
              </a:rPr>
              <a:t>sống</a:t>
            </a:r>
            <a:r>
              <a:rPr lang="en-US" sz="4000" dirty="0">
                <a:latin typeface="Arial" pitchFamily="34" charset="0"/>
                <a:cs typeface="Arial" pitchFamily="34" charset="0"/>
              </a:rPr>
              <a:t> </a:t>
            </a:r>
            <a:r>
              <a:rPr lang="en-US" sz="4000" dirty="0" err="1">
                <a:latin typeface="Arial" pitchFamily="34" charset="0"/>
                <a:cs typeface="Arial" pitchFamily="34" charset="0"/>
              </a:rPr>
              <a:t>trong</a:t>
            </a:r>
            <a:r>
              <a:rPr lang="en-US" sz="4000" dirty="0">
                <a:latin typeface="Arial" pitchFamily="34" charset="0"/>
                <a:cs typeface="Arial" pitchFamily="34" charset="0"/>
              </a:rPr>
              <a:t> </a:t>
            </a:r>
            <a:r>
              <a:rPr lang="en-US" sz="4000" dirty="0" err="1">
                <a:latin typeface="Arial" pitchFamily="34" charset="0"/>
                <a:cs typeface="Arial" pitchFamily="34" charset="0"/>
              </a:rPr>
              <a:t>một</a:t>
            </a:r>
            <a:r>
              <a:rPr lang="en-US" sz="4000" dirty="0">
                <a:latin typeface="Arial" pitchFamily="34" charset="0"/>
                <a:cs typeface="Arial" pitchFamily="34" charset="0"/>
              </a:rPr>
              <a:t> </a:t>
            </a:r>
            <a:r>
              <a:rPr lang="en-US" sz="4000" dirty="0" err="1">
                <a:latin typeface="Arial" pitchFamily="34" charset="0"/>
                <a:cs typeface="Arial" pitchFamily="34" charset="0"/>
              </a:rPr>
              <a:t>khoảng</a:t>
            </a:r>
            <a:r>
              <a:rPr lang="en-US" sz="4000" dirty="0">
                <a:latin typeface="Arial" pitchFamily="34" charset="0"/>
                <a:cs typeface="Arial" pitchFamily="34" charset="0"/>
              </a:rPr>
              <a:t> </a:t>
            </a:r>
            <a:r>
              <a:rPr lang="en-US" sz="4000" dirty="0" err="1">
                <a:latin typeface="Arial" pitchFamily="34" charset="0"/>
                <a:cs typeface="Arial" pitchFamily="34" charset="0"/>
              </a:rPr>
              <a:t>không</a:t>
            </a:r>
            <a:r>
              <a:rPr lang="en-US" sz="4000" dirty="0">
                <a:latin typeface="Arial" pitchFamily="34" charset="0"/>
                <a:cs typeface="Arial" pitchFamily="34" charset="0"/>
              </a:rPr>
              <a:t> </a:t>
            </a:r>
            <a:r>
              <a:rPr lang="en-US" sz="4000" dirty="0" err="1">
                <a:latin typeface="Arial" pitchFamily="34" charset="0"/>
                <a:cs typeface="Arial" pitchFamily="34" charset="0"/>
              </a:rPr>
              <a:t>gian</a:t>
            </a:r>
            <a:r>
              <a:rPr lang="en-US" sz="4000" dirty="0">
                <a:latin typeface="Arial" pitchFamily="34" charset="0"/>
                <a:cs typeface="Arial" pitchFamily="34" charset="0"/>
              </a:rPr>
              <a:t> </a:t>
            </a:r>
            <a:r>
              <a:rPr lang="en-US" sz="4000" dirty="0" err="1">
                <a:latin typeface="Arial" pitchFamily="34" charset="0"/>
                <a:cs typeface="Arial" pitchFamily="34" charset="0"/>
              </a:rPr>
              <a:t>xác</a:t>
            </a:r>
            <a:r>
              <a:rPr lang="en-US" sz="4000" dirty="0">
                <a:latin typeface="Arial" pitchFamily="34" charset="0"/>
                <a:cs typeface="Arial" pitchFamily="34" charset="0"/>
              </a:rPr>
              <a:t> </a:t>
            </a:r>
            <a:r>
              <a:rPr lang="en-US" sz="4000" dirty="0" err="1">
                <a:latin typeface="Arial" pitchFamily="34" charset="0"/>
                <a:cs typeface="Arial" pitchFamily="34" charset="0"/>
              </a:rPr>
              <a:t>định</a:t>
            </a:r>
            <a:r>
              <a:rPr lang="en-US" sz="4000" dirty="0">
                <a:latin typeface="Arial" pitchFamily="34" charset="0"/>
                <a:cs typeface="Arial" pitchFamily="34" charset="0"/>
              </a:rPr>
              <a:t>, </a:t>
            </a:r>
            <a:r>
              <a:rPr lang="en-US" sz="4000" dirty="0" err="1">
                <a:latin typeface="Arial" pitchFamily="34" charset="0"/>
                <a:cs typeface="Arial" pitchFamily="34" charset="0"/>
              </a:rPr>
              <a:t>vào</a:t>
            </a:r>
            <a:r>
              <a:rPr lang="en-US" sz="4000" dirty="0">
                <a:latin typeface="Arial" pitchFamily="34" charset="0"/>
                <a:cs typeface="Arial" pitchFamily="34" charset="0"/>
              </a:rPr>
              <a:t> </a:t>
            </a:r>
            <a:r>
              <a:rPr lang="en-US" sz="4000" dirty="0" err="1">
                <a:latin typeface="Arial" pitchFamily="34" charset="0"/>
                <a:cs typeface="Arial" pitchFamily="34" charset="0"/>
              </a:rPr>
              <a:t>một</a:t>
            </a:r>
            <a:r>
              <a:rPr lang="en-US" sz="4000" dirty="0">
                <a:latin typeface="Arial" pitchFamily="34" charset="0"/>
                <a:cs typeface="Arial" pitchFamily="34" charset="0"/>
              </a:rPr>
              <a:t> </a:t>
            </a:r>
            <a:r>
              <a:rPr lang="en-US" sz="4000" dirty="0" err="1">
                <a:latin typeface="Arial" pitchFamily="34" charset="0"/>
                <a:cs typeface="Arial" pitchFamily="34" charset="0"/>
              </a:rPr>
              <a:t>thời</a:t>
            </a:r>
            <a:r>
              <a:rPr lang="en-US" sz="4000" dirty="0">
                <a:latin typeface="Arial" pitchFamily="34" charset="0"/>
                <a:cs typeface="Arial" pitchFamily="34" charset="0"/>
              </a:rPr>
              <a:t> </a:t>
            </a:r>
            <a:r>
              <a:rPr lang="en-US" sz="4000" dirty="0" err="1">
                <a:latin typeface="Arial" pitchFamily="34" charset="0"/>
                <a:cs typeface="Arial" pitchFamily="34" charset="0"/>
              </a:rPr>
              <a:t>điểm</a:t>
            </a:r>
            <a:r>
              <a:rPr lang="en-US" sz="4000" dirty="0">
                <a:latin typeface="Arial" pitchFamily="34" charset="0"/>
                <a:cs typeface="Arial" pitchFamily="34" charset="0"/>
              </a:rPr>
              <a:t> </a:t>
            </a:r>
            <a:r>
              <a:rPr lang="en-US" sz="4000" dirty="0" err="1">
                <a:latin typeface="Arial" pitchFamily="34" charset="0"/>
                <a:cs typeface="Arial" pitchFamily="34" charset="0"/>
              </a:rPr>
              <a:t>nhất</a:t>
            </a:r>
            <a:r>
              <a:rPr lang="en-US" sz="4000" dirty="0">
                <a:latin typeface="Arial" pitchFamily="34" charset="0"/>
                <a:cs typeface="Arial" pitchFamily="34" charset="0"/>
              </a:rPr>
              <a:t> </a:t>
            </a:r>
            <a:r>
              <a:rPr lang="en-US" sz="4000" dirty="0" err="1">
                <a:latin typeface="Arial" pitchFamily="34" charset="0"/>
                <a:cs typeface="Arial" pitchFamily="34" charset="0"/>
              </a:rPr>
              <a:t>định</a:t>
            </a:r>
            <a:r>
              <a:rPr lang="en-US" sz="4000" dirty="0">
                <a:latin typeface="Arial" pitchFamily="34" charset="0"/>
                <a:cs typeface="Arial" pitchFamily="34" charset="0"/>
              </a:rPr>
              <a:t>.</a:t>
            </a:r>
          </a:p>
          <a:p>
            <a:pPr algn="just">
              <a:lnSpc>
                <a:spcPct val="120000"/>
              </a:lnSpc>
            </a:pPr>
            <a:r>
              <a:rPr lang="en-US" sz="4000" dirty="0">
                <a:latin typeface="Arial" pitchFamily="34" charset="0"/>
                <a:cs typeface="Arial" pitchFamily="34" charset="0"/>
              </a:rPr>
              <a:t>- </a:t>
            </a:r>
            <a:r>
              <a:rPr lang="en-US" sz="4000" dirty="0" err="1">
                <a:latin typeface="Arial" pitchFamily="34" charset="0"/>
                <a:cs typeface="Arial" pitchFamily="34" charset="0"/>
              </a:rPr>
              <a:t>Có</a:t>
            </a:r>
            <a:r>
              <a:rPr lang="en-US" sz="4000" dirty="0">
                <a:latin typeface="Arial" pitchFamily="34" charset="0"/>
                <a:cs typeface="Arial" pitchFamily="34" charset="0"/>
              </a:rPr>
              <a:t> </a:t>
            </a:r>
            <a:r>
              <a:rPr lang="en-US" sz="4000" dirty="0" err="1">
                <a:latin typeface="Arial" pitchFamily="34" charset="0"/>
                <a:cs typeface="Arial" pitchFamily="34" charset="0"/>
              </a:rPr>
              <a:t>khả</a:t>
            </a:r>
            <a:r>
              <a:rPr lang="en-US" sz="4000" dirty="0">
                <a:latin typeface="Arial" pitchFamily="34" charset="0"/>
                <a:cs typeface="Arial" pitchFamily="34" charset="0"/>
              </a:rPr>
              <a:t> </a:t>
            </a:r>
            <a:r>
              <a:rPr lang="en-US" sz="4000" dirty="0" err="1">
                <a:latin typeface="Arial" pitchFamily="34" charset="0"/>
                <a:cs typeface="Arial" pitchFamily="34" charset="0"/>
              </a:rPr>
              <a:t>năng</a:t>
            </a:r>
            <a:r>
              <a:rPr lang="en-US" sz="4000" dirty="0">
                <a:latin typeface="Arial" pitchFamily="34" charset="0"/>
                <a:cs typeface="Arial" pitchFamily="34" charset="0"/>
              </a:rPr>
              <a:t> </a:t>
            </a:r>
            <a:r>
              <a:rPr lang="en-US" sz="4000" dirty="0" err="1">
                <a:latin typeface="Arial" pitchFamily="34" charset="0"/>
                <a:cs typeface="Arial" pitchFamily="34" charset="0"/>
              </a:rPr>
              <a:t>sinh</a:t>
            </a:r>
            <a:r>
              <a:rPr lang="en-US" sz="4000" dirty="0">
                <a:latin typeface="Arial" pitchFamily="34" charset="0"/>
                <a:cs typeface="Arial" pitchFamily="34" charset="0"/>
              </a:rPr>
              <a:t> </a:t>
            </a:r>
            <a:r>
              <a:rPr lang="en-US" sz="4000" dirty="0" err="1">
                <a:latin typeface="Arial" pitchFamily="34" charset="0"/>
                <a:cs typeface="Arial" pitchFamily="34" charset="0"/>
              </a:rPr>
              <a:t>sản</a:t>
            </a:r>
            <a:r>
              <a:rPr lang="en-US" sz="4000" dirty="0">
                <a:latin typeface="Arial" pitchFamily="34" charset="0"/>
                <a:cs typeface="Arial" pitchFamily="34" charset="0"/>
              </a:rPr>
              <a:t> </a:t>
            </a:r>
            <a:r>
              <a:rPr lang="en-US" sz="4000" dirty="0" err="1">
                <a:latin typeface="Arial" pitchFamily="34" charset="0"/>
                <a:cs typeface="Arial" pitchFamily="34" charset="0"/>
              </a:rPr>
              <a:t>tạo</a:t>
            </a:r>
            <a:r>
              <a:rPr lang="en-US" sz="4000" dirty="0">
                <a:latin typeface="Arial" pitchFamily="34" charset="0"/>
                <a:cs typeface="Arial" pitchFamily="34" charset="0"/>
              </a:rPr>
              <a:t> </a:t>
            </a:r>
            <a:r>
              <a:rPr lang="en-US" sz="4000" dirty="0" err="1">
                <a:latin typeface="Arial" pitchFamily="34" charset="0"/>
                <a:cs typeface="Arial" pitchFamily="34" charset="0"/>
              </a:rPr>
              <a:t>nên</a:t>
            </a:r>
            <a:r>
              <a:rPr lang="en-US" sz="4000" dirty="0">
                <a:latin typeface="Arial" pitchFamily="34" charset="0"/>
                <a:cs typeface="Arial" pitchFamily="34" charset="0"/>
              </a:rPr>
              <a:t> </a:t>
            </a:r>
            <a:r>
              <a:rPr lang="en-US" sz="4000" dirty="0" err="1">
                <a:latin typeface="Arial" pitchFamily="34" charset="0"/>
                <a:cs typeface="Arial" pitchFamily="34" charset="0"/>
              </a:rPr>
              <a:t>những</a:t>
            </a:r>
            <a:r>
              <a:rPr lang="en-US" sz="4000" dirty="0">
                <a:latin typeface="Arial" pitchFamily="34" charset="0"/>
                <a:cs typeface="Arial" pitchFamily="34" charset="0"/>
              </a:rPr>
              <a:t> </a:t>
            </a:r>
            <a:r>
              <a:rPr lang="en-US" sz="4000" dirty="0" err="1">
                <a:latin typeface="Arial" pitchFamily="34" charset="0"/>
                <a:cs typeface="Arial" pitchFamily="34" charset="0"/>
              </a:rPr>
              <a:t>thế</a:t>
            </a:r>
            <a:r>
              <a:rPr lang="en-US" sz="4000" dirty="0">
                <a:latin typeface="Arial" pitchFamily="34" charset="0"/>
                <a:cs typeface="Arial" pitchFamily="34" charset="0"/>
              </a:rPr>
              <a:t> </a:t>
            </a:r>
            <a:r>
              <a:rPr lang="en-US" sz="4000" dirty="0" err="1">
                <a:latin typeface="Arial" pitchFamily="34" charset="0"/>
                <a:cs typeface="Arial" pitchFamily="34" charset="0"/>
              </a:rPr>
              <a:t>hệ</a:t>
            </a:r>
            <a:r>
              <a:rPr lang="en-US" sz="4000" dirty="0">
                <a:latin typeface="Arial" pitchFamily="34" charset="0"/>
                <a:cs typeface="Arial" pitchFamily="34" charset="0"/>
              </a:rPr>
              <a:t> </a:t>
            </a:r>
            <a:r>
              <a:rPr lang="en-US" sz="4000" dirty="0" err="1">
                <a:latin typeface="Arial" pitchFamily="34" charset="0"/>
                <a:cs typeface="Arial" pitchFamily="34" charset="0"/>
              </a:rPr>
              <a:t>mới</a:t>
            </a:r>
            <a:r>
              <a:rPr lang="en-US" sz="4000" dirty="0">
                <a:latin typeface="Arial" pitchFamily="34" charset="0"/>
                <a:cs typeface="Arial" pitchFamily="34" charset="0"/>
              </a:rPr>
              <a:t>.</a:t>
            </a:r>
          </a:p>
        </p:txBody>
      </p:sp>
    </p:spTree>
    <p:extLst>
      <p:ext uri="{BB962C8B-B14F-4D97-AF65-F5344CB8AC3E}">
        <p14:creationId xmlns:p14="http://schemas.microsoft.com/office/powerpoint/2010/main" val="3597046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836612" y="609600"/>
            <a:ext cx="10666592" cy="4431983"/>
          </a:xfrm>
          <a:prstGeom prst="rect">
            <a:avLst/>
          </a:prstGeom>
        </p:spPr>
        <p:txBody>
          <a:bodyPr wrap="square" lIns="0" tIns="0" rIns="0" bIns="0" rtlCol="0" anchor="t">
            <a:spAutoFit/>
          </a:bodyPr>
          <a:lstStyle/>
          <a:p>
            <a:pPr algn="just">
              <a:lnSpc>
                <a:spcPct val="120000"/>
              </a:lnSpc>
            </a:pPr>
            <a:r>
              <a:rPr lang="vi-VN" sz="4000" dirty="0" smtClean="0">
                <a:solidFill>
                  <a:srgbClr val="FF0000"/>
                </a:solidFill>
                <a:latin typeface="Arial" pitchFamily="34" charset="0"/>
                <a:cs typeface="Arial" pitchFamily="34" charset="0"/>
              </a:rPr>
              <a:t>Các đặc trưng cơ bản của</a:t>
            </a:r>
            <a:r>
              <a:rPr lang="en-US" sz="4000" dirty="0" smtClean="0">
                <a:solidFill>
                  <a:srgbClr val="FF0000"/>
                </a:solidFill>
                <a:latin typeface="Arial" pitchFamily="34" charset="0"/>
                <a:cs typeface="Arial" pitchFamily="34" charset="0"/>
              </a:rPr>
              <a:t> </a:t>
            </a:r>
            <a:r>
              <a:rPr lang="en-US" sz="4000" dirty="0" err="1">
                <a:solidFill>
                  <a:srgbClr val="FF0000"/>
                </a:solidFill>
                <a:latin typeface="Arial" pitchFamily="34" charset="0"/>
                <a:cs typeface="Arial" pitchFamily="34" charset="0"/>
              </a:rPr>
              <a:t>quần</a:t>
            </a:r>
            <a:r>
              <a:rPr lang="en-US" sz="4000" dirty="0">
                <a:solidFill>
                  <a:srgbClr val="FF0000"/>
                </a:solidFill>
                <a:latin typeface="Arial" pitchFamily="34" charset="0"/>
                <a:cs typeface="Arial" pitchFamily="34" charset="0"/>
              </a:rPr>
              <a:t> </a:t>
            </a:r>
            <a:r>
              <a:rPr lang="en-US" sz="4000" dirty="0" err="1">
                <a:solidFill>
                  <a:srgbClr val="FF0000"/>
                </a:solidFill>
                <a:latin typeface="Arial" pitchFamily="34" charset="0"/>
                <a:cs typeface="Arial" pitchFamily="34" charset="0"/>
              </a:rPr>
              <a:t>thể</a:t>
            </a:r>
            <a:r>
              <a:rPr lang="en-US" sz="4000" dirty="0">
                <a:solidFill>
                  <a:srgbClr val="FF0000"/>
                </a:solidFill>
                <a:latin typeface="Arial" pitchFamily="34" charset="0"/>
                <a:cs typeface="Arial" pitchFamily="34" charset="0"/>
              </a:rPr>
              <a:t> </a:t>
            </a:r>
            <a:r>
              <a:rPr lang="en-US" sz="4000" dirty="0" err="1">
                <a:solidFill>
                  <a:srgbClr val="FF0000"/>
                </a:solidFill>
                <a:latin typeface="Arial" pitchFamily="34" charset="0"/>
                <a:cs typeface="Arial" pitchFamily="34" charset="0"/>
              </a:rPr>
              <a:t>sinh</a:t>
            </a:r>
            <a:r>
              <a:rPr lang="en-US" sz="4000" dirty="0">
                <a:solidFill>
                  <a:srgbClr val="FF0000"/>
                </a:solidFill>
                <a:latin typeface="Arial" pitchFamily="34" charset="0"/>
                <a:cs typeface="Arial" pitchFamily="34" charset="0"/>
              </a:rPr>
              <a:t> </a:t>
            </a:r>
            <a:r>
              <a:rPr lang="en-US" sz="4000" dirty="0" err="1">
                <a:solidFill>
                  <a:srgbClr val="FF0000"/>
                </a:solidFill>
                <a:latin typeface="Arial" pitchFamily="34" charset="0"/>
                <a:cs typeface="Arial" pitchFamily="34" charset="0"/>
              </a:rPr>
              <a:t>vật</a:t>
            </a:r>
            <a:r>
              <a:rPr lang="en-US" sz="4000" dirty="0">
                <a:solidFill>
                  <a:srgbClr val="FF0000"/>
                </a:solidFill>
                <a:latin typeface="Arial" pitchFamily="34" charset="0"/>
                <a:cs typeface="Arial" pitchFamily="34" charset="0"/>
              </a:rPr>
              <a:t>:</a:t>
            </a:r>
          </a:p>
          <a:p>
            <a:pPr marL="571500" indent="-571500" algn="just">
              <a:lnSpc>
                <a:spcPct val="120000"/>
              </a:lnSpc>
              <a:buFontTx/>
              <a:buChar char="-"/>
            </a:pPr>
            <a:r>
              <a:rPr lang="vi-VN" sz="4000" dirty="0" smtClean="0">
                <a:latin typeface="Arial" pitchFamily="34" charset="0"/>
                <a:cs typeface="Arial" pitchFamily="34" charset="0"/>
              </a:rPr>
              <a:t>Kích thước của quần thể sinh vật</a:t>
            </a:r>
          </a:p>
          <a:p>
            <a:pPr marL="571500" indent="-571500" algn="just">
              <a:lnSpc>
                <a:spcPct val="120000"/>
              </a:lnSpc>
              <a:buFontTx/>
              <a:buChar char="-"/>
            </a:pPr>
            <a:r>
              <a:rPr lang="vi-VN" sz="4000" dirty="0" smtClean="0">
                <a:latin typeface="Arial" pitchFamily="34" charset="0"/>
                <a:cs typeface="Arial" pitchFamily="34" charset="0"/>
              </a:rPr>
              <a:t>Mật độ cá thể của quần thể</a:t>
            </a:r>
          </a:p>
          <a:p>
            <a:pPr marL="571500" indent="-571500" algn="just">
              <a:lnSpc>
                <a:spcPct val="120000"/>
              </a:lnSpc>
              <a:buFontTx/>
              <a:buChar char="-"/>
            </a:pPr>
            <a:r>
              <a:rPr lang="vi-VN" sz="4000" dirty="0" smtClean="0">
                <a:latin typeface="Arial" pitchFamily="34" charset="0"/>
                <a:cs typeface="Arial" pitchFamily="34" charset="0"/>
              </a:rPr>
              <a:t>Tỉ lệ giới tính</a:t>
            </a:r>
          </a:p>
          <a:p>
            <a:pPr marL="571500" indent="-571500" algn="just">
              <a:lnSpc>
                <a:spcPct val="120000"/>
              </a:lnSpc>
              <a:buFontTx/>
              <a:buChar char="-"/>
            </a:pPr>
            <a:r>
              <a:rPr lang="vi-VN" sz="4000" dirty="0" smtClean="0">
                <a:latin typeface="Arial" pitchFamily="34" charset="0"/>
                <a:cs typeface="Arial" pitchFamily="34" charset="0"/>
              </a:rPr>
              <a:t>Thành phần nhóm tuổi</a:t>
            </a:r>
          </a:p>
          <a:p>
            <a:pPr marL="571500" indent="-571500" algn="just">
              <a:lnSpc>
                <a:spcPct val="120000"/>
              </a:lnSpc>
              <a:buFontTx/>
              <a:buChar char="-"/>
            </a:pPr>
            <a:r>
              <a:rPr lang="vi-VN" sz="4000" dirty="0" smtClean="0">
                <a:latin typeface="Arial" pitchFamily="34" charset="0"/>
                <a:cs typeface="Arial" pitchFamily="34" charset="0"/>
              </a:rPr>
              <a:t>Sự phân bố cá thể của quần thể</a:t>
            </a:r>
            <a:endParaRPr lang="en-US" sz="4000" dirty="0">
              <a:latin typeface="Arial" pitchFamily="34" charset="0"/>
              <a:cs typeface="Arial" pitchFamily="34" charset="0"/>
            </a:endParaRPr>
          </a:p>
        </p:txBody>
      </p:sp>
    </p:spTree>
    <p:extLst>
      <p:ext uri="{BB962C8B-B14F-4D97-AF65-F5344CB8AC3E}">
        <p14:creationId xmlns:p14="http://schemas.microsoft.com/office/powerpoint/2010/main" val="1538953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41412" y="762000"/>
            <a:ext cx="9982200" cy="480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t>Các em nghiên cứu thông tin SGK trang 183, 184 nội dung phần 4 và 5</a:t>
            </a:r>
            <a:endParaRPr lang="en-US" sz="2400" dirty="0"/>
          </a:p>
        </p:txBody>
      </p:sp>
      <p:pic>
        <p:nvPicPr>
          <p:cNvPr id="3"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37612" y="4419600"/>
            <a:ext cx="2917825" cy="1774825"/>
          </a:xfrm>
          <a:prstGeom prst="rect">
            <a:avLst/>
          </a:prstGeom>
        </p:spPr>
      </p:pic>
    </p:spTree>
    <p:extLst>
      <p:ext uri="{BB962C8B-B14F-4D97-AF65-F5344CB8AC3E}">
        <p14:creationId xmlns:p14="http://schemas.microsoft.com/office/powerpoint/2010/main" val="339221262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41412" y="457200"/>
            <a:ext cx="9982200" cy="510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t>Các nhóm 1,2 thảo luận hoàn thành phiếu học tập số 1</a:t>
            </a:r>
          </a:p>
          <a:p>
            <a:pPr algn="ctr"/>
            <a:r>
              <a:rPr lang="vi-VN" sz="2400" dirty="0" smtClean="0"/>
              <a:t>Các nhóm 3,4 thảo luận hoàn thành phiếu học tập số 2</a:t>
            </a:r>
          </a:p>
          <a:p>
            <a:pPr algn="ctr"/>
            <a:r>
              <a:rPr lang="vi-VN" sz="2400" dirty="0" smtClean="0"/>
              <a:t>Chuyên gia nhóm 1 trao đổi nội dung phiếu số 1 cho nhóm 3</a:t>
            </a:r>
          </a:p>
          <a:p>
            <a:pPr algn="ctr"/>
            <a:r>
              <a:rPr lang="vi-VN" sz="2400" dirty="0"/>
              <a:t>Chuyên gia nhóm </a:t>
            </a:r>
            <a:r>
              <a:rPr lang="vi-VN" sz="2400" dirty="0" smtClean="0"/>
              <a:t>2 </a:t>
            </a:r>
            <a:r>
              <a:rPr lang="vi-VN" sz="2400" dirty="0"/>
              <a:t>trao đổi nội dung phiếu số 1 cho nhóm </a:t>
            </a:r>
            <a:r>
              <a:rPr lang="vi-VN" sz="2400" dirty="0" smtClean="0"/>
              <a:t>4</a:t>
            </a:r>
          </a:p>
          <a:p>
            <a:pPr algn="ctr"/>
            <a:r>
              <a:rPr lang="vi-VN" sz="2400" dirty="0" smtClean="0"/>
              <a:t>Và ngược lại</a:t>
            </a:r>
            <a:endParaRPr lang="vi-VN" sz="2400" dirty="0"/>
          </a:p>
          <a:p>
            <a:pPr algn="ctr"/>
            <a:endParaRPr lang="vi-VN" sz="2400" dirty="0" smtClean="0"/>
          </a:p>
          <a:p>
            <a:pPr algn="ctr"/>
            <a:endParaRPr lang="vi-VN" sz="2400" dirty="0" smtClean="0"/>
          </a:p>
        </p:txBody>
      </p:sp>
      <p:pic>
        <p:nvPicPr>
          <p:cNvPr id="3"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37612" y="4419600"/>
            <a:ext cx="2917825" cy="1774825"/>
          </a:xfrm>
          <a:prstGeom prst="rect">
            <a:avLst/>
          </a:prstGeom>
        </p:spPr>
      </p:pic>
    </p:spTree>
    <p:extLst>
      <p:ext uri="{BB962C8B-B14F-4D97-AF65-F5344CB8AC3E}">
        <p14:creationId xmlns:p14="http://schemas.microsoft.com/office/powerpoint/2010/main" val="232844381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2001</Words>
  <Application>Microsoft Office PowerPoint</Application>
  <PresentationFormat>Custom</PresentationFormat>
  <Paragraphs>136</Paragraphs>
  <Slides>30</Slides>
  <Notes>2</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.VnTimeH</vt:lpstr>
      <vt:lpstr>.VnTime</vt:lpstr>
      <vt:lpstr>Calibri</vt:lpstr>
      <vt:lpstr>Times New Roman</vt:lpstr>
      <vt:lpstr>Open Sans</vt:lpstr>
      <vt:lpstr>Arial</vt:lpstr>
      <vt:lpstr>Microsoft YaHei</vt:lpstr>
      <vt:lpstr>UTM Avenida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39* QUẦN THỂ SINH VẬT</dc:title>
  <dc:creator>admin</dc:creator>
  <cp:lastModifiedBy>Laptop VINHLINK</cp:lastModifiedBy>
  <cp:revision>31</cp:revision>
  <dcterms:created xsi:type="dcterms:W3CDTF">2006-08-16T00:00:00Z</dcterms:created>
  <dcterms:modified xsi:type="dcterms:W3CDTF">2024-04-05T23:09:26Z</dcterms:modified>
  <dc:identifier>DAFlmDyqEds</dc:identifier>
</cp:coreProperties>
</file>