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4" r:id="rId1"/>
  </p:sldMasterIdLst>
  <p:notesMasterIdLst>
    <p:notesMasterId r:id="rId24"/>
  </p:notesMasterIdLst>
  <p:sldIdLst>
    <p:sldId id="408" r:id="rId2"/>
    <p:sldId id="528" r:id="rId3"/>
    <p:sldId id="409" r:id="rId4"/>
    <p:sldId id="355" r:id="rId5"/>
    <p:sldId id="258" r:id="rId6"/>
    <p:sldId id="519" r:id="rId7"/>
    <p:sldId id="517" r:id="rId8"/>
    <p:sldId id="518" r:id="rId9"/>
    <p:sldId id="520" r:id="rId10"/>
    <p:sldId id="524" r:id="rId11"/>
    <p:sldId id="522" r:id="rId12"/>
    <p:sldId id="525" r:id="rId13"/>
    <p:sldId id="527" r:id="rId14"/>
    <p:sldId id="523" r:id="rId15"/>
    <p:sldId id="529" r:id="rId16"/>
    <p:sldId id="451" r:id="rId17"/>
    <p:sldId id="405" r:id="rId18"/>
    <p:sldId id="386" r:id="rId19"/>
    <p:sldId id="387" r:id="rId20"/>
    <p:sldId id="388" r:id="rId21"/>
    <p:sldId id="526" r:id="rId22"/>
    <p:sldId id="404" r:id="rId23"/>
  </p:sldIdLst>
  <p:sldSz cx="9144000" cy="6858000" type="screen4x3"/>
  <p:notesSz cx="6742113" cy="9872663"/>
  <p:defaultTextStyle>
    <a:defPPr>
      <a:defRPr lang="en-US"/>
    </a:defPPr>
    <a:lvl1pPr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1pPr>
    <a:lvl2pPr marL="4572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2pPr>
    <a:lvl3pPr marL="9144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3pPr>
    <a:lvl4pPr marL="13716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4pPr>
    <a:lvl5pPr marL="18288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5pPr>
    <a:lvl6pPr marL="2286000" algn="l" defTabSz="914400" rtl="0" eaLnBrk="1" latinLnBrk="0" hangingPunct="1">
      <a:defRPr sz="3200" b="1" kern="1200">
        <a:solidFill>
          <a:srgbClr val="0000FF"/>
        </a:solidFill>
        <a:latin typeface="Arial" panose="020B0604020202020204" pitchFamily="34" charset="0"/>
        <a:ea typeface="+mn-ea"/>
        <a:cs typeface="+mn-cs"/>
      </a:defRPr>
    </a:lvl6pPr>
    <a:lvl7pPr marL="2743200" algn="l" defTabSz="914400" rtl="0" eaLnBrk="1" latinLnBrk="0" hangingPunct="1">
      <a:defRPr sz="3200" b="1" kern="1200">
        <a:solidFill>
          <a:srgbClr val="0000FF"/>
        </a:solidFill>
        <a:latin typeface="Arial" panose="020B0604020202020204" pitchFamily="34" charset="0"/>
        <a:ea typeface="+mn-ea"/>
        <a:cs typeface="+mn-cs"/>
      </a:defRPr>
    </a:lvl7pPr>
    <a:lvl8pPr marL="3200400" algn="l" defTabSz="914400" rtl="0" eaLnBrk="1" latinLnBrk="0" hangingPunct="1">
      <a:defRPr sz="3200" b="1" kern="1200">
        <a:solidFill>
          <a:srgbClr val="0000FF"/>
        </a:solidFill>
        <a:latin typeface="Arial" panose="020B0604020202020204" pitchFamily="34" charset="0"/>
        <a:ea typeface="+mn-ea"/>
        <a:cs typeface="+mn-cs"/>
      </a:defRPr>
    </a:lvl8pPr>
    <a:lvl9pPr marL="3657600" algn="l" defTabSz="914400" rtl="0" eaLnBrk="1" latinLnBrk="0" hangingPunct="1">
      <a:defRPr sz="3200" b="1" kern="1200">
        <a:solidFill>
          <a:srgbClr val="0000FF"/>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00CC"/>
    <a:srgbClr val="FFFF00"/>
    <a:srgbClr val="FF3399"/>
    <a:srgbClr val="A0FCFE"/>
    <a:srgbClr val="F8F8F8"/>
    <a:srgbClr val="FFCC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79" autoAdjust="0"/>
  </p:normalViewPr>
  <p:slideViewPr>
    <p:cSldViewPr>
      <p:cViewPr varScale="1">
        <p:scale>
          <a:sx n="74" d="100"/>
          <a:sy n="74" d="100"/>
        </p:scale>
        <p:origin x="62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21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200" b="0">
                <a:solidFill>
                  <a:schemeClr val="tx1"/>
                </a:solidFill>
              </a:defRPr>
            </a:lvl1pPr>
          </a:lstStyle>
          <a:p>
            <a:pPr>
              <a:defRPr/>
            </a:pPr>
            <a:endParaRPr lang="en-US"/>
          </a:p>
        </p:txBody>
      </p:sp>
      <p:sp>
        <p:nvSpPr>
          <p:cNvPr id="78851" name="Rectangle 3"/>
          <p:cNvSpPr>
            <a:spLocks noGrp="1" noChangeArrowheads="1"/>
          </p:cNvSpPr>
          <p:nvPr>
            <p:ph type="dt" idx="1"/>
          </p:nvPr>
        </p:nvSpPr>
        <p:spPr bwMode="auto">
          <a:xfrm>
            <a:off x="3819525" y="0"/>
            <a:ext cx="2921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200" b="0">
                <a:solidFill>
                  <a:schemeClr val="tx1"/>
                </a:solidFill>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901700" y="739775"/>
            <a:ext cx="4938713" cy="37036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8853" name="Rectangle 5"/>
          <p:cNvSpPr>
            <a:spLocks noGrp="1" noChangeArrowheads="1"/>
          </p:cNvSpPr>
          <p:nvPr>
            <p:ph type="body" sz="quarter" idx="3"/>
          </p:nvPr>
        </p:nvSpPr>
        <p:spPr bwMode="auto">
          <a:xfrm>
            <a:off x="674688" y="4689475"/>
            <a:ext cx="5392737"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8854" name="Rectangle 6"/>
          <p:cNvSpPr>
            <a:spLocks noGrp="1" noChangeArrowheads="1"/>
          </p:cNvSpPr>
          <p:nvPr>
            <p:ph type="ftr" sz="quarter" idx="4"/>
          </p:nvPr>
        </p:nvSpPr>
        <p:spPr bwMode="auto">
          <a:xfrm>
            <a:off x="0" y="9377363"/>
            <a:ext cx="29210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lnSpc>
                <a:spcPct val="100000"/>
              </a:lnSpc>
              <a:spcBef>
                <a:spcPct val="0"/>
              </a:spcBef>
              <a:defRPr sz="1200" b="0">
                <a:solidFill>
                  <a:schemeClr val="tx1"/>
                </a:solidFill>
              </a:defRPr>
            </a:lvl1pPr>
          </a:lstStyle>
          <a:p>
            <a:pPr>
              <a:defRPr/>
            </a:pPr>
            <a:endParaRPr lang="en-US"/>
          </a:p>
        </p:txBody>
      </p:sp>
      <p:sp>
        <p:nvSpPr>
          <p:cNvPr id="78855" name="Rectangle 7"/>
          <p:cNvSpPr>
            <a:spLocks noGrp="1" noChangeArrowheads="1"/>
          </p:cNvSpPr>
          <p:nvPr>
            <p:ph type="sldNum" sz="quarter" idx="5"/>
          </p:nvPr>
        </p:nvSpPr>
        <p:spPr bwMode="auto">
          <a:xfrm>
            <a:off x="3819525" y="9377363"/>
            <a:ext cx="29210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defRPr sz="1200" b="0">
                <a:solidFill>
                  <a:schemeClr val="tx1"/>
                </a:solidFill>
              </a:defRPr>
            </a:lvl1pPr>
          </a:lstStyle>
          <a:p>
            <a:pPr>
              <a:defRPr/>
            </a:pPr>
            <a:fld id="{58A9BE12-8670-437A-84E9-4694D0337B41}" type="slidenum">
              <a:rPr lang="en-US"/>
              <a:pPr>
                <a:defRPr/>
              </a:pPr>
              <a:t>‹#›</a:t>
            </a:fld>
            <a:endParaRPr lang="en-US"/>
          </a:p>
        </p:txBody>
      </p:sp>
    </p:spTree>
    <p:extLst>
      <p:ext uri="{BB962C8B-B14F-4D97-AF65-F5344CB8AC3E}">
        <p14:creationId xmlns:p14="http://schemas.microsoft.com/office/powerpoint/2010/main" val="8446354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5530498D-C3DC-465A-A67F-8AA26F71808B}" type="slidenum">
              <a:rPr lang="en-US" sz="1200" b="0" smtClean="0">
                <a:solidFill>
                  <a:schemeClr val="tx1"/>
                </a:solidFill>
              </a:rPr>
              <a:pPr/>
              <a:t>4</a:t>
            </a:fld>
            <a:endParaRPr lang="en-US" sz="1200" b="0" smtClean="0">
              <a:solidFill>
                <a:schemeClr val="tx1"/>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458257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CC368B7A-FE6E-4A9D-94A8-0088D31E2EED}" type="slidenum">
              <a:rPr lang="en-US" sz="1200" b="0" smtClean="0">
                <a:solidFill>
                  <a:schemeClr val="tx1"/>
                </a:solidFill>
              </a:rPr>
              <a:pPr/>
              <a:t>5</a:t>
            </a:fld>
            <a:endParaRPr lang="en-US" sz="1200" b="0" smtClean="0">
              <a:solidFill>
                <a:schemeClr val="tx1"/>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83440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898CCD79-57AD-4E3D-97B3-81623CD020D5}" type="slidenum">
              <a:rPr lang="en-US" sz="1200" b="0" smtClean="0">
                <a:solidFill>
                  <a:schemeClr val="tx1"/>
                </a:solidFill>
              </a:rPr>
              <a:pPr/>
              <a:t>17</a:t>
            </a:fld>
            <a:endParaRPr lang="en-US" sz="1200" b="0" smtClean="0">
              <a:solidFill>
                <a:schemeClr val="tx1"/>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02322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7921D9B2-7B8F-427D-BB38-BEC55D847BFA}" type="slidenum">
              <a:rPr lang="en-US" sz="1200" b="0" smtClean="0">
                <a:solidFill>
                  <a:schemeClr val="tx1"/>
                </a:solidFill>
              </a:rPr>
              <a:pPr/>
              <a:t>18</a:t>
            </a:fld>
            <a:endParaRPr lang="en-US" sz="1200" b="0" smtClean="0">
              <a:solidFill>
                <a:schemeClr val="tx1"/>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53781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00DE9D40-7C8B-497F-AC43-E0D8DBD0BE3F}" type="slidenum">
              <a:rPr lang="en-US" sz="1200" b="0" smtClean="0">
                <a:solidFill>
                  <a:schemeClr val="tx1"/>
                </a:solidFill>
              </a:rPr>
              <a:pPr/>
              <a:t>19</a:t>
            </a:fld>
            <a:endParaRPr lang="en-US" sz="1200" b="0" smtClean="0">
              <a:solidFill>
                <a:schemeClr val="tx1"/>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63782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0E6018B2-A9B0-4DB3-9D52-AFBBEAD41F09}" type="slidenum">
              <a:rPr lang="en-US" sz="1200" b="0" smtClean="0">
                <a:solidFill>
                  <a:schemeClr val="tx1"/>
                </a:solidFill>
              </a:rPr>
              <a:pPr/>
              <a:t>20</a:t>
            </a:fld>
            <a:endParaRPr lang="en-US" sz="1200" b="0" smtClean="0">
              <a:solidFill>
                <a:schemeClr val="tx1"/>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95137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69606043-160B-471D-B2A0-84A71254F6A2}" type="slidenum">
              <a:rPr lang="en-US" sz="1200" b="0" smtClean="0">
                <a:solidFill>
                  <a:schemeClr val="tx1"/>
                </a:solidFill>
              </a:rPr>
              <a:pPr/>
              <a:t>22</a:t>
            </a:fld>
            <a:endParaRPr lang="en-US" sz="1200" b="0" smtClean="0">
              <a:solidFill>
                <a:schemeClr val="tx1"/>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5008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8F7E62-D0D5-443F-ABF5-E26FCD2977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437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A4AB2A-26CC-4EC2-9932-1485F89781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05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C2F7833-3CD2-4DA5-B4A8-53D6491BD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90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630D04A-341A-497D-A18E-B527CC1D55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6725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75FF76-BBBD-428A-90FF-A08AEC2D19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4879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0B3951-056A-4194-AC90-9ECA4B5CD5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819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B04651B-CF49-499C-91EE-A05F4CBC2F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847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DB7FCDA-C2C6-4BFA-A8FB-3B5F0895D3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58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94A2D2E-4CEB-4FFA-92A3-0FF7DA642D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155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9BE495F-7CB9-4AB7-B8B9-3A6A5BC7A6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442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92867D6-ABF2-4A28-8066-ACD7ADAE78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65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F96E22-3228-4C0E-B84C-A7EF0B3A89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09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smtClean="0">
                <a:solidFill>
                  <a:schemeClr val="tx1"/>
                </a:solidFill>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defRPr sz="1400" b="0" smtClean="0">
                <a:solidFill>
                  <a:schemeClr val="tx1"/>
                </a:solidFill>
                <a:latin typeface="Arial" charset="0"/>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fld id="{2AC93584-7B73-436D-A279-30C75F0D4267}" type="slidenum">
              <a:rPr lang="en-US" smtClean="0">
                <a:solidFill>
                  <a:srgbClr val="000000"/>
                </a:solidFill>
              </a:rPr>
              <a:pPr/>
              <a:t>‹#›</a:t>
            </a:fld>
            <a:endParaRPr lang="en-US" smtClean="0">
              <a:solidFill>
                <a:srgbClr val="000000"/>
              </a:solidFill>
            </a:endParaRPr>
          </a:p>
        </p:txBody>
      </p:sp>
    </p:spTree>
    <p:extLst>
      <p:ext uri="{BB962C8B-B14F-4D97-AF65-F5344CB8AC3E}">
        <p14:creationId xmlns:p14="http://schemas.microsoft.com/office/powerpoint/2010/main" val="4219970468"/>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fif"/><Relationship Id="rId4" Type="http://schemas.openxmlformats.org/officeDocument/2006/relationships/image" Target="../media/image15.jfi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p:cNvPicPr>
            <a:picLocks noChangeAspect="1"/>
          </p:cNvPicPr>
          <p:nvPr/>
        </p:nvPicPr>
        <p:blipFill rotWithShape="1">
          <a:blip r:embed="rId2">
            <a:extLst>
              <a:ext uri="{28A0092B-C50C-407E-A947-70E740481C1C}">
                <a14:useLocalDpi xmlns:a14="http://schemas.microsoft.com/office/drawing/2010/main" val="0"/>
              </a:ext>
            </a:extLst>
          </a:blip>
          <a:srcRect l="17572" t="54116" r="68192" b="21876"/>
          <a:stretch/>
        </p:blipFill>
        <p:spPr bwMode="auto">
          <a:xfrm>
            <a:off x="14288" y="2743200"/>
            <a:ext cx="3111500" cy="24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3" descr="k220"/>
          <p:cNvPicPr>
            <a:picLocks noChangeAspect="1" noChangeArrowheads="1"/>
          </p:cNvPicPr>
          <p:nvPr/>
        </p:nvPicPr>
        <p:blipFill>
          <a:blip r:embed="rId3">
            <a:extLst>
              <a:ext uri="{28A0092B-C50C-407E-A947-70E740481C1C}">
                <a14:useLocalDpi xmlns:a14="http://schemas.microsoft.com/office/drawing/2010/main" val="0"/>
              </a:ext>
            </a:extLst>
          </a:blip>
          <a:srcRect b="5350"/>
          <a:stretch>
            <a:fillRect/>
          </a:stretch>
        </p:blipFill>
        <p:spPr bwMode="auto">
          <a:xfrm>
            <a:off x="5410200" y="2906713"/>
            <a:ext cx="3617913" cy="1898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sp>
        <p:nvSpPr>
          <p:cNvPr id="17" name="TextBox 16"/>
          <p:cNvSpPr txBox="1">
            <a:spLocks noChangeArrowheads="1"/>
          </p:cNvSpPr>
          <p:nvPr/>
        </p:nvSpPr>
        <p:spPr bwMode="auto">
          <a:xfrm>
            <a:off x="14288" y="5265511"/>
            <a:ext cx="5334000"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000" dirty="0" err="1">
                <a:solidFill>
                  <a:srgbClr val="FF0000"/>
                </a:solidFill>
                <a:cs typeface="Arial" panose="020B0604020202020204" pitchFamily="34" charset="0"/>
              </a:rPr>
              <a:t>Hình</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ảnh</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nào</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là</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biểu</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hiện</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của</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sinh</a:t>
            </a:r>
            <a:r>
              <a:rPr lang="en-US" sz="2000" dirty="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sản</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hữu</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tính</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Hình</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ảnh</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nào</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là</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biểu</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hiện</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của</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sinh</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sản</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vô</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tính</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Hình</a:t>
            </a:r>
            <a:r>
              <a:rPr lang="en-US" sz="2000" dirty="0" smtClean="0">
                <a:solidFill>
                  <a:srgbClr val="FF0000"/>
                </a:solidFill>
                <a:cs typeface="Arial" panose="020B0604020202020204" pitchFamily="34" charset="0"/>
              </a:rPr>
              <a:t> </a:t>
            </a:r>
            <a:r>
              <a:rPr lang="en-US" sz="2000" dirty="0" err="1">
                <a:solidFill>
                  <a:srgbClr val="FF0000"/>
                </a:solidFill>
                <a:cs typeface="Arial" panose="020B0604020202020204" pitchFamily="34" charset="0"/>
              </a:rPr>
              <a:t>ảnh</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nào</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không</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phải</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là</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biểu</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hiện</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của</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sinh</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sản</a:t>
            </a:r>
            <a:r>
              <a:rPr lang="en-US" sz="2000" dirty="0" smtClean="0">
                <a:solidFill>
                  <a:srgbClr val="FF0000"/>
                </a:solidFill>
                <a:cs typeface="Arial" panose="020B0604020202020204" pitchFamily="34" charset="0"/>
              </a:rPr>
              <a:t>?</a:t>
            </a:r>
            <a:endParaRPr lang="en-US" sz="2000" dirty="0">
              <a:solidFill>
                <a:srgbClr val="FF0000"/>
              </a:solidFill>
              <a:cs typeface="Arial" panose="020B0604020202020204" pitchFamily="34" charset="0"/>
            </a:endParaRPr>
          </a:p>
        </p:txBody>
      </p:sp>
      <p:sp>
        <p:nvSpPr>
          <p:cNvPr id="27655" name="TextBox 22"/>
          <p:cNvSpPr txBox="1">
            <a:spLocks noChangeArrowheads="1"/>
          </p:cNvSpPr>
          <p:nvPr/>
        </p:nvSpPr>
        <p:spPr bwMode="auto">
          <a:xfrm>
            <a:off x="5486400" y="4673600"/>
            <a:ext cx="3505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sz="1800">
                <a:cs typeface="Arial" panose="020B0604020202020204" pitchFamily="34" charset="0"/>
              </a:rPr>
              <a:t>Hạt đậu nảy mầm </a:t>
            </a:r>
            <a:r>
              <a:rPr lang="en-US" sz="1800">
                <a:cs typeface="Arial" panose="020B0604020202020204" pitchFamily="34" charset="0"/>
                <a:sym typeface="Wingdings" panose="05000000000000000000" pitchFamily="2" charset="2"/>
              </a:rPr>
              <a:t> </a:t>
            </a:r>
            <a:r>
              <a:rPr lang="en-US" sz="1800">
                <a:cs typeface="Arial" panose="020B0604020202020204" pitchFamily="34" charset="0"/>
              </a:rPr>
              <a:t>cây mới</a:t>
            </a:r>
          </a:p>
        </p:txBody>
      </p:sp>
      <p:sp>
        <p:nvSpPr>
          <p:cNvPr id="15" name="Oval 14"/>
          <p:cNvSpPr/>
          <p:nvPr/>
        </p:nvSpPr>
        <p:spPr>
          <a:xfrm>
            <a:off x="8496300" y="2897188"/>
            <a:ext cx="515938" cy="53975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4</a:t>
            </a:r>
          </a:p>
        </p:txBody>
      </p:sp>
      <p:sp>
        <p:nvSpPr>
          <p:cNvPr id="27657" name="TextBox 19"/>
          <p:cNvSpPr txBox="1">
            <a:spLocks noChangeArrowheads="1"/>
          </p:cNvSpPr>
          <p:nvPr/>
        </p:nvSpPr>
        <p:spPr bwMode="auto">
          <a:xfrm>
            <a:off x="6053138" y="2062270"/>
            <a:ext cx="2701131"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ts val="0"/>
              </a:spcBef>
              <a:buFontTx/>
              <a:buNone/>
            </a:pPr>
            <a:r>
              <a:rPr lang="en-US" sz="1800" dirty="0" err="1">
                <a:cs typeface="Arial" panose="020B0604020202020204" pitchFamily="34" charset="0"/>
              </a:rPr>
              <a:t>Thạch</a:t>
            </a:r>
            <a:r>
              <a:rPr lang="en-US" sz="1800" dirty="0">
                <a:cs typeface="Arial" panose="020B0604020202020204" pitchFamily="34" charset="0"/>
              </a:rPr>
              <a:t> </a:t>
            </a:r>
            <a:r>
              <a:rPr lang="en-US" sz="1800" dirty="0" err="1">
                <a:cs typeface="Arial" panose="020B0604020202020204" pitchFamily="34" charset="0"/>
              </a:rPr>
              <a:t>sùng</a:t>
            </a:r>
            <a:r>
              <a:rPr lang="en-US" sz="1800" dirty="0">
                <a:cs typeface="Arial" panose="020B0604020202020204" pitchFamily="34" charset="0"/>
              </a:rPr>
              <a:t> </a:t>
            </a:r>
            <a:r>
              <a:rPr lang="en-US" sz="1800" dirty="0" err="1">
                <a:cs typeface="Arial" panose="020B0604020202020204" pitchFamily="34" charset="0"/>
              </a:rPr>
              <a:t>đứt</a:t>
            </a:r>
            <a:r>
              <a:rPr lang="en-US" sz="1800" dirty="0">
                <a:cs typeface="Arial" panose="020B0604020202020204" pitchFamily="34" charset="0"/>
              </a:rPr>
              <a:t> </a:t>
            </a:r>
            <a:r>
              <a:rPr lang="en-US" sz="1800" dirty="0" err="1">
                <a:cs typeface="Arial" panose="020B0604020202020204" pitchFamily="34" charset="0"/>
              </a:rPr>
              <a:t>đuôi</a:t>
            </a:r>
            <a:r>
              <a:rPr lang="en-US" sz="1800" dirty="0">
                <a:cs typeface="Arial" panose="020B0604020202020204" pitchFamily="34" charset="0"/>
              </a:rPr>
              <a:t> </a:t>
            </a:r>
            <a:r>
              <a:rPr lang="en-US" sz="1800" dirty="0">
                <a:cs typeface="Arial" panose="020B0604020202020204" pitchFamily="34" charset="0"/>
                <a:sym typeface="Wingdings" panose="05000000000000000000" pitchFamily="2" charset="2"/>
              </a:rPr>
              <a:t></a:t>
            </a:r>
            <a:r>
              <a:rPr lang="en-US" sz="1800" dirty="0">
                <a:cs typeface="Arial" panose="020B0604020202020204" pitchFamily="34" charset="0"/>
              </a:rPr>
              <a:t> </a:t>
            </a:r>
            <a:r>
              <a:rPr lang="en-US" sz="1800" dirty="0" err="1">
                <a:cs typeface="Arial" panose="020B0604020202020204" pitchFamily="34" charset="0"/>
              </a:rPr>
              <a:t>mọc</a:t>
            </a:r>
            <a:r>
              <a:rPr lang="en-US" sz="1800" dirty="0">
                <a:cs typeface="Arial" panose="020B0604020202020204" pitchFamily="34" charset="0"/>
              </a:rPr>
              <a:t> </a:t>
            </a:r>
            <a:r>
              <a:rPr lang="en-US" sz="1800" dirty="0" err="1">
                <a:cs typeface="Arial" panose="020B0604020202020204" pitchFamily="34" charset="0"/>
              </a:rPr>
              <a:t>đuôi</a:t>
            </a:r>
            <a:r>
              <a:rPr lang="en-US" sz="1800" dirty="0">
                <a:cs typeface="Arial" panose="020B0604020202020204" pitchFamily="34" charset="0"/>
              </a:rPr>
              <a:t> </a:t>
            </a:r>
            <a:r>
              <a:rPr lang="en-US" sz="1800" dirty="0" err="1">
                <a:cs typeface="Arial" panose="020B0604020202020204" pitchFamily="34" charset="0"/>
              </a:rPr>
              <a:t>mới</a:t>
            </a:r>
            <a:endParaRPr lang="en-US" sz="1800" dirty="0">
              <a:cs typeface="Arial" panose="020B0604020202020204" pitchFamily="34" charset="0"/>
            </a:endParaRPr>
          </a:p>
        </p:txBody>
      </p:sp>
      <p:pic>
        <p:nvPicPr>
          <p:cNvPr id="27658" name="Picture 5"/>
          <p:cNvPicPr>
            <a:picLocks noGrp="1" noChangeAspect="1" noChangeArrowheads="1"/>
          </p:cNvPicPr>
          <p:nvPr/>
        </p:nvPicPr>
        <p:blipFill>
          <a:blip r:embed="rId4">
            <a:extLst>
              <a:ext uri="{28A0092B-C50C-407E-A947-70E740481C1C}">
                <a14:useLocalDpi xmlns:a14="http://schemas.microsoft.com/office/drawing/2010/main" val="0"/>
              </a:ext>
            </a:extLst>
          </a:blip>
          <a:srcRect l="19177" r="24203"/>
          <a:stretch>
            <a:fillRect/>
          </a:stretch>
        </p:blipFill>
        <p:spPr bwMode="auto">
          <a:xfrm>
            <a:off x="3201988" y="2744787"/>
            <a:ext cx="213201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C:\Users\DELL\Desktop\giac-mo-thay-than-lan2.jpg"/>
          <p:cNvPicPr>
            <a:picLocks noChangeAspect="1" noChangeArrowheads="1"/>
          </p:cNvPicPr>
          <p:nvPr/>
        </p:nvPicPr>
        <p:blipFill>
          <a:blip r:embed="rId5">
            <a:extLst>
              <a:ext uri="{28A0092B-C50C-407E-A947-70E740481C1C}">
                <a14:useLocalDpi xmlns:a14="http://schemas.microsoft.com/office/drawing/2010/main" val="0"/>
              </a:ext>
            </a:extLst>
          </a:blip>
          <a:srcRect t="13448" r="60800" b="-2"/>
          <a:stretch>
            <a:fillRect/>
          </a:stretch>
        </p:blipFill>
        <p:spPr bwMode="auto">
          <a:xfrm>
            <a:off x="5645944" y="1258184"/>
            <a:ext cx="113665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6" descr="C:\Users\DELL\Desktop\giac-mo-thay-than-lan2.jpg"/>
          <p:cNvPicPr>
            <a:picLocks noChangeAspect="1" noChangeArrowheads="1"/>
          </p:cNvPicPr>
          <p:nvPr/>
        </p:nvPicPr>
        <p:blipFill>
          <a:blip r:embed="rId5">
            <a:extLst>
              <a:ext uri="{28A0092B-C50C-407E-A947-70E740481C1C}">
                <a14:useLocalDpi xmlns:a14="http://schemas.microsoft.com/office/drawing/2010/main" val="0"/>
              </a:ext>
            </a:extLst>
          </a:blip>
          <a:srcRect l="38634" t="241"/>
          <a:stretch>
            <a:fillRect/>
          </a:stretch>
        </p:blipFill>
        <p:spPr bwMode="auto">
          <a:xfrm>
            <a:off x="6693694" y="1150234"/>
            <a:ext cx="23272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2568575" y="2782887"/>
            <a:ext cx="517525" cy="5334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2</a:t>
            </a:r>
          </a:p>
        </p:txBody>
      </p:sp>
      <p:sp>
        <p:nvSpPr>
          <p:cNvPr id="16" name="Oval 15"/>
          <p:cNvSpPr/>
          <p:nvPr/>
        </p:nvSpPr>
        <p:spPr>
          <a:xfrm>
            <a:off x="4854575" y="2769113"/>
            <a:ext cx="439738" cy="523875"/>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3</a:t>
            </a:r>
          </a:p>
        </p:txBody>
      </p:sp>
      <p:sp>
        <p:nvSpPr>
          <p:cNvPr id="27663" name="TextBox 21"/>
          <p:cNvSpPr txBox="1">
            <a:spLocks noChangeArrowheads="1"/>
          </p:cNvSpPr>
          <p:nvPr/>
        </p:nvSpPr>
        <p:spPr bwMode="auto">
          <a:xfrm>
            <a:off x="3205163" y="4576762"/>
            <a:ext cx="21288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FontTx/>
              <a:buNone/>
            </a:pPr>
            <a:r>
              <a:rPr lang="en-US" sz="1800">
                <a:cs typeface="Arial" panose="020B0604020202020204" pitchFamily="34" charset="0"/>
              </a:rPr>
              <a:t>Củ khoai tây nảy mầm </a:t>
            </a:r>
            <a:r>
              <a:rPr lang="en-US" sz="1800">
                <a:cs typeface="Arial" panose="020B0604020202020204" pitchFamily="34" charset="0"/>
                <a:sym typeface="Wingdings" panose="05000000000000000000" pitchFamily="2" charset="2"/>
              </a:rPr>
              <a:t> </a:t>
            </a:r>
            <a:r>
              <a:rPr lang="en-US" sz="1800">
                <a:cs typeface="Arial" panose="020B0604020202020204" pitchFamily="34" charset="0"/>
              </a:rPr>
              <a:t>cây mới</a:t>
            </a:r>
          </a:p>
        </p:txBody>
      </p:sp>
      <p:sp>
        <p:nvSpPr>
          <p:cNvPr id="19" name="Text Box 4"/>
          <p:cNvSpPr txBox="1">
            <a:spLocks noChangeArrowheads="1"/>
          </p:cNvSpPr>
          <p:nvPr/>
        </p:nvSpPr>
        <p:spPr bwMode="auto">
          <a:xfrm>
            <a:off x="1219200" y="61969"/>
            <a:ext cx="3048794"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b="0" dirty="0">
                <a:solidFill>
                  <a:srgbClr val="FF0000"/>
                </a:solidFill>
                <a:sym typeface="Wingdings" panose="05000000000000000000" pitchFamily="2" charset="2"/>
              </a:rPr>
              <a:t></a:t>
            </a:r>
            <a:r>
              <a:rPr lang="en-US" u="sng" dirty="0" err="1">
                <a:solidFill>
                  <a:srgbClr val="FF0000"/>
                </a:solidFill>
                <a:effectLst>
                  <a:outerShdw blurRad="38100" dist="38100" dir="2700000" algn="tl">
                    <a:srgbClr val="000000"/>
                  </a:outerShdw>
                </a:effectLst>
              </a:rPr>
              <a:t>KHỞI</a:t>
            </a:r>
            <a:r>
              <a:rPr lang="en-US" u="sng" dirty="0">
                <a:solidFill>
                  <a:srgbClr val="FF0000"/>
                </a:solidFill>
                <a:effectLst>
                  <a:outerShdw blurRad="38100" dist="38100" dir="2700000" algn="tl">
                    <a:srgbClr val="000000"/>
                  </a:outerShdw>
                </a:effectLst>
              </a:rPr>
              <a:t> </a:t>
            </a:r>
            <a:r>
              <a:rPr lang="en-US" u="sng" dirty="0" err="1">
                <a:solidFill>
                  <a:srgbClr val="FF0000"/>
                </a:solidFill>
                <a:effectLst>
                  <a:outerShdw blurRad="38100" dist="38100" dir="2700000" algn="tl">
                    <a:srgbClr val="000000"/>
                  </a:outerShdw>
                </a:effectLst>
              </a:rPr>
              <a:t>ĐỘNG</a:t>
            </a:r>
            <a:endParaRPr lang="en-US" u="sng" dirty="0">
              <a:solidFill>
                <a:srgbClr val="FF0000"/>
              </a:solidFill>
              <a:effectLst>
                <a:outerShdw blurRad="38100" dist="38100" dir="2700000" algn="tl">
                  <a:srgbClr val="000000"/>
                </a:outerShdw>
              </a:effectLst>
            </a:endParaRPr>
          </a:p>
        </p:txBody>
      </p:sp>
      <p:sp>
        <p:nvSpPr>
          <p:cNvPr id="14" name="Oval 13"/>
          <p:cNvSpPr/>
          <p:nvPr/>
        </p:nvSpPr>
        <p:spPr>
          <a:xfrm>
            <a:off x="5869782" y="1264534"/>
            <a:ext cx="457200" cy="4714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1</a:t>
            </a:r>
          </a:p>
        </p:txBody>
      </p:sp>
      <p:sp>
        <p:nvSpPr>
          <p:cNvPr id="20" name="Rectangle 19"/>
          <p:cNvSpPr/>
          <p:nvPr/>
        </p:nvSpPr>
        <p:spPr>
          <a:xfrm>
            <a:off x="163910" y="792342"/>
            <a:ext cx="4809330" cy="584775"/>
          </a:xfrm>
          <a:prstGeom prst="rect">
            <a:avLst/>
          </a:prstGeom>
          <a:noFill/>
        </p:spPr>
        <p:txBody>
          <a:bodyPr wrap="none">
            <a:spAutoFit/>
          </a:bodyPr>
          <a:lstStyle/>
          <a:p>
            <a:pPr algn="ctr" eaLnBrk="1" fontAlgn="auto" hangingPunct="1">
              <a:spcBef>
                <a:spcPts val="0"/>
              </a:spcBef>
              <a:spcAft>
                <a:spcPts val="0"/>
              </a:spcAft>
              <a:defRPr/>
            </a:pPr>
            <a:r>
              <a:rPr lang="en-US"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Trß</a:t>
            </a:r>
            <a:r>
              <a:rPr lang="en-US"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 </a:t>
            </a:r>
            <a:r>
              <a:rPr lang="en-US"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ch¬I</a:t>
            </a:r>
            <a:r>
              <a:rPr lang="en-US"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 ®</a:t>
            </a:r>
            <a:r>
              <a:rPr lang="en-US"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Êu</a:t>
            </a:r>
            <a:r>
              <a:rPr lang="en-US"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 </a:t>
            </a:r>
            <a:r>
              <a:rPr lang="en-US"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TRÝ</a:t>
            </a:r>
            <a:endParaRPr lang="en-US"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endParaRPr>
          </a:p>
        </p:txBody>
      </p:sp>
      <p:sp>
        <p:nvSpPr>
          <p:cNvPr id="27667" name="TextBox 20"/>
          <p:cNvSpPr txBox="1">
            <a:spLocks noChangeArrowheads="1"/>
          </p:cNvSpPr>
          <p:nvPr/>
        </p:nvSpPr>
        <p:spPr bwMode="auto">
          <a:xfrm>
            <a:off x="39688" y="1351846"/>
            <a:ext cx="5483225" cy="1323975"/>
          </a:xfrm>
          <a:prstGeom prst="rect">
            <a:avLst/>
          </a:prstGeom>
          <a:solidFill>
            <a:srgbClr val="01481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000" dirty="0" err="1">
                <a:solidFill>
                  <a:srgbClr val="FFFFFF"/>
                </a:solidFill>
                <a:latin typeface="Calibri" panose="020F0502020204030204" pitchFamily="34" charset="0"/>
              </a:rPr>
              <a:t>LUẬT</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CHƠI</a:t>
            </a:r>
            <a:r>
              <a:rPr lang="en-US" sz="2000" dirty="0">
                <a:solidFill>
                  <a:srgbClr val="FFFFFF"/>
                </a:solidFill>
                <a:latin typeface="Calibri" panose="020F0502020204030204" pitchFamily="34" charset="0"/>
              </a:rPr>
              <a:t> </a:t>
            </a:r>
          </a:p>
          <a:p>
            <a:pPr eaLnBrk="1" hangingPunct="1">
              <a:spcBef>
                <a:spcPct val="0"/>
              </a:spcBef>
              <a:buFontTx/>
              <a:buNone/>
            </a:pPr>
            <a:r>
              <a:rPr lang="en-US" sz="2000" dirty="0">
                <a:solidFill>
                  <a:srgbClr val="FFFFFF"/>
                </a:solidFill>
                <a:latin typeface="Calibri" panose="020F0502020204030204" pitchFamily="34" charset="0"/>
              </a:rPr>
              <a:t>1. Chia </a:t>
            </a:r>
            <a:r>
              <a:rPr lang="en-US" sz="2000" dirty="0" err="1">
                <a:solidFill>
                  <a:srgbClr val="FFFFFF"/>
                </a:solidFill>
                <a:latin typeface="Calibri" panose="020F0502020204030204" pitchFamily="34" charset="0"/>
              </a:rPr>
              <a:t>lớp</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thành</a:t>
            </a:r>
            <a:r>
              <a:rPr lang="en-US" sz="2000" dirty="0">
                <a:solidFill>
                  <a:srgbClr val="FFFFFF"/>
                </a:solidFill>
                <a:latin typeface="Calibri" panose="020F0502020204030204" pitchFamily="34" charset="0"/>
              </a:rPr>
              <a:t> </a:t>
            </a:r>
            <a:r>
              <a:rPr lang="vi-VN" sz="2000" dirty="0" smtClean="0">
                <a:solidFill>
                  <a:srgbClr val="FFFFFF"/>
                </a:solidFill>
                <a:latin typeface="Calibri" panose="020F0502020204030204" pitchFamily="34" charset="0"/>
              </a:rPr>
              <a:t>4</a:t>
            </a:r>
            <a:r>
              <a:rPr lang="en-US" sz="2000" dirty="0" smtClean="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đội</a:t>
            </a:r>
            <a:r>
              <a:rPr lang="en-US" sz="2000" dirty="0" smtClean="0">
                <a:solidFill>
                  <a:srgbClr val="FFFFFF"/>
                </a:solidFill>
                <a:latin typeface="Calibri" panose="020F0502020204030204" pitchFamily="34" charset="0"/>
              </a:rPr>
              <a:t>.</a:t>
            </a:r>
            <a:endParaRPr lang="en-US" sz="2000" dirty="0">
              <a:solidFill>
                <a:srgbClr val="FFFFFF"/>
              </a:solidFill>
              <a:latin typeface="Calibri" panose="020F0502020204030204" pitchFamily="34" charset="0"/>
            </a:endParaRPr>
          </a:p>
          <a:p>
            <a:pPr eaLnBrk="1" hangingPunct="1">
              <a:spcBef>
                <a:spcPct val="0"/>
              </a:spcBef>
              <a:buFontTx/>
              <a:buNone/>
            </a:pPr>
            <a:r>
              <a:rPr lang="en-US" sz="2000" dirty="0">
                <a:solidFill>
                  <a:srgbClr val="FFFFFF"/>
                </a:solidFill>
                <a:latin typeface="Calibri" panose="020F0502020204030204" pitchFamily="34" charset="0"/>
              </a:rPr>
              <a:t>2. </a:t>
            </a:r>
            <a:r>
              <a:rPr lang="en-US" sz="2000" dirty="0" err="1">
                <a:solidFill>
                  <a:srgbClr val="FFFFFF"/>
                </a:solidFill>
                <a:latin typeface="Calibri" panose="020F0502020204030204" pitchFamily="34" charset="0"/>
              </a:rPr>
              <a:t>Trong</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thời</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gian</a:t>
            </a:r>
            <a:r>
              <a:rPr lang="en-US" sz="2000" dirty="0">
                <a:solidFill>
                  <a:srgbClr val="FFFFFF"/>
                </a:solidFill>
                <a:latin typeface="Calibri" panose="020F0502020204030204" pitchFamily="34" charset="0"/>
              </a:rPr>
              <a:t> 1 </a:t>
            </a:r>
            <a:r>
              <a:rPr lang="en-US" sz="2000" dirty="0" err="1">
                <a:solidFill>
                  <a:srgbClr val="FFFFFF"/>
                </a:solidFill>
                <a:latin typeface="Calibri" panose="020F0502020204030204" pitchFamily="34" charset="0"/>
              </a:rPr>
              <a:t>phút</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đội</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nào</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viết</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ra</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được</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đáp</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án</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đúng</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và</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nhanh</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hơn</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thì</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đội</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đó</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sẽ</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chiến</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thắng</a:t>
            </a:r>
            <a:r>
              <a:rPr lang="en-US" sz="2000" dirty="0">
                <a:solidFill>
                  <a:srgbClr val="FFFFFF"/>
                </a:solidFill>
                <a:latin typeface="Calibri" panose="020F0502020204030204" pitchFamily="34" charset="0"/>
              </a:rPr>
              <a:t>.</a:t>
            </a:r>
          </a:p>
        </p:txBody>
      </p:sp>
      <p:pic>
        <p:nvPicPr>
          <p:cNvPr id="22" name="Picture 4"/>
          <p:cNvPicPr>
            <a:picLocks noChangeAspect="1"/>
          </p:cNvPicPr>
          <p:nvPr/>
        </p:nvPicPr>
        <p:blipFill rotWithShape="1">
          <a:blip r:embed="rId6">
            <a:extLst>
              <a:ext uri="{28A0092B-C50C-407E-A947-70E740481C1C}">
                <a14:useLocalDpi xmlns:a14="http://schemas.microsoft.com/office/drawing/2010/main" val="0"/>
              </a:ext>
            </a:extLst>
          </a:blip>
          <a:srcRect l="17644" t="43750" r="67516" b="31250"/>
          <a:stretch/>
        </p:blipFill>
        <p:spPr bwMode="auto">
          <a:xfrm>
            <a:off x="5294312" y="5181600"/>
            <a:ext cx="3793727" cy="163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p:cNvSpPr/>
          <p:nvPr/>
        </p:nvSpPr>
        <p:spPr>
          <a:xfrm>
            <a:off x="8590429" y="5142846"/>
            <a:ext cx="515938" cy="53975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smtClean="0">
                <a:solidFill>
                  <a:srgbClr val="0000FF"/>
                </a:solidFill>
              </a:rPr>
              <a:t>5</a:t>
            </a:r>
            <a:endParaRPr lang="en-US" dirty="0">
              <a:solidFill>
                <a:srgbClr val="0000FF"/>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762000"/>
            <a:ext cx="4724400" cy="2873710"/>
          </a:xfrm>
          <a:prstGeom prst="rect">
            <a:avLst/>
          </a:prstGeom>
        </p:spPr>
      </p:pic>
    </p:spTree>
    <p:extLst>
      <p:ext uri="{BB962C8B-B14F-4D97-AF65-F5344CB8AC3E}">
        <p14:creationId xmlns:p14="http://schemas.microsoft.com/office/powerpoint/2010/main" val="3399679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143000" y="381000"/>
            <a:ext cx="7162800" cy="1724639"/>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50000"/>
              </a:spcBef>
              <a:spcAft>
                <a:spcPct val="0"/>
              </a:spcAft>
              <a:buClrTx/>
              <a:buSzTx/>
              <a:buFontTx/>
              <a:buNone/>
              <a:tabLst/>
            </a:pPr>
            <a:r>
              <a:rPr kumimoji="0" lang="vi-VN" sz="3200" b="1" i="0" u="none" strike="noStrike" cap="none" normalizeH="0" baseline="0" dirty="0" smtClean="0">
                <a:ln>
                  <a:noFill/>
                </a:ln>
                <a:solidFill>
                  <a:srgbClr val="0000FF"/>
                </a:solidFill>
                <a:effectLst/>
                <a:latin typeface="Arial" charset="0"/>
              </a:rPr>
              <a:t>NHÀ SINH HỌC UYÊN BÁC </a:t>
            </a:r>
          </a:p>
          <a:p>
            <a:pPr marL="0" marR="0" indent="0" algn="ctr" defTabSz="914400" rtl="0" eaLnBrk="0" fontAlgn="base" latinLnBrk="0" hangingPunct="0">
              <a:lnSpc>
                <a:spcPct val="150000"/>
              </a:lnSpc>
              <a:spcBef>
                <a:spcPct val="50000"/>
              </a:spcBef>
              <a:spcAft>
                <a:spcPct val="0"/>
              </a:spcAft>
              <a:buClrTx/>
              <a:buSzTx/>
              <a:buFontTx/>
              <a:buNone/>
              <a:tabLst/>
            </a:pPr>
            <a:r>
              <a:rPr kumimoji="0" lang="vi-VN" sz="3200" b="1" i="0" u="none" strike="noStrike" cap="none" normalizeH="0" baseline="0" dirty="0" smtClean="0">
                <a:ln>
                  <a:noFill/>
                </a:ln>
                <a:solidFill>
                  <a:srgbClr val="0000FF"/>
                </a:solidFill>
                <a:effectLst/>
                <a:latin typeface="Arial" charset="0"/>
              </a:rPr>
              <a:t>KHÁM PHÁ CÁC LOÀI HOA</a:t>
            </a:r>
            <a:endParaRPr kumimoji="0" lang="en-US" sz="3200" b="1" i="0" u="none" strike="noStrike" cap="none" normalizeH="0" baseline="0" dirty="0" smtClean="0">
              <a:ln>
                <a:noFill/>
              </a:ln>
              <a:solidFill>
                <a:srgbClr val="0000FF"/>
              </a:solidFill>
              <a:effectLst/>
              <a:latin typeface="Arial" charset="0"/>
            </a:endParaRPr>
          </a:p>
        </p:txBody>
      </p:sp>
      <p:sp>
        <p:nvSpPr>
          <p:cNvPr id="3" name="Oval 2"/>
          <p:cNvSpPr/>
          <p:nvPr/>
        </p:nvSpPr>
        <p:spPr bwMode="auto">
          <a:xfrm>
            <a:off x="2743200" y="647700"/>
            <a:ext cx="4876800" cy="838200"/>
          </a:xfrm>
          <a:prstGeom prst="ellips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50000"/>
              </a:spcBef>
              <a:spcAft>
                <a:spcPct val="0"/>
              </a:spcAft>
              <a:buClrTx/>
              <a:buSzTx/>
              <a:buFontTx/>
              <a:buNone/>
              <a:tabLst/>
            </a:pPr>
            <a:endParaRPr kumimoji="0" lang="en-US" sz="3200" b="1" i="0" u="none" strike="noStrike" cap="none" normalizeH="0" baseline="0" smtClean="0">
              <a:ln>
                <a:noFill/>
              </a:ln>
              <a:solidFill>
                <a:srgbClr val="0000FF"/>
              </a:solidFill>
              <a:effectLst/>
              <a:latin typeface="Arial" charset="0"/>
            </a:endParaRPr>
          </a:p>
        </p:txBody>
      </p:sp>
      <p:sp>
        <p:nvSpPr>
          <p:cNvPr id="4" name="Rectangle 3"/>
          <p:cNvSpPr/>
          <p:nvPr/>
        </p:nvSpPr>
        <p:spPr bwMode="auto">
          <a:xfrm flipH="1" flipV="1">
            <a:off x="457200" y="2819400"/>
            <a:ext cx="8686800" cy="35814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50000"/>
              </a:spcBef>
              <a:spcAft>
                <a:spcPct val="0"/>
              </a:spcAft>
              <a:buClrTx/>
              <a:buSzTx/>
              <a:buFontTx/>
              <a:buNone/>
              <a:tabLst/>
            </a:pPr>
            <a:endParaRPr kumimoji="0" lang="en-US" sz="3200" b="1" i="0" u="none" strike="noStrike" cap="none" normalizeH="0" baseline="0" smtClean="0">
              <a:ln>
                <a:noFill/>
              </a:ln>
              <a:solidFill>
                <a:srgbClr val="0000FF"/>
              </a:solidFill>
              <a:effectLst/>
              <a:latin typeface="Arial" charset="0"/>
            </a:endParaRPr>
          </a:p>
        </p:txBody>
      </p:sp>
      <p:sp>
        <p:nvSpPr>
          <p:cNvPr id="5" name="Rectangle 4"/>
          <p:cNvSpPr/>
          <p:nvPr/>
        </p:nvSpPr>
        <p:spPr bwMode="auto">
          <a:xfrm>
            <a:off x="762000" y="3352800"/>
            <a:ext cx="6858000" cy="17526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50000"/>
              </a:spcBef>
              <a:spcAft>
                <a:spcPct val="0"/>
              </a:spcAft>
              <a:buClrTx/>
              <a:buSzTx/>
              <a:buFontTx/>
              <a:buNone/>
              <a:tabLst/>
            </a:pPr>
            <a:endParaRPr kumimoji="0" lang="en-US" sz="3200" b="1" i="0" u="none" strike="noStrike" cap="none" normalizeH="0" baseline="0" smtClean="0">
              <a:ln>
                <a:noFill/>
              </a:ln>
              <a:solidFill>
                <a:srgbClr val="0000FF"/>
              </a:solidFill>
              <a:effectLst/>
              <a:latin typeface="Arial" charset="0"/>
            </a:endParaRPr>
          </a:p>
        </p:txBody>
      </p:sp>
      <p:sp>
        <p:nvSpPr>
          <p:cNvPr id="6" name="Rectangle 5"/>
          <p:cNvSpPr/>
          <p:nvPr/>
        </p:nvSpPr>
        <p:spPr bwMode="auto">
          <a:xfrm>
            <a:off x="228600" y="2347942"/>
            <a:ext cx="8762999" cy="3046988"/>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50000"/>
              </a:spcBef>
              <a:spcAft>
                <a:spcPct val="0"/>
              </a:spcAft>
              <a:buClrTx/>
              <a:buSzTx/>
              <a:buFontTx/>
              <a:buNone/>
              <a:tabLst/>
            </a:pPr>
            <a:r>
              <a:rPr kumimoji="0" lang="vi-VN" sz="3200" b="1" i="0" u="none" strike="noStrike" cap="none" normalizeH="0" baseline="0" dirty="0" smtClean="0">
                <a:ln>
                  <a:noFill/>
                </a:ln>
                <a:solidFill>
                  <a:srgbClr val="0000FF"/>
                </a:solidFill>
                <a:effectLst/>
                <a:latin typeface="Arial" charset="0"/>
              </a:rPr>
              <a:t>Mỗi đội cử 1 đại diện lên nhận</a:t>
            </a:r>
            <a:r>
              <a:rPr kumimoji="0" lang="vi-VN" sz="3200" b="1" i="0" u="none" strike="noStrike" cap="none" normalizeH="0" dirty="0" smtClean="0">
                <a:ln>
                  <a:noFill/>
                </a:ln>
                <a:solidFill>
                  <a:srgbClr val="0000FF"/>
                </a:solidFill>
                <a:effectLst/>
                <a:latin typeface="Arial" charset="0"/>
              </a:rPr>
              <a:t> 1 cái hộp bí mật trong đó có 1 bông hoa, hãy tìm hiểu cấu tạo các bộ phận của hoa và cho biết đó là hoa đơn tính hay lưỡng tính? Vì sao?</a:t>
            </a:r>
            <a:endParaRPr kumimoji="0" lang="en-US" sz="3200" b="1" i="0" u="none" strike="noStrike" cap="none" normalizeH="0" baseline="0" dirty="0" smtClean="0">
              <a:ln>
                <a:noFill/>
              </a:ln>
              <a:solidFill>
                <a:srgbClr val="0000FF"/>
              </a:solidFill>
              <a:effectLst/>
              <a:latin typeface="Arial" charset="0"/>
            </a:endParaRPr>
          </a:p>
        </p:txBody>
      </p:sp>
      <p:pic>
        <p:nvPicPr>
          <p:cNvPr id="7"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9400" y="5367026"/>
            <a:ext cx="2917825" cy="1774825"/>
          </a:xfrm>
          <a:prstGeom prst="rect">
            <a:avLst/>
          </a:prstGeom>
        </p:spPr>
      </p:pic>
    </p:spTree>
    <p:extLst>
      <p:ext uri="{BB962C8B-B14F-4D97-AF65-F5344CB8AC3E}">
        <p14:creationId xmlns:p14="http://schemas.microsoft.com/office/powerpoint/2010/main" val="154756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066800" y="1143000"/>
            <a:ext cx="7391400" cy="830997"/>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50000"/>
              </a:spcBef>
              <a:spcAft>
                <a:spcPct val="0"/>
              </a:spcAft>
              <a:buClrTx/>
              <a:buSzTx/>
              <a:buFontTx/>
              <a:buNone/>
              <a:tabLst/>
            </a:pPr>
            <a:r>
              <a:rPr lang="vi-VN" smtClean="0">
                <a:latin typeface="Arial" charset="0"/>
              </a:rPr>
              <a:t>Phần báo cáo của các nhóm</a:t>
            </a:r>
            <a:endParaRPr kumimoji="0" lang="en-US" sz="3200" b="1" i="0" u="none" strike="noStrike" cap="none" normalizeH="0" baseline="0" dirty="0" smtClean="0">
              <a:ln>
                <a:noFill/>
              </a:ln>
              <a:solidFill>
                <a:srgbClr val="0000FF"/>
              </a:solidFill>
              <a:effectLst/>
              <a:latin typeface="Arial" charset="0"/>
            </a:endParaRPr>
          </a:p>
        </p:txBody>
      </p:sp>
      <p:pic>
        <p:nvPicPr>
          <p:cNvPr id="3" name="Picture 2" descr="Digit 6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2133600"/>
            <a:ext cx="431000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927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5513061"/>
              </p:ext>
            </p:extLst>
          </p:nvPr>
        </p:nvGraphicFramePr>
        <p:xfrm>
          <a:off x="0" y="152400"/>
          <a:ext cx="8534401" cy="6298149"/>
        </p:xfrm>
        <a:graphic>
          <a:graphicData uri="http://schemas.openxmlformats.org/drawingml/2006/table">
            <a:tbl>
              <a:tblPr firstRow="1" firstCol="1" lastRow="1" lastCol="1" bandRow="1" bandCol="1">
                <a:tableStyleId>{5C22544A-7EE6-4342-B048-85BDC9FD1C3A}</a:tableStyleId>
              </a:tblPr>
              <a:tblGrid>
                <a:gridCol w="2059872"/>
                <a:gridCol w="1521527"/>
                <a:gridCol w="1524000"/>
                <a:gridCol w="1714501"/>
                <a:gridCol w="1714501"/>
              </a:tblGrid>
              <a:tr h="401155">
                <a:tc>
                  <a:txBody>
                    <a:bodyPr/>
                    <a:lstStyle/>
                    <a:p>
                      <a:pPr algn="ctr">
                        <a:spcAft>
                          <a:spcPts val="0"/>
                        </a:spcAft>
                      </a:pPr>
                      <a:r>
                        <a:rPr lang="en-US" sz="2400" b="0" dirty="0" err="1">
                          <a:solidFill>
                            <a:schemeClr val="tx1"/>
                          </a:solidFill>
                          <a:effectLst/>
                          <a:latin typeface="Times New Roman" panose="02020603050405020304" pitchFamily="18" charset="0"/>
                          <a:cs typeface="Times New Roman" panose="02020603050405020304" pitchFamily="18" charset="0"/>
                        </a:rPr>
                        <a:t>Tiêu</a:t>
                      </a:r>
                      <a:r>
                        <a:rPr lang="en-US" sz="2400" b="0" dirty="0">
                          <a:solidFill>
                            <a:schemeClr val="tx1"/>
                          </a:solidFill>
                          <a:effectLst/>
                          <a:latin typeface="Times New Roman" panose="02020603050405020304"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cs typeface="Times New Roman" panose="02020603050405020304" pitchFamily="18" charset="0"/>
                        </a:rPr>
                        <a:t>chí</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lgn="ctr">
                        <a:spcAft>
                          <a:spcPts val="0"/>
                        </a:spcAft>
                      </a:pPr>
                      <a:r>
                        <a:rPr lang="en-US" sz="2400" b="0" dirty="0" err="1" smtClean="0">
                          <a:solidFill>
                            <a:schemeClr val="tx1"/>
                          </a:solidFill>
                          <a:effectLst/>
                          <a:latin typeface="Times New Roman" panose="02020603050405020304" pitchFamily="18" charset="0"/>
                          <a:cs typeface="Times New Roman" panose="02020603050405020304" pitchFamily="18" charset="0"/>
                        </a:rPr>
                        <a:t>Nhóm</a:t>
                      </a:r>
                      <a:r>
                        <a:rPr lang="vi-VN" sz="2400" b="0" dirty="0" smtClean="0">
                          <a:solidFill>
                            <a:schemeClr val="tx1"/>
                          </a:solidFill>
                          <a:effectLst/>
                          <a:latin typeface="Times New Roman" panose="02020603050405020304" pitchFamily="18" charset="0"/>
                          <a:cs typeface="Times New Roman" panose="02020603050405020304" pitchFamily="18" charset="0"/>
                        </a:rPr>
                        <a:t> 1</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lgn="ctr">
                        <a:spcAft>
                          <a:spcPts val="0"/>
                        </a:spcAft>
                      </a:pPr>
                      <a:r>
                        <a:rPr lang="en-US" sz="2400" b="0" dirty="0" err="1" smtClean="0">
                          <a:solidFill>
                            <a:schemeClr val="tx1"/>
                          </a:solidFill>
                          <a:effectLst/>
                          <a:latin typeface="Times New Roman" panose="02020603050405020304" pitchFamily="18" charset="0"/>
                          <a:cs typeface="Times New Roman" panose="02020603050405020304" pitchFamily="18" charset="0"/>
                        </a:rPr>
                        <a:t>Nhóm</a:t>
                      </a:r>
                      <a:r>
                        <a:rPr lang="vi-VN" sz="2400" b="0" dirty="0" smtClean="0">
                          <a:solidFill>
                            <a:schemeClr val="tx1"/>
                          </a:solidFill>
                          <a:effectLst/>
                          <a:latin typeface="Times New Roman" panose="02020603050405020304" pitchFamily="18" charset="0"/>
                          <a:cs typeface="Times New Roman" panose="02020603050405020304" pitchFamily="18" charset="0"/>
                        </a:rPr>
                        <a:t> 2</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lgn="ctr">
                        <a:spcAft>
                          <a:spcPts val="0"/>
                        </a:spcAft>
                      </a:pPr>
                      <a:r>
                        <a:rPr lang="en-US" sz="2400" b="0" dirty="0" err="1" smtClean="0">
                          <a:solidFill>
                            <a:schemeClr val="tx1"/>
                          </a:solidFill>
                          <a:effectLst/>
                          <a:latin typeface="Times New Roman" panose="02020603050405020304" pitchFamily="18" charset="0"/>
                          <a:cs typeface="Times New Roman" panose="02020603050405020304" pitchFamily="18" charset="0"/>
                        </a:rPr>
                        <a:t>Nhóm</a:t>
                      </a:r>
                      <a:r>
                        <a:rPr lang="vi-VN" sz="2400" b="0" dirty="0" smtClean="0">
                          <a:solidFill>
                            <a:schemeClr val="tx1"/>
                          </a:solidFill>
                          <a:effectLst/>
                          <a:latin typeface="Times New Roman" panose="02020603050405020304" pitchFamily="18" charset="0"/>
                          <a:cs typeface="Times New Roman" panose="02020603050405020304" pitchFamily="18" charset="0"/>
                        </a:rPr>
                        <a:t> 3</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lgn="ctr">
                        <a:spcAft>
                          <a:spcPts val="0"/>
                        </a:spcAft>
                      </a:pPr>
                      <a:r>
                        <a:rPr lang="vi-VN" sz="2400" b="0" dirty="0" smtClean="0">
                          <a:solidFill>
                            <a:schemeClr val="tx1"/>
                          </a:solidFill>
                          <a:effectLst/>
                          <a:latin typeface="Times New Roman" panose="02020603050405020304" pitchFamily="18" charset="0"/>
                          <a:ea typeface="Batang"/>
                          <a:cs typeface="Times New Roman" panose="02020603050405020304" pitchFamily="18" charset="0"/>
                        </a:rPr>
                        <a:t>Nhóm 4</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r>
              <a:tr h="1525573">
                <a:tc>
                  <a:txBody>
                    <a:bodyPr/>
                    <a:lstStyle/>
                    <a:p>
                      <a:pPr>
                        <a:spcAft>
                          <a:spcPts val="0"/>
                        </a:spcAft>
                      </a:pPr>
                      <a:r>
                        <a:rPr lang="en-US" sz="2400" b="0">
                          <a:solidFill>
                            <a:schemeClr val="tx1"/>
                          </a:solidFill>
                          <a:effectLst/>
                          <a:latin typeface="Times New Roman" panose="02020603050405020304" pitchFamily="18" charset="0"/>
                          <a:cs typeface="Times New Roman" panose="02020603050405020304" pitchFamily="18" charset="0"/>
                        </a:rPr>
                        <a:t>Trình </a:t>
                      </a:r>
                      <a:r>
                        <a:rPr lang="vi-VN" sz="2400" b="0">
                          <a:solidFill>
                            <a:schemeClr val="tx1"/>
                          </a:solidFill>
                          <a:effectLst/>
                          <a:latin typeface="Times New Roman" panose="02020603050405020304" pitchFamily="18" charset="0"/>
                          <a:cs typeface="Times New Roman" panose="02020603050405020304" pitchFamily="18" charset="0"/>
                        </a:rPr>
                        <a:t>bày đúng cấu tạo của hoa ( 5 điểm)</a:t>
                      </a:r>
                      <a:endParaRPr lang="en-US" sz="2400" b="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 </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 </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 </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r>
              <a:tr h="1017048">
                <a:tc>
                  <a:txBody>
                    <a:bodyPr/>
                    <a:lstStyle/>
                    <a:p>
                      <a:pPr>
                        <a:spcAft>
                          <a:spcPts val="0"/>
                        </a:spcAft>
                      </a:pPr>
                      <a:r>
                        <a:rPr lang="en-US" sz="2400" b="0">
                          <a:solidFill>
                            <a:schemeClr val="tx1"/>
                          </a:solidFill>
                          <a:effectLst/>
                          <a:latin typeface="Times New Roman" panose="02020603050405020304" pitchFamily="18" charset="0"/>
                          <a:cs typeface="Times New Roman" panose="02020603050405020304" pitchFamily="18" charset="0"/>
                        </a:rPr>
                        <a:t>Phân </a:t>
                      </a:r>
                      <a:r>
                        <a:rPr lang="vi-VN" sz="2400" b="0">
                          <a:solidFill>
                            <a:schemeClr val="tx1"/>
                          </a:solidFill>
                          <a:effectLst/>
                          <a:latin typeface="Times New Roman" panose="02020603050405020304" pitchFamily="18" charset="0"/>
                          <a:cs typeface="Times New Roman" panose="02020603050405020304" pitchFamily="18" charset="0"/>
                        </a:rPr>
                        <a:t>loại đúng (  2 điểm)</a:t>
                      </a:r>
                      <a:endParaRPr lang="en-US" sz="2400" b="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a:solidFill>
                            <a:schemeClr val="tx1"/>
                          </a:solidFill>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a:solidFill>
                            <a:schemeClr val="tx1"/>
                          </a:solidFill>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 </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r>
              <a:tr h="1525573">
                <a:tc>
                  <a:txBody>
                    <a:bodyPr/>
                    <a:lstStyle/>
                    <a:p>
                      <a:pPr>
                        <a:spcAft>
                          <a:spcPts val="0"/>
                        </a:spcAft>
                      </a:pPr>
                      <a:r>
                        <a:rPr lang="en-US" sz="2400" b="0">
                          <a:solidFill>
                            <a:schemeClr val="tx1"/>
                          </a:solidFill>
                          <a:effectLst/>
                          <a:latin typeface="Times New Roman" panose="02020603050405020304" pitchFamily="18" charset="0"/>
                          <a:cs typeface="Times New Roman" panose="02020603050405020304" pitchFamily="18" charset="0"/>
                        </a:rPr>
                        <a:t>Đảm </a:t>
                      </a:r>
                      <a:r>
                        <a:rPr lang="vi-VN" sz="2400" b="0">
                          <a:solidFill>
                            <a:schemeClr val="tx1"/>
                          </a:solidFill>
                          <a:effectLst/>
                          <a:latin typeface="Times New Roman" panose="02020603050405020304" pitchFamily="18" charset="0"/>
                          <a:cs typeface="Times New Roman" panose="02020603050405020304" pitchFamily="18" charset="0"/>
                        </a:rPr>
                        <a:t>bảo đúng thời gian ( 2 điểm)</a:t>
                      </a:r>
                      <a:endParaRPr lang="en-US" sz="2400" b="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a:solidFill>
                            <a:schemeClr val="tx1"/>
                          </a:solidFill>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a:solidFill>
                            <a:schemeClr val="tx1"/>
                          </a:solidFill>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 </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r>
              <a:tr h="508524">
                <a:tc>
                  <a:txBody>
                    <a:bodyPr/>
                    <a:lstStyle/>
                    <a:p>
                      <a:pPr>
                        <a:spcAft>
                          <a:spcPts val="0"/>
                        </a:spcAft>
                      </a:pPr>
                      <a:r>
                        <a:rPr lang="vi-VN" sz="2400" b="0" dirty="0">
                          <a:solidFill>
                            <a:schemeClr val="tx1"/>
                          </a:solidFill>
                          <a:effectLst/>
                          <a:latin typeface="Times New Roman" panose="02020603050405020304" pitchFamily="18" charset="0"/>
                          <a:cs typeface="Times New Roman" panose="02020603050405020304" pitchFamily="18" charset="0"/>
                        </a:rPr>
                        <a:t>Tính thầm mĩ (1 điểm)</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smtClean="0">
                        <a:solidFill>
                          <a:schemeClr val="tx1"/>
                        </a:solidFill>
                        <a:effectLst/>
                        <a:latin typeface="Times New Roman" panose="02020603050405020304" pitchFamily="18" charset="0"/>
                        <a:cs typeface="Times New Roman" panose="02020603050405020304" pitchFamily="18" charset="0"/>
                      </a:endParaRPr>
                    </a:p>
                    <a:p>
                      <a:pPr>
                        <a:spcAft>
                          <a:spcPts val="0"/>
                        </a:spcAft>
                      </a:pPr>
                      <a:endParaRPr lang="vi-VN" sz="2400" b="0" dirty="0" smtClean="0">
                        <a:solidFill>
                          <a:schemeClr val="tx1"/>
                        </a:solidFill>
                        <a:effectLst/>
                        <a:latin typeface="Times New Roman" panose="02020603050405020304" pitchFamily="18" charset="0"/>
                        <a:ea typeface="Batang"/>
                        <a:cs typeface="Times New Roman" panose="02020603050405020304" pitchFamily="18" charset="0"/>
                      </a:endParaRPr>
                    </a:p>
                    <a:p>
                      <a:pPr>
                        <a:spcAft>
                          <a:spcPts val="0"/>
                        </a:spcAft>
                      </a:pP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 </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 </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r>
              <a:tr h="508524">
                <a:tc>
                  <a:txBody>
                    <a:bodyPr/>
                    <a:lstStyle/>
                    <a:p>
                      <a:pPr>
                        <a:spcAft>
                          <a:spcPts val="0"/>
                        </a:spcAft>
                      </a:pPr>
                      <a:endParaRPr lang="vi-VN" sz="2400" b="0" dirty="0" smtClean="0">
                        <a:solidFill>
                          <a:schemeClr val="tx1"/>
                        </a:solidFill>
                        <a:effectLst/>
                        <a:latin typeface="Times New Roman" panose="02020603050405020304" pitchFamily="18" charset="0"/>
                        <a:ea typeface="Batang"/>
                        <a:cs typeface="Times New Roman" panose="02020603050405020304" pitchFamily="18" charset="0"/>
                      </a:endParaRPr>
                    </a:p>
                    <a:p>
                      <a:pPr>
                        <a:spcAft>
                          <a:spcPts val="0"/>
                        </a:spcAft>
                      </a:pPr>
                      <a:r>
                        <a:rPr lang="vi-VN" sz="2400" b="0" dirty="0" smtClean="0">
                          <a:solidFill>
                            <a:schemeClr val="tx1"/>
                          </a:solidFill>
                          <a:effectLst/>
                          <a:latin typeface="Times New Roman" panose="02020603050405020304" pitchFamily="18" charset="0"/>
                          <a:ea typeface="Batang"/>
                          <a:cs typeface="Times New Roman" panose="02020603050405020304" pitchFamily="18" charset="0"/>
                        </a:rPr>
                        <a:t>Tổng điểm</a:t>
                      </a: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c>
                  <a:txBody>
                    <a:bodyPr/>
                    <a:lstStyle/>
                    <a:p>
                      <a:pPr>
                        <a:spcAft>
                          <a:spcPts val="0"/>
                        </a:spcAft>
                      </a:pPr>
                      <a:endParaRPr lang="en-US" sz="2400" b="0" dirty="0">
                        <a:solidFill>
                          <a:schemeClr val="tx1"/>
                        </a:solidFill>
                        <a:effectLst/>
                        <a:latin typeface="Times New Roman" panose="02020603050405020304" pitchFamily="18" charset="0"/>
                        <a:ea typeface="Batang"/>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257764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57200" y="304800"/>
            <a:ext cx="8534400" cy="830997"/>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50000"/>
              </a:spcBef>
              <a:spcAft>
                <a:spcPct val="0"/>
              </a:spcAft>
              <a:buClrTx/>
              <a:buSzTx/>
              <a:buFontTx/>
              <a:buNone/>
              <a:tabLst/>
            </a:pPr>
            <a:r>
              <a:rPr kumimoji="0" lang="vi-VN" sz="3200" b="1" i="0" u="none" strike="noStrike" cap="none" normalizeH="0" baseline="0" smtClean="0">
                <a:ln>
                  <a:noFill/>
                </a:ln>
                <a:solidFill>
                  <a:srgbClr val="0000FF"/>
                </a:solidFill>
                <a:effectLst/>
                <a:latin typeface="Arial" charset="0"/>
              </a:rPr>
              <a:t>Các nhóm thảo luận phân chia các loài hoa</a:t>
            </a:r>
            <a:endParaRPr kumimoji="0" lang="en-US" sz="3200" b="1" i="0" u="none" strike="noStrike" cap="none" normalizeH="0" baseline="0" dirty="0" smtClean="0">
              <a:ln>
                <a:noFill/>
              </a:ln>
              <a:solidFill>
                <a:srgbClr val="0000FF"/>
              </a:solidFill>
              <a:effectLst/>
              <a:latin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88808918"/>
              </p:ext>
            </p:extLst>
          </p:nvPr>
        </p:nvGraphicFramePr>
        <p:xfrm>
          <a:off x="457200" y="1295401"/>
          <a:ext cx="8229600" cy="4305140"/>
        </p:xfrm>
        <a:graphic>
          <a:graphicData uri="http://schemas.openxmlformats.org/drawingml/2006/table">
            <a:tbl>
              <a:tblPr/>
              <a:tblGrid>
                <a:gridCol w="1273891"/>
                <a:gridCol w="1273891"/>
                <a:gridCol w="1273891"/>
                <a:gridCol w="1178227"/>
                <a:gridCol w="1614850"/>
                <a:gridCol w="1614850"/>
              </a:tblGrid>
              <a:tr h="1132932">
                <a:tc>
                  <a:txBody>
                    <a:bodyPr/>
                    <a:lstStyle/>
                    <a:p>
                      <a:pPr algn="ctr" fontAlgn="t"/>
                      <a:r>
                        <a:rPr lang="en-US" b="1" dirty="0" err="1">
                          <a:solidFill>
                            <a:srgbClr val="000000"/>
                          </a:solidFill>
                          <a:effectLst/>
                        </a:rPr>
                        <a:t>Tên</a:t>
                      </a:r>
                      <a:r>
                        <a:rPr lang="en-US" b="1" dirty="0">
                          <a:solidFill>
                            <a:srgbClr val="000000"/>
                          </a:solidFill>
                          <a:effectLst/>
                        </a:rPr>
                        <a:t> </a:t>
                      </a:r>
                      <a:r>
                        <a:rPr lang="en-US" b="1" dirty="0" err="1">
                          <a:solidFill>
                            <a:srgbClr val="000000"/>
                          </a:solidFill>
                          <a:effectLst/>
                        </a:rPr>
                        <a:t>loài</a:t>
                      </a:r>
                      <a:r>
                        <a:rPr lang="en-US" b="1" dirty="0">
                          <a:solidFill>
                            <a:srgbClr val="000000"/>
                          </a:solidFill>
                          <a:effectLst/>
                        </a:rPr>
                        <a:t> </a:t>
                      </a:r>
                      <a:r>
                        <a:rPr lang="en-US" b="1" dirty="0" err="1">
                          <a:solidFill>
                            <a:srgbClr val="000000"/>
                          </a:solidFill>
                          <a:effectLst/>
                        </a:rPr>
                        <a:t>hoa</a:t>
                      </a:r>
                      <a:endParaRPr lang="en-US" dirty="0">
                        <a:solidFill>
                          <a:srgbClr val="000000"/>
                        </a:solidFill>
                        <a:effectLst/>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b="1" dirty="0" err="1">
                          <a:solidFill>
                            <a:srgbClr val="000000"/>
                          </a:solidFill>
                          <a:effectLst/>
                        </a:rPr>
                        <a:t>Màu</a:t>
                      </a:r>
                      <a:r>
                        <a:rPr lang="en-US" b="1" dirty="0">
                          <a:solidFill>
                            <a:srgbClr val="000000"/>
                          </a:solidFill>
                          <a:effectLst/>
                        </a:rPr>
                        <a:t> </a:t>
                      </a:r>
                      <a:r>
                        <a:rPr lang="en-US" b="1" dirty="0" err="1">
                          <a:solidFill>
                            <a:srgbClr val="000000"/>
                          </a:solidFill>
                          <a:effectLst/>
                        </a:rPr>
                        <a:t>sắc</a:t>
                      </a:r>
                      <a:r>
                        <a:rPr lang="en-US" b="1" dirty="0">
                          <a:solidFill>
                            <a:srgbClr val="000000"/>
                          </a:solidFill>
                          <a:effectLst/>
                        </a:rPr>
                        <a:t> </a:t>
                      </a:r>
                      <a:r>
                        <a:rPr lang="en-US" b="1" dirty="0" err="1">
                          <a:solidFill>
                            <a:srgbClr val="000000"/>
                          </a:solidFill>
                          <a:effectLst/>
                        </a:rPr>
                        <a:t>hoa</a:t>
                      </a:r>
                      <a:endParaRPr lang="en-US" dirty="0">
                        <a:solidFill>
                          <a:srgbClr val="000000"/>
                        </a:solidFill>
                        <a:effectLst/>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b="1" dirty="0" err="1">
                          <a:solidFill>
                            <a:srgbClr val="000000"/>
                          </a:solidFill>
                          <a:effectLst/>
                        </a:rPr>
                        <a:t>Số</a:t>
                      </a:r>
                      <a:r>
                        <a:rPr lang="en-US" b="1" dirty="0">
                          <a:solidFill>
                            <a:srgbClr val="000000"/>
                          </a:solidFill>
                          <a:effectLst/>
                        </a:rPr>
                        <a:t> </a:t>
                      </a:r>
                      <a:r>
                        <a:rPr lang="en-US" b="1" dirty="0" err="1">
                          <a:solidFill>
                            <a:srgbClr val="000000"/>
                          </a:solidFill>
                          <a:effectLst/>
                        </a:rPr>
                        <a:t>cánh</a:t>
                      </a:r>
                      <a:r>
                        <a:rPr lang="en-US" b="1" dirty="0">
                          <a:solidFill>
                            <a:srgbClr val="000000"/>
                          </a:solidFill>
                          <a:effectLst/>
                        </a:rPr>
                        <a:t> </a:t>
                      </a:r>
                      <a:r>
                        <a:rPr lang="en-US" b="1" dirty="0" err="1">
                          <a:solidFill>
                            <a:srgbClr val="000000"/>
                          </a:solidFill>
                          <a:effectLst/>
                        </a:rPr>
                        <a:t>hoa</a:t>
                      </a:r>
                      <a:endParaRPr lang="en-US" dirty="0">
                        <a:solidFill>
                          <a:srgbClr val="000000"/>
                        </a:solidFill>
                        <a:effectLst/>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b="1" dirty="0" err="1">
                          <a:solidFill>
                            <a:srgbClr val="000000"/>
                          </a:solidFill>
                          <a:effectLst/>
                        </a:rPr>
                        <a:t>Số</a:t>
                      </a:r>
                      <a:r>
                        <a:rPr lang="en-US" b="1" dirty="0">
                          <a:solidFill>
                            <a:srgbClr val="000000"/>
                          </a:solidFill>
                          <a:effectLst/>
                        </a:rPr>
                        <a:t> </a:t>
                      </a:r>
                      <a:r>
                        <a:rPr lang="en-US" b="1" dirty="0" err="1">
                          <a:solidFill>
                            <a:srgbClr val="000000"/>
                          </a:solidFill>
                          <a:effectLst/>
                        </a:rPr>
                        <a:t>nhị</a:t>
                      </a:r>
                      <a:r>
                        <a:rPr lang="en-US" b="1" dirty="0">
                          <a:solidFill>
                            <a:srgbClr val="000000"/>
                          </a:solidFill>
                          <a:effectLst/>
                        </a:rPr>
                        <a:t> </a:t>
                      </a:r>
                      <a:r>
                        <a:rPr lang="en-US" b="1" dirty="0" err="1">
                          <a:solidFill>
                            <a:srgbClr val="000000"/>
                          </a:solidFill>
                          <a:effectLst/>
                        </a:rPr>
                        <a:t>hoa</a:t>
                      </a:r>
                      <a:endParaRPr lang="en-US" dirty="0">
                        <a:solidFill>
                          <a:srgbClr val="000000"/>
                        </a:solidFill>
                        <a:effectLst/>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b="1" dirty="0" err="1">
                          <a:solidFill>
                            <a:srgbClr val="000000"/>
                          </a:solidFill>
                          <a:effectLst/>
                        </a:rPr>
                        <a:t>Nhụy</a:t>
                      </a:r>
                      <a:r>
                        <a:rPr lang="en-US" b="1" dirty="0">
                          <a:solidFill>
                            <a:srgbClr val="000000"/>
                          </a:solidFill>
                          <a:effectLst/>
                        </a:rPr>
                        <a:t> </a:t>
                      </a:r>
                      <a:r>
                        <a:rPr lang="en-US" b="1" dirty="0" err="1">
                          <a:solidFill>
                            <a:srgbClr val="000000"/>
                          </a:solidFill>
                          <a:effectLst/>
                        </a:rPr>
                        <a:t>hoa</a:t>
                      </a:r>
                      <a:endParaRPr lang="en-US" dirty="0">
                        <a:solidFill>
                          <a:srgbClr val="000000"/>
                        </a:solidFill>
                        <a:effectLst/>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vi-VN" b="1" dirty="0">
                          <a:solidFill>
                            <a:srgbClr val="000000"/>
                          </a:solidFill>
                          <a:effectLst/>
                        </a:rPr>
                        <a:t>Hoa đơn tính/ lưỡng tính</a:t>
                      </a:r>
                      <a:endParaRPr lang="vi-VN" dirty="0">
                        <a:solidFill>
                          <a:srgbClr val="000000"/>
                        </a:solidFill>
                        <a:effectLst/>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3052">
                <a:tc>
                  <a:txBody>
                    <a:bodyPr/>
                    <a:lstStyle/>
                    <a:p>
                      <a:pPr algn="just" fontAlgn="t"/>
                      <a:endParaRPr lang="en-US" dirty="0">
                        <a:solidFill>
                          <a:srgbClr val="000000"/>
                        </a:solidFill>
                        <a:effectLst/>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3052">
                <a:tc rowSpan="2">
                  <a:txBody>
                    <a:bodyPr/>
                    <a:lstStyle/>
                    <a:p>
                      <a:pPr algn="just" fontAlgn="t"/>
                      <a:endParaRPr lang="vi-VN" dirty="0">
                        <a:solidFill>
                          <a:srgbClr val="000000"/>
                        </a:solidFill>
                        <a:effectLst/>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3052">
                <a:tc vMerge="1">
                  <a:txBody>
                    <a:bodyPr/>
                    <a:lstStyle/>
                    <a:p>
                      <a:endParaRPr lang="en-US"/>
                    </a:p>
                  </a:txBody>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3052">
                <a:tc>
                  <a:txBody>
                    <a:bodyPr/>
                    <a:lstStyle/>
                    <a:p>
                      <a:pPr algn="just" fontAlgn="t"/>
                      <a:endParaRPr lang="en-US" dirty="0">
                        <a:solidFill>
                          <a:srgbClr val="000000"/>
                        </a:solidFill>
                        <a:effectLst/>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4 minute countdown timer-Đồng hồ đếm ngược 4 phút--COUNTDOWN (online-video-cutter.com)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62800" y="4872357"/>
            <a:ext cx="1271154" cy="687401"/>
          </a:xfrm>
          <a:prstGeom prst="rect">
            <a:avLst/>
          </a:prstGeom>
        </p:spPr>
      </p:pic>
    </p:spTree>
    <p:extLst>
      <p:ext uri="{BB962C8B-B14F-4D97-AF65-F5344CB8AC3E}">
        <p14:creationId xmlns:p14="http://schemas.microsoft.com/office/powerpoint/2010/main" val="3617957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4458322" cy="2414765"/>
          </a:xfrm>
          <a:prstGeom prst="rect">
            <a:avLst/>
          </a:prstGeom>
        </p:spPr>
      </p:pic>
      <p:pic>
        <p:nvPicPr>
          <p:cNvPr id="3" name="Picture 2"/>
          <p:cNvPicPr>
            <a:picLocks noChangeAspect="1"/>
          </p:cNvPicPr>
          <p:nvPr/>
        </p:nvPicPr>
        <p:blipFill>
          <a:blip r:embed="rId3"/>
          <a:stretch>
            <a:fillRect/>
          </a:stretch>
        </p:blipFill>
        <p:spPr>
          <a:xfrm>
            <a:off x="60992" y="4953000"/>
            <a:ext cx="4702130" cy="1905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52400"/>
            <a:ext cx="3657364" cy="241476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707569"/>
            <a:ext cx="4458322" cy="2245431"/>
          </a:xfrm>
          <a:prstGeom prst="rect">
            <a:avLst/>
          </a:prstGeom>
        </p:spPr>
      </p:pic>
      <p:pic>
        <p:nvPicPr>
          <p:cNvPr id="6" name="Picture 15" descr="buoi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560726"/>
            <a:ext cx="3639119" cy="429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3856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0"/>
          <p:cNvSpPr txBox="1">
            <a:spLocks noChangeArrowheads="1"/>
          </p:cNvSpPr>
          <p:nvPr/>
        </p:nvSpPr>
        <p:spPr bwMode="auto">
          <a:xfrm>
            <a:off x="22225" y="0"/>
            <a:ext cx="6759575" cy="523875"/>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chemeClr val="accent1"/>
              </a:buClr>
              <a:buFontTx/>
              <a:buNone/>
            </a:pPr>
            <a:r>
              <a:rPr lang="en-US" sz="2800" dirty="0" smtClean="0">
                <a:solidFill>
                  <a:srgbClr val="0000CC"/>
                </a:solidFill>
                <a:latin typeface="Times New Roman" panose="02020603050405020304" pitchFamily="18" charset="0"/>
              </a:rPr>
              <a:t>II. </a:t>
            </a:r>
            <a:r>
              <a:rPr lang="en-US" sz="2800" dirty="0" err="1">
                <a:solidFill>
                  <a:srgbClr val="0000CC"/>
                </a:solidFill>
                <a:latin typeface="Times New Roman" panose="02020603050405020304" pitchFamily="18" charset="0"/>
              </a:rPr>
              <a:t>SINH</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SẢN</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HỮU</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TÍNH</a:t>
            </a:r>
            <a:r>
              <a:rPr lang="en-US" sz="2800" dirty="0">
                <a:solidFill>
                  <a:srgbClr val="0000CC"/>
                </a:solidFill>
                <a:latin typeface="Times New Roman" panose="02020603050405020304" pitchFamily="18" charset="0"/>
              </a:rPr>
              <a:t> Ở </a:t>
            </a:r>
            <a:r>
              <a:rPr lang="en-US" sz="2800" dirty="0" err="1">
                <a:solidFill>
                  <a:srgbClr val="0000CC"/>
                </a:solidFill>
                <a:latin typeface="Times New Roman" panose="02020603050405020304" pitchFamily="18" charset="0"/>
              </a:rPr>
              <a:t>THỰC</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VẬT</a:t>
            </a:r>
            <a:endParaRPr lang="en-US" sz="2800" dirty="0">
              <a:solidFill>
                <a:srgbClr val="0000CC"/>
              </a:solidFill>
              <a:latin typeface="Times New Roman" panose="02020603050405020304" pitchFamily="18" charset="0"/>
            </a:endParaRPr>
          </a:p>
        </p:txBody>
      </p:sp>
      <p:pic>
        <p:nvPicPr>
          <p:cNvPr id="72707" name="Picture 8"/>
          <p:cNvPicPr>
            <a:picLocks noChangeAspect="1"/>
          </p:cNvPicPr>
          <p:nvPr/>
        </p:nvPicPr>
        <p:blipFill>
          <a:blip r:embed="rId2">
            <a:extLst>
              <a:ext uri="{28A0092B-C50C-407E-A947-70E740481C1C}">
                <a14:useLocalDpi xmlns:a14="http://schemas.microsoft.com/office/drawing/2010/main" val="0"/>
              </a:ext>
            </a:extLst>
          </a:blip>
          <a:srcRect l="19547" t="55208" r="52928" b="19514"/>
          <a:stretch>
            <a:fillRect/>
          </a:stretch>
        </p:blipFill>
        <p:spPr bwMode="auto">
          <a:xfrm>
            <a:off x="22225" y="1200800"/>
            <a:ext cx="4016375" cy="558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5" descr="buo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96738"/>
            <a:ext cx="1828800" cy="198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7"/>
          <p:cNvSpPr txBox="1">
            <a:spLocks noChangeArrowheads="1"/>
          </p:cNvSpPr>
          <p:nvPr/>
        </p:nvSpPr>
        <p:spPr bwMode="auto">
          <a:xfrm>
            <a:off x="4147859" y="3579670"/>
            <a:ext cx="2176741" cy="707886"/>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LƯỠNG</a:t>
            </a:r>
            <a:r>
              <a:rPr lang="en-US" sz="2000" dirty="0">
                <a:solidFill>
                  <a:srgbClr val="0000CC"/>
                </a:solidFill>
                <a:latin typeface="Times New Roman" panose="02020603050405020304" pitchFamily="18" charset="0"/>
              </a:rPr>
              <a:t> </a:t>
            </a:r>
            <a:r>
              <a:rPr lang="en-US" sz="2000" dirty="0" err="1" smtClean="0">
                <a:solidFill>
                  <a:srgbClr val="0000CC"/>
                </a:solidFill>
                <a:latin typeface="Times New Roman" panose="02020603050405020304" pitchFamily="18" charset="0"/>
              </a:rPr>
              <a:t>TÍNH</a:t>
            </a:r>
            <a:r>
              <a:rPr lang="en-US" sz="2000" dirty="0" smtClean="0">
                <a:solidFill>
                  <a:srgbClr val="0000CC"/>
                </a:solidFill>
                <a:latin typeface="Times New Roman" panose="02020603050405020304" pitchFamily="18" charset="0"/>
              </a:rPr>
              <a:t> </a:t>
            </a:r>
            <a:r>
              <a:rPr lang="en-US" sz="2000" dirty="0">
                <a:solidFill>
                  <a:srgbClr val="0000CC"/>
                </a:solidFill>
                <a:latin typeface="Times New Roman" panose="02020603050405020304" pitchFamily="18" charset="0"/>
              </a:rPr>
              <a:t>(</a:t>
            </a: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bưởi</a:t>
            </a:r>
            <a:r>
              <a:rPr lang="en-US" sz="2000" dirty="0">
                <a:solidFill>
                  <a:srgbClr val="0000CC"/>
                </a:solidFill>
                <a:latin typeface="Times New Roman" panose="02020603050405020304" pitchFamily="18" charset="0"/>
              </a:rPr>
              <a:t>)</a:t>
            </a:r>
          </a:p>
        </p:txBody>
      </p:sp>
      <p:pic>
        <p:nvPicPr>
          <p:cNvPr id="72710" name="Picture 24" descr="DSC_0368-HoaMuop-w"/>
          <p:cNvPicPr>
            <a:picLocks noChangeAspect="1" noChangeArrowheads="1"/>
          </p:cNvPicPr>
          <p:nvPr/>
        </p:nvPicPr>
        <p:blipFill>
          <a:blip r:embed="rId4" cstate="print">
            <a:extLst>
              <a:ext uri="{28A0092B-C50C-407E-A947-70E740481C1C}">
                <a14:useLocalDpi xmlns:a14="http://schemas.microsoft.com/office/drawing/2010/main" val="0"/>
              </a:ext>
            </a:extLst>
          </a:blip>
          <a:srcRect l="15872" r="22223" b="8820"/>
          <a:stretch>
            <a:fillRect/>
          </a:stretch>
        </p:blipFill>
        <p:spPr bwMode="auto">
          <a:xfrm>
            <a:off x="5962652" y="1604962"/>
            <a:ext cx="1581148"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25" descr="untitkled"/>
          <p:cNvPicPr>
            <a:picLocks noChangeAspect="1" noChangeArrowheads="1"/>
          </p:cNvPicPr>
          <p:nvPr/>
        </p:nvPicPr>
        <p:blipFill>
          <a:blip r:embed="rId5">
            <a:extLst>
              <a:ext uri="{28A0092B-C50C-407E-A947-70E740481C1C}">
                <a14:useLocalDpi xmlns:a14="http://schemas.microsoft.com/office/drawing/2010/main" val="0"/>
              </a:ext>
            </a:extLst>
          </a:blip>
          <a:srcRect l="17857" t="16171" r="23215" b="15903"/>
          <a:stretch>
            <a:fillRect/>
          </a:stretch>
        </p:blipFill>
        <p:spPr bwMode="auto">
          <a:xfrm>
            <a:off x="7543800" y="1604962"/>
            <a:ext cx="15621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2" name="Group 30"/>
          <p:cNvGrpSpPr>
            <a:grpSpLocks/>
          </p:cNvGrpSpPr>
          <p:nvPr/>
        </p:nvGrpSpPr>
        <p:grpSpPr bwMode="auto">
          <a:xfrm>
            <a:off x="6134101" y="5991877"/>
            <a:ext cx="2914651" cy="377825"/>
            <a:chOff x="1371" y="3780"/>
            <a:chExt cx="1836" cy="238"/>
          </a:xfrm>
        </p:grpSpPr>
        <p:sp>
          <p:nvSpPr>
            <p:cNvPr id="72740" name="Text Box 21"/>
            <p:cNvSpPr txBox="1">
              <a:spLocks noChangeArrowheads="1"/>
            </p:cNvSpPr>
            <p:nvPr/>
          </p:nvSpPr>
          <p:spPr bwMode="auto">
            <a:xfrm>
              <a:off x="1371" y="3780"/>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err="1">
                  <a:solidFill>
                    <a:schemeClr val="bg1"/>
                  </a:solidFill>
                </a:rPr>
                <a:t>HOA</a:t>
              </a:r>
              <a:r>
                <a:rPr lang="en-US" sz="1800" dirty="0">
                  <a:solidFill>
                    <a:schemeClr val="bg1"/>
                  </a:solidFill>
                </a:rPr>
                <a:t> </a:t>
              </a:r>
              <a:r>
                <a:rPr lang="en-US" sz="1800" dirty="0" err="1">
                  <a:solidFill>
                    <a:schemeClr val="bg1"/>
                  </a:solidFill>
                </a:rPr>
                <a:t>ĐỰC</a:t>
              </a:r>
              <a:endParaRPr lang="en-US" sz="1800" dirty="0">
                <a:solidFill>
                  <a:schemeClr val="bg1"/>
                </a:solidFill>
              </a:endParaRPr>
            </a:p>
          </p:txBody>
        </p:sp>
        <p:sp>
          <p:nvSpPr>
            <p:cNvPr id="72741" name="Text Box 22"/>
            <p:cNvSpPr txBox="1">
              <a:spLocks noChangeArrowheads="1"/>
            </p:cNvSpPr>
            <p:nvPr/>
          </p:nvSpPr>
          <p:spPr bwMode="auto">
            <a:xfrm>
              <a:off x="2295" y="3787"/>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err="1">
                  <a:solidFill>
                    <a:schemeClr val="bg1"/>
                  </a:solidFill>
                </a:rPr>
                <a:t>HOA</a:t>
              </a:r>
              <a:r>
                <a:rPr lang="en-US" sz="1800" dirty="0">
                  <a:solidFill>
                    <a:schemeClr val="bg1"/>
                  </a:solidFill>
                </a:rPr>
                <a:t> </a:t>
              </a:r>
              <a:r>
                <a:rPr lang="en-US" sz="1800" dirty="0" err="1">
                  <a:solidFill>
                    <a:schemeClr val="bg1"/>
                  </a:solidFill>
                </a:rPr>
                <a:t>CÁI</a:t>
              </a:r>
              <a:endParaRPr lang="en-US" sz="1800" dirty="0">
                <a:solidFill>
                  <a:schemeClr val="bg1"/>
                </a:solidFill>
              </a:endParaRPr>
            </a:p>
          </p:txBody>
        </p:sp>
      </p:grpSp>
      <p:sp>
        <p:nvSpPr>
          <p:cNvPr id="17" name="Text Box 17"/>
          <p:cNvSpPr txBox="1">
            <a:spLocks noChangeArrowheads="1"/>
          </p:cNvSpPr>
          <p:nvPr/>
        </p:nvSpPr>
        <p:spPr bwMode="auto">
          <a:xfrm>
            <a:off x="6468130" y="3589624"/>
            <a:ext cx="1922741" cy="646331"/>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1800" dirty="0" err="1">
                <a:solidFill>
                  <a:srgbClr val="0000CC"/>
                </a:solidFill>
                <a:latin typeface="Times New Roman" panose="02020603050405020304" pitchFamily="18" charset="0"/>
              </a:rPr>
              <a:t>HOA</a:t>
            </a:r>
            <a:r>
              <a:rPr lang="en-US" sz="1800" dirty="0">
                <a:solidFill>
                  <a:srgbClr val="0000CC"/>
                </a:solidFill>
                <a:latin typeface="Times New Roman" panose="02020603050405020304" pitchFamily="18" charset="0"/>
              </a:rPr>
              <a:t> </a:t>
            </a:r>
            <a:r>
              <a:rPr lang="en-US" sz="1800" dirty="0" err="1">
                <a:solidFill>
                  <a:srgbClr val="0000CC"/>
                </a:solidFill>
                <a:latin typeface="Times New Roman" panose="02020603050405020304" pitchFamily="18" charset="0"/>
              </a:rPr>
              <a:t>ĐƠN</a:t>
            </a:r>
            <a:r>
              <a:rPr lang="en-US" sz="1800" dirty="0">
                <a:solidFill>
                  <a:srgbClr val="0000CC"/>
                </a:solidFill>
                <a:latin typeface="Times New Roman" panose="02020603050405020304" pitchFamily="18" charset="0"/>
              </a:rPr>
              <a:t> </a:t>
            </a:r>
            <a:r>
              <a:rPr lang="en-US" sz="1800" dirty="0" err="1">
                <a:solidFill>
                  <a:srgbClr val="0000CC"/>
                </a:solidFill>
                <a:latin typeface="Times New Roman" panose="02020603050405020304" pitchFamily="18" charset="0"/>
              </a:rPr>
              <a:t>TÍNH</a:t>
            </a:r>
            <a:r>
              <a:rPr lang="en-US" sz="1800" dirty="0">
                <a:solidFill>
                  <a:srgbClr val="0000CC"/>
                </a:solidFill>
                <a:latin typeface="Times New Roman" panose="02020603050405020304" pitchFamily="18" charset="0"/>
              </a:rPr>
              <a:t> (</a:t>
            </a:r>
            <a:r>
              <a:rPr lang="en-US" sz="1800" dirty="0" err="1">
                <a:solidFill>
                  <a:srgbClr val="0000CC"/>
                </a:solidFill>
                <a:latin typeface="Times New Roman" panose="02020603050405020304" pitchFamily="18" charset="0"/>
              </a:rPr>
              <a:t>Hoa</a:t>
            </a:r>
            <a:r>
              <a:rPr lang="en-US" sz="1800" dirty="0">
                <a:solidFill>
                  <a:srgbClr val="0000CC"/>
                </a:solidFill>
                <a:latin typeface="Times New Roman" panose="02020603050405020304" pitchFamily="18" charset="0"/>
              </a:rPr>
              <a:t> </a:t>
            </a:r>
            <a:r>
              <a:rPr lang="en-US" sz="1800" dirty="0" err="1">
                <a:solidFill>
                  <a:srgbClr val="0000CC"/>
                </a:solidFill>
                <a:latin typeface="Times New Roman" panose="02020603050405020304" pitchFamily="18" charset="0"/>
              </a:rPr>
              <a:t>mướp</a:t>
            </a:r>
            <a:r>
              <a:rPr lang="en-US" sz="1800" dirty="0">
                <a:solidFill>
                  <a:srgbClr val="0000CC"/>
                </a:solidFill>
                <a:latin typeface="Times New Roman" panose="02020603050405020304" pitchFamily="18" charset="0"/>
              </a:rPr>
              <a:t>)</a:t>
            </a:r>
          </a:p>
        </p:txBody>
      </p:sp>
      <p:sp>
        <p:nvSpPr>
          <p:cNvPr id="18" name="Title 1"/>
          <p:cNvSpPr txBox="1">
            <a:spLocks/>
          </p:cNvSpPr>
          <p:nvPr/>
        </p:nvSpPr>
        <p:spPr bwMode="auto">
          <a:xfrm>
            <a:off x="4038600" y="4459144"/>
            <a:ext cx="49958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sz="2200" dirty="0" smtClean="0">
                <a:solidFill>
                  <a:srgbClr val="0000FF"/>
                </a:solidFill>
              </a:rPr>
              <a:t>b. </a:t>
            </a:r>
            <a:r>
              <a:rPr lang="en-US" sz="2200" dirty="0" err="1" smtClean="0">
                <a:solidFill>
                  <a:srgbClr val="0000FF"/>
                </a:solidFill>
              </a:rPr>
              <a:t>Phân</a:t>
            </a:r>
            <a:r>
              <a:rPr lang="en-US" sz="2200" dirty="0" smtClean="0">
                <a:solidFill>
                  <a:srgbClr val="0000FF"/>
                </a:solidFill>
              </a:rPr>
              <a:t> </a:t>
            </a:r>
            <a:r>
              <a:rPr lang="en-US" sz="2200" dirty="0" err="1">
                <a:solidFill>
                  <a:srgbClr val="0000FF"/>
                </a:solidFill>
              </a:rPr>
              <a:t>biệt</a:t>
            </a:r>
            <a:r>
              <a:rPr lang="en-US" sz="2200" dirty="0">
                <a:solidFill>
                  <a:srgbClr val="0000FF"/>
                </a:solidFill>
              </a:rPr>
              <a:t> </a:t>
            </a:r>
            <a:r>
              <a:rPr lang="en-US" sz="2200" dirty="0" err="1">
                <a:solidFill>
                  <a:srgbClr val="0000FF"/>
                </a:solidFill>
              </a:rPr>
              <a:t>hoa</a:t>
            </a:r>
            <a:r>
              <a:rPr lang="en-US" sz="2200" dirty="0">
                <a:solidFill>
                  <a:srgbClr val="0000FF"/>
                </a:solidFill>
              </a:rPr>
              <a:t> </a:t>
            </a:r>
            <a:r>
              <a:rPr lang="en-US" sz="2200" dirty="0" err="1">
                <a:solidFill>
                  <a:srgbClr val="0000FF"/>
                </a:solidFill>
              </a:rPr>
              <a:t>lưỡng</a:t>
            </a:r>
            <a:r>
              <a:rPr lang="en-US" sz="2200" dirty="0">
                <a:solidFill>
                  <a:srgbClr val="0000FF"/>
                </a:solidFill>
              </a:rPr>
              <a:t> </a:t>
            </a:r>
            <a:r>
              <a:rPr lang="en-US" sz="2200" dirty="0" err="1">
                <a:solidFill>
                  <a:srgbClr val="0000FF"/>
                </a:solidFill>
              </a:rPr>
              <a:t>tính</a:t>
            </a:r>
            <a:r>
              <a:rPr lang="en-US" sz="2200" dirty="0">
                <a:solidFill>
                  <a:srgbClr val="0000FF"/>
                </a:solidFill>
              </a:rPr>
              <a:t> </a:t>
            </a:r>
            <a:r>
              <a:rPr lang="en-US" sz="2200" dirty="0" err="1">
                <a:solidFill>
                  <a:srgbClr val="0000FF"/>
                </a:solidFill>
              </a:rPr>
              <a:t>với</a:t>
            </a:r>
            <a:r>
              <a:rPr lang="en-US" sz="2200" dirty="0">
                <a:solidFill>
                  <a:srgbClr val="0000FF"/>
                </a:solidFill>
              </a:rPr>
              <a:t> </a:t>
            </a:r>
            <a:r>
              <a:rPr lang="en-US" sz="2200" dirty="0" err="1">
                <a:solidFill>
                  <a:srgbClr val="0000FF"/>
                </a:solidFill>
              </a:rPr>
              <a:t>hoa</a:t>
            </a:r>
            <a:r>
              <a:rPr lang="en-US" sz="2200" dirty="0">
                <a:solidFill>
                  <a:srgbClr val="0000FF"/>
                </a:solidFill>
              </a:rPr>
              <a:t> </a:t>
            </a:r>
            <a:r>
              <a:rPr lang="en-US" sz="2200" dirty="0" err="1">
                <a:solidFill>
                  <a:srgbClr val="0000FF"/>
                </a:solidFill>
              </a:rPr>
              <a:t>đơn</a:t>
            </a:r>
            <a:r>
              <a:rPr lang="en-US" sz="2200" dirty="0">
                <a:solidFill>
                  <a:srgbClr val="0000FF"/>
                </a:solidFill>
              </a:rPr>
              <a:t> </a:t>
            </a:r>
            <a:r>
              <a:rPr lang="en-US" sz="2200" dirty="0" err="1">
                <a:solidFill>
                  <a:srgbClr val="0000FF"/>
                </a:solidFill>
              </a:rPr>
              <a:t>tính</a:t>
            </a:r>
            <a:endParaRPr lang="en-US" sz="2200" dirty="0">
              <a:solidFill>
                <a:srgbClr val="0000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044881267"/>
              </p:ext>
            </p:extLst>
          </p:nvPr>
        </p:nvGraphicFramePr>
        <p:xfrm>
          <a:off x="4114800" y="5105400"/>
          <a:ext cx="5029200" cy="1484312"/>
        </p:xfrm>
        <a:graphic>
          <a:graphicData uri="http://schemas.openxmlformats.org/drawingml/2006/table">
            <a:tbl>
              <a:tblPr firstRow="1" bandRow="1">
                <a:tableStyleId>{5C22544A-7EE6-4342-B048-85BDC9FD1C3A}</a:tableStyleId>
              </a:tblPr>
              <a:tblGrid>
                <a:gridCol w="1257300"/>
                <a:gridCol w="1485900"/>
                <a:gridCol w="1066800"/>
                <a:gridCol w="1219200"/>
              </a:tblGrid>
              <a:tr h="371078">
                <a:tc rowSpan="2">
                  <a:txBody>
                    <a:bodyPr/>
                    <a:lstStyle/>
                    <a:p>
                      <a:pPr algn="ctr"/>
                      <a:r>
                        <a:rPr lang="en-US" sz="1800" dirty="0" err="1" smtClean="0">
                          <a:solidFill>
                            <a:srgbClr val="0000FF"/>
                          </a:solidFill>
                        </a:rPr>
                        <a:t>Thành</a:t>
                      </a:r>
                      <a:r>
                        <a:rPr lang="en-US" sz="1800" baseline="0" dirty="0" smtClean="0">
                          <a:solidFill>
                            <a:srgbClr val="0000FF"/>
                          </a:solidFill>
                        </a:rPr>
                        <a:t> </a:t>
                      </a:r>
                      <a:r>
                        <a:rPr lang="en-US" sz="1800" baseline="0" dirty="0" err="1" smtClean="0">
                          <a:solidFill>
                            <a:srgbClr val="0000FF"/>
                          </a:solidFill>
                        </a:rPr>
                        <a:t>phần</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rowSpan="2">
                  <a:txBody>
                    <a:bodyPr/>
                    <a:lstStyle/>
                    <a:p>
                      <a:pPr algn="ctr"/>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lưỡng</a:t>
                      </a:r>
                      <a:r>
                        <a:rPr lang="en-US" sz="1800" baseline="0" dirty="0" smtClean="0">
                          <a:solidFill>
                            <a:srgbClr val="0000FF"/>
                          </a:solidFill>
                        </a:rPr>
                        <a:t> </a:t>
                      </a:r>
                      <a:r>
                        <a:rPr lang="en-US" sz="1800" baseline="0" dirty="0" err="1" smtClean="0">
                          <a:solidFill>
                            <a:srgbClr val="0000FF"/>
                          </a:solidFill>
                        </a:rPr>
                        <a:t>tính</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gridSpan="2">
                  <a:txBody>
                    <a:bodyPr/>
                    <a:lstStyle/>
                    <a:p>
                      <a:pPr algn="ctr"/>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đơn</a:t>
                      </a:r>
                      <a:r>
                        <a:rPr lang="en-US" sz="1800" baseline="0" dirty="0" smtClean="0">
                          <a:solidFill>
                            <a:srgbClr val="0000FF"/>
                          </a:solidFill>
                        </a:rPr>
                        <a:t> </a:t>
                      </a:r>
                      <a:r>
                        <a:rPr lang="en-US" sz="1800" baseline="0" dirty="0" err="1" smtClean="0">
                          <a:solidFill>
                            <a:srgbClr val="0000FF"/>
                          </a:solidFill>
                        </a:rPr>
                        <a:t>tính</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h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371078">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đực</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cái</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3710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solidFill>
                            <a:srgbClr val="0000FF"/>
                          </a:solidFill>
                        </a:rPr>
                        <a:t>Nhị</a:t>
                      </a:r>
                      <a:r>
                        <a:rPr lang="en-US" sz="1800" baseline="0" dirty="0" smtClean="0">
                          <a:solidFill>
                            <a:srgbClr val="0000FF"/>
                          </a:solidFill>
                        </a:rPr>
                        <a:t> </a:t>
                      </a:r>
                      <a:r>
                        <a:rPr lang="en-US" sz="1800" baseline="0" dirty="0" err="1" smtClean="0">
                          <a:solidFill>
                            <a:srgbClr val="0000FF"/>
                          </a:solidFill>
                        </a:rPr>
                        <a:t>hoa</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Không</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371078">
                <a:tc>
                  <a:txBody>
                    <a:bodyPr/>
                    <a:lstStyle/>
                    <a:p>
                      <a:r>
                        <a:rPr lang="en-US" sz="180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hoa</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Không</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bl>
          </a:graphicData>
        </a:graphic>
      </p:graphicFrame>
      <p:sp>
        <p:nvSpPr>
          <p:cNvPr id="72739" name="Text Box 17"/>
          <p:cNvSpPr txBox="1">
            <a:spLocks noChangeArrowheads="1"/>
          </p:cNvSpPr>
          <p:nvPr/>
        </p:nvSpPr>
        <p:spPr bwMode="auto">
          <a:xfrm>
            <a:off x="0" y="576263"/>
            <a:ext cx="6781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dirty="0">
                <a:solidFill>
                  <a:srgbClr val="0000CC"/>
                </a:solidFill>
                <a:latin typeface="Times New Roman" panose="02020603050405020304" pitchFamily="18" charset="0"/>
              </a:rPr>
              <a:t>1. HOA CƠ </a:t>
            </a:r>
            <a:r>
              <a:rPr lang="vi-VN" sz="2400" dirty="0" smtClean="0">
                <a:solidFill>
                  <a:srgbClr val="0000CC"/>
                </a:solidFill>
                <a:latin typeface="Times New Roman" panose="02020603050405020304" pitchFamily="18" charset="0"/>
              </a:rPr>
              <a:t>QUAN</a:t>
            </a:r>
            <a:r>
              <a:rPr lang="en-US" sz="2400" dirty="0" smtClean="0">
                <a:solidFill>
                  <a:srgbClr val="0000CC"/>
                </a:solidFill>
                <a:latin typeface="Times New Roman" panose="02020603050405020304" pitchFamily="18" charset="0"/>
              </a:rPr>
              <a:t> </a:t>
            </a:r>
            <a:r>
              <a:rPr lang="en-US" sz="2400" dirty="0">
                <a:solidFill>
                  <a:srgbClr val="0000CC"/>
                </a:solidFill>
                <a:latin typeface="Times New Roman" panose="02020603050405020304" pitchFamily="18" charset="0"/>
              </a:rPr>
              <a:t>SINH SẢN CỦA THỰC VẬT</a:t>
            </a:r>
          </a:p>
        </p:txBody>
      </p:sp>
      <p:sp>
        <p:nvSpPr>
          <p:cNvPr id="3" name="TextBox 2"/>
          <p:cNvSpPr txBox="1"/>
          <p:nvPr/>
        </p:nvSpPr>
        <p:spPr>
          <a:xfrm>
            <a:off x="4152901" y="1011963"/>
            <a:ext cx="3962400" cy="461665"/>
          </a:xfrm>
          <a:prstGeom prst="rect">
            <a:avLst/>
          </a:prstGeom>
          <a:noFill/>
        </p:spPr>
        <p:txBody>
          <a:bodyPr wrap="square" rtlCol="0">
            <a:spAutoFit/>
          </a:bodyPr>
          <a:lstStyle/>
          <a:p>
            <a:r>
              <a:rPr lang="vi-VN" sz="2400" dirty="0" smtClean="0"/>
              <a:t>a</a:t>
            </a:r>
            <a:r>
              <a:rPr lang="en-US" sz="2400" dirty="0" smtClean="0"/>
              <a:t>. </a:t>
            </a:r>
            <a:r>
              <a:rPr lang="en-US" sz="2400" dirty="0" err="1" smtClean="0"/>
              <a:t>Cấu</a:t>
            </a:r>
            <a:r>
              <a:rPr lang="en-US" sz="2400" dirty="0" smtClean="0"/>
              <a:t> </a:t>
            </a:r>
            <a:r>
              <a:rPr lang="en-US" sz="2400" dirty="0" err="1" smtClean="0"/>
              <a:t>tạo</a:t>
            </a:r>
            <a:r>
              <a:rPr lang="en-US" sz="2400" dirty="0" smtClean="0"/>
              <a:t> </a:t>
            </a:r>
            <a:r>
              <a:rPr lang="en-US" sz="2400" dirty="0" err="1" smtClean="0"/>
              <a:t>của</a:t>
            </a:r>
            <a:r>
              <a:rPr lang="en-US" sz="2400" dirty="0" smtClean="0"/>
              <a:t> </a:t>
            </a:r>
            <a:r>
              <a:rPr lang="en-US" sz="2400" dirty="0" err="1" smtClean="0"/>
              <a:t>hoa</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533400" y="1524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latin typeface="Tahoma" panose="020B0604030504040204" pitchFamily="34" charset="0"/>
            </a:endParaRPr>
          </a:p>
        </p:txBody>
      </p:sp>
      <p:sp>
        <p:nvSpPr>
          <p:cNvPr id="362499" name="Text Box 3"/>
          <p:cNvSpPr txBox="1">
            <a:spLocks noChangeArrowheads="1"/>
          </p:cNvSpPr>
          <p:nvPr/>
        </p:nvSpPr>
        <p:spPr bwMode="auto">
          <a:xfrm>
            <a:off x="231775" y="614363"/>
            <a:ext cx="89916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Char char="-"/>
            </a:pPr>
            <a:r>
              <a:rPr lang="en-US" sz="2400" b="0">
                <a:solidFill>
                  <a:srgbClr val="000000"/>
                </a:solidFill>
              </a:rPr>
              <a:t> </a:t>
            </a:r>
            <a:r>
              <a:rPr lang="en-US" sz="2400"/>
              <a:t>Hoa lưỡng tính gồm các bộ phận: Đế  hoa, đài hoa, tràng hoa, nhị và nhụy.</a:t>
            </a:r>
          </a:p>
          <a:p>
            <a:pPr>
              <a:spcBef>
                <a:spcPct val="0"/>
              </a:spcBef>
              <a:buFontTx/>
              <a:buNone/>
            </a:pPr>
            <a:r>
              <a:rPr lang="en-US" sz="2400">
                <a:latin typeface="Tahoma" panose="020B0604030504040204" pitchFamily="34" charset="0"/>
              </a:rPr>
              <a:t>    </a:t>
            </a:r>
            <a:r>
              <a:rPr lang="en-US" sz="2400"/>
              <a:t>Nhị: chỉ nhị, bao phấn (chứa hạt phấn).</a:t>
            </a:r>
          </a:p>
          <a:p>
            <a:pPr>
              <a:spcBef>
                <a:spcPct val="0"/>
              </a:spcBef>
              <a:buFontTx/>
              <a:buNone/>
            </a:pPr>
            <a:r>
              <a:rPr lang="en-US" sz="2400"/>
              <a:t>    Nhụy: núm nhụy, vòi nhụy, bầu nhụy (chứa túi phôi).</a:t>
            </a:r>
          </a:p>
        </p:txBody>
      </p:sp>
      <p:sp>
        <p:nvSpPr>
          <p:cNvPr id="362500" name="Text Box 4"/>
          <p:cNvSpPr txBox="1">
            <a:spLocks noChangeArrowheads="1"/>
          </p:cNvSpPr>
          <p:nvPr/>
        </p:nvSpPr>
        <p:spPr bwMode="auto">
          <a:xfrm>
            <a:off x="231775" y="2306638"/>
            <a:ext cx="3581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Char char="-"/>
            </a:pPr>
            <a:r>
              <a:rPr lang="en-US" sz="2400" b="0">
                <a:solidFill>
                  <a:srgbClr val="000000"/>
                </a:solidFill>
              </a:rPr>
              <a:t> </a:t>
            </a:r>
            <a:r>
              <a:rPr lang="en-US" sz="2400"/>
              <a:t>Hoa đơn tính:</a:t>
            </a:r>
            <a:r>
              <a:rPr lang="en-US" sz="2400" b="0"/>
              <a:t>  </a:t>
            </a:r>
          </a:p>
        </p:txBody>
      </p:sp>
      <p:sp>
        <p:nvSpPr>
          <p:cNvPr id="362502" name="Text Box 6"/>
          <p:cNvSpPr txBox="1">
            <a:spLocks noChangeArrowheads="1"/>
          </p:cNvSpPr>
          <p:nvPr/>
        </p:nvSpPr>
        <p:spPr bwMode="auto">
          <a:xfrm>
            <a:off x="152400" y="0"/>
            <a:ext cx="3505200" cy="45720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400" dirty="0">
                <a:solidFill>
                  <a:srgbClr val="0000CC"/>
                </a:solidFill>
                <a:latin typeface="Times New Roman" panose="02020603050405020304" pitchFamily="18" charset="0"/>
              </a:rPr>
              <a:t>1. </a:t>
            </a:r>
            <a:r>
              <a:rPr lang="en-US" sz="2400" dirty="0" err="1">
                <a:solidFill>
                  <a:srgbClr val="0000CC"/>
                </a:solidFill>
                <a:latin typeface="Times New Roman" panose="02020603050405020304" pitchFamily="18" charset="0"/>
              </a:rPr>
              <a:t>CẤU</a:t>
            </a:r>
            <a:r>
              <a:rPr lang="en-US" sz="2400" dirty="0">
                <a:solidFill>
                  <a:srgbClr val="0000CC"/>
                </a:solidFill>
                <a:latin typeface="Times New Roman" panose="02020603050405020304" pitchFamily="18" charset="0"/>
              </a:rPr>
              <a:t> </a:t>
            </a:r>
            <a:r>
              <a:rPr lang="en-US" sz="2400" dirty="0" err="1">
                <a:solidFill>
                  <a:srgbClr val="0000CC"/>
                </a:solidFill>
                <a:latin typeface="Times New Roman" panose="02020603050405020304" pitchFamily="18" charset="0"/>
              </a:rPr>
              <a:t>TẠO</a:t>
            </a:r>
            <a:r>
              <a:rPr lang="en-US" sz="2400" dirty="0">
                <a:solidFill>
                  <a:srgbClr val="0000CC"/>
                </a:solidFill>
                <a:latin typeface="Times New Roman" panose="02020603050405020304" pitchFamily="18" charset="0"/>
              </a:rPr>
              <a:t> </a:t>
            </a:r>
            <a:r>
              <a:rPr lang="en-US" sz="2400" dirty="0" err="1">
                <a:solidFill>
                  <a:srgbClr val="0000CC"/>
                </a:solidFill>
                <a:latin typeface="Times New Roman" panose="02020603050405020304" pitchFamily="18" charset="0"/>
              </a:rPr>
              <a:t>CỦA</a:t>
            </a:r>
            <a:r>
              <a:rPr lang="en-US" sz="2400" dirty="0">
                <a:solidFill>
                  <a:srgbClr val="0000CC"/>
                </a:solidFill>
                <a:latin typeface="Times New Roman" panose="02020603050405020304" pitchFamily="18" charset="0"/>
              </a:rPr>
              <a:t> </a:t>
            </a:r>
            <a:r>
              <a:rPr lang="en-US" sz="2400" dirty="0" err="1">
                <a:solidFill>
                  <a:srgbClr val="0000CC"/>
                </a:solidFill>
                <a:latin typeface="Times New Roman" panose="02020603050405020304" pitchFamily="18" charset="0"/>
              </a:rPr>
              <a:t>HOA</a:t>
            </a:r>
            <a:endParaRPr lang="en-US" sz="2400" dirty="0">
              <a:solidFill>
                <a:srgbClr val="0000CC"/>
              </a:solidFill>
              <a:latin typeface="Times New Roman" panose="02020603050405020304" pitchFamily="18" charset="0"/>
            </a:endParaRPr>
          </a:p>
        </p:txBody>
      </p:sp>
      <p:sp>
        <p:nvSpPr>
          <p:cNvPr id="362503" name="Text Box 7"/>
          <p:cNvSpPr txBox="1">
            <a:spLocks noChangeArrowheads="1"/>
          </p:cNvSpPr>
          <p:nvPr/>
        </p:nvSpPr>
        <p:spPr bwMode="auto">
          <a:xfrm>
            <a:off x="457200" y="2890838"/>
            <a:ext cx="86868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t>+ Hoa đực gồm: Đế hoa, đài hoa, tràng hoa, nhị hoa.</a:t>
            </a:r>
          </a:p>
          <a:p>
            <a:pPr eaLnBrk="1" hangingPunct="1">
              <a:spcBef>
                <a:spcPct val="50000"/>
              </a:spcBef>
              <a:buFontTx/>
              <a:buNone/>
            </a:pPr>
            <a:r>
              <a:rPr lang="en-US" sz="2400"/>
              <a:t>+ Hoa cái gồm: Đế hoa, đài hoa, tràng hoa, nhụy hoa.</a:t>
            </a:r>
          </a:p>
          <a:p>
            <a:pPr eaLnBrk="1" hangingPunct="1">
              <a:spcBef>
                <a:spcPct val="50000"/>
              </a:spcBef>
              <a:buFontTx/>
              <a:buNone/>
            </a:pPr>
            <a:r>
              <a:rPr lang="en-US" sz="2400"/>
              <a:t>VD: </a:t>
            </a:r>
          </a:p>
          <a:p>
            <a:pPr eaLnBrk="1" hangingPunct="1">
              <a:spcBef>
                <a:spcPct val="50000"/>
              </a:spcBef>
              <a:buFontTx/>
              <a:buNone/>
            </a:pPr>
            <a:r>
              <a:rPr lang="en-US" sz="2400"/>
              <a:t>+ TV có hoa lưỡng tính: Hoa bưởi, hoa cam, hoa chanh, hoa lúa, hoa ớt, hoa ổi, hoa quất, hoa đậu,...</a:t>
            </a:r>
          </a:p>
          <a:p>
            <a:pPr eaLnBrk="1" hangingPunct="1">
              <a:spcBef>
                <a:spcPct val="50000"/>
              </a:spcBef>
              <a:buFontTx/>
              <a:buNone/>
            </a:pPr>
            <a:r>
              <a:rPr lang="en-US" sz="2400"/>
              <a:t>+ TV có hoa đơn tính: Hoa mướp, hoa bí, hoa dưa chuột, hoa bầu, hoa đu đủ, hoa ngô, hoa dưa hấu,....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62499"/>
                                        </p:tgtEl>
                                        <p:attrNameLst>
                                          <p:attrName>style.visibility</p:attrName>
                                        </p:attrNameLst>
                                      </p:cBhvr>
                                      <p:to>
                                        <p:strVal val="visible"/>
                                      </p:to>
                                    </p:set>
                                    <p:anim calcmode="discrete" valueType="clr">
                                      <p:cBhvr override="childStyle">
                                        <p:cTn id="7" dur="80"/>
                                        <p:tgtEl>
                                          <p:spTgt spid="36249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2499"/>
                                        </p:tgtEl>
                                        <p:attrNameLst>
                                          <p:attrName>fillcolor</p:attrName>
                                        </p:attrNameLst>
                                      </p:cBhvr>
                                      <p:tavLst>
                                        <p:tav tm="0">
                                          <p:val>
                                            <p:clrVal>
                                              <a:schemeClr val="accent2"/>
                                            </p:clrVal>
                                          </p:val>
                                        </p:tav>
                                        <p:tav tm="50000">
                                          <p:val>
                                            <p:clrVal>
                                              <a:schemeClr val="hlink"/>
                                            </p:clrVal>
                                          </p:val>
                                        </p:tav>
                                      </p:tavLst>
                                    </p:anim>
                                    <p:set>
                                      <p:cBhvr>
                                        <p:cTn id="9" dur="80"/>
                                        <p:tgtEl>
                                          <p:spTgt spid="36249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62500"/>
                                        </p:tgtEl>
                                        <p:attrNameLst>
                                          <p:attrName>style.visibility</p:attrName>
                                        </p:attrNameLst>
                                      </p:cBhvr>
                                      <p:to>
                                        <p:strVal val="visible"/>
                                      </p:to>
                                    </p:set>
                                    <p:anim calcmode="discrete" valueType="clr">
                                      <p:cBhvr override="childStyle">
                                        <p:cTn id="14" dur="80"/>
                                        <p:tgtEl>
                                          <p:spTgt spid="36250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62500"/>
                                        </p:tgtEl>
                                        <p:attrNameLst>
                                          <p:attrName>fillcolor</p:attrName>
                                        </p:attrNameLst>
                                      </p:cBhvr>
                                      <p:tavLst>
                                        <p:tav tm="0">
                                          <p:val>
                                            <p:clrVal>
                                              <a:schemeClr val="accent2"/>
                                            </p:clrVal>
                                          </p:val>
                                        </p:tav>
                                        <p:tav tm="50000">
                                          <p:val>
                                            <p:clrVal>
                                              <a:schemeClr val="hlink"/>
                                            </p:clrVal>
                                          </p:val>
                                        </p:tav>
                                      </p:tavLst>
                                    </p:anim>
                                    <p:set>
                                      <p:cBhvr>
                                        <p:cTn id="16" dur="80"/>
                                        <p:tgtEl>
                                          <p:spTgt spid="362500"/>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62503"/>
                                        </p:tgtEl>
                                        <p:attrNameLst>
                                          <p:attrName>style.visibility</p:attrName>
                                        </p:attrNameLst>
                                      </p:cBhvr>
                                      <p:to>
                                        <p:strVal val="visible"/>
                                      </p:to>
                                    </p:set>
                                    <p:anim calcmode="discrete" valueType="clr">
                                      <p:cBhvr override="childStyle">
                                        <p:cTn id="21" dur="80"/>
                                        <p:tgtEl>
                                          <p:spTgt spid="36250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62503"/>
                                        </p:tgtEl>
                                        <p:attrNameLst>
                                          <p:attrName>fillcolor</p:attrName>
                                        </p:attrNameLst>
                                      </p:cBhvr>
                                      <p:tavLst>
                                        <p:tav tm="0">
                                          <p:val>
                                            <p:clrVal>
                                              <a:schemeClr val="accent2"/>
                                            </p:clrVal>
                                          </p:val>
                                        </p:tav>
                                        <p:tav tm="50000">
                                          <p:val>
                                            <p:clrVal>
                                              <a:schemeClr val="hlink"/>
                                            </p:clrVal>
                                          </p:val>
                                        </p:tav>
                                      </p:tavLst>
                                    </p:anim>
                                    <p:set>
                                      <p:cBhvr>
                                        <p:cTn id="23" dur="80"/>
                                        <p:tgtEl>
                                          <p:spTgt spid="3625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p:bldP spid="362500" grpId="0"/>
      <p:bldP spid="36250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609600" y="1143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p>
        </p:txBody>
      </p:sp>
      <p:sp>
        <p:nvSpPr>
          <p:cNvPr id="99331" name="Text Box 3"/>
          <p:cNvSpPr txBox="1">
            <a:spLocks noChangeArrowheads="1"/>
          </p:cNvSpPr>
          <p:nvPr/>
        </p:nvSpPr>
        <p:spPr bwMode="auto">
          <a:xfrm>
            <a:off x="533400" y="990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p>
        </p:txBody>
      </p:sp>
      <p:graphicFrame>
        <p:nvGraphicFramePr>
          <p:cNvPr id="311352" name="Group 56"/>
          <p:cNvGraphicFramePr>
            <a:graphicFrameLocks noGrp="1"/>
          </p:cNvGraphicFramePr>
          <p:nvPr>
            <p:ph/>
            <p:extLst>
              <p:ext uri="{D42A27DB-BD31-4B8C-83A1-F6EECF244321}">
                <p14:modId xmlns:p14="http://schemas.microsoft.com/office/powerpoint/2010/main" val="63247891"/>
              </p:ext>
            </p:extLst>
          </p:nvPr>
        </p:nvGraphicFramePr>
        <p:xfrm>
          <a:off x="152400" y="1409700"/>
          <a:ext cx="8839200" cy="4387853"/>
        </p:xfrm>
        <a:graphic>
          <a:graphicData uri="http://schemas.openxmlformats.org/drawingml/2006/table">
            <a:tbl>
              <a:tblPr/>
              <a:tblGrid>
                <a:gridCol w="2617788"/>
                <a:gridCol w="3111500"/>
                <a:gridCol w="3109912"/>
              </a:tblGrid>
              <a:tr h="41905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Chỉ</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tiêu</a:t>
                      </a:r>
                      <a:r>
                        <a:rPr kumimoji="0" lang="en-US" sz="2000" b="0" i="0" u="none" strike="noStrike" cap="none" normalizeH="0" baseline="0" dirty="0" smtClean="0">
                          <a:ln>
                            <a:noFill/>
                          </a:ln>
                          <a:solidFill>
                            <a:schemeClr val="tx1"/>
                          </a:solidFill>
                          <a:effectLst/>
                          <a:latin typeface="Arial" panose="020B0604020202020204" pitchFamily="34" charset="0"/>
                        </a:rPr>
                        <a:t> so </a:t>
                      </a:r>
                      <a:r>
                        <a:rPr kumimoji="0" lang="en-US" sz="2000" b="0" i="0" u="none" strike="noStrike" cap="none" normalizeH="0" baseline="0" dirty="0" err="1" smtClean="0">
                          <a:ln>
                            <a:noFill/>
                          </a:ln>
                          <a:solidFill>
                            <a:schemeClr val="tx1"/>
                          </a:solidFill>
                          <a:effectLst/>
                          <a:latin typeface="Arial" panose="020B0604020202020204" pitchFamily="34" charset="0"/>
                        </a:rPr>
                        <a:t>sánh</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anose="020B0604020202020204" pitchFamily="34" charset="0"/>
                        </a:rPr>
                        <a:t>Sinh sản vô tính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sản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hữu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tính</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29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Khái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niệm</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96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Số</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lượng</a:t>
                      </a:r>
                      <a:r>
                        <a:rPr kumimoji="0" lang="en-US" sz="2000" b="0" i="0" u="none" strike="noStrike" cap="none" normalizeH="0" baseline="0" dirty="0" smtClean="0">
                          <a:ln>
                            <a:noFill/>
                          </a:ln>
                          <a:solidFill>
                            <a:schemeClr val="tx1"/>
                          </a:solidFill>
                          <a:effectLst/>
                          <a:latin typeface="Arial" panose="020B0604020202020204" pitchFamily="34" charset="0"/>
                        </a:rPr>
                        <a:t> con </a:t>
                      </a: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ra</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086">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Đặc</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điểm</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của</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thế</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hệ</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sau</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3427">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Điều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kiện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để</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sản</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83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Khả</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năng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thích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nghi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với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điều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kiện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môi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trường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sống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thay</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đổi</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9362" name="Text Box 38"/>
          <p:cNvSpPr txBox="1">
            <a:spLocks noChangeArrowheads="1"/>
          </p:cNvSpPr>
          <p:nvPr/>
        </p:nvSpPr>
        <p:spPr bwMode="auto">
          <a:xfrm>
            <a:off x="762000" y="6477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p>
        </p:txBody>
      </p:sp>
      <p:sp>
        <p:nvSpPr>
          <p:cNvPr id="311335" name="Text Box 39"/>
          <p:cNvSpPr txBox="1">
            <a:spLocks noChangeArrowheads="1"/>
          </p:cNvSpPr>
          <p:nvPr/>
        </p:nvSpPr>
        <p:spPr bwMode="auto">
          <a:xfrm>
            <a:off x="2725738" y="1774825"/>
            <a:ext cx="3200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a:t>Con sinh ra từ cơ thể mẹ. Không có sự kết hợp của giao tử đực và giao tử cái.</a:t>
            </a:r>
          </a:p>
        </p:txBody>
      </p:sp>
      <p:sp>
        <p:nvSpPr>
          <p:cNvPr id="311336" name="Text Box 40"/>
          <p:cNvSpPr txBox="1">
            <a:spLocks noChangeArrowheads="1"/>
          </p:cNvSpPr>
          <p:nvPr/>
        </p:nvSpPr>
        <p:spPr bwMode="auto">
          <a:xfrm>
            <a:off x="5994400" y="1811338"/>
            <a:ext cx="297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a:t>Có sự kết hợp của giao tử đực và giao tử cái</a:t>
            </a:r>
            <a:r>
              <a:rPr lang="en-US" sz="2000" b="0">
                <a:sym typeface="Symbol" panose="05050102010706020507" pitchFamily="18" charset="2"/>
              </a:rPr>
              <a:t> Hợp tử  Cơ thể mới.</a:t>
            </a:r>
          </a:p>
        </p:txBody>
      </p:sp>
      <p:sp>
        <p:nvSpPr>
          <p:cNvPr id="311339" name="Text Box 43"/>
          <p:cNvSpPr txBox="1">
            <a:spLocks noChangeArrowheads="1"/>
          </p:cNvSpPr>
          <p:nvPr/>
        </p:nvSpPr>
        <p:spPr bwMode="auto">
          <a:xfrm>
            <a:off x="3619500" y="2808288"/>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a:t>Nhiều</a:t>
            </a:r>
          </a:p>
        </p:txBody>
      </p:sp>
      <p:sp>
        <p:nvSpPr>
          <p:cNvPr id="311340" name="Text Box 44"/>
          <p:cNvSpPr txBox="1">
            <a:spLocks noChangeArrowheads="1"/>
          </p:cNvSpPr>
          <p:nvPr/>
        </p:nvSpPr>
        <p:spPr bwMode="auto">
          <a:xfrm>
            <a:off x="6594475" y="2840038"/>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a:t>Ít</a:t>
            </a:r>
          </a:p>
        </p:txBody>
      </p:sp>
      <p:sp>
        <p:nvSpPr>
          <p:cNvPr id="311342" name="Text Box 46"/>
          <p:cNvSpPr txBox="1">
            <a:spLocks noChangeArrowheads="1"/>
          </p:cNvSpPr>
          <p:nvPr/>
        </p:nvSpPr>
        <p:spPr bwMode="auto">
          <a:xfrm>
            <a:off x="2878138" y="3268663"/>
            <a:ext cx="320040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t>Con </a:t>
            </a:r>
            <a:r>
              <a:rPr lang="en-US" sz="2000" b="0" dirty="0" err="1"/>
              <a:t>giống</a:t>
            </a:r>
            <a:r>
              <a:rPr lang="en-US" sz="2000" b="0" dirty="0"/>
              <a:t> </a:t>
            </a:r>
            <a:r>
              <a:rPr lang="en-US" sz="2000" b="0" dirty="0" err="1"/>
              <a:t>hệt</a:t>
            </a:r>
            <a:r>
              <a:rPr lang="en-US" sz="2000" b="0" dirty="0"/>
              <a:t> </a:t>
            </a:r>
            <a:r>
              <a:rPr lang="en-US" sz="2000" b="0" dirty="0" err="1"/>
              <a:t>nhau</a:t>
            </a:r>
            <a:r>
              <a:rPr lang="en-US" sz="2000" b="0" dirty="0"/>
              <a:t> </a:t>
            </a:r>
            <a:r>
              <a:rPr lang="en-US" sz="2000" b="0" dirty="0" err="1"/>
              <a:t>và</a:t>
            </a:r>
            <a:r>
              <a:rPr lang="en-US" sz="2000" b="0" dirty="0"/>
              <a:t> </a:t>
            </a:r>
            <a:r>
              <a:rPr lang="en-US" sz="2000" b="0" dirty="0" err="1"/>
              <a:t>giống</a:t>
            </a:r>
            <a:r>
              <a:rPr lang="en-US" sz="2000" b="0" dirty="0"/>
              <a:t> </a:t>
            </a:r>
            <a:r>
              <a:rPr lang="en-US" sz="2000" b="0" dirty="0" err="1"/>
              <a:t>mẹ</a:t>
            </a:r>
            <a:endParaRPr lang="en-US" sz="1800" b="0" dirty="0"/>
          </a:p>
        </p:txBody>
      </p:sp>
      <p:sp>
        <p:nvSpPr>
          <p:cNvPr id="311343" name="Text Box 47"/>
          <p:cNvSpPr txBox="1">
            <a:spLocks noChangeArrowheads="1"/>
          </p:cNvSpPr>
          <p:nvPr/>
        </p:nvSpPr>
        <p:spPr bwMode="auto">
          <a:xfrm>
            <a:off x="5894762" y="3191470"/>
            <a:ext cx="30714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1800" b="0" dirty="0"/>
              <a:t>Con </a:t>
            </a:r>
            <a:r>
              <a:rPr lang="en-US" sz="1800" b="0" dirty="0" err="1"/>
              <a:t>sinh</a:t>
            </a:r>
            <a:r>
              <a:rPr lang="en-US" sz="1800" b="0" dirty="0"/>
              <a:t> </a:t>
            </a:r>
            <a:r>
              <a:rPr lang="en-US" sz="1800" b="0" dirty="0" err="1"/>
              <a:t>ra</a:t>
            </a:r>
            <a:r>
              <a:rPr lang="en-US" sz="1800" b="0" dirty="0"/>
              <a:t> </a:t>
            </a:r>
            <a:r>
              <a:rPr lang="en-US" sz="1800" b="0" dirty="0" err="1"/>
              <a:t>giống</a:t>
            </a:r>
            <a:r>
              <a:rPr lang="en-US" sz="1800" b="0" dirty="0"/>
              <a:t> </a:t>
            </a:r>
            <a:r>
              <a:rPr lang="en-US" sz="1800" b="0" dirty="0" err="1" smtClean="0"/>
              <a:t>cả</a:t>
            </a:r>
            <a:r>
              <a:rPr lang="en-US" sz="1800" b="0" dirty="0" smtClean="0"/>
              <a:t> </a:t>
            </a:r>
            <a:r>
              <a:rPr lang="en-US" sz="1800" b="0" dirty="0" err="1" smtClean="0"/>
              <a:t>bố</a:t>
            </a:r>
            <a:r>
              <a:rPr lang="en-US" sz="1800" b="0" dirty="0" smtClean="0"/>
              <a:t> </a:t>
            </a:r>
            <a:r>
              <a:rPr lang="en-US" sz="1800" b="0" dirty="0" err="1" smtClean="0"/>
              <a:t>mẹ</a:t>
            </a:r>
            <a:r>
              <a:rPr lang="en-US" sz="1800" b="0" dirty="0" smtClean="0"/>
              <a:t> </a:t>
            </a:r>
            <a:r>
              <a:rPr lang="en-US" sz="1800" b="0" dirty="0" err="1" smtClean="0"/>
              <a:t>và</a:t>
            </a:r>
            <a:r>
              <a:rPr lang="en-US" sz="1800" b="0" dirty="0" smtClean="0"/>
              <a:t> </a:t>
            </a:r>
            <a:r>
              <a:rPr lang="en-US" sz="1800" b="0" dirty="0" err="1" smtClean="0"/>
              <a:t>có</a:t>
            </a:r>
            <a:r>
              <a:rPr lang="en-US" sz="1800" b="0" dirty="0"/>
              <a:t> </a:t>
            </a:r>
            <a:r>
              <a:rPr lang="en-US" sz="1800" b="0" dirty="0" err="1" smtClean="0"/>
              <a:t>những</a:t>
            </a:r>
            <a:r>
              <a:rPr lang="en-US" sz="1800" b="0" dirty="0" smtClean="0"/>
              <a:t> </a:t>
            </a:r>
            <a:r>
              <a:rPr lang="en-US" sz="1800" b="0" dirty="0" err="1"/>
              <a:t>đặc</a:t>
            </a:r>
            <a:r>
              <a:rPr lang="en-US" sz="1800" b="0" dirty="0"/>
              <a:t> </a:t>
            </a:r>
            <a:r>
              <a:rPr lang="en-US" sz="1800" b="0" dirty="0" err="1"/>
              <a:t>điểm</a:t>
            </a:r>
            <a:r>
              <a:rPr lang="en-US" sz="1800" b="0" dirty="0"/>
              <a:t> </a:t>
            </a:r>
            <a:r>
              <a:rPr lang="en-US" sz="1800" b="0" dirty="0" err="1"/>
              <a:t>khác</a:t>
            </a:r>
            <a:r>
              <a:rPr lang="en-US" sz="1800" b="0" dirty="0"/>
              <a:t> </a:t>
            </a:r>
            <a:r>
              <a:rPr lang="en-US" sz="1800" b="0" dirty="0" err="1"/>
              <a:t>nhau</a:t>
            </a:r>
            <a:r>
              <a:rPr lang="en-US" sz="1800" b="0" dirty="0"/>
              <a:t> </a:t>
            </a:r>
            <a:r>
              <a:rPr lang="en-US" sz="1800" b="0" dirty="0" err="1"/>
              <a:t>và</a:t>
            </a:r>
            <a:r>
              <a:rPr lang="en-US" sz="1800" b="0" dirty="0"/>
              <a:t> </a:t>
            </a:r>
            <a:r>
              <a:rPr lang="en-US" sz="1800" b="0" dirty="0" err="1"/>
              <a:t>khác</a:t>
            </a:r>
            <a:r>
              <a:rPr lang="en-US" sz="1800" b="0" dirty="0"/>
              <a:t> </a:t>
            </a:r>
            <a:r>
              <a:rPr lang="en-US" sz="1800" b="0" dirty="0" err="1"/>
              <a:t>bố</a:t>
            </a:r>
            <a:r>
              <a:rPr lang="en-US" sz="1800" b="0" dirty="0"/>
              <a:t>, </a:t>
            </a:r>
            <a:r>
              <a:rPr lang="en-US" sz="1800" b="0" dirty="0" err="1"/>
              <a:t>mẹ</a:t>
            </a:r>
            <a:endParaRPr lang="en-US" sz="1800" b="0" dirty="0"/>
          </a:p>
        </p:txBody>
      </p:sp>
      <p:sp>
        <p:nvSpPr>
          <p:cNvPr id="311344" name="Text Box 48"/>
          <p:cNvSpPr txBox="1">
            <a:spLocks noChangeArrowheads="1"/>
          </p:cNvSpPr>
          <p:nvPr/>
        </p:nvSpPr>
        <p:spPr bwMode="auto">
          <a:xfrm>
            <a:off x="3154363" y="5037138"/>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a:t>Kém</a:t>
            </a:r>
          </a:p>
        </p:txBody>
      </p:sp>
      <p:sp>
        <p:nvSpPr>
          <p:cNvPr id="311345" name="Text Box 49"/>
          <p:cNvSpPr txBox="1">
            <a:spLocks noChangeArrowheads="1"/>
          </p:cNvSpPr>
          <p:nvPr/>
        </p:nvSpPr>
        <p:spPr bwMode="auto">
          <a:xfrm>
            <a:off x="6172200" y="5049838"/>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a:t>Tốt hơn</a:t>
            </a:r>
          </a:p>
        </p:txBody>
      </p:sp>
      <p:sp>
        <p:nvSpPr>
          <p:cNvPr id="99371" name="Text Box 50"/>
          <p:cNvSpPr txBox="1">
            <a:spLocks noChangeArrowheads="1"/>
          </p:cNvSpPr>
          <p:nvPr/>
        </p:nvSpPr>
        <p:spPr bwMode="auto">
          <a:xfrm>
            <a:off x="6308725" y="47831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2400" b="0"/>
          </a:p>
        </p:txBody>
      </p:sp>
      <p:sp>
        <p:nvSpPr>
          <p:cNvPr id="311347" name="Text Box 51"/>
          <p:cNvSpPr txBox="1">
            <a:spLocks noChangeArrowheads="1"/>
          </p:cNvSpPr>
          <p:nvPr/>
        </p:nvSpPr>
        <p:spPr bwMode="auto">
          <a:xfrm>
            <a:off x="2895600" y="4038600"/>
            <a:ext cx="2514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a:t>Chỉ cần cơ thể mẹ vẫn có thể sinh con</a:t>
            </a:r>
          </a:p>
        </p:txBody>
      </p:sp>
      <p:sp>
        <p:nvSpPr>
          <p:cNvPr id="311348" name="Text Box 52"/>
          <p:cNvSpPr txBox="1">
            <a:spLocks noChangeArrowheads="1"/>
          </p:cNvSpPr>
          <p:nvPr/>
        </p:nvSpPr>
        <p:spPr bwMode="auto">
          <a:xfrm>
            <a:off x="6146800" y="4067175"/>
            <a:ext cx="2819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a:t>Cần có sự kết hợp giữa bố và mẹ </a:t>
            </a:r>
          </a:p>
        </p:txBody>
      </p:sp>
      <p:sp>
        <p:nvSpPr>
          <p:cNvPr id="311351" name="Text Box 55"/>
          <p:cNvSpPr txBox="1">
            <a:spLocks noChangeArrowheads="1"/>
          </p:cNvSpPr>
          <p:nvPr/>
        </p:nvSpPr>
        <p:spPr bwMode="auto">
          <a:xfrm>
            <a:off x="0" y="711200"/>
            <a:ext cx="9144000" cy="5842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lgn="l">
              <a:spcBef>
                <a:spcPct val="0"/>
              </a:spcBef>
              <a:defRPr>
                <a:solidFill>
                  <a:schemeClr val="tx1"/>
                </a:solidFill>
                <a:latin typeface="Arial" panose="020B0604020202020204" pitchFamily="34" charset="0"/>
              </a:defRPr>
            </a:lvl1pPr>
            <a:lvl2pPr marL="1485900" algn="l">
              <a:spcBef>
                <a:spcPct val="0"/>
              </a:spcBef>
              <a:defRPr>
                <a:solidFill>
                  <a:schemeClr val="tx1"/>
                </a:solidFill>
                <a:latin typeface="Arial" panose="020B0604020202020204" pitchFamily="34" charset="0"/>
              </a:defRPr>
            </a:lvl2pPr>
            <a:lvl3pPr marL="1600200" algn="l">
              <a:spcBef>
                <a:spcPct val="0"/>
              </a:spcBef>
              <a:defRPr>
                <a:solidFill>
                  <a:schemeClr val="tx1"/>
                </a:solidFill>
                <a:latin typeface="Arial" panose="020B0604020202020204" pitchFamily="34" charset="0"/>
              </a:defRPr>
            </a:lvl3pPr>
            <a:lvl4pPr marL="1714500"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vi-VN" dirty="0">
                <a:solidFill>
                  <a:srgbClr val="FF0000"/>
                </a:solidFill>
                <a:latin typeface="Times New Roman" panose="02020603050405020304" pitchFamily="18" charset="0"/>
              </a:rPr>
              <a:t>1</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Phân</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biệt</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sinh</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sản</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vô</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tính</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với</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sinh</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sản</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hữu</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tính</a:t>
            </a:r>
            <a:r>
              <a:rPr lang="en-US" dirty="0" smtClean="0">
                <a:solidFill>
                  <a:srgbClr val="FF0000"/>
                </a:solidFill>
                <a:latin typeface="Times New Roman" panose="02020603050405020304" pitchFamily="18" charset="0"/>
              </a:rPr>
              <a:t>?</a:t>
            </a:r>
          </a:p>
        </p:txBody>
      </p:sp>
      <p:sp>
        <p:nvSpPr>
          <p:cNvPr id="18"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0000"/>
                </a:solidFill>
                <a:effectLst>
                  <a:outerShdw blurRad="38100" dist="38100" dir="2700000" algn="tl">
                    <a:srgbClr val="000000"/>
                  </a:outerShdw>
                </a:effectLst>
              </a:rPr>
              <a:t>LUYỆN</a:t>
            </a:r>
            <a:r>
              <a:rPr lang="en-US" sz="4400" dirty="0">
                <a:solidFill>
                  <a:srgbClr val="FF0000"/>
                </a:solidFill>
                <a:effectLst>
                  <a:outerShdw blurRad="38100" dist="38100" dir="2700000" algn="tl">
                    <a:srgbClr val="000000"/>
                  </a:outerShdw>
                </a:effectLst>
              </a:rPr>
              <a:t> </a:t>
            </a:r>
            <a:r>
              <a:rPr lang="en-US" sz="4400" dirty="0" err="1">
                <a:solidFill>
                  <a:srgbClr val="FF0000"/>
                </a:solidFill>
                <a:effectLst>
                  <a:outerShdw blurRad="38100" dist="38100" dir="2700000" algn="tl">
                    <a:srgbClr val="000000"/>
                  </a:outerShdw>
                </a:effectLst>
              </a:rPr>
              <a:t>TẬP</a:t>
            </a:r>
            <a:endParaRPr lang="en-US" sz="44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1335"/>
                                        </p:tgtEl>
                                        <p:attrNameLst>
                                          <p:attrName>style.visibility</p:attrName>
                                        </p:attrNameLst>
                                      </p:cBhvr>
                                      <p:to>
                                        <p:strVal val="visible"/>
                                      </p:to>
                                    </p:set>
                                    <p:animEffect transition="in" filter="box(in)">
                                      <p:cBhvr>
                                        <p:cTn id="7" dur="500"/>
                                        <p:tgtEl>
                                          <p:spTgt spid="311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1336"/>
                                        </p:tgtEl>
                                        <p:attrNameLst>
                                          <p:attrName>style.visibility</p:attrName>
                                        </p:attrNameLst>
                                      </p:cBhvr>
                                      <p:to>
                                        <p:strVal val="visible"/>
                                      </p:to>
                                    </p:set>
                                    <p:animEffect transition="in" filter="box(in)">
                                      <p:cBhvr>
                                        <p:cTn id="12" dur="500"/>
                                        <p:tgtEl>
                                          <p:spTgt spid="311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1339"/>
                                        </p:tgtEl>
                                        <p:attrNameLst>
                                          <p:attrName>style.visibility</p:attrName>
                                        </p:attrNameLst>
                                      </p:cBhvr>
                                      <p:to>
                                        <p:strVal val="visible"/>
                                      </p:to>
                                    </p:set>
                                    <p:animEffect transition="in" filter="box(in)">
                                      <p:cBhvr>
                                        <p:cTn id="17" dur="500"/>
                                        <p:tgtEl>
                                          <p:spTgt spid="3113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11340"/>
                                        </p:tgtEl>
                                        <p:attrNameLst>
                                          <p:attrName>style.visibility</p:attrName>
                                        </p:attrNameLst>
                                      </p:cBhvr>
                                      <p:to>
                                        <p:strVal val="visible"/>
                                      </p:to>
                                    </p:set>
                                    <p:animEffect transition="in" filter="box(in)">
                                      <p:cBhvr>
                                        <p:cTn id="22" dur="500"/>
                                        <p:tgtEl>
                                          <p:spTgt spid="3113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1342"/>
                                        </p:tgtEl>
                                        <p:attrNameLst>
                                          <p:attrName>style.visibility</p:attrName>
                                        </p:attrNameLst>
                                      </p:cBhvr>
                                      <p:to>
                                        <p:strVal val="visible"/>
                                      </p:to>
                                    </p:set>
                                    <p:animEffect transition="in" filter="box(in)">
                                      <p:cBhvr>
                                        <p:cTn id="27" dur="500"/>
                                        <p:tgtEl>
                                          <p:spTgt spid="3113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1343"/>
                                        </p:tgtEl>
                                        <p:attrNameLst>
                                          <p:attrName>style.visibility</p:attrName>
                                        </p:attrNameLst>
                                      </p:cBhvr>
                                      <p:to>
                                        <p:strVal val="visible"/>
                                      </p:to>
                                    </p:set>
                                    <p:animEffect transition="in" filter="box(in)">
                                      <p:cBhvr>
                                        <p:cTn id="32" dur="500"/>
                                        <p:tgtEl>
                                          <p:spTgt spid="3113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1347"/>
                                        </p:tgtEl>
                                        <p:attrNameLst>
                                          <p:attrName>style.visibility</p:attrName>
                                        </p:attrNameLst>
                                      </p:cBhvr>
                                      <p:to>
                                        <p:strVal val="visible"/>
                                      </p:to>
                                    </p:set>
                                    <p:animEffect transition="in" filter="box(in)">
                                      <p:cBhvr>
                                        <p:cTn id="37" dur="500"/>
                                        <p:tgtEl>
                                          <p:spTgt spid="31134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11348"/>
                                        </p:tgtEl>
                                        <p:attrNameLst>
                                          <p:attrName>style.visibility</p:attrName>
                                        </p:attrNameLst>
                                      </p:cBhvr>
                                      <p:to>
                                        <p:strVal val="visible"/>
                                      </p:to>
                                    </p:set>
                                    <p:animEffect transition="in" filter="box(in)">
                                      <p:cBhvr>
                                        <p:cTn id="42" dur="500"/>
                                        <p:tgtEl>
                                          <p:spTgt spid="3113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11344"/>
                                        </p:tgtEl>
                                        <p:attrNameLst>
                                          <p:attrName>style.visibility</p:attrName>
                                        </p:attrNameLst>
                                      </p:cBhvr>
                                      <p:to>
                                        <p:strVal val="visible"/>
                                      </p:to>
                                    </p:set>
                                    <p:animEffect transition="in" filter="box(in)">
                                      <p:cBhvr>
                                        <p:cTn id="47" dur="500"/>
                                        <p:tgtEl>
                                          <p:spTgt spid="3113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11345"/>
                                        </p:tgtEl>
                                        <p:attrNameLst>
                                          <p:attrName>style.visibility</p:attrName>
                                        </p:attrNameLst>
                                      </p:cBhvr>
                                      <p:to>
                                        <p:strVal val="visible"/>
                                      </p:to>
                                    </p:set>
                                    <p:animEffect transition="in" filter="box(in)">
                                      <p:cBhvr>
                                        <p:cTn id="52" dur="500"/>
                                        <p:tgtEl>
                                          <p:spTgt spid="311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35" grpId="0" autoUpdateAnimBg="0"/>
      <p:bldP spid="311336" grpId="0" autoUpdateAnimBg="0"/>
      <p:bldP spid="311339" grpId="0" autoUpdateAnimBg="0"/>
      <p:bldP spid="311340" grpId="0" autoUpdateAnimBg="0"/>
      <p:bldP spid="311342" grpId="0" autoUpdateAnimBg="0"/>
      <p:bldP spid="311343" grpId="0" autoUpdateAnimBg="0"/>
      <p:bldP spid="311344" grpId="0" autoUpdateAnimBg="0"/>
      <p:bldP spid="311345" grpId="0" autoUpdateAnimBg="0"/>
      <p:bldP spid="311347" grpId="0" autoUpdateAnimBg="0"/>
      <p:bldP spid="31134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Oval 3"/>
          <p:cNvSpPr>
            <a:spLocks noChangeArrowheads="1"/>
          </p:cNvSpPr>
          <p:nvPr/>
        </p:nvSpPr>
        <p:spPr bwMode="auto">
          <a:xfrm>
            <a:off x="362884" y="2514600"/>
            <a:ext cx="3810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313346" name="Oval 2"/>
          <p:cNvSpPr>
            <a:spLocks noChangeArrowheads="1"/>
          </p:cNvSpPr>
          <p:nvPr/>
        </p:nvSpPr>
        <p:spPr bwMode="auto">
          <a:xfrm>
            <a:off x="327025" y="4973638"/>
            <a:ext cx="457200" cy="533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313350" name="Text Box 6"/>
          <p:cNvSpPr txBox="1">
            <a:spLocks noChangeArrowheads="1"/>
          </p:cNvSpPr>
          <p:nvPr/>
        </p:nvSpPr>
        <p:spPr bwMode="auto">
          <a:xfrm>
            <a:off x="304800" y="14288"/>
            <a:ext cx="8356600" cy="823912"/>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800">
                <a:solidFill>
                  <a:srgbClr val="FF0000"/>
                </a:solidFill>
                <a:effectLst>
                  <a:outerShdw blurRad="38100" dist="38100" dir="2700000" algn="tl">
                    <a:srgbClr val="000000"/>
                  </a:outerShdw>
                </a:effectLst>
              </a:rPr>
              <a:t>CHỌN CÂU TRẢ LỜI ĐÚNG</a:t>
            </a:r>
          </a:p>
        </p:txBody>
      </p:sp>
      <p:sp>
        <p:nvSpPr>
          <p:cNvPr id="101381" name="Text Box 4"/>
          <p:cNvSpPr txBox="1">
            <a:spLocks noChangeArrowheads="1"/>
          </p:cNvSpPr>
          <p:nvPr/>
        </p:nvSpPr>
        <p:spPr bwMode="auto">
          <a:xfrm>
            <a:off x="378386" y="838200"/>
            <a:ext cx="8816975" cy="293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ts val="0"/>
              </a:spcBef>
              <a:buFontTx/>
              <a:buNone/>
            </a:pPr>
            <a:r>
              <a:rPr lang="vi-VN" sz="2200" dirty="0">
                <a:latin typeface="+mn-lt"/>
              </a:rPr>
              <a:t>Câu </a:t>
            </a:r>
            <a:r>
              <a:rPr lang="en-US" sz="2200" dirty="0">
                <a:latin typeface="+mn-lt"/>
              </a:rPr>
              <a:t>1</a:t>
            </a:r>
            <a:r>
              <a:rPr lang="vi-VN" sz="2200" dirty="0">
                <a:latin typeface="+mn-lt"/>
              </a:rPr>
              <a:t>.</a:t>
            </a:r>
            <a:r>
              <a:rPr lang="vi-VN" sz="2200" b="0" dirty="0">
                <a:latin typeface="+mn-lt"/>
              </a:rPr>
              <a:t> Sinh sản </a:t>
            </a:r>
            <a:r>
              <a:rPr lang="en-US" sz="2200" b="0" dirty="0" err="1" smtClean="0">
                <a:latin typeface="+mn-lt"/>
              </a:rPr>
              <a:t>hữu</a:t>
            </a:r>
            <a:r>
              <a:rPr lang="en-US" sz="2200" b="0" dirty="0" smtClean="0">
                <a:latin typeface="+mn-lt"/>
              </a:rPr>
              <a:t> </a:t>
            </a:r>
            <a:r>
              <a:rPr lang="en-US" sz="2200" b="0" dirty="0" err="1" smtClean="0">
                <a:latin typeface="+mn-lt"/>
              </a:rPr>
              <a:t>tính</a:t>
            </a:r>
            <a:r>
              <a:rPr lang="en-US" sz="2200" b="0" dirty="0" smtClean="0">
                <a:latin typeface="+mn-lt"/>
              </a:rPr>
              <a:t> </a:t>
            </a:r>
            <a:r>
              <a:rPr lang="vi-VN" sz="2200" b="0" dirty="0" smtClean="0">
                <a:latin typeface="+mn-lt"/>
              </a:rPr>
              <a:t>ở </a:t>
            </a:r>
            <a:r>
              <a:rPr lang="vi-VN" sz="2200" b="0" dirty="0">
                <a:latin typeface="+mn-lt"/>
              </a:rPr>
              <a:t>thực vật là cây </a:t>
            </a:r>
            <a:r>
              <a:rPr lang="en-US" sz="2200" b="0" dirty="0">
                <a:latin typeface="+mn-lt"/>
              </a:rPr>
              <a:t>c</a:t>
            </a:r>
            <a:r>
              <a:rPr lang="vi-VN" sz="2200" b="0" dirty="0">
                <a:latin typeface="+mn-lt"/>
              </a:rPr>
              <a:t>on sinh ra mang đặc </a:t>
            </a:r>
            <a:r>
              <a:rPr lang="en-US" sz="2200" b="0" dirty="0" err="1">
                <a:latin typeface="+mn-lt"/>
              </a:rPr>
              <a:t>điểm</a:t>
            </a:r>
            <a:endParaRPr lang="vi-VN" sz="2200" b="0" dirty="0">
              <a:latin typeface="+mn-lt"/>
            </a:endParaRPr>
          </a:p>
          <a:p>
            <a:pPr>
              <a:lnSpc>
                <a:spcPct val="120000"/>
              </a:lnSpc>
              <a:spcBef>
                <a:spcPts val="0"/>
              </a:spcBef>
              <a:buFontTx/>
              <a:buNone/>
            </a:pPr>
            <a:r>
              <a:rPr lang="vi-VN" sz="2200" b="0" dirty="0">
                <a:latin typeface="+mn-lt"/>
              </a:rPr>
              <a:t>A. giống cây mẹ, có sự kết hợp giữa giao tử đực và giao tử cái</a:t>
            </a:r>
          </a:p>
          <a:p>
            <a:pPr>
              <a:lnSpc>
                <a:spcPct val="120000"/>
              </a:lnSpc>
              <a:spcBef>
                <a:spcPts val="0"/>
              </a:spcBef>
              <a:buFontTx/>
              <a:buNone/>
            </a:pPr>
            <a:r>
              <a:rPr lang="vi-VN" sz="2200" b="0" dirty="0">
                <a:latin typeface="+mn-lt"/>
              </a:rPr>
              <a:t>B. giống cây mẹ, không có sự kết hợp giữa giao tử đực và giao tử cái</a:t>
            </a:r>
          </a:p>
          <a:p>
            <a:pPr>
              <a:lnSpc>
                <a:spcPct val="120000"/>
              </a:lnSpc>
              <a:spcBef>
                <a:spcPts val="0"/>
              </a:spcBef>
              <a:buFontTx/>
              <a:buNone/>
            </a:pPr>
            <a:r>
              <a:rPr lang="vi-VN" sz="2200" b="0" dirty="0">
                <a:latin typeface="+mn-lt"/>
              </a:rPr>
              <a:t>C. </a:t>
            </a:r>
            <a:r>
              <a:rPr lang="en-US" sz="2200" b="0" dirty="0" err="1" smtClean="0">
                <a:latin typeface="+mn-lt"/>
              </a:rPr>
              <a:t>vừa</a:t>
            </a:r>
            <a:r>
              <a:rPr lang="en-US" sz="2200" b="0" dirty="0" smtClean="0">
                <a:latin typeface="+mn-lt"/>
              </a:rPr>
              <a:t> </a:t>
            </a:r>
            <a:r>
              <a:rPr lang="vi-VN" sz="2200" b="0" dirty="0" smtClean="0">
                <a:latin typeface="+mn-lt"/>
              </a:rPr>
              <a:t>giống </a:t>
            </a:r>
            <a:r>
              <a:rPr lang="vi-VN" sz="2200" b="0" dirty="0">
                <a:latin typeface="+mn-lt"/>
              </a:rPr>
              <a:t>bố </a:t>
            </a:r>
            <a:r>
              <a:rPr lang="vi-VN" sz="2200" b="0" dirty="0" smtClean="0">
                <a:latin typeface="+mn-lt"/>
              </a:rPr>
              <a:t>mẹ</a:t>
            </a:r>
            <a:r>
              <a:rPr lang="en-US" sz="2200" b="0" dirty="0" smtClean="0">
                <a:latin typeface="+mn-lt"/>
              </a:rPr>
              <a:t> </a:t>
            </a:r>
            <a:r>
              <a:rPr lang="en-US" sz="2200" b="0" dirty="0" err="1" smtClean="0">
                <a:latin typeface="+mn-lt"/>
              </a:rPr>
              <a:t>và</a:t>
            </a:r>
            <a:r>
              <a:rPr lang="en-US" sz="2200" b="0" dirty="0" smtClean="0">
                <a:latin typeface="+mn-lt"/>
              </a:rPr>
              <a:t> </a:t>
            </a:r>
            <a:r>
              <a:rPr lang="en-US" sz="2200" b="0" dirty="0" err="1" smtClean="0">
                <a:latin typeface="+mn-lt"/>
              </a:rPr>
              <a:t>có</a:t>
            </a:r>
            <a:r>
              <a:rPr lang="en-US" sz="2200" b="0" dirty="0" smtClean="0">
                <a:latin typeface="+mn-lt"/>
              </a:rPr>
              <a:t> </a:t>
            </a:r>
            <a:r>
              <a:rPr lang="en-US" sz="2200" b="0" dirty="0" err="1" smtClean="0">
                <a:latin typeface="+mn-lt"/>
              </a:rPr>
              <a:t>những</a:t>
            </a:r>
            <a:r>
              <a:rPr lang="en-US" sz="2200" b="0" dirty="0" smtClean="0">
                <a:latin typeface="+mn-lt"/>
              </a:rPr>
              <a:t> </a:t>
            </a:r>
            <a:r>
              <a:rPr lang="en-US" sz="2200" b="0" dirty="0" err="1" smtClean="0">
                <a:latin typeface="+mn-lt"/>
              </a:rPr>
              <a:t>đặc</a:t>
            </a:r>
            <a:r>
              <a:rPr lang="en-US" sz="2200" b="0" dirty="0" smtClean="0">
                <a:latin typeface="+mn-lt"/>
              </a:rPr>
              <a:t> </a:t>
            </a:r>
            <a:r>
              <a:rPr lang="en-US" sz="2200" b="0" dirty="0" err="1" smtClean="0">
                <a:latin typeface="+mn-lt"/>
              </a:rPr>
              <a:t>điểm</a:t>
            </a:r>
            <a:r>
              <a:rPr lang="en-US" sz="2200" b="0" dirty="0" smtClean="0">
                <a:latin typeface="+mn-lt"/>
              </a:rPr>
              <a:t> </a:t>
            </a:r>
            <a:r>
              <a:rPr lang="en-US" sz="2200" b="0" dirty="0" err="1" smtClean="0">
                <a:latin typeface="+mn-lt"/>
              </a:rPr>
              <a:t>khác</a:t>
            </a:r>
            <a:r>
              <a:rPr lang="en-US" sz="2200" b="0" dirty="0" smtClean="0">
                <a:latin typeface="+mn-lt"/>
              </a:rPr>
              <a:t> </a:t>
            </a:r>
            <a:r>
              <a:rPr lang="en-US" sz="2200" b="0" dirty="0" err="1" smtClean="0">
                <a:latin typeface="+mn-lt"/>
              </a:rPr>
              <a:t>nhau</a:t>
            </a:r>
            <a:r>
              <a:rPr lang="en-US" sz="2200" b="0" dirty="0" smtClean="0">
                <a:latin typeface="+mn-lt"/>
              </a:rPr>
              <a:t> </a:t>
            </a:r>
            <a:r>
              <a:rPr lang="en-US" sz="2200" b="0" dirty="0" err="1" smtClean="0">
                <a:latin typeface="+mn-lt"/>
              </a:rPr>
              <a:t>và</a:t>
            </a:r>
            <a:r>
              <a:rPr lang="en-US" sz="2200" b="0" dirty="0" smtClean="0">
                <a:latin typeface="+mn-lt"/>
              </a:rPr>
              <a:t> </a:t>
            </a:r>
            <a:r>
              <a:rPr lang="en-US" sz="2200" b="0" dirty="0" err="1" smtClean="0">
                <a:latin typeface="+mn-lt"/>
              </a:rPr>
              <a:t>khác</a:t>
            </a:r>
            <a:r>
              <a:rPr lang="en-US" sz="2200" b="0" dirty="0" smtClean="0">
                <a:latin typeface="+mn-lt"/>
              </a:rPr>
              <a:t> </a:t>
            </a:r>
            <a:r>
              <a:rPr lang="en-US" sz="2200" b="0" dirty="0" err="1" smtClean="0">
                <a:latin typeface="+mn-lt"/>
              </a:rPr>
              <a:t>bố</a:t>
            </a:r>
            <a:r>
              <a:rPr lang="en-US" sz="2200" b="0" dirty="0" smtClean="0">
                <a:latin typeface="+mn-lt"/>
              </a:rPr>
              <a:t> </a:t>
            </a:r>
            <a:r>
              <a:rPr lang="en-US" sz="2200" b="0" dirty="0" err="1" smtClean="0">
                <a:latin typeface="+mn-lt"/>
              </a:rPr>
              <a:t>mẹ</a:t>
            </a:r>
            <a:r>
              <a:rPr lang="vi-VN" sz="2200" b="0" dirty="0" smtClean="0">
                <a:latin typeface="+mn-lt"/>
              </a:rPr>
              <a:t>, </a:t>
            </a:r>
            <a:r>
              <a:rPr lang="vi-VN" sz="2200" b="0" dirty="0">
                <a:latin typeface="+mn-lt"/>
              </a:rPr>
              <a:t>có sự kết hợp giữa giao tử đực và giao tử cái</a:t>
            </a:r>
          </a:p>
          <a:p>
            <a:pPr>
              <a:lnSpc>
                <a:spcPct val="120000"/>
              </a:lnSpc>
              <a:spcBef>
                <a:spcPts val="0"/>
              </a:spcBef>
              <a:buFontTx/>
              <a:buNone/>
            </a:pPr>
            <a:r>
              <a:rPr lang="vi-VN" sz="2200" b="0" dirty="0">
                <a:latin typeface="+mn-lt"/>
              </a:rPr>
              <a:t>D. </a:t>
            </a:r>
            <a:r>
              <a:rPr lang="vi-VN" sz="2200" b="0" dirty="0" smtClean="0">
                <a:latin typeface="+mn-lt"/>
              </a:rPr>
              <a:t>khác </a:t>
            </a:r>
            <a:r>
              <a:rPr lang="vi-VN" sz="2200" b="0" dirty="0">
                <a:latin typeface="+mn-lt"/>
              </a:rPr>
              <a:t>cây mẹ, không có sự kết hợp giữa giao tử đực và giao tử cái</a:t>
            </a:r>
            <a:endParaRPr lang="en-US" sz="2200" b="0" dirty="0">
              <a:latin typeface="+mn-lt"/>
            </a:endParaRPr>
          </a:p>
        </p:txBody>
      </p:sp>
      <p:sp>
        <p:nvSpPr>
          <p:cNvPr id="2" name="Rectangle 1"/>
          <p:cNvSpPr/>
          <p:nvPr/>
        </p:nvSpPr>
        <p:spPr>
          <a:xfrm>
            <a:off x="340659" y="3810000"/>
            <a:ext cx="8686800" cy="2529923"/>
          </a:xfrm>
          <a:prstGeom prst="rect">
            <a:avLst/>
          </a:prstGeom>
        </p:spPr>
        <p:txBody>
          <a:bodyPr wrap="square">
            <a:spAutoFit/>
          </a:bodyPr>
          <a:lstStyle/>
          <a:p>
            <a:pPr>
              <a:lnSpc>
                <a:spcPct val="120000"/>
              </a:lnSpc>
              <a:spcAft>
                <a:spcPts val="0"/>
              </a:spcAft>
            </a:pPr>
            <a:r>
              <a:rPr lang="en-US" sz="2200" dirty="0" err="1">
                <a:solidFill>
                  <a:schemeClr val="tx1"/>
                </a:solidFill>
                <a:latin typeface="+mj-lt"/>
                <a:ea typeface="Arial" panose="020B0604020202020204" pitchFamily="34" charset="0"/>
                <a:cs typeface="Times New Roman" panose="02020603050405020304" pitchFamily="18" charset="0"/>
              </a:rPr>
              <a:t>Câu</a:t>
            </a:r>
            <a:r>
              <a:rPr lang="en-US" sz="2200" dirty="0">
                <a:solidFill>
                  <a:schemeClr val="tx1"/>
                </a:solidFill>
                <a:latin typeface="+mj-lt"/>
                <a:ea typeface="Arial" panose="020B0604020202020204" pitchFamily="34" charset="0"/>
                <a:cs typeface="Times New Roman" panose="02020603050405020304" pitchFamily="18" charset="0"/>
              </a:rPr>
              <a:t> </a:t>
            </a:r>
            <a:r>
              <a:rPr lang="en-US" sz="2200" dirty="0" smtClean="0">
                <a:solidFill>
                  <a:schemeClr val="tx1"/>
                </a:solidFill>
                <a:latin typeface="+mj-lt"/>
                <a:ea typeface="Arial" panose="020B0604020202020204" pitchFamily="34" charset="0"/>
                <a:cs typeface="Times New Roman" panose="02020603050405020304" pitchFamily="18" charset="0"/>
              </a:rPr>
              <a:t>2. </a:t>
            </a:r>
            <a:endParaRPr lang="vi-VN" sz="2200" b="0" dirty="0" smtClean="0">
              <a:solidFill>
                <a:schemeClr val="tx1"/>
              </a:solidFill>
              <a:latin typeface="+mj-lt"/>
              <a:ea typeface="Arial" panose="020B0604020202020204" pitchFamily="34" charset="0"/>
              <a:cs typeface="Times New Roman" panose="02020603050405020304" pitchFamily="18" charset="0"/>
            </a:endParaRPr>
          </a:p>
          <a:p>
            <a:pPr>
              <a:lnSpc>
                <a:spcPct val="120000"/>
              </a:lnSpc>
              <a:spcAft>
                <a:spcPts val="0"/>
              </a:spcAft>
            </a:pPr>
            <a:r>
              <a:rPr lang="vi-VN" sz="2200" b="0" dirty="0" smtClean="0">
                <a:solidFill>
                  <a:schemeClr val="tx1"/>
                </a:solidFill>
                <a:latin typeface="+mj-lt"/>
                <a:ea typeface="Arial" panose="020B0604020202020204" pitchFamily="34" charset="0"/>
                <a:cs typeface="Times New Roman" panose="02020603050405020304" pitchFamily="18" charset="0"/>
              </a:rPr>
              <a:t>Hoa đơn tính là hoa:</a:t>
            </a:r>
          </a:p>
          <a:p>
            <a:pPr>
              <a:lnSpc>
                <a:spcPct val="120000"/>
              </a:lnSpc>
              <a:spcAft>
                <a:spcPts val="0"/>
              </a:spcAft>
            </a:pPr>
            <a:r>
              <a:rPr lang="en-US" sz="2200" b="0" dirty="0" smtClean="0">
                <a:solidFill>
                  <a:schemeClr val="tx1"/>
                </a:solidFill>
                <a:latin typeface="+mj-lt"/>
                <a:ea typeface="Arial" panose="020B0604020202020204" pitchFamily="34" charset="0"/>
                <a:cs typeface="Times New Roman" panose="02020603050405020304" pitchFamily="18" charset="0"/>
              </a:rPr>
              <a:t>A</a:t>
            </a:r>
            <a:r>
              <a:rPr lang="en-US" sz="2200" b="0" dirty="0">
                <a:solidFill>
                  <a:schemeClr val="tx1"/>
                </a:solidFill>
                <a:latin typeface="+mj-lt"/>
                <a:ea typeface="Arial" panose="020B0604020202020204" pitchFamily="34" charset="0"/>
                <a:cs typeface="Times New Roman" panose="02020603050405020304" pitchFamily="18" charset="0"/>
              </a:rPr>
              <a:t>. </a:t>
            </a:r>
            <a:r>
              <a:rPr lang="vi-VN" sz="2200" b="0" dirty="0" smtClean="0">
                <a:solidFill>
                  <a:schemeClr val="tx1"/>
                </a:solidFill>
                <a:latin typeface="+mj-lt"/>
                <a:ea typeface="Arial" panose="020B0604020202020204" pitchFamily="34" charset="0"/>
                <a:cs typeface="Times New Roman" panose="02020603050405020304" pitchFamily="18" charset="0"/>
              </a:rPr>
              <a:t>Hoa có cả nhị và nhụy</a:t>
            </a:r>
            <a:r>
              <a:rPr lang="en-US" sz="2200" b="0" dirty="0" smtClean="0">
                <a:solidFill>
                  <a:schemeClr val="tx1"/>
                </a:solidFill>
                <a:latin typeface="+mj-lt"/>
                <a:ea typeface="Arial" panose="020B0604020202020204" pitchFamily="34" charset="0"/>
                <a:cs typeface="Times New Roman" panose="02020603050405020304" pitchFamily="18" charset="0"/>
              </a:rPr>
              <a:t>.</a:t>
            </a:r>
            <a:endParaRPr lang="en-US" sz="2200" b="0" dirty="0">
              <a:solidFill>
                <a:schemeClr val="tx1"/>
              </a:solidFill>
              <a:latin typeface="+mj-lt"/>
              <a:ea typeface="Calibri" panose="020F0502020204030204" pitchFamily="34" charset="0"/>
              <a:cs typeface="Times New Roman" panose="02020603050405020304" pitchFamily="18" charset="0"/>
            </a:endParaRPr>
          </a:p>
          <a:p>
            <a:pPr>
              <a:lnSpc>
                <a:spcPct val="120000"/>
              </a:lnSpc>
              <a:spcAft>
                <a:spcPts val="0"/>
              </a:spcAft>
              <a:tabLst>
                <a:tab pos="457200" algn="l"/>
              </a:tabLst>
            </a:pPr>
            <a:r>
              <a:rPr lang="en-US" sz="2200" b="0" dirty="0">
                <a:solidFill>
                  <a:schemeClr val="tx1"/>
                </a:solidFill>
                <a:latin typeface="+mj-lt"/>
                <a:ea typeface="Arial" panose="020B0604020202020204" pitchFamily="34" charset="0"/>
                <a:cs typeface="Times New Roman" panose="02020603050405020304" pitchFamily="18" charset="0"/>
              </a:rPr>
              <a:t>B. </a:t>
            </a:r>
            <a:r>
              <a:rPr lang="vi-VN" sz="2200" b="0" dirty="0" smtClean="0">
                <a:solidFill>
                  <a:schemeClr val="tx1"/>
                </a:solidFill>
                <a:latin typeface="+mj-lt"/>
                <a:ea typeface="Arial" panose="020B0604020202020204" pitchFamily="34" charset="0"/>
                <a:cs typeface="Times New Roman" panose="02020603050405020304" pitchFamily="18" charset="0"/>
              </a:rPr>
              <a:t>Hoa đực chỉ có nhị hoa và hoa cái có nhụy hoa</a:t>
            </a:r>
          </a:p>
          <a:p>
            <a:pPr>
              <a:lnSpc>
                <a:spcPct val="120000"/>
              </a:lnSpc>
              <a:spcAft>
                <a:spcPts val="0"/>
              </a:spcAft>
              <a:tabLst>
                <a:tab pos="457200" algn="l"/>
              </a:tabLst>
            </a:pPr>
            <a:r>
              <a:rPr lang="en-US" sz="2200" b="0" dirty="0" smtClean="0">
                <a:solidFill>
                  <a:schemeClr val="tx1"/>
                </a:solidFill>
                <a:latin typeface="+mj-lt"/>
                <a:ea typeface="Arial" panose="020B0604020202020204" pitchFamily="34" charset="0"/>
                <a:cs typeface="Times New Roman" panose="02020603050405020304" pitchFamily="18" charset="0"/>
              </a:rPr>
              <a:t>C</a:t>
            </a:r>
            <a:r>
              <a:rPr lang="en-US" sz="2200" b="0" dirty="0">
                <a:solidFill>
                  <a:schemeClr val="tx1"/>
                </a:solidFill>
                <a:latin typeface="+mj-lt"/>
                <a:ea typeface="Arial" panose="020B0604020202020204" pitchFamily="34" charset="0"/>
                <a:cs typeface="Times New Roman" panose="02020603050405020304" pitchFamily="18" charset="0"/>
              </a:rPr>
              <a:t>. </a:t>
            </a:r>
            <a:r>
              <a:rPr lang="vi-VN" sz="2200" b="0" dirty="0" smtClean="0">
                <a:solidFill>
                  <a:schemeClr val="tx1"/>
                </a:solidFill>
                <a:latin typeface="+mj-lt"/>
                <a:ea typeface="Arial" panose="020B0604020202020204" pitchFamily="34" charset="0"/>
                <a:cs typeface="Times New Roman" panose="02020603050405020304" pitchFamily="18" charset="0"/>
              </a:rPr>
              <a:t>Hoa có nhiều cánh</a:t>
            </a:r>
          </a:p>
          <a:p>
            <a:pPr>
              <a:lnSpc>
                <a:spcPct val="120000"/>
              </a:lnSpc>
              <a:spcAft>
                <a:spcPts val="0"/>
              </a:spcAft>
              <a:tabLst>
                <a:tab pos="457200" algn="l"/>
              </a:tabLst>
            </a:pPr>
            <a:r>
              <a:rPr lang="en-US" sz="2200" b="0" dirty="0" smtClean="0">
                <a:solidFill>
                  <a:schemeClr val="tx1"/>
                </a:solidFill>
                <a:latin typeface="+mj-lt"/>
                <a:ea typeface="Arial" panose="020B0604020202020204" pitchFamily="34" charset="0"/>
                <a:cs typeface="Times New Roman" panose="02020603050405020304" pitchFamily="18" charset="0"/>
              </a:rPr>
              <a:t>D</a:t>
            </a:r>
            <a:r>
              <a:rPr lang="en-US" sz="2200" b="0" dirty="0">
                <a:solidFill>
                  <a:schemeClr val="tx1"/>
                </a:solidFill>
                <a:latin typeface="+mj-lt"/>
                <a:ea typeface="Arial" panose="020B0604020202020204" pitchFamily="34" charset="0"/>
                <a:cs typeface="Times New Roman" panose="02020603050405020304" pitchFamily="18" charset="0"/>
              </a:rPr>
              <a:t>. </a:t>
            </a:r>
            <a:r>
              <a:rPr lang="vi-VN" sz="2200" b="0" dirty="0" smtClean="0">
                <a:solidFill>
                  <a:schemeClr val="tx1"/>
                </a:solidFill>
                <a:latin typeface="+mj-lt"/>
                <a:ea typeface="Arial" panose="020B0604020202020204" pitchFamily="34" charset="0"/>
                <a:cs typeface="Times New Roman" panose="02020603050405020304" pitchFamily="18" charset="0"/>
              </a:rPr>
              <a:t>Hoa có màu sắc sặc sỡ</a:t>
            </a:r>
            <a:endParaRPr lang="en-US" sz="2200" b="0" dirty="0">
              <a:solidFill>
                <a:schemeClr val="tx1"/>
              </a:solidFill>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3347"/>
                                        </p:tgtEl>
                                        <p:attrNameLst>
                                          <p:attrName>style.visibility</p:attrName>
                                        </p:attrNameLst>
                                      </p:cBhvr>
                                      <p:to>
                                        <p:strVal val="visible"/>
                                      </p:to>
                                    </p:set>
                                    <p:animEffect transition="in" filter="box(in)">
                                      <p:cBhvr>
                                        <p:cTn id="7" dur="500"/>
                                        <p:tgtEl>
                                          <p:spTgt spid="313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3346"/>
                                        </p:tgtEl>
                                        <p:attrNameLst>
                                          <p:attrName>style.visibility</p:attrName>
                                        </p:attrNameLst>
                                      </p:cBhvr>
                                      <p:to>
                                        <p:strVal val="visible"/>
                                      </p:to>
                                    </p:set>
                                    <p:animEffect transition="in" filter="box(in)">
                                      <p:cBhvr>
                                        <p:cTn id="12" dur="500"/>
                                        <p:tgtEl>
                                          <p:spTgt spid="313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animBg="1"/>
      <p:bldP spid="3133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p:cNvPicPr>
            <a:picLocks noChangeAspect="1"/>
          </p:cNvPicPr>
          <p:nvPr/>
        </p:nvPicPr>
        <p:blipFill rotWithShape="1">
          <a:blip r:embed="rId2">
            <a:extLst>
              <a:ext uri="{28A0092B-C50C-407E-A947-70E740481C1C}">
                <a14:useLocalDpi xmlns:a14="http://schemas.microsoft.com/office/drawing/2010/main" val="0"/>
              </a:ext>
            </a:extLst>
          </a:blip>
          <a:srcRect l="17572" t="54116" r="68192" b="21876"/>
          <a:stretch/>
        </p:blipFill>
        <p:spPr bwMode="auto">
          <a:xfrm>
            <a:off x="14288" y="2743200"/>
            <a:ext cx="3111500" cy="24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3" descr="k220"/>
          <p:cNvPicPr>
            <a:picLocks noChangeAspect="1" noChangeArrowheads="1"/>
          </p:cNvPicPr>
          <p:nvPr/>
        </p:nvPicPr>
        <p:blipFill>
          <a:blip r:embed="rId3">
            <a:extLst>
              <a:ext uri="{28A0092B-C50C-407E-A947-70E740481C1C}">
                <a14:useLocalDpi xmlns:a14="http://schemas.microsoft.com/office/drawing/2010/main" val="0"/>
              </a:ext>
            </a:extLst>
          </a:blip>
          <a:srcRect b="5350"/>
          <a:stretch>
            <a:fillRect/>
          </a:stretch>
        </p:blipFill>
        <p:spPr bwMode="auto">
          <a:xfrm>
            <a:off x="5410200" y="2906713"/>
            <a:ext cx="3617913" cy="1898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sp>
        <p:nvSpPr>
          <p:cNvPr id="17" name="TextBox 16"/>
          <p:cNvSpPr txBox="1">
            <a:spLocks noChangeArrowheads="1"/>
          </p:cNvSpPr>
          <p:nvPr/>
        </p:nvSpPr>
        <p:spPr bwMode="auto">
          <a:xfrm>
            <a:off x="14288" y="5265511"/>
            <a:ext cx="5334000"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000" dirty="0" err="1">
                <a:solidFill>
                  <a:srgbClr val="FF0000"/>
                </a:solidFill>
                <a:cs typeface="Arial" panose="020B0604020202020204" pitchFamily="34" charset="0"/>
              </a:rPr>
              <a:t>Hình</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ảnh</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nào</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là</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biểu</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hiện</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của</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sinh</a:t>
            </a:r>
            <a:r>
              <a:rPr lang="en-US" sz="2000" dirty="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sản</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hữu</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tính</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Hình</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ảnh</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nào</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là</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biểu</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hiện</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của</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sinh</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sản</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vô</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tính</a:t>
            </a:r>
            <a:r>
              <a:rPr lang="en-US" sz="2000" dirty="0" smtClean="0">
                <a:solidFill>
                  <a:srgbClr val="FF0000"/>
                </a:solidFill>
                <a:cs typeface="Arial" panose="020B0604020202020204" pitchFamily="34" charset="0"/>
              </a:rPr>
              <a:t>? </a:t>
            </a:r>
            <a:r>
              <a:rPr lang="en-US" sz="2000" dirty="0" err="1" smtClean="0">
                <a:solidFill>
                  <a:srgbClr val="FF0000"/>
                </a:solidFill>
                <a:cs typeface="Arial" panose="020B0604020202020204" pitchFamily="34" charset="0"/>
              </a:rPr>
              <a:t>Hình</a:t>
            </a:r>
            <a:r>
              <a:rPr lang="en-US" sz="2000" dirty="0" smtClean="0">
                <a:solidFill>
                  <a:srgbClr val="FF0000"/>
                </a:solidFill>
                <a:cs typeface="Arial" panose="020B0604020202020204" pitchFamily="34" charset="0"/>
              </a:rPr>
              <a:t> </a:t>
            </a:r>
            <a:r>
              <a:rPr lang="en-US" sz="2000" dirty="0" err="1">
                <a:solidFill>
                  <a:srgbClr val="FF0000"/>
                </a:solidFill>
                <a:cs typeface="Arial" panose="020B0604020202020204" pitchFamily="34" charset="0"/>
              </a:rPr>
              <a:t>ảnh</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nào</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không</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phải</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là</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biểu</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hiện</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của</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sinh</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sản</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Vì</a:t>
            </a:r>
            <a:r>
              <a:rPr lang="en-US" sz="2000" dirty="0">
                <a:solidFill>
                  <a:srgbClr val="FF0000"/>
                </a:solidFill>
                <a:cs typeface="Arial" panose="020B0604020202020204" pitchFamily="34" charset="0"/>
              </a:rPr>
              <a:t> </a:t>
            </a:r>
            <a:r>
              <a:rPr lang="en-US" sz="2000" dirty="0" err="1">
                <a:solidFill>
                  <a:srgbClr val="FF0000"/>
                </a:solidFill>
                <a:cs typeface="Arial" panose="020B0604020202020204" pitchFamily="34" charset="0"/>
              </a:rPr>
              <a:t>sao</a:t>
            </a:r>
            <a:r>
              <a:rPr lang="en-US" sz="2000" dirty="0">
                <a:solidFill>
                  <a:srgbClr val="FF0000"/>
                </a:solidFill>
                <a:cs typeface="Arial" panose="020B0604020202020204" pitchFamily="34" charset="0"/>
              </a:rPr>
              <a:t>?</a:t>
            </a:r>
          </a:p>
        </p:txBody>
      </p:sp>
      <p:sp>
        <p:nvSpPr>
          <p:cNvPr id="27655" name="TextBox 22"/>
          <p:cNvSpPr txBox="1">
            <a:spLocks noChangeArrowheads="1"/>
          </p:cNvSpPr>
          <p:nvPr/>
        </p:nvSpPr>
        <p:spPr bwMode="auto">
          <a:xfrm>
            <a:off x="5486400" y="4673600"/>
            <a:ext cx="3505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sz="1800">
                <a:cs typeface="Arial" panose="020B0604020202020204" pitchFamily="34" charset="0"/>
              </a:rPr>
              <a:t>Hạt đậu nảy mầm </a:t>
            </a:r>
            <a:r>
              <a:rPr lang="en-US" sz="1800">
                <a:cs typeface="Arial" panose="020B0604020202020204" pitchFamily="34" charset="0"/>
                <a:sym typeface="Wingdings" panose="05000000000000000000" pitchFamily="2" charset="2"/>
              </a:rPr>
              <a:t> </a:t>
            </a:r>
            <a:r>
              <a:rPr lang="en-US" sz="1800">
                <a:cs typeface="Arial" panose="020B0604020202020204" pitchFamily="34" charset="0"/>
              </a:rPr>
              <a:t>cây mới</a:t>
            </a:r>
          </a:p>
        </p:txBody>
      </p:sp>
      <p:sp>
        <p:nvSpPr>
          <p:cNvPr id="15" name="Oval 14"/>
          <p:cNvSpPr/>
          <p:nvPr/>
        </p:nvSpPr>
        <p:spPr>
          <a:xfrm>
            <a:off x="8496300" y="2897188"/>
            <a:ext cx="515938" cy="53975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4</a:t>
            </a:r>
          </a:p>
        </p:txBody>
      </p:sp>
      <p:sp>
        <p:nvSpPr>
          <p:cNvPr id="27657" name="TextBox 19"/>
          <p:cNvSpPr txBox="1">
            <a:spLocks noChangeArrowheads="1"/>
          </p:cNvSpPr>
          <p:nvPr/>
        </p:nvSpPr>
        <p:spPr bwMode="auto">
          <a:xfrm>
            <a:off x="6053138" y="2062270"/>
            <a:ext cx="2701131"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ts val="0"/>
              </a:spcBef>
              <a:buFontTx/>
              <a:buNone/>
            </a:pPr>
            <a:r>
              <a:rPr lang="en-US" sz="1800" dirty="0" err="1">
                <a:cs typeface="Arial" panose="020B0604020202020204" pitchFamily="34" charset="0"/>
              </a:rPr>
              <a:t>Thạch</a:t>
            </a:r>
            <a:r>
              <a:rPr lang="en-US" sz="1800" dirty="0">
                <a:cs typeface="Arial" panose="020B0604020202020204" pitchFamily="34" charset="0"/>
              </a:rPr>
              <a:t> </a:t>
            </a:r>
            <a:r>
              <a:rPr lang="en-US" sz="1800" dirty="0" err="1">
                <a:cs typeface="Arial" panose="020B0604020202020204" pitchFamily="34" charset="0"/>
              </a:rPr>
              <a:t>sùng</a:t>
            </a:r>
            <a:r>
              <a:rPr lang="en-US" sz="1800" dirty="0">
                <a:cs typeface="Arial" panose="020B0604020202020204" pitchFamily="34" charset="0"/>
              </a:rPr>
              <a:t> </a:t>
            </a:r>
            <a:r>
              <a:rPr lang="en-US" sz="1800" dirty="0" err="1">
                <a:cs typeface="Arial" panose="020B0604020202020204" pitchFamily="34" charset="0"/>
              </a:rPr>
              <a:t>đứt</a:t>
            </a:r>
            <a:r>
              <a:rPr lang="en-US" sz="1800" dirty="0">
                <a:cs typeface="Arial" panose="020B0604020202020204" pitchFamily="34" charset="0"/>
              </a:rPr>
              <a:t> </a:t>
            </a:r>
            <a:r>
              <a:rPr lang="en-US" sz="1800" dirty="0" err="1">
                <a:cs typeface="Arial" panose="020B0604020202020204" pitchFamily="34" charset="0"/>
              </a:rPr>
              <a:t>đuôi</a:t>
            </a:r>
            <a:r>
              <a:rPr lang="en-US" sz="1800" dirty="0">
                <a:cs typeface="Arial" panose="020B0604020202020204" pitchFamily="34" charset="0"/>
              </a:rPr>
              <a:t> </a:t>
            </a:r>
            <a:r>
              <a:rPr lang="en-US" sz="1800" dirty="0">
                <a:cs typeface="Arial" panose="020B0604020202020204" pitchFamily="34" charset="0"/>
                <a:sym typeface="Wingdings" panose="05000000000000000000" pitchFamily="2" charset="2"/>
              </a:rPr>
              <a:t></a:t>
            </a:r>
            <a:r>
              <a:rPr lang="en-US" sz="1800" dirty="0">
                <a:cs typeface="Arial" panose="020B0604020202020204" pitchFamily="34" charset="0"/>
              </a:rPr>
              <a:t> </a:t>
            </a:r>
            <a:r>
              <a:rPr lang="en-US" sz="1800" dirty="0" err="1">
                <a:cs typeface="Arial" panose="020B0604020202020204" pitchFamily="34" charset="0"/>
              </a:rPr>
              <a:t>mọc</a:t>
            </a:r>
            <a:r>
              <a:rPr lang="en-US" sz="1800" dirty="0">
                <a:cs typeface="Arial" panose="020B0604020202020204" pitchFamily="34" charset="0"/>
              </a:rPr>
              <a:t> </a:t>
            </a:r>
            <a:r>
              <a:rPr lang="en-US" sz="1800" dirty="0" err="1">
                <a:cs typeface="Arial" panose="020B0604020202020204" pitchFamily="34" charset="0"/>
              </a:rPr>
              <a:t>đuôi</a:t>
            </a:r>
            <a:r>
              <a:rPr lang="en-US" sz="1800" dirty="0">
                <a:cs typeface="Arial" panose="020B0604020202020204" pitchFamily="34" charset="0"/>
              </a:rPr>
              <a:t> </a:t>
            </a:r>
            <a:r>
              <a:rPr lang="en-US" sz="1800" dirty="0" err="1">
                <a:cs typeface="Arial" panose="020B0604020202020204" pitchFamily="34" charset="0"/>
              </a:rPr>
              <a:t>mới</a:t>
            </a:r>
            <a:endParaRPr lang="en-US" sz="1800" dirty="0">
              <a:cs typeface="Arial" panose="020B0604020202020204" pitchFamily="34" charset="0"/>
            </a:endParaRPr>
          </a:p>
        </p:txBody>
      </p:sp>
      <p:pic>
        <p:nvPicPr>
          <p:cNvPr id="27658" name="Picture 5"/>
          <p:cNvPicPr>
            <a:picLocks noGrp="1" noChangeAspect="1" noChangeArrowheads="1"/>
          </p:cNvPicPr>
          <p:nvPr/>
        </p:nvPicPr>
        <p:blipFill>
          <a:blip r:embed="rId4">
            <a:extLst>
              <a:ext uri="{28A0092B-C50C-407E-A947-70E740481C1C}">
                <a14:useLocalDpi xmlns:a14="http://schemas.microsoft.com/office/drawing/2010/main" val="0"/>
              </a:ext>
            </a:extLst>
          </a:blip>
          <a:srcRect l="19177" r="24203"/>
          <a:stretch>
            <a:fillRect/>
          </a:stretch>
        </p:blipFill>
        <p:spPr bwMode="auto">
          <a:xfrm>
            <a:off x="3201988" y="2744787"/>
            <a:ext cx="213201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C:\Users\DELL\Desktop\giac-mo-thay-than-lan2.jpg"/>
          <p:cNvPicPr>
            <a:picLocks noChangeAspect="1" noChangeArrowheads="1"/>
          </p:cNvPicPr>
          <p:nvPr/>
        </p:nvPicPr>
        <p:blipFill>
          <a:blip r:embed="rId5">
            <a:extLst>
              <a:ext uri="{28A0092B-C50C-407E-A947-70E740481C1C}">
                <a14:useLocalDpi xmlns:a14="http://schemas.microsoft.com/office/drawing/2010/main" val="0"/>
              </a:ext>
            </a:extLst>
          </a:blip>
          <a:srcRect t="13448" r="60800" b="-2"/>
          <a:stretch>
            <a:fillRect/>
          </a:stretch>
        </p:blipFill>
        <p:spPr bwMode="auto">
          <a:xfrm>
            <a:off x="5645944" y="1258184"/>
            <a:ext cx="113665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6" descr="C:\Users\DELL\Desktop\giac-mo-thay-than-lan2.jpg"/>
          <p:cNvPicPr>
            <a:picLocks noChangeAspect="1" noChangeArrowheads="1"/>
          </p:cNvPicPr>
          <p:nvPr/>
        </p:nvPicPr>
        <p:blipFill>
          <a:blip r:embed="rId5">
            <a:extLst>
              <a:ext uri="{28A0092B-C50C-407E-A947-70E740481C1C}">
                <a14:useLocalDpi xmlns:a14="http://schemas.microsoft.com/office/drawing/2010/main" val="0"/>
              </a:ext>
            </a:extLst>
          </a:blip>
          <a:srcRect l="38634" t="241"/>
          <a:stretch>
            <a:fillRect/>
          </a:stretch>
        </p:blipFill>
        <p:spPr bwMode="auto">
          <a:xfrm>
            <a:off x="6693694" y="1150234"/>
            <a:ext cx="23272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2568575" y="3009166"/>
            <a:ext cx="517525" cy="5334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2</a:t>
            </a:r>
          </a:p>
        </p:txBody>
      </p:sp>
      <p:sp>
        <p:nvSpPr>
          <p:cNvPr id="16" name="Oval 15"/>
          <p:cNvSpPr/>
          <p:nvPr/>
        </p:nvSpPr>
        <p:spPr>
          <a:xfrm>
            <a:off x="4854575" y="2769113"/>
            <a:ext cx="439738" cy="523875"/>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3</a:t>
            </a:r>
          </a:p>
        </p:txBody>
      </p:sp>
      <p:sp>
        <p:nvSpPr>
          <p:cNvPr id="27663" name="TextBox 21"/>
          <p:cNvSpPr txBox="1">
            <a:spLocks noChangeArrowheads="1"/>
          </p:cNvSpPr>
          <p:nvPr/>
        </p:nvSpPr>
        <p:spPr bwMode="auto">
          <a:xfrm>
            <a:off x="3205163" y="4576762"/>
            <a:ext cx="21288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FontTx/>
              <a:buNone/>
            </a:pPr>
            <a:r>
              <a:rPr lang="en-US" sz="1800">
                <a:cs typeface="Arial" panose="020B0604020202020204" pitchFamily="34" charset="0"/>
              </a:rPr>
              <a:t>Củ khoai tây nảy mầm </a:t>
            </a:r>
            <a:r>
              <a:rPr lang="en-US" sz="1800">
                <a:cs typeface="Arial" panose="020B0604020202020204" pitchFamily="34" charset="0"/>
                <a:sym typeface="Wingdings" panose="05000000000000000000" pitchFamily="2" charset="2"/>
              </a:rPr>
              <a:t> </a:t>
            </a:r>
            <a:r>
              <a:rPr lang="en-US" sz="1800">
                <a:cs typeface="Arial" panose="020B0604020202020204" pitchFamily="34" charset="0"/>
              </a:rPr>
              <a:t>cây mới</a:t>
            </a:r>
          </a:p>
        </p:txBody>
      </p:sp>
      <p:sp>
        <p:nvSpPr>
          <p:cNvPr id="19" name="Text Box 4"/>
          <p:cNvSpPr txBox="1">
            <a:spLocks noChangeArrowheads="1"/>
          </p:cNvSpPr>
          <p:nvPr/>
        </p:nvSpPr>
        <p:spPr bwMode="auto">
          <a:xfrm>
            <a:off x="1219200" y="61969"/>
            <a:ext cx="3048794"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b="0" dirty="0">
                <a:solidFill>
                  <a:srgbClr val="FF0000"/>
                </a:solidFill>
                <a:sym typeface="Wingdings" panose="05000000000000000000" pitchFamily="2" charset="2"/>
              </a:rPr>
              <a:t></a:t>
            </a:r>
            <a:r>
              <a:rPr lang="en-US" u="sng" dirty="0" err="1">
                <a:solidFill>
                  <a:srgbClr val="FF0000"/>
                </a:solidFill>
                <a:effectLst>
                  <a:outerShdw blurRad="38100" dist="38100" dir="2700000" algn="tl">
                    <a:srgbClr val="000000"/>
                  </a:outerShdw>
                </a:effectLst>
              </a:rPr>
              <a:t>KHỞI</a:t>
            </a:r>
            <a:r>
              <a:rPr lang="en-US" u="sng" dirty="0">
                <a:solidFill>
                  <a:srgbClr val="FF0000"/>
                </a:solidFill>
                <a:effectLst>
                  <a:outerShdw blurRad="38100" dist="38100" dir="2700000" algn="tl">
                    <a:srgbClr val="000000"/>
                  </a:outerShdw>
                </a:effectLst>
              </a:rPr>
              <a:t> </a:t>
            </a:r>
            <a:r>
              <a:rPr lang="en-US" u="sng" dirty="0" err="1">
                <a:solidFill>
                  <a:srgbClr val="FF0000"/>
                </a:solidFill>
                <a:effectLst>
                  <a:outerShdw blurRad="38100" dist="38100" dir="2700000" algn="tl">
                    <a:srgbClr val="000000"/>
                  </a:outerShdw>
                </a:effectLst>
              </a:rPr>
              <a:t>ĐỘNG</a:t>
            </a:r>
            <a:endParaRPr lang="en-US" u="sng" dirty="0">
              <a:solidFill>
                <a:srgbClr val="FF0000"/>
              </a:solidFill>
              <a:effectLst>
                <a:outerShdw blurRad="38100" dist="38100" dir="2700000" algn="tl">
                  <a:srgbClr val="000000"/>
                </a:outerShdw>
              </a:effectLst>
            </a:endParaRPr>
          </a:p>
        </p:txBody>
      </p:sp>
      <p:sp>
        <p:nvSpPr>
          <p:cNvPr id="14" name="Oval 13"/>
          <p:cNvSpPr/>
          <p:nvPr/>
        </p:nvSpPr>
        <p:spPr>
          <a:xfrm>
            <a:off x="5869782" y="1264534"/>
            <a:ext cx="457200" cy="4714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1</a:t>
            </a:r>
          </a:p>
        </p:txBody>
      </p:sp>
      <p:sp>
        <p:nvSpPr>
          <p:cNvPr id="20" name="Rectangle 19"/>
          <p:cNvSpPr/>
          <p:nvPr/>
        </p:nvSpPr>
        <p:spPr>
          <a:xfrm>
            <a:off x="163910" y="792342"/>
            <a:ext cx="4809330" cy="584775"/>
          </a:xfrm>
          <a:prstGeom prst="rect">
            <a:avLst/>
          </a:prstGeom>
          <a:noFill/>
        </p:spPr>
        <p:txBody>
          <a:bodyPr wrap="none">
            <a:spAutoFit/>
          </a:bodyPr>
          <a:lstStyle/>
          <a:p>
            <a:pPr algn="ctr" eaLnBrk="1" fontAlgn="auto" hangingPunct="1">
              <a:spcBef>
                <a:spcPts val="0"/>
              </a:spcBef>
              <a:spcAft>
                <a:spcPts val="0"/>
              </a:spcAft>
              <a:defRPr/>
            </a:pPr>
            <a:r>
              <a:rPr lang="en-US"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Trß</a:t>
            </a:r>
            <a:r>
              <a:rPr lang="en-US"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 </a:t>
            </a:r>
            <a:r>
              <a:rPr lang="en-US"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ch¬I</a:t>
            </a:r>
            <a:r>
              <a:rPr lang="en-US"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 ®</a:t>
            </a:r>
            <a:r>
              <a:rPr lang="en-US"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Êu</a:t>
            </a:r>
            <a:r>
              <a:rPr lang="en-US"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 </a:t>
            </a:r>
            <a:r>
              <a:rPr lang="en-US"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TRÝ</a:t>
            </a:r>
            <a:endParaRPr lang="en-US"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endParaRPr>
          </a:p>
        </p:txBody>
      </p:sp>
      <p:sp>
        <p:nvSpPr>
          <p:cNvPr id="27667" name="TextBox 20"/>
          <p:cNvSpPr txBox="1">
            <a:spLocks noChangeArrowheads="1"/>
          </p:cNvSpPr>
          <p:nvPr/>
        </p:nvSpPr>
        <p:spPr bwMode="auto">
          <a:xfrm>
            <a:off x="39688" y="1351846"/>
            <a:ext cx="5483225" cy="1631216"/>
          </a:xfrm>
          <a:prstGeom prst="rect">
            <a:avLst/>
          </a:prstGeom>
          <a:solidFill>
            <a:srgbClr val="01481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000" dirty="0" err="1">
                <a:solidFill>
                  <a:srgbClr val="FFFFFF"/>
                </a:solidFill>
                <a:latin typeface="Calibri" panose="020F0502020204030204" pitchFamily="34" charset="0"/>
              </a:rPr>
              <a:t>LUẬT</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CHƠI</a:t>
            </a:r>
            <a:r>
              <a:rPr lang="en-US" sz="2000" dirty="0">
                <a:solidFill>
                  <a:srgbClr val="FFFFFF"/>
                </a:solidFill>
                <a:latin typeface="Calibri" panose="020F0502020204030204" pitchFamily="34" charset="0"/>
              </a:rPr>
              <a:t> </a:t>
            </a:r>
          </a:p>
          <a:p>
            <a:pPr eaLnBrk="1" hangingPunct="1">
              <a:spcBef>
                <a:spcPct val="0"/>
              </a:spcBef>
              <a:buFontTx/>
              <a:buNone/>
            </a:pPr>
            <a:r>
              <a:rPr lang="en-US" sz="2000" dirty="0">
                <a:solidFill>
                  <a:srgbClr val="FFFFFF"/>
                </a:solidFill>
                <a:latin typeface="Calibri" panose="020F0502020204030204" pitchFamily="34" charset="0"/>
              </a:rPr>
              <a:t>1. Chia </a:t>
            </a:r>
            <a:r>
              <a:rPr lang="en-US" sz="2000" dirty="0" err="1">
                <a:solidFill>
                  <a:srgbClr val="FFFFFF"/>
                </a:solidFill>
                <a:latin typeface="Calibri" panose="020F0502020204030204" pitchFamily="34" charset="0"/>
              </a:rPr>
              <a:t>lớp</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thành</a:t>
            </a:r>
            <a:r>
              <a:rPr lang="en-US" sz="2000" dirty="0">
                <a:solidFill>
                  <a:srgbClr val="FFFFFF"/>
                </a:solidFill>
                <a:latin typeface="Calibri" panose="020F0502020204030204" pitchFamily="34" charset="0"/>
              </a:rPr>
              <a:t> </a:t>
            </a:r>
            <a:r>
              <a:rPr lang="vi-VN" sz="2000" dirty="0" smtClean="0">
                <a:solidFill>
                  <a:srgbClr val="FFFFFF"/>
                </a:solidFill>
                <a:latin typeface="Calibri" panose="020F0502020204030204" pitchFamily="34" charset="0"/>
              </a:rPr>
              <a:t>4</a:t>
            </a:r>
            <a:r>
              <a:rPr lang="en-US" sz="2000" dirty="0" smtClean="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đội</a:t>
            </a:r>
            <a:r>
              <a:rPr lang="en-US" sz="2000" dirty="0" smtClean="0">
                <a:solidFill>
                  <a:srgbClr val="FFFFFF"/>
                </a:solidFill>
                <a:latin typeface="Calibri" panose="020F0502020204030204" pitchFamily="34" charset="0"/>
              </a:rPr>
              <a:t>.</a:t>
            </a:r>
            <a:endParaRPr lang="en-US" sz="2000" dirty="0">
              <a:solidFill>
                <a:srgbClr val="FFFFFF"/>
              </a:solidFill>
              <a:latin typeface="Calibri" panose="020F0502020204030204" pitchFamily="34" charset="0"/>
            </a:endParaRPr>
          </a:p>
          <a:p>
            <a:pPr eaLnBrk="1" hangingPunct="1">
              <a:spcBef>
                <a:spcPct val="0"/>
              </a:spcBef>
              <a:buFontTx/>
              <a:buNone/>
            </a:pPr>
            <a:r>
              <a:rPr lang="en-US" sz="2000" dirty="0">
                <a:solidFill>
                  <a:srgbClr val="FFFFFF"/>
                </a:solidFill>
                <a:latin typeface="Calibri" panose="020F0502020204030204" pitchFamily="34" charset="0"/>
              </a:rPr>
              <a:t>2. </a:t>
            </a:r>
            <a:r>
              <a:rPr lang="en-US" sz="2000" dirty="0" err="1">
                <a:solidFill>
                  <a:srgbClr val="FFFFFF"/>
                </a:solidFill>
                <a:latin typeface="Calibri" panose="020F0502020204030204" pitchFamily="34" charset="0"/>
              </a:rPr>
              <a:t>Trong</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thời</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gian</a:t>
            </a:r>
            <a:r>
              <a:rPr lang="en-US" sz="2000" dirty="0">
                <a:solidFill>
                  <a:srgbClr val="FFFFFF"/>
                </a:solidFill>
                <a:latin typeface="Calibri" panose="020F0502020204030204" pitchFamily="34" charset="0"/>
              </a:rPr>
              <a:t> 1 </a:t>
            </a:r>
            <a:r>
              <a:rPr lang="en-US" sz="2000" dirty="0" err="1">
                <a:solidFill>
                  <a:srgbClr val="FFFFFF"/>
                </a:solidFill>
                <a:latin typeface="Calibri" panose="020F0502020204030204" pitchFamily="34" charset="0"/>
              </a:rPr>
              <a:t>phút</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đội</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nào</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viết</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ra</a:t>
            </a:r>
            <a:r>
              <a:rPr lang="en-US" sz="2000" dirty="0">
                <a:solidFill>
                  <a:srgbClr val="FFFFFF"/>
                </a:solidFill>
                <a:latin typeface="Calibri" panose="020F0502020204030204" pitchFamily="34" charset="0"/>
              </a:rPr>
              <a:t> </a:t>
            </a:r>
            <a:r>
              <a:rPr lang="vi-VN" sz="2000" dirty="0">
                <a:solidFill>
                  <a:srgbClr val="FFFFFF"/>
                </a:solidFill>
                <a:latin typeface="Calibri" panose="020F0502020204030204" pitchFamily="34" charset="0"/>
              </a:rPr>
              <a:t>đ</a:t>
            </a:r>
            <a:r>
              <a:rPr lang="en-US" sz="2000" dirty="0" err="1" smtClean="0">
                <a:solidFill>
                  <a:srgbClr val="FFFFFF"/>
                </a:solidFill>
                <a:latin typeface="Calibri" panose="020F0502020204030204" pitchFamily="34" charset="0"/>
              </a:rPr>
              <a:t>ược</a:t>
            </a:r>
            <a:r>
              <a:rPr lang="vi-VN" sz="2000" dirty="0" smtClean="0">
                <a:solidFill>
                  <a:srgbClr val="FFFFFF"/>
                </a:solidFill>
                <a:latin typeface="Calibri" panose="020F0502020204030204" pitchFamily="34" charset="0"/>
              </a:rPr>
              <a:t> </a:t>
            </a:r>
            <a:r>
              <a:rPr lang="en-US" sz="2000" dirty="0" smtClean="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đáp</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án</a:t>
            </a:r>
            <a:r>
              <a:rPr lang="en-US" sz="2000" dirty="0">
                <a:solidFill>
                  <a:srgbClr val="FFFFFF"/>
                </a:solidFill>
                <a:latin typeface="Calibri" panose="020F0502020204030204" pitchFamily="34" charset="0"/>
              </a:rPr>
              <a:t> </a:t>
            </a:r>
            <a:r>
              <a:rPr lang="en-US" sz="2000" dirty="0" err="1">
                <a:solidFill>
                  <a:srgbClr val="FFFFFF"/>
                </a:solidFill>
                <a:latin typeface="Calibri" panose="020F0502020204030204" pitchFamily="34" charset="0"/>
              </a:rPr>
              <a:t>đúng</a:t>
            </a:r>
            <a:r>
              <a:rPr lang="en-US" sz="2000" dirty="0">
                <a:solidFill>
                  <a:srgbClr val="FFFFFF"/>
                </a:solidFill>
                <a:latin typeface="Calibri" panose="020F0502020204030204" pitchFamily="34" charset="0"/>
              </a:rPr>
              <a:t> </a:t>
            </a:r>
            <a:r>
              <a:rPr lang="en-US" sz="2000" dirty="0" err="1" smtClean="0">
                <a:solidFill>
                  <a:srgbClr val="FFFFFF"/>
                </a:solidFill>
                <a:latin typeface="Calibri" panose="020F0502020204030204" pitchFamily="34" charset="0"/>
              </a:rPr>
              <a:t>và</a:t>
            </a:r>
            <a:r>
              <a:rPr lang="en-US" sz="2000" dirty="0" smtClean="0">
                <a:solidFill>
                  <a:srgbClr val="FFFFFF"/>
                </a:solidFill>
                <a:latin typeface="Calibri" panose="020F0502020204030204" pitchFamily="34" charset="0"/>
              </a:rPr>
              <a:t> </a:t>
            </a:r>
            <a:r>
              <a:rPr lang="en-US" sz="2000" dirty="0" err="1" smtClean="0">
                <a:solidFill>
                  <a:srgbClr val="FFFFFF"/>
                </a:solidFill>
                <a:latin typeface="Calibri" panose="020F0502020204030204" pitchFamily="34" charset="0"/>
              </a:rPr>
              <a:t>nhanh</a:t>
            </a:r>
            <a:r>
              <a:rPr lang="en-US" sz="2000" dirty="0" smtClean="0">
                <a:solidFill>
                  <a:srgbClr val="FFFFFF"/>
                </a:solidFill>
                <a:latin typeface="Calibri" panose="020F0502020204030204" pitchFamily="34" charset="0"/>
              </a:rPr>
              <a:t> </a:t>
            </a:r>
            <a:r>
              <a:rPr lang="en-US" sz="2000" dirty="0" err="1" smtClean="0">
                <a:solidFill>
                  <a:srgbClr val="FFFFFF"/>
                </a:solidFill>
                <a:latin typeface="Calibri" panose="020F0502020204030204" pitchFamily="34" charset="0"/>
              </a:rPr>
              <a:t>hơn</a:t>
            </a:r>
            <a:r>
              <a:rPr lang="en-US" sz="2000" dirty="0" smtClean="0">
                <a:solidFill>
                  <a:srgbClr val="FFFFFF"/>
                </a:solidFill>
                <a:latin typeface="Calibri" panose="020F0502020204030204" pitchFamily="34" charset="0"/>
              </a:rPr>
              <a:t> </a:t>
            </a:r>
            <a:r>
              <a:rPr lang="en-US" sz="2000" dirty="0" err="1" smtClean="0">
                <a:solidFill>
                  <a:srgbClr val="FFFFFF"/>
                </a:solidFill>
                <a:latin typeface="Calibri" panose="020F0502020204030204" pitchFamily="34" charset="0"/>
              </a:rPr>
              <a:t>thì</a:t>
            </a:r>
            <a:r>
              <a:rPr lang="en-US" sz="2000" dirty="0" smtClean="0">
                <a:solidFill>
                  <a:srgbClr val="FFFFFF"/>
                </a:solidFill>
                <a:latin typeface="Calibri" panose="020F0502020204030204" pitchFamily="34" charset="0"/>
              </a:rPr>
              <a:t> </a:t>
            </a:r>
            <a:r>
              <a:rPr lang="en-US" sz="2000" dirty="0" err="1" smtClean="0">
                <a:solidFill>
                  <a:srgbClr val="FFFFFF"/>
                </a:solidFill>
                <a:latin typeface="Calibri" panose="020F0502020204030204" pitchFamily="34" charset="0"/>
              </a:rPr>
              <a:t>đội</a:t>
            </a:r>
            <a:r>
              <a:rPr lang="en-US" sz="2000" dirty="0" smtClean="0">
                <a:solidFill>
                  <a:srgbClr val="FFFFFF"/>
                </a:solidFill>
                <a:latin typeface="Calibri" panose="020F0502020204030204" pitchFamily="34" charset="0"/>
              </a:rPr>
              <a:t> </a:t>
            </a:r>
            <a:r>
              <a:rPr lang="en-US" sz="2000" dirty="0" err="1" smtClean="0">
                <a:solidFill>
                  <a:srgbClr val="FFFFFF"/>
                </a:solidFill>
                <a:latin typeface="Calibri" panose="020F0502020204030204" pitchFamily="34" charset="0"/>
              </a:rPr>
              <a:t>đó</a:t>
            </a:r>
            <a:r>
              <a:rPr lang="en-US" sz="2000" dirty="0" smtClean="0">
                <a:solidFill>
                  <a:srgbClr val="FFFFFF"/>
                </a:solidFill>
                <a:latin typeface="Calibri" panose="020F0502020204030204" pitchFamily="34" charset="0"/>
              </a:rPr>
              <a:t> </a:t>
            </a:r>
            <a:r>
              <a:rPr lang="en-US" sz="2000" dirty="0" err="1" smtClean="0">
                <a:solidFill>
                  <a:srgbClr val="FFFFFF"/>
                </a:solidFill>
                <a:latin typeface="Calibri" panose="020F0502020204030204" pitchFamily="34" charset="0"/>
              </a:rPr>
              <a:t>sẽ</a:t>
            </a:r>
            <a:r>
              <a:rPr lang="en-US" sz="2000" dirty="0" smtClean="0">
                <a:solidFill>
                  <a:srgbClr val="FFFFFF"/>
                </a:solidFill>
                <a:latin typeface="Calibri" panose="020F0502020204030204" pitchFamily="34" charset="0"/>
              </a:rPr>
              <a:t> </a:t>
            </a:r>
            <a:r>
              <a:rPr lang="en-US" sz="2000" dirty="0" err="1" smtClean="0">
                <a:solidFill>
                  <a:srgbClr val="FFFFFF"/>
                </a:solidFill>
                <a:latin typeface="Calibri" panose="020F0502020204030204" pitchFamily="34" charset="0"/>
              </a:rPr>
              <a:t>chiến</a:t>
            </a:r>
            <a:r>
              <a:rPr lang="en-US" sz="2000" dirty="0" smtClean="0">
                <a:solidFill>
                  <a:srgbClr val="FFFFFF"/>
                </a:solidFill>
                <a:latin typeface="Calibri" panose="020F0502020204030204" pitchFamily="34" charset="0"/>
              </a:rPr>
              <a:t> </a:t>
            </a:r>
            <a:r>
              <a:rPr lang="en-US" sz="2000" dirty="0" err="1" smtClean="0">
                <a:solidFill>
                  <a:srgbClr val="FFFFFF"/>
                </a:solidFill>
                <a:latin typeface="Calibri" panose="020F0502020204030204" pitchFamily="34" charset="0"/>
              </a:rPr>
              <a:t>thắng</a:t>
            </a:r>
            <a:r>
              <a:rPr lang="en-US" sz="2000" dirty="0" smtClean="0">
                <a:solidFill>
                  <a:srgbClr val="FFFFFF"/>
                </a:solidFill>
                <a:latin typeface="Calibri" panose="020F0502020204030204" pitchFamily="34" charset="0"/>
              </a:rPr>
              <a:t>.</a:t>
            </a:r>
            <a:endParaRPr lang="en-US" sz="2000" dirty="0">
              <a:solidFill>
                <a:srgbClr val="FFFFFF"/>
              </a:solidFill>
              <a:latin typeface="Calibri" panose="020F0502020204030204" pitchFamily="34" charset="0"/>
            </a:endParaRPr>
          </a:p>
        </p:txBody>
      </p:sp>
      <p:pic>
        <p:nvPicPr>
          <p:cNvPr id="22" name="Picture 4"/>
          <p:cNvPicPr>
            <a:picLocks noChangeAspect="1"/>
          </p:cNvPicPr>
          <p:nvPr/>
        </p:nvPicPr>
        <p:blipFill rotWithShape="1">
          <a:blip r:embed="rId6">
            <a:extLst>
              <a:ext uri="{28A0092B-C50C-407E-A947-70E740481C1C}">
                <a14:useLocalDpi xmlns:a14="http://schemas.microsoft.com/office/drawing/2010/main" val="0"/>
              </a:ext>
            </a:extLst>
          </a:blip>
          <a:srcRect l="17644" t="43750" r="67516" b="31250"/>
          <a:stretch/>
        </p:blipFill>
        <p:spPr bwMode="auto">
          <a:xfrm>
            <a:off x="5294312" y="5181600"/>
            <a:ext cx="3793727" cy="163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p:cNvSpPr/>
          <p:nvPr/>
        </p:nvSpPr>
        <p:spPr>
          <a:xfrm>
            <a:off x="8590429" y="5142846"/>
            <a:ext cx="515938" cy="53975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smtClean="0">
                <a:solidFill>
                  <a:srgbClr val="0000FF"/>
                </a:solidFill>
              </a:rPr>
              <a:t>5</a:t>
            </a:r>
            <a:endParaRPr lang="en-US" dirty="0">
              <a:solidFill>
                <a:srgbClr val="0000FF"/>
              </a:solidFill>
            </a:endParaRPr>
          </a:p>
        </p:txBody>
      </p:sp>
      <p:pic>
        <p:nvPicPr>
          <p:cNvPr id="24" name="Picture 23" descr="Digit 6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981445" y="1937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827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Oval 4"/>
          <p:cNvSpPr>
            <a:spLocks noChangeArrowheads="1"/>
          </p:cNvSpPr>
          <p:nvPr/>
        </p:nvSpPr>
        <p:spPr bwMode="auto">
          <a:xfrm>
            <a:off x="201706" y="2667000"/>
            <a:ext cx="381000" cy="3460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103427" name="Text Box 5"/>
          <p:cNvSpPr txBox="1">
            <a:spLocks noChangeArrowheads="1"/>
          </p:cNvSpPr>
          <p:nvPr/>
        </p:nvSpPr>
        <p:spPr bwMode="auto">
          <a:xfrm>
            <a:off x="179294" y="816766"/>
            <a:ext cx="9067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ts val="0"/>
              </a:spcBef>
              <a:buFontTx/>
              <a:buNone/>
            </a:pPr>
            <a:r>
              <a:rPr lang="vi-VN" sz="2400" dirty="0"/>
              <a:t>Câu </a:t>
            </a:r>
            <a:r>
              <a:rPr lang="en-US" sz="2400" dirty="0"/>
              <a:t>3</a:t>
            </a:r>
            <a:r>
              <a:rPr lang="vi-VN" sz="2400" dirty="0"/>
              <a:t>.</a:t>
            </a:r>
            <a:r>
              <a:rPr lang="vi-VN" sz="2400" b="0" dirty="0"/>
              <a:t> </a:t>
            </a:r>
            <a:r>
              <a:rPr lang="vi-VN" sz="2400" b="0" dirty="0" smtClean="0"/>
              <a:t>Trong các hoa sau đâu là hoa lưỡng tính:</a:t>
            </a:r>
          </a:p>
          <a:p>
            <a:pPr>
              <a:lnSpc>
                <a:spcPct val="120000"/>
              </a:lnSpc>
              <a:spcBef>
                <a:spcPts val="0"/>
              </a:spcBef>
              <a:buFontTx/>
              <a:buNone/>
            </a:pPr>
            <a:r>
              <a:rPr lang="vi-VN" sz="2400" b="0" dirty="0" smtClean="0"/>
              <a:t>A</a:t>
            </a:r>
            <a:r>
              <a:rPr lang="vi-VN" sz="2400" b="0" dirty="0"/>
              <a:t>. </a:t>
            </a:r>
            <a:r>
              <a:rPr lang="vi-VN" sz="2400" b="0" dirty="0" smtClean="0"/>
              <a:t>Hoa cà, hoa mướp, hoa bưởi</a:t>
            </a:r>
            <a:endParaRPr lang="vi-VN" sz="2400" b="0" dirty="0"/>
          </a:p>
          <a:p>
            <a:pPr>
              <a:lnSpc>
                <a:spcPct val="120000"/>
              </a:lnSpc>
              <a:spcBef>
                <a:spcPts val="0"/>
              </a:spcBef>
              <a:buFontTx/>
              <a:buNone/>
            </a:pPr>
            <a:r>
              <a:rPr lang="vi-VN" sz="2400" b="0" dirty="0"/>
              <a:t>B. </a:t>
            </a:r>
            <a:r>
              <a:rPr lang="vi-VN" sz="2400" b="0" dirty="0" smtClean="0"/>
              <a:t>Hoa đu đủ, hoa ly, hoa bưởi</a:t>
            </a:r>
          </a:p>
          <a:p>
            <a:pPr>
              <a:lnSpc>
                <a:spcPct val="120000"/>
              </a:lnSpc>
              <a:spcBef>
                <a:spcPts val="0"/>
              </a:spcBef>
              <a:buFontTx/>
              <a:buNone/>
            </a:pPr>
            <a:r>
              <a:rPr lang="vi-VN" sz="2400" b="0" dirty="0" smtClean="0"/>
              <a:t>C</a:t>
            </a:r>
            <a:r>
              <a:rPr lang="vi-VN" sz="2400" b="0" dirty="0"/>
              <a:t>. </a:t>
            </a:r>
            <a:r>
              <a:rPr lang="vi-VN" sz="2400" b="0" dirty="0" smtClean="0"/>
              <a:t>Hoa bí đỏ, hoa chanh, hoa mai</a:t>
            </a:r>
          </a:p>
          <a:p>
            <a:pPr>
              <a:lnSpc>
                <a:spcPct val="120000"/>
              </a:lnSpc>
              <a:spcBef>
                <a:spcPts val="0"/>
              </a:spcBef>
              <a:buFontTx/>
              <a:buNone/>
            </a:pPr>
            <a:r>
              <a:rPr lang="vi-VN" sz="2400" b="0" dirty="0" smtClean="0"/>
              <a:t>D</a:t>
            </a:r>
            <a:r>
              <a:rPr lang="vi-VN" sz="2400" b="0" dirty="0"/>
              <a:t>. </a:t>
            </a:r>
            <a:r>
              <a:rPr lang="vi-VN" sz="2400" b="0" dirty="0" smtClean="0"/>
              <a:t>Hoa mai, hoa đào, hoa bưởi</a:t>
            </a:r>
            <a:endParaRPr lang="vi-VN" sz="2400" b="0" dirty="0"/>
          </a:p>
        </p:txBody>
      </p:sp>
      <p:sp>
        <p:nvSpPr>
          <p:cNvPr id="315394" name="Oval 2"/>
          <p:cNvSpPr>
            <a:spLocks noChangeArrowheads="1"/>
          </p:cNvSpPr>
          <p:nvPr/>
        </p:nvSpPr>
        <p:spPr bwMode="auto">
          <a:xfrm>
            <a:off x="211138" y="5356225"/>
            <a:ext cx="398462" cy="3587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315400" name="Text Box 8"/>
          <p:cNvSpPr txBox="1">
            <a:spLocks noChangeArrowheads="1"/>
          </p:cNvSpPr>
          <p:nvPr/>
        </p:nvSpPr>
        <p:spPr bwMode="auto">
          <a:xfrm>
            <a:off x="304800" y="-61913"/>
            <a:ext cx="8356600" cy="823913"/>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800">
                <a:solidFill>
                  <a:srgbClr val="FF0000"/>
                </a:solidFill>
                <a:effectLst>
                  <a:outerShdw blurRad="38100" dist="38100" dir="2700000" algn="tl">
                    <a:srgbClr val="000000"/>
                  </a:outerShdw>
                </a:effectLst>
              </a:rPr>
              <a:t>CHỌN CÂU TRẢ LỜI ĐÚNG</a:t>
            </a:r>
          </a:p>
        </p:txBody>
      </p:sp>
      <p:sp>
        <p:nvSpPr>
          <p:cNvPr id="2" name="Rectangle 1"/>
          <p:cNvSpPr/>
          <p:nvPr/>
        </p:nvSpPr>
        <p:spPr>
          <a:xfrm>
            <a:off x="201706" y="3962400"/>
            <a:ext cx="8458200" cy="2267544"/>
          </a:xfrm>
          <a:prstGeom prst="rect">
            <a:avLst/>
          </a:prstGeom>
        </p:spPr>
        <p:txBody>
          <a:bodyPr wrap="square">
            <a:spAutoFit/>
          </a:bodyPr>
          <a:lstStyle/>
          <a:p>
            <a:pPr>
              <a:lnSpc>
                <a:spcPct val="120000"/>
              </a:lnSpc>
              <a:spcAft>
                <a:spcPts val="0"/>
              </a:spcAft>
            </a:pPr>
            <a:r>
              <a:rPr lang="en-US" sz="2400" dirty="0" err="1" smtClean="0">
                <a:solidFill>
                  <a:schemeClr val="tx1"/>
                </a:solidFill>
                <a:latin typeface="+mj-lt"/>
                <a:ea typeface="Arial" panose="020B0604020202020204" pitchFamily="34" charset="0"/>
                <a:cs typeface="Times New Roman" panose="02020603050405020304" pitchFamily="18" charset="0"/>
              </a:rPr>
              <a:t>Câu</a:t>
            </a:r>
            <a:r>
              <a:rPr lang="en-US" sz="2400" dirty="0" smtClean="0">
                <a:solidFill>
                  <a:schemeClr val="tx1"/>
                </a:solidFill>
                <a:latin typeface="+mj-lt"/>
                <a:ea typeface="Arial" panose="020B0604020202020204" pitchFamily="34" charset="0"/>
                <a:cs typeface="Times New Roman" panose="02020603050405020304" pitchFamily="18" charset="0"/>
              </a:rPr>
              <a:t> 4. </a:t>
            </a:r>
            <a:r>
              <a:rPr lang="en-US" sz="2400" b="0" dirty="0" err="1" smtClean="0">
                <a:solidFill>
                  <a:schemeClr val="tx1"/>
                </a:solidFill>
                <a:latin typeface="+mj-lt"/>
                <a:ea typeface="Arial" panose="020B0604020202020204" pitchFamily="34" charset="0"/>
                <a:cs typeface="Times New Roman" panose="02020603050405020304" pitchFamily="18" charset="0"/>
              </a:rPr>
              <a:t>Hoa</a:t>
            </a:r>
            <a:r>
              <a:rPr lang="en-US" sz="2400" b="0" dirty="0" smtClean="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lưỡng</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tính</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là</a:t>
            </a:r>
            <a:endParaRPr lang="en-US" sz="2400" b="0" dirty="0">
              <a:solidFill>
                <a:schemeClr val="tx1"/>
              </a:solidFill>
              <a:latin typeface="+mj-lt"/>
              <a:ea typeface="Calibri" panose="020F0502020204030204" pitchFamily="34" charset="0"/>
              <a:cs typeface="Times New Roman" panose="02020603050405020304" pitchFamily="18" charset="0"/>
            </a:endParaRPr>
          </a:p>
          <a:p>
            <a:pPr>
              <a:lnSpc>
                <a:spcPct val="120000"/>
              </a:lnSpc>
              <a:spcAft>
                <a:spcPts val="0"/>
              </a:spcAft>
              <a:tabLst>
                <a:tab pos="2730500" algn="l"/>
              </a:tabLst>
            </a:pPr>
            <a:r>
              <a:rPr lang="en-US" sz="2400" b="0" dirty="0">
                <a:solidFill>
                  <a:schemeClr val="tx1"/>
                </a:solidFill>
                <a:latin typeface="+mj-lt"/>
                <a:ea typeface="Arial" panose="020B0604020202020204" pitchFamily="34" charset="0"/>
                <a:cs typeface="Times New Roman" panose="02020603050405020304" pitchFamily="18" charset="0"/>
              </a:rPr>
              <a:t>A. </a:t>
            </a:r>
            <a:r>
              <a:rPr lang="en-US" sz="2400" b="0" dirty="0" err="1">
                <a:solidFill>
                  <a:schemeClr val="tx1"/>
                </a:solidFill>
                <a:latin typeface="+mj-lt"/>
                <a:ea typeface="Arial" panose="020B0604020202020204" pitchFamily="34" charset="0"/>
                <a:cs typeface="Times New Roman" panose="02020603050405020304" pitchFamily="18" charset="0"/>
              </a:rPr>
              <a:t>hoa</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có</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đài</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tràng</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và</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nhuỵ</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hoa</a:t>
            </a:r>
            <a:r>
              <a:rPr lang="en-US" sz="2400" b="0" dirty="0">
                <a:solidFill>
                  <a:schemeClr val="tx1"/>
                </a:solidFill>
                <a:latin typeface="+mj-lt"/>
                <a:ea typeface="Arial" panose="020B0604020202020204" pitchFamily="34" charset="0"/>
                <a:cs typeface="Times New Roman" panose="02020603050405020304" pitchFamily="18" charset="0"/>
              </a:rPr>
              <a:t>.</a:t>
            </a:r>
            <a:r>
              <a:rPr lang="en-US" sz="2400" b="0" dirty="0">
                <a:solidFill>
                  <a:schemeClr val="tx1"/>
                </a:solidFill>
                <a:latin typeface="+mj-lt"/>
                <a:ea typeface="Times New Roman" panose="02020603050405020304" pitchFamily="18" charset="0"/>
                <a:cs typeface="Times New Roman" panose="02020603050405020304" pitchFamily="18" charset="0"/>
              </a:rPr>
              <a:t>	</a:t>
            </a:r>
            <a:endParaRPr lang="en-US" sz="2400" b="0" dirty="0">
              <a:solidFill>
                <a:schemeClr val="tx1"/>
              </a:solidFill>
              <a:latin typeface="+mj-lt"/>
              <a:ea typeface="Calibri" panose="020F0502020204030204" pitchFamily="34" charset="0"/>
              <a:cs typeface="Times New Roman" panose="02020603050405020304" pitchFamily="18" charset="0"/>
            </a:endParaRPr>
          </a:p>
          <a:p>
            <a:pPr>
              <a:lnSpc>
                <a:spcPct val="120000"/>
              </a:lnSpc>
              <a:spcAft>
                <a:spcPts val="0"/>
              </a:spcAft>
              <a:tabLst>
                <a:tab pos="2730500" algn="l"/>
              </a:tabLst>
            </a:pPr>
            <a:r>
              <a:rPr lang="en-US" sz="2400" b="0" dirty="0">
                <a:solidFill>
                  <a:schemeClr val="tx1"/>
                </a:solidFill>
                <a:latin typeface="+mj-lt"/>
                <a:ea typeface="Arial" panose="020B0604020202020204" pitchFamily="34" charset="0"/>
                <a:cs typeface="Times New Roman" panose="02020603050405020304" pitchFamily="18" charset="0"/>
              </a:rPr>
              <a:t>B. </a:t>
            </a:r>
            <a:r>
              <a:rPr lang="en-US" sz="2400" b="0" dirty="0" err="1">
                <a:solidFill>
                  <a:schemeClr val="tx1"/>
                </a:solidFill>
                <a:latin typeface="+mj-lt"/>
                <a:ea typeface="Arial" panose="020B0604020202020204" pitchFamily="34" charset="0"/>
                <a:cs typeface="Times New Roman" panose="02020603050405020304" pitchFamily="18" charset="0"/>
              </a:rPr>
              <a:t>hoa</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có</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đài</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tràng</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và</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nhị</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hoa</a:t>
            </a:r>
            <a:r>
              <a:rPr lang="en-US" sz="2400" b="0" dirty="0">
                <a:solidFill>
                  <a:schemeClr val="tx1"/>
                </a:solidFill>
                <a:latin typeface="+mj-lt"/>
                <a:ea typeface="Arial" panose="020B0604020202020204" pitchFamily="34" charset="0"/>
                <a:cs typeface="Times New Roman" panose="02020603050405020304" pitchFamily="18" charset="0"/>
              </a:rPr>
              <a:t>.</a:t>
            </a:r>
            <a:endParaRPr lang="en-US" sz="2400" b="0" dirty="0">
              <a:solidFill>
                <a:schemeClr val="tx1"/>
              </a:solidFill>
              <a:latin typeface="+mj-lt"/>
              <a:ea typeface="Calibri" panose="020F0502020204030204" pitchFamily="34" charset="0"/>
              <a:cs typeface="Times New Roman" panose="02020603050405020304" pitchFamily="18" charset="0"/>
            </a:endParaRPr>
          </a:p>
          <a:p>
            <a:pPr>
              <a:lnSpc>
                <a:spcPct val="120000"/>
              </a:lnSpc>
              <a:spcAft>
                <a:spcPts val="0"/>
              </a:spcAft>
              <a:tabLst>
                <a:tab pos="2730500" algn="l"/>
              </a:tabLst>
            </a:pPr>
            <a:r>
              <a:rPr lang="en-US" sz="2400" b="0" dirty="0">
                <a:solidFill>
                  <a:schemeClr val="tx1"/>
                </a:solidFill>
                <a:latin typeface="+mj-lt"/>
                <a:ea typeface="Arial" panose="020B0604020202020204" pitchFamily="34" charset="0"/>
                <a:cs typeface="Times New Roman" panose="02020603050405020304" pitchFamily="18" charset="0"/>
              </a:rPr>
              <a:t>C. </a:t>
            </a:r>
            <a:r>
              <a:rPr lang="en-US" sz="2400" b="0" dirty="0" err="1">
                <a:solidFill>
                  <a:schemeClr val="tx1"/>
                </a:solidFill>
                <a:latin typeface="+mj-lt"/>
                <a:ea typeface="Arial" panose="020B0604020202020204" pitchFamily="34" charset="0"/>
                <a:cs typeface="Times New Roman" panose="02020603050405020304" pitchFamily="18" charset="0"/>
              </a:rPr>
              <a:t>hoa</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có</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nhị</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và</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nhuỵ</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hoa</a:t>
            </a:r>
            <a:r>
              <a:rPr lang="en-US" sz="2400" b="0" dirty="0">
                <a:solidFill>
                  <a:schemeClr val="tx1"/>
                </a:solidFill>
                <a:latin typeface="+mj-lt"/>
                <a:ea typeface="Arial" panose="020B0604020202020204" pitchFamily="34" charset="0"/>
                <a:cs typeface="Times New Roman" panose="02020603050405020304" pitchFamily="18" charset="0"/>
              </a:rPr>
              <a:t>.</a:t>
            </a:r>
            <a:endParaRPr lang="en-US" sz="2400" b="0" dirty="0">
              <a:solidFill>
                <a:schemeClr val="tx1"/>
              </a:solidFill>
              <a:latin typeface="+mj-lt"/>
              <a:ea typeface="Calibri" panose="020F0502020204030204" pitchFamily="34" charset="0"/>
              <a:cs typeface="Times New Roman" panose="02020603050405020304" pitchFamily="18" charset="0"/>
            </a:endParaRPr>
          </a:p>
          <a:p>
            <a:pPr>
              <a:lnSpc>
                <a:spcPct val="120000"/>
              </a:lnSpc>
              <a:spcAft>
                <a:spcPts val="0"/>
              </a:spcAft>
              <a:tabLst>
                <a:tab pos="2730500" algn="l"/>
              </a:tabLst>
            </a:pPr>
            <a:r>
              <a:rPr lang="en-US" sz="2400" b="0" dirty="0">
                <a:solidFill>
                  <a:schemeClr val="tx1"/>
                </a:solidFill>
                <a:latin typeface="+mj-lt"/>
                <a:ea typeface="Arial" panose="020B0604020202020204" pitchFamily="34" charset="0"/>
                <a:cs typeface="Times New Roman" panose="02020603050405020304" pitchFamily="18" charset="0"/>
              </a:rPr>
              <a:t>D. </a:t>
            </a:r>
            <a:r>
              <a:rPr lang="en-US" sz="2400" b="0" dirty="0" err="1">
                <a:solidFill>
                  <a:schemeClr val="tx1"/>
                </a:solidFill>
                <a:latin typeface="+mj-lt"/>
                <a:ea typeface="Arial" panose="020B0604020202020204" pitchFamily="34" charset="0"/>
                <a:cs typeface="Times New Roman" panose="02020603050405020304" pitchFamily="18" charset="0"/>
              </a:rPr>
              <a:t>hoa</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có</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đài</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và</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tràng</a:t>
            </a:r>
            <a:r>
              <a:rPr lang="en-US" sz="2400" b="0" dirty="0">
                <a:solidFill>
                  <a:schemeClr val="tx1"/>
                </a:solidFill>
                <a:latin typeface="+mj-lt"/>
                <a:ea typeface="Arial" panose="020B0604020202020204" pitchFamily="34" charset="0"/>
                <a:cs typeface="Times New Roman" panose="02020603050405020304" pitchFamily="18" charset="0"/>
              </a:rPr>
              <a:t> </a:t>
            </a:r>
            <a:r>
              <a:rPr lang="en-US" sz="2400" b="0" dirty="0" err="1">
                <a:solidFill>
                  <a:schemeClr val="tx1"/>
                </a:solidFill>
                <a:latin typeface="+mj-lt"/>
                <a:ea typeface="Arial" panose="020B0604020202020204" pitchFamily="34" charset="0"/>
                <a:cs typeface="Times New Roman" panose="02020603050405020304" pitchFamily="18" charset="0"/>
              </a:rPr>
              <a:t>hoa</a:t>
            </a:r>
            <a:r>
              <a:rPr lang="en-US" sz="2400" b="0" dirty="0">
                <a:solidFill>
                  <a:schemeClr val="tx1"/>
                </a:solidFill>
                <a:latin typeface="+mj-lt"/>
                <a:ea typeface="Arial" panose="020B0604020202020204" pitchFamily="34" charset="0"/>
                <a:cs typeface="Times New Roman" panose="02020603050405020304" pitchFamily="18" charset="0"/>
              </a:rPr>
              <a:t>.</a:t>
            </a:r>
            <a:endParaRPr lang="en-US" sz="2400" b="0" dirty="0">
              <a:solidFill>
                <a:schemeClr val="tx1"/>
              </a:solidFill>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5396"/>
                                        </p:tgtEl>
                                        <p:attrNameLst>
                                          <p:attrName>style.visibility</p:attrName>
                                        </p:attrNameLst>
                                      </p:cBhvr>
                                      <p:to>
                                        <p:strVal val="visible"/>
                                      </p:to>
                                    </p:set>
                                    <p:animEffect transition="in" filter="box(in)">
                                      <p:cBhvr>
                                        <p:cTn id="7" dur="500"/>
                                        <p:tgtEl>
                                          <p:spTgt spid="315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5394"/>
                                        </p:tgtEl>
                                        <p:attrNameLst>
                                          <p:attrName>style.visibility</p:attrName>
                                        </p:attrNameLst>
                                      </p:cBhvr>
                                      <p:to>
                                        <p:strVal val="visible"/>
                                      </p:to>
                                    </p:set>
                                    <p:animEffect transition="in" filter="box(in)">
                                      <p:cBhvr>
                                        <p:cTn id="12" dur="500"/>
                                        <p:tgtEl>
                                          <p:spTgt spid="315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6" grpId="0" animBg="1"/>
      <p:bldP spid="31539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066800" y="1295400"/>
            <a:ext cx="3733800" cy="23622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50000"/>
              </a:spcBef>
              <a:spcAft>
                <a:spcPct val="0"/>
              </a:spcAft>
              <a:buClrTx/>
              <a:buSzTx/>
              <a:buFontTx/>
              <a:buNone/>
              <a:tabLst/>
            </a:pPr>
            <a:endParaRPr kumimoji="0" lang="en-US" sz="3200" b="1" i="0" u="none" strike="noStrike" cap="none" normalizeH="0" baseline="0" smtClean="0">
              <a:ln>
                <a:noFill/>
              </a:ln>
              <a:solidFill>
                <a:srgbClr val="0000FF"/>
              </a:solidFill>
              <a:effectLst/>
              <a:latin typeface="Arial"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482884952"/>
              </p:ext>
            </p:extLst>
          </p:nvPr>
        </p:nvGraphicFramePr>
        <p:xfrm>
          <a:off x="609600" y="457200"/>
          <a:ext cx="7848600" cy="6019800"/>
        </p:xfrm>
        <a:graphic>
          <a:graphicData uri="http://schemas.openxmlformats.org/presentationml/2006/ole">
            <mc:AlternateContent xmlns:mc="http://schemas.openxmlformats.org/markup-compatibility/2006">
              <mc:Choice xmlns:v="urn:schemas-microsoft-com:vml" Requires="v">
                <p:oleObj spid="_x0000_s4134" name="Slide" r:id="rId3" imgW="4180375" imgH="3135048" progId="PowerPoint.Slide.8">
                  <p:embed/>
                </p:oleObj>
              </mc:Choice>
              <mc:Fallback>
                <p:oleObj name="Slide" r:id="rId3" imgW="4180375" imgH="3135048" progId="PowerPoint.Slide.8">
                  <p:embed/>
                  <p:pic>
                    <p:nvPicPr>
                      <p:cNvPr id="0" name=""/>
                      <p:cNvPicPr/>
                      <p:nvPr/>
                    </p:nvPicPr>
                    <p:blipFill>
                      <a:blip r:embed="rId4"/>
                      <a:stretch>
                        <a:fillRect/>
                      </a:stretch>
                    </p:blipFill>
                    <p:spPr>
                      <a:xfrm>
                        <a:off x="609600" y="457200"/>
                        <a:ext cx="7848600" cy="6019800"/>
                      </a:xfrm>
                      <a:prstGeom prst="rect">
                        <a:avLst/>
                      </a:prstGeom>
                    </p:spPr>
                  </p:pic>
                </p:oleObj>
              </mc:Fallback>
            </mc:AlternateContent>
          </a:graphicData>
        </a:graphic>
      </p:graphicFrame>
    </p:spTree>
    <p:extLst>
      <p:ext uri="{BB962C8B-B14F-4D97-AF65-F5344CB8AC3E}">
        <p14:creationId xmlns:p14="http://schemas.microsoft.com/office/powerpoint/2010/main" val="36908251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descr="Newsprint"/>
          <p:cNvSpPr>
            <a:spLocks noChangeArrowheads="1"/>
          </p:cNvSpPr>
          <p:nvPr/>
        </p:nvSpPr>
        <p:spPr bwMode="auto">
          <a:xfrm>
            <a:off x="1981200" y="0"/>
            <a:ext cx="5943600" cy="685800"/>
          </a:xfrm>
          <a:prstGeom prst="roundRect">
            <a:avLst>
              <a:gd name="adj" fmla="val 16667"/>
            </a:avLst>
          </a:prstGeom>
          <a:blipFill dpi="0" rotWithShape="1">
            <a:blip r:embed="rId4"/>
            <a:srcRect/>
            <a:tile tx="0" ty="0" sx="100000" sy="100000" flip="none" algn="tl"/>
          </a:blipFill>
          <a:ln w="76200" cmpd="tri">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4600">
                <a:solidFill>
                  <a:srgbClr val="FF0000"/>
                </a:solidFill>
                <a:latin typeface="Times New Roman" panose="02020603050405020304" pitchFamily="18" charset="0"/>
              </a:rPr>
              <a:t>HƯỚNG DẪN HỌC</a:t>
            </a:r>
          </a:p>
        </p:txBody>
      </p:sp>
      <p:sp>
        <p:nvSpPr>
          <p:cNvPr id="114692" name="AutoShape 4"/>
          <p:cNvSpPr>
            <a:spLocks noChangeArrowheads="1"/>
          </p:cNvSpPr>
          <p:nvPr/>
        </p:nvSpPr>
        <p:spPr bwMode="auto">
          <a:xfrm>
            <a:off x="914400" y="1066800"/>
            <a:ext cx="7391400" cy="4495800"/>
          </a:xfrm>
          <a:prstGeom prst="roundRect">
            <a:avLst>
              <a:gd name="adj" fmla="val 16667"/>
            </a:avLst>
          </a:prstGeom>
          <a:solidFill>
            <a:srgbClr val="FFFF99"/>
          </a:solidFill>
          <a:ln w="76200" cmpd="tri">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73733" name="Text Box 5"/>
          <p:cNvSpPr txBox="1">
            <a:spLocks noChangeArrowheads="1"/>
          </p:cNvSpPr>
          <p:nvPr/>
        </p:nvSpPr>
        <p:spPr bwMode="auto">
          <a:xfrm>
            <a:off x="990600" y="1143000"/>
            <a:ext cx="7848600" cy="4638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AutoNum type="arabicPeriod"/>
              <a:defRPr/>
            </a:pPr>
            <a:r>
              <a:rPr lang="en-US" dirty="0" err="1" smtClean="0">
                <a:solidFill>
                  <a:srgbClr val="0000FF"/>
                </a:solidFill>
                <a:latin typeface="Times New Roman" panose="02020603050405020304" pitchFamily="18" charset="0"/>
              </a:rPr>
              <a:t>Tìm</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hiểu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hình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thức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sản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của</a:t>
            </a:r>
            <a:r>
              <a:rPr lang="en-US" dirty="0" smtClean="0">
                <a:solidFill>
                  <a:srgbClr val="0000FF"/>
                </a:solidFill>
                <a:latin typeface="Times New Roman" panose="02020603050405020304" pitchFamily="18" charset="0"/>
              </a:rPr>
              <a:t> 1 </a:t>
            </a:r>
            <a:r>
              <a:rPr lang="en-US" dirty="0" err="1" smtClean="0">
                <a:solidFill>
                  <a:srgbClr val="0000FF"/>
                </a:solidFill>
                <a:latin typeface="Times New Roman" panose="02020603050405020304" pitchFamily="18" charset="0"/>
              </a:rPr>
              <a:t>vài</a:t>
            </a:r>
            <a:r>
              <a:rPr lang="en-US" dirty="0" smtClean="0">
                <a:solidFill>
                  <a:srgbClr val="0000FF"/>
                </a:solidFill>
                <a:latin typeface="Times New Roman" panose="02020603050405020304" pitchFamily="18" charset="0"/>
              </a:rPr>
              <a:t> </a:t>
            </a:r>
          </a:p>
          <a:p>
            <a:pPr marL="0" indent="0" eaLnBrk="1" hangingPunct="1">
              <a:spcBef>
                <a:spcPct val="50000"/>
              </a:spcBef>
              <a:buFontTx/>
              <a:buNone/>
              <a:defRPr/>
            </a:pPr>
            <a:r>
              <a:rPr lang="en-US" dirty="0" err="1" smtClean="0">
                <a:solidFill>
                  <a:srgbClr val="0000FF"/>
                </a:solidFill>
                <a:latin typeface="Times New Roman" panose="02020603050405020304" pitchFamily="18" charset="0"/>
              </a:rPr>
              <a:t>loài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vật</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quanh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em</a:t>
            </a:r>
            <a:r>
              <a:rPr lang="en-US" dirty="0" smtClean="0">
                <a:solidFill>
                  <a:srgbClr val="0000FF"/>
                </a:solidFill>
                <a:latin typeface="Times New Roman" panose="02020603050405020304" pitchFamily="18" charset="0"/>
              </a:rPr>
              <a:t>.</a:t>
            </a:r>
            <a:endParaRPr lang="en-US" dirty="0" smtClean="0">
              <a:solidFill>
                <a:srgbClr val="FF00FF"/>
              </a:solidFill>
              <a:latin typeface="Times New Roman" panose="02020603050405020304" pitchFamily="18" charset="0"/>
            </a:endParaRPr>
          </a:p>
          <a:p>
            <a:pPr eaLnBrk="1" hangingPunct="1">
              <a:spcBef>
                <a:spcPct val="50000"/>
              </a:spcBef>
              <a:buFontTx/>
              <a:buNone/>
              <a:defRPr/>
            </a:pPr>
            <a:r>
              <a:rPr lang="en-US" dirty="0" smtClean="0">
                <a:solidFill>
                  <a:srgbClr val="0000FF"/>
                </a:solidFill>
                <a:latin typeface="Times New Roman" panose="02020603050405020304" pitchFamily="18" charset="0"/>
              </a:rPr>
              <a:t>2. </a:t>
            </a:r>
            <a:r>
              <a:rPr lang="en-US" dirty="0" err="1" smtClean="0">
                <a:solidFill>
                  <a:srgbClr val="0000FF"/>
                </a:solidFill>
                <a:latin typeface="Times New Roman" panose="02020603050405020304" pitchFamily="18" charset="0"/>
              </a:rPr>
              <a:t>Trả</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lời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các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câu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hỏi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và</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bài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tập</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trong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bài</a:t>
            </a:r>
            <a:r>
              <a:rPr lang="en-US" dirty="0" smtClean="0">
                <a:solidFill>
                  <a:srgbClr val="0000FF"/>
                </a:solidFill>
                <a:latin typeface="Times New Roman" panose="02020603050405020304" pitchFamily="18" charset="0"/>
              </a:rPr>
              <a:t>.</a:t>
            </a:r>
          </a:p>
          <a:p>
            <a:pPr eaLnBrk="1" hangingPunct="1">
              <a:spcBef>
                <a:spcPct val="50000"/>
              </a:spcBef>
              <a:buFontTx/>
              <a:buNone/>
              <a:defRPr/>
            </a:pPr>
            <a:r>
              <a:rPr lang="en-US" dirty="0" smtClean="0">
                <a:solidFill>
                  <a:srgbClr val="0000FF"/>
                </a:solidFill>
                <a:latin typeface="Times New Roman" panose="02020603050405020304" pitchFamily="18" charset="0"/>
              </a:rPr>
              <a:t>3. </a:t>
            </a:r>
            <a:r>
              <a:rPr lang="en-US" dirty="0" err="1" smtClean="0">
                <a:solidFill>
                  <a:srgbClr val="0000FF"/>
                </a:solidFill>
                <a:latin typeface="Times New Roman" panose="02020603050405020304" pitchFamily="18" charset="0"/>
              </a:rPr>
              <a:t>Đọc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trước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bài</a:t>
            </a:r>
            <a:r>
              <a:rPr lang="en-US" dirty="0" smtClean="0">
                <a:solidFill>
                  <a:srgbClr val="0000FF"/>
                </a:solidFill>
                <a:latin typeface="Times New Roman" panose="02020603050405020304" pitchFamily="18" charset="0"/>
              </a:rPr>
              <a:t> 34: </a:t>
            </a:r>
            <a:r>
              <a:rPr lang="en-US" dirty="0" err="1" smtClean="0">
                <a:solidFill>
                  <a:srgbClr val="0000FF"/>
                </a:solidFill>
                <a:latin typeface="Times New Roman" panose="02020603050405020304" pitchFamily="18" charset="0"/>
              </a:rPr>
              <a:t>Tìm</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hiểu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các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yếu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tố</a:t>
            </a:r>
            <a:r>
              <a:rPr lang="en-US" dirty="0" smtClean="0">
                <a:solidFill>
                  <a:srgbClr val="0000FF"/>
                </a:solidFill>
                <a:latin typeface="Times New Roman" panose="02020603050405020304" pitchFamily="18" charset="0"/>
              </a:rPr>
              <a:t> </a:t>
            </a:r>
          </a:p>
          <a:p>
            <a:pPr eaLnBrk="1" hangingPunct="1">
              <a:spcBef>
                <a:spcPct val="50000"/>
              </a:spcBef>
              <a:buFontTx/>
              <a:buNone/>
              <a:defRPr/>
            </a:pPr>
            <a:r>
              <a:rPr lang="en-US" dirty="0" err="1" smtClean="0">
                <a:solidFill>
                  <a:srgbClr val="0000FF"/>
                </a:solidFill>
                <a:latin typeface="Times New Roman" panose="02020603050405020304" pitchFamily="18" charset="0"/>
              </a:rPr>
              <a:t>ảnh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hưởng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đến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sản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của</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vật</a:t>
            </a:r>
            <a:endParaRPr lang="en-US" dirty="0" smtClean="0">
              <a:solidFill>
                <a:srgbClr val="0000FF"/>
              </a:solidFill>
              <a:latin typeface="Times New Roman" panose="02020603050405020304" pitchFamily="18" charset="0"/>
            </a:endParaRPr>
          </a:p>
          <a:p>
            <a:pPr eaLnBrk="1" hangingPunct="1">
              <a:spcBef>
                <a:spcPct val="50000"/>
              </a:spcBef>
              <a:buFontTx/>
              <a:buNone/>
              <a:defRPr/>
            </a:pPr>
            <a:endParaRPr lang="en-US" dirty="0" smtClean="0">
              <a:solidFill>
                <a:srgbClr val="00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r>
              <a:rPr lang="en-US" dirty="0" smtClean="0">
                <a:solidFill>
                  <a:srgbClr val="FF00FF"/>
                </a:solidFill>
                <a:latin typeface="Times New Roman" panose="02020603050405020304" pitchFamily="18" charset="0"/>
              </a:rPr>
              <a:t>.</a:t>
            </a:r>
          </a:p>
          <a:p>
            <a:pPr>
              <a:spcBef>
                <a:spcPct val="50000"/>
              </a:spcBef>
              <a:buFontTx/>
              <a:buNone/>
              <a:defRPr/>
            </a:pPr>
            <a:endParaRPr lang="en-US" b="0" dirty="0" smtClean="0">
              <a:solidFill>
                <a:srgbClr val="FF00FF"/>
              </a:solidFill>
              <a:latin typeface="Times New Roman" panose="02020603050405020304" pitchFamily="18" charset="0"/>
            </a:endParaRPr>
          </a:p>
        </p:txBody>
      </p:sp>
      <p:pic>
        <p:nvPicPr>
          <p:cNvPr id="114694" name="Picture 6" descr="blumenpflanzen108[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343400"/>
            <a:ext cx="129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7" descr="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724400"/>
            <a:ext cx="762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8" descr="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724400"/>
            <a:ext cx="762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k220"/>
          <p:cNvPicPr>
            <a:picLocks noChangeAspect="1" noChangeArrowheads="1"/>
          </p:cNvPicPr>
          <p:nvPr/>
        </p:nvPicPr>
        <p:blipFill>
          <a:blip r:embed="rId2">
            <a:extLst>
              <a:ext uri="{28A0092B-C50C-407E-A947-70E740481C1C}">
                <a14:useLocalDpi xmlns:a14="http://schemas.microsoft.com/office/drawing/2010/main" val="0"/>
              </a:ext>
            </a:extLst>
          </a:blip>
          <a:srcRect b="5350"/>
          <a:stretch>
            <a:fillRect/>
          </a:stretch>
        </p:blipFill>
        <p:spPr bwMode="auto">
          <a:xfrm>
            <a:off x="70201" y="3280306"/>
            <a:ext cx="4151312" cy="20907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sp>
        <p:nvSpPr>
          <p:cNvPr id="28677" name="TextBox 22"/>
          <p:cNvSpPr txBox="1">
            <a:spLocks noChangeArrowheads="1"/>
          </p:cNvSpPr>
          <p:nvPr/>
        </p:nvSpPr>
        <p:spPr bwMode="auto">
          <a:xfrm>
            <a:off x="-178243" y="5283466"/>
            <a:ext cx="464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sz="2000" dirty="0" err="1">
                <a:cs typeface="Arial" panose="020B0604020202020204" pitchFamily="34" charset="0"/>
              </a:rPr>
              <a:t>Hạt</a:t>
            </a:r>
            <a:r>
              <a:rPr lang="en-US" sz="2000" dirty="0">
                <a:cs typeface="Arial" panose="020B0604020202020204" pitchFamily="34" charset="0"/>
              </a:rPr>
              <a:t> </a:t>
            </a:r>
            <a:r>
              <a:rPr lang="en-US" sz="2000" dirty="0" err="1">
                <a:cs typeface="Arial" panose="020B0604020202020204" pitchFamily="34" charset="0"/>
              </a:rPr>
              <a:t>đậu</a:t>
            </a:r>
            <a:r>
              <a:rPr lang="en-US" sz="2000" dirty="0">
                <a:cs typeface="Arial" panose="020B0604020202020204" pitchFamily="34" charset="0"/>
              </a:rPr>
              <a:t> </a:t>
            </a:r>
            <a:r>
              <a:rPr lang="en-US" sz="2000" dirty="0" err="1">
                <a:cs typeface="Arial" panose="020B0604020202020204" pitchFamily="34" charset="0"/>
              </a:rPr>
              <a:t>nẩy</a:t>
            </a:r>
            <a:r>
              <a:rPr lang="en-US" sz="2000" dirty="0">
                <a:cs typeface="Arial" panose="020B0604020202020204" pitchFamily="34" charset="0"/>
              </a:rPr>
              <a:t> </a:t>
            </a:r>
            <a:r>
              <a:rPr lang="en-US" sz="2000" dirty="0" err="1">
                <a:cs typeface="Arial" panose="020B0604020202020204" pitchFamily="34" charset="0"/>
              </a:rPr>
              <a:t>mầm</a:t>
            </a:r>
            <a:r>
              <a:rPr lang="en-US" sz="2000" dirty="0">
                <a:cs typeface="Arial" panose="020B0604020202020204" pitchFamily="34" charset="0"/>
              </a:rPr>
              <a:t> </a:t>
            </a:r>
            <a:r>
              <a:rPr lang="en-US" sz="2000" dirty="0">
                <a:cs typeface="Arial" panose="020B0604020202020204" pitchFamily="34" charset="0"/>
                <a:sym typeface="Wingdings" panose="05000000000000000000" pitchFamily="2" charset="2"/>
              </a:rPr>
              <a:t> </a:t>
            </a:r>
            <a:r>
              <a:rPr lang="en-US" sz="2000" dirty="0" err="1">
                <a:cs typeface="Arial" panose="020B0604020202020204" pitchFamily="34" charset="0"/>
              </a:rPr>
              <a:t>cây</a:t>
            </a:r>
            <a:r>
              <a:rPr lang="en-US" sz="2000" dirty="0">
                <a:cs typeface="Arial" panose="020B0604020202020204" pitchFamily="34" charset="0"/>
              </a:rPr>
              <a:t> </a:t>
            </a:r>
            <a:r>
              <a:rPr lang="en-US" sz="2000" dirty="0" err="1">
                <a:cs typeface="Arial" panose="020B0604020202020204" pitchFamily="34" charset="0"/>
              </a:rPr>
              <a:t>mới</a:t>
            </a:r>
            <a:endParaRPr lang="en-US" sz="2000" dirty="0">
              <a:cs typeface="Arial" panose="020B0604020202020204" pitchFamily="34" charset="0"/>
            </a:endParaRPr>
          </a:p>
        </p:txBody>
      </p:sp>
      <p:sp>
        <p:nvSpPr>
          <p:cNvPr id="15" name="Oval 14"/>
          <p:cNvSpPr/>
          <p:nvPr/>
        </p:nvSpPr>
        <p:spPr>
          <a:xfrm>
            <a:off x="72431" y="3290592"/>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4</a:t>
            </a:r>
          </a:p>
        </p:txBody>
      </p:sp>
      <p:sp>
        <p:nvSpPr>
          <p:cNvPr id="6174" name="TextBox 19"/>
          <p:cNvSpPr txBox="1">
            <a:spLocks noChangeArrowheads="1"/>
          </p:cNvSpPr>
          <p:nvPr/>
        </p:nvSpPr>
        <p:spPr bwMode="auto">
          <a:xfrm>
            <a:off x="5177785" y="6400800"/>
            <a:ext cx="367178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ts val="0"/>
              </a:spcBef>
              <a:buFontTx/>
              <a:buNone/>
            </a:pPr>
            <a:r>
              <a:rPr lang="en-US" sz="1600" dirty="0" err="1">
                <a:cs typeface="Arial" panose="020B0604020202020204" pitchFamily="34" charset="0"/>
              </a:rPr>
              <a:t>Thằn</a:t>
            </a:r>
            <a:r>
              <a:rPr lang="en-US" sz="1600" dirty="0">
                <a:cs typeface="Arial" panose="020B0604020202020204" pitchFamily="34" charset="0"/>
              </a:rPr>
              <a:t> </a:t>
            </a:r>
            <a:r>
              <a:rPr lang="en-US" sz="1600" dirty="0" err="1">
                <a:cs typeface="Arial" panose="020B0604020202020204" pitchFamily="34" charset="0"/>
              </a:rPr>
              <a:t>lằn</a:t>
            </a:r>
            <a:r>
              <a:rPr lang="en-US" sz="1600" dirty="0">
                <a:cs typeface="Arial" panose="020B0604020202020204" pitchFamily="34" charset="0"/>
              </a:rPr>
              <a:t> </a:t>
            </a:r>
            <a:r>
              <a:rPr lang="en-US" sz="1600" dirty="0" err="1">
                <a:cs typeface="Arial" panose="020B0604020202020204" pitchFamily="34" charset="0"/>
              </a:rPr>
              <a:t>đứt</a:t>
            </a:r>
            <a:r>
              <a:rPr lang="en-US" sz="1600" dirty="0">
                <a:cs typeface="Arial" panose="020B0604020202020204" pitchFamily="34" charset="0"/>
              </a:rPr>
              <a:t> </a:t>
            </a:r>
            <a:r>
              <a:rPr lang="en-US" sz="1600" dirty="0" err="1">
                <a:cs typeface="Arial" panose="020B0604020202020204" pitchFamily="34" charset="0"/>
              </a:rPr>
              <a:t>đuôi</a:t>
            </a:r>
            <a:r>
              <a:rPr lang="en-US" sz="1600" dirty="0">
                <a:cs typeface="Arial" panose="020B0604020202020204" pitchFamily="34" charset="0"/>
              </a:rPr>
              <a:t> </a:t>
            </a:r>
            <a:r>
              <a:rPr lang="en-US" sz="1600" dirty="0">
                <a:cs typeface="Arial" panose="020B0604020202020204" pitchFamily="34" charset="0"/>
                <a:sym typeface="Wingdings" panose="05000000000000000000" pitchFamily="2" charset="2"/>
              </a:rPr>
              <a:t></a:t>
            </a:r>
            <a:r>
              <a:rPr lang="en-US" sz="1600" dirty="0">
                <a:cs typeface="Arial" panose="020B0604020202020204" pitchFamily="34" charset="0"/>
              </a:rPr>
              <a:t> </a:t>
            </a:r>
            <a:r>
              <a:rPr lang="en-US" sz="1600" dirty="0" err="1">
                <a:cs typeface="Arial" panose="020B0604020202020204" pitchFamily="34" charset="0"/>
              </a:rPr>
              <a:t>mọc</a:t>
            </a:r>
            <a:r>
              <a:rPr lang="en-US" sz="1600" dirty="0">
                <a:cs typeface="Arial" panose="020B0604020202020204" pitchFamily="34" charset="0"/>
              </a:rPr>
              <a:t> </a:t>
            </a:r>
            <a:r>
              <a:rPr lang="en-US" sz="1600" dirty="0" err="1">
                <a:cs typeface="Arial" panose="020B0604020202020204" pitchFamily="34" charset="0"/>
              </a:rPr>
              <a:t>đuôi</a:t>
            </a:r>
            <a:r>
              <a:rPr lang="en-US" sz="1600" dirty="0">
                <a:cs typeface="Arial" panose="020B0604020202020204" pitchFamily="34" charset="0"/>
              </a:rPr>
              <a:t> </a:t>
            </a:r>
            <a:r>
              <a:rPr lang="en-US" sz="1600" dirty="0" err="1">
                <a:cs typeface="Arial" panose="020B0604020202020204" pitchFamily="34" charset="0"/>
              </a:rPr>
              <a:t>mới</a:t>
            </a:r>
            <a:endParaRPr lang="en-US" sz="1600" dirty="0">
              <a:cs typeface="Arial" panose="020B0604020202020204" pitchFamily="34" charset="0"/>
            </a:endParaRPr>
          </a:p>
        </p:txBody>
      </p:sp>
      <p:pic>
        <p:nvPicPr>
          <p:cNvPr id="28680" name="Picture 5"/>
          <p:cNvPicPr>
            <a:picLocks noGrp="1" noChangeAspect="1" noChangeArrowheads="1"/>
          </p:cNvPicPr>
          <p:nvPr/>
        </p:nvPicPr>
        <p:blipFill rotWithShape="1">
          <a:blip r:embed="rId3">
            <a:extLst>
              <a:ext uri="{28A0092B-C50C-407E-A947-70E740481C1C}">
                <a14:useLocalDpi xmlns:a14="http://schemas.microsoft.com/office/drawing/2010/main" val="0"/>
              </a:ext>
            </a:extLst>
          </a:blip>
          <a:srcRect l="19166" r="25541"/>
          <a:stretch/>
        </p:blipFill>
        <p:spPr bwMode="auto">
          <a:xfrm>
            <a:off x="5105400" y="665163"/>
            <a:ext cx="3617258"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C:\Users\DELL\Desktop\giac-mo-thay-than-lan2.jpg"/>
          <p:cNvPicPr>
            <a:picLocks noChangeAspect="1" noChangeArrowheads="1"/>
          </p:cNvPicPr>
          <p:nvPr/>
        </p:nvPicPr>
        <p:blipFill rotWithShape="1">
          <a:blip r:embed="rId4">
            <a:extLst>
              <a:ext uri="{28A0092B-C50C-407E-A947-70E740481C1C}">
                <a14:useLocalDpi xmlns:a14="http://schemas.microsoft.com/office/drawing/2010/main" val="0"/>
              </a:ext>
            </a:extLst>
          </a:blip>
          <a:srcRect t="5777" r="60800" b="3637"/>
          <a:stretch/>
        </p:blipFill>
        <p:spPr bwMode="auto">
          <a:xfrm>
            <a:off x="5101631" y="4794249"/>
            <a:ext cx="1304971" cy="161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6" descr="C:\Users\DELL\Desktop\giac-mo-thay-than-lan2.jpg"/>
          <p:cNvPicPr>
            <a:picLocks noChangeAspect="1" noChangeArrowheads="1"/>
          </p:cNvPicPr>
          <p:nvPr/>
        </p:nvPicPr>
        <p:blipFill rotWithShape="1">
          <a:blip r:embed="rId4">
            <a:extLst>
              <a:ext uri="{28A0092B-C50C-407E-A947-70E740481C1C}">
                <a14:useLocalDpi xmlns:a14="http://schemas.microsoft.com/office/drawing/2010/main" val="0"/>
              </a:ext>
            </a:extLst>
          </a:blip>
          <a:srcRect l="38634" t="4486"/>
          <a:stretch/>
        </p:blipFill>
        <p:spPr bwMode="auto">
          <a:xfrm>
            <a:off x="6406602" y="4811840"/>
            <a:ext cx="258499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8233218" y="715123"/>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3</a:t>
            </a:r>
          </a:p>
        </p:txBody>
      </p:sp>
      <p:sp>
        <p:nvSpPr>
          <p:cNvPr id="28685" name="TextBox 21"/>
          <p:cNvSpPr txBox="1">
            <a:spLocks noChangeArrowheads="1"/>
          </p:cNvSpPr>
          <p:nvPr/>
        </p:nvSpPr>
        <p:spPr bwMode="auto">
          <a:xfrm>
            <a:off x="5037067" y="657366"/>
            <a:ext cx="1784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FontTx/>
              <a:buNone/>
            </a:pPr>
            <a:r>
              <a:rPr lang="en-US" sz="2000" dirty="0" err="1">
                <a:cs typeface="Arial" panose="020B0604020202020204" pitchFamily="34" charset="0"/>
              </a:rPr>
              <a:t>Củ</a:t>
            </a:r>
            <a:r>
              <a:rPr lang="en-US" sz="2000" dirty="0">
                <a:cs typeface="Arial" panose="020B0604020202020204" pitchFamily="34" charset="0"/>
              </a:rPr>
              <a:t> </a:t>
            </a:r>
            <a:r>
              <a:rPr lang="en-US" sz="2000" dirty="0" err="1" smtClean="0">
                <a:cs typeface="Arial" panose="020B0604020202020204" pitchFamily="34" charset="0"/>
              </a:rPr>
              <a:t>khoai</a:t>
            </a:r>
            <a:r>
              <a:rPr lang="en-US" sz="2000" dirty="0" smtClean="0">
                <a:cs typeface="Arial" panose="020B0604020202020204" pitchFamily="34" charset="0"/>
              </a:rPr>
              <a:t> </a:t>
            </a:r>
            <a:r>
              <a:rPr lang="en-US" sz="2000" dirty="0" err="1" smtClean="0">
                <a:cs typeface="Arial" panose="020B0604020202020204" pitchFamily="34" charset="0"/>
              </a:rPr>
              <a:t>tây</a:t>
            </a:r>
            <a:r>
              <a:rPr lang="en-US" sz="2000" dirty="0" smtClean="0">
                <a:cs typeface="Arial" panose="020B0604020202020204" pitchFamily="34" charset="0"/>
              </a:rPr>
              <a:t> </a:t>
            </a:r>
            <a:r>
              <a:rPr lang="en-US" sz="2000" dirty="0" err="1" smtClean="0">
                <a:cs typeface="Arial" panose="020B0604020202020204" pitchFamily="34" charset="0"/>
              </a:rPr>
              <a:t>nảy</a:t>
            </a:r>
            <a:r>
              <a:rPr lang="en-US" sz="2000" dirty="0" smtClean="0">
                <a:cs typeface="Arial" panose="020B0604020202020204" pitchFamily="34" charset="0"/>
              </a:rPr>
              <a:t> </a:t>
            </a:r>
            <a:r>
              <a:rPr lang="en-US" sz="2000" dirty="0" err="1">
                <a:cs typeface="Arial" panose="020B0604020202020204" pitchFamily="34" charset="0"/>
              </a:rPr>
              <a:t>mầm</a:t>
            </a:r>
            <a:r>
              <a:rPr lang="en-US" sz="2000" dirty="0">
                <a:cs typeface="Arial" panose="020B0604020202020204" pitchFamily="34" charset="0"/>
              </a:rPr>
              <a:t> </a:t>
            </a:r>
            <a:r>
              <a:rPr lang="en-US" sz="2000" dirty="0">
                <a:cs typeface="Arial" panose="020B0604020202020204" pitchFamily="34" charset="0"/>
                <a:sym typeface="Wingdings" panose="05000000000000000000" pitchFamily="2" charset="2"/>
              </a:rPr>
              <a:t> </a:t>
            </a:r>
            <a:r>
              <a:rPr lang="en-US" sz="2000" dirty="0" err="1">
                <a:cs typeface="Arial" panose="020B0604020202020204" pitchFamily="34" charset="0"/>
              </a:rPr>
              <a:t>cây</a:t>
            </a:r>
            <a:r>
              <a:rPr lang="en-US" sz="2000" dirty="0">
                <a:cs typeface="Arial" panose="020B0604020202020204" pitchFamily="34" charset="0"/>
              </a:rPr>
              <a:t> </a:t>
            </a:r>
            <a:r>
              <a:rPr lang="en-US" sz="2000" dirty="0" err="1">
                <a:cs typeface="Arial" panose="020B0604020202020204" pitchFamily="34" charset="0"/>
              </a:rPr>
              <a:t>mới</a:t>
            </a:r>
            <a:endParaRPr lang="en-US" sz="2000" dirty="0">
              <a:cs typeface="Arial" panose="020B0604020202020204" pitchFamily="34" charset="0"/>
            </a:endParaRPr>
          </a:p>
        </p:txBody>
      </p:sp>
      <p:sp>
        <p:nvSpPr>
          <p:cNvPr id="19" name="Text Box 4"/>
          <p:cNvSpPr txBox="1">
            <a:spLocks noChangeArrowheads="1"/>
          </p:cNvSpPr>
          <p:nvPr/>
        </p:nvSpPr>
        <p:spPr bwMode="auto">
          <a:xfrm>
            <a:off x="168882" y="106116"/>
            <a:ext cx="3793517" cy="40011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sz="2000" b="0" dirty="0" err="1">
                <a:solidFill>
                  <a:srgbClr val="FF0000"/>
                </a:solidFill>
                <a:sym typeface="Wingdings" panose="05000000000000000000" pitchFamily="2" charset="2"/>
              </a:rPr>
              <a:t>Biểu</a:t>
            </a:r>
            <a:r>
              <a:rPr lang="en-US" sz="2000" b="0" dirty="0">
                <a:solidFill>
                  <a:srgbClr val="FF0000"/>
                </a:solidFill>
                <a:sym typeface="Wingdings" panose="05000000000000000000" pitchFamily="2" charset="2"/>
              </a:rPr>
              <a:t> </a:t>
            </a:r>
            <a:r>
              <a:rPr lang="en-US" sz="2000" b="0" dirty="0" err="1">
                <a:solidFill>
                  <a:srgbClr val="FF0000"/>
                </a:solidFill>
                <a:sym typeface="Wingdings" panose="05000000000000000000" pitchFamily="2" charset="2"/>
              </a:rPr>
              <a:t>hiện</a:t>
            </a:r>
            <a:r>
              <a:rPr lang="en-US" sz="2000" b="0" dirty="0">
                <a:solidFill>
                  <a:srgbClr val="FF0000"/>
                </a:solidFill>
                <a:sym typeface="Wingdings" panose="05000000000000000000" pitchFamily="2" charset="2"/>
              </a:rPr>
              <a:t> </a:t>
            </a:r>
            <a:r>
              <a:rPr lang="en-US" sz="2000" b="0" dirty="0" err="1">
                <a:solidFill>
                  <a:srgbClr val="FF0000"/>
                </a:solidFill>
                <a:sym typeface="Wingdings" panose="05000000000000000000" pitchFamily="2" charset="2"/>
              </a:rPr>
              <a:t>của</a:t>
            </a:r>
            <a:r>
              <a:rPr lang="en-US" sz="2000" b="0" dirty="0">
                <a:solidFill>
                  <a:srgbClr val="FF0000"/>
                </a:solidFill>
                <a:sym typeface="Wingdings" panose="05000000000000000000" pitchFamily="2" charset="2"/>
              </a:rPr>
              <a:t> </a:t>
            </a:r>
            <a:r>
              <a:rPr lang="en-US" sz="2000" b="0" dirty="0" err="1">
                <a:solidFill>
                  <a:srgbClr val="FF0000"/>
                </a:solidFill>
                <a:sym typeface="Wingdings" panose="05000000000000000000" pitchFamily="2" charset="2"/>
              </a:rPr>
              <a:t>sinh</a:t>
            </a:r>
            <a:r>
              <a:rPr lang="en-US" sz="2000" b="0" dirty="0">
                <a:solidFill>
                  <a:srgbClr val="FF0000"/>
                </a:solidFill>
                <a:sym typeface="Wingdings" panose="05000000000000000000" pitchFamily="2" charset="2"/>
              </a:rPr>
              <a:t> </a:t>
            </a:r>
            <a:r>
              <a:rPr lang="en-US" sz="2000" b="0" dirty="0" err="1" smtClean="0">
                <a:solidFill>
                  <a:srgbClr val="FF0000"/>
                </a:solidFill>
                <a:sym typeface="Wingdings" panose="05000000000000000000" pitchFamily="2" charset="2"/>
              </a:rPr>
              <a:t>sản</a:t>
            </a:r>
            <a:r>
              <a:rPr lang="en-US" sz="2000" b="0" dirty="0" smtClean="0">
                <a:solidFill>
                  <a:srgbClr val="FF0000"/>
                </a:solidFill>
                <a:sym typeface="Wingdings" panose="05000000000000000000" pitchFamily="2" charset="2"/>
              </a:rPr>
              <a:t> </a:t>
            </a:r>
            <a:r>
              <a:rPr lang="en-US" sz="2000" b="0" dirty="0" err="1" smtClean="0">
                <a:solidFill>
                  <a:srgbClr val="FF0000"/>
                </a:solidFill>
                <a:sym typeface="Wingdings" panose="05000000000000000000" pitchFamily="2" charset="2"/>
              </a:rPr>
              <a:t>hữu</a:t>
            </a:r>
            <a:r>
              <a:rPr lang="en-US" sz="2000" b="0" dirty="0" smtClean="0">
                <a:solidFill>
                  <a:srgbClr val="FF0000"/>
                </a:solidFill>
                <a:sym typeface="Wingdings" panose="05000000000000000000" pitchFamily="2" charset="2"/>
              </a:rPr>
              <a:t> </a:t>
            </a:r>
            <a:r>
              <a:rPr lang="en-US" sz="2000" b="0" dirty="0" err="1" smtClean="0">
                <a:solidFill>
                  <a:srgbClr val="FF0000"/>
                </a:solidFill>
                <a:sym typeface="Wingdings" panose="05000000000000000000" pitchFamily="2" charset="2"/>
              </a:rPr>
              <a:t>tính</a:t>
            </a:r>
            <a:endParaRPr lang="en-US" sz="2000" u="sng" dirty="0">
              <a:solidFill>
                <a:srgbClr val="FF0000"/>
              </a:solidFill>
              <a:effectLst>
                <a:outerShdw blurRad="38100" dist="38100" dir="2700000" algn="tl">
                  <a:srgbClr val="000000"/>
                </a:outerShdw>
              </a:effectLst>
            </a:endParaRPr>
          </a:p>
        </p:txBody>
      </p:sp>
      <p:sp>
        <p:nvSpPr>
          <p:cNvPr id="20" name="Text Box 4"/>
          <p:cNvSpPr txBox="1">
            <a:spLocks noChangeArrowheads="1"/>
          </p:cNvSpPr>
          <p:nvPr/>
        </p:nvSpPr>
        <p:spPr bwMode="auto">
          <a:xfrm>
            <a:off x="5047387" y="4271448"/>
            <a:ext cx="4042369" cy="369332"/>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sz="1800" b="0" dirty="0" err="1">
                <a:sym typeface="Wingdings" panose="05000000000000000000" pitchFamily="2" charset="2"/>
              </a:rPr>
              <a:t>Không</a:t>
            </a:r>
            <a:r>
              <a:rPr lang="en-US" sz="1800" b="0" dirty="0">
                <a:sym typeface="Wingdings" panose="05000000000000000000" pitchFamily="2" charset="2"/>
              </a:rPr>
              <a:t> </a:t>
            </a:r>
            <a:r>
              <a:rPr lang="en-US" sz="1800" b="0" dirty="0" err="1">
                <a:sym typeface="Wingdings" panose="05000000000000000000" pitchFamily="2" charset="2"/>
              </a:rPr>
              <a:t>phải</a:t>
            </a:r>
            <a:r>
              <a:rPr lang="en-US" sz="1800" b="0" dirty="0">
                <a:sym typeface="Wingdings" panose="05000000000000000000" pitchFamily="2" charset="2"/>
              </a:rPr>
              <a:t> </a:t>
            </a:r>
            <a:r>
              <a:rPr lang="en-US" sz="1800" b="0" dirty="0" err="1">
                <a:sym typeface="Wingdings" panose="05000000000000000000" pitchFamily="2" charset="2"/>
              </a:rPr>
              <a:t>là</a:t>
            </a:r>
            <a:r>
              <a:rPr lang="en-US" sz="1800" b="0" dirty="0">
                <a:sym typeface="Wingdings" panose="05000000000000000000" pitchFamily="2" charset="2"/>
              </a:rPr>
              <a:t> </a:t>
            </a:r>
            <a:r>
              <a:rPr lang="en-US" sz="1800" b="0" dirty="0" err="1">
                <a:sym typeface="Wingdings" panose="05000000000000000000" pitchFamily="2" charset="2"/>
              </a:rPr>
              <a:t>biểu</a:t>
            </a:r>
            <a:r>
              <a:rPr lang="en-US" sz="1800" b="0" dirty="0">
                <a:sym typeface="Wingdings" panose="05000000000000000000" pitchFamily="2" charset="2"/>
              </a:rPr>
              <a:t> </a:t>
            </a:r>
            <a:r>
              <a:rPr lang="en-US" sz="1800" b="0" dirty="0" err="1">
                <a:sym typeface="Wingdings" panose="05000000000000000000" pitchFamily="2" charset="2"/>
              </a:rPr>
              <a:t>hiện</a:t>
            </a:r>
            <a:r>
              <a:rPr lang="en-US" sz="1800" b="0" dirty="0">
                <a:sym typeface="Wingdings" panose="05000000000000000000" pitchFamily="2" charset="2"/>
              </a:rPr>
              <a:t> </a:t>
            </a:r>
            <a:r>
              <a:rPr lang="en-US" sz="1800" b="0" dirty="0" err="1">
                <a:sym typeface="Wingdings" panose="05000000000000000000" pitchFamily="2" charset="2"/>
              </a:rPr>
              <a:t>của</a:t>
            </a:r>
            <a:r>
              <a:rPr lang="en-US" sz="1800" b="0" dirty="0">
                <a:sym typeface="Wingdings" panose="05000000000000000000" pitchFamily="2" charset="2"/>
              </a:rPr>
              <a:t> </a:t>
            </a:r>
            <a:r>
              <a:rPr lang="en-US" sz="1800" b="0" dirty="0" err="1">
                <a:sym typeface="Wingdings" panose="05000000000000000000" pitchFamily="2" charset="2"/>
              </a:rPr>
              <a:t>sinh</a:t>
            </a:r>
            <a:r>
              <a:rPr lang="en-US" sz="1800" b="0" dirty="0">
                <a:sym typeface="Wingdings" panose="05000000000000000000" pitchFamily="2" charset="2"/>
              </a:rPr>
              <a:t> </a:t>
            </a:r>
            <a:r>
              <a:rPr lang="en-US" sz="1800" b="0" dirty="0" err="1">
                <a:sym typeface="Wingdings" panose="05000000000000000000" pitchFamily="2" charset="2"/>
              </a:rPr>
              <a:t>sản</a:t>
            </a:r>
            <a:endParaRPr lang="en-US" sz="1800" u="sng" dirty="0">
              <a:effectLst>
                <a:outerShdw blurRad="38100" dist="38100" dir="2700000" algn="tl">
                  <a:srgbClr val="000000"/>
                </a:outerShdw>
              </a:effectLst>
            </a:endParaRPr>
          </a:p>
        </p:txBody>
      </p:sp>
      <p:cxnSp>
        <p:nvCxnSpPr>
          <p:cNvPr id="3" name="Straight Connector 2"/>
          <p:cNvCxnSpPr/>
          <p:nvPr/>
        </p:nvCxnSpPr>
        <p:spPr bwMode="auto">
          <a:xfrm>
            <a:off x="4572000" y="1243013"/>
            <a:ext cx="4443413" cy="2063750"/>
          </a:xfrm>
          <a:prstGeom prst="lin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5101631" y="4794249"/>
            <a:ext cx="3824089" cy="1607412"/>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flipV="1">
            <a:off x="5101631" y="4799712"/>
            <a:ext cx="3842344" cy="161232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Oval 13"/>
          <p:cNvSpPr/>
          <p:nvPr/>
        </p:nvSpPr>
        <p:spPr>
          <a:xfrm>
            <a:off x="8501460" y="4794249"/>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1</a:t>
            </a:r>
          </a:p>
        </p:txBody>
      </p:sp>
      <p:pic>
        <p:nvPicPr>
          <p:cNvPr id="26" name="Picture 1"/>
          <p:cNvPicPr>
            <a:picLocks noChangeAspect="1"/>
          </p:cNvPicPr>
          <p:nvPr/>
        </p:nvPicPr>
        <p:blipFill rotWithShape="1">
          <a:blip r:embed="rId5">
            <a:extLst>
              <a:ext uri="{28A0092B-C50C-407E-A947-70E740481C1C}">
                <a14:useLocalDpi xmlns:a14="http://schemas.microsoft.com/office/drawing/2010/main" val="0"/>
              </a:ext>
            </a:extLst>
          </a:blip>
          <a:srcRect l="17572" t="54116" r="68192" b="21876"/>
          <a:stretch/>
        </p:blipFill>
        <p:spPr bwMode="auto">
          <a:xfrm>
            <a:off x="70201" y="612342"/>
            <a:ext cx="4151312" cy="24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161294" y="678653"/>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2</a:t>
            </a:r>
          </a:p>
        </p:txBody>
      </p:sp>
      <p:sp>
        <p:nvSpPr>
          <p:cNvPr id="27" name="Text Box 4"/>
          <p:cNvSpPr txBox="1">
            <a:spLocks noChangeArrowheads="1"/>
          </p:cNvSpPr>
          <p:nvPr/>
        </p:nvSpPr>
        <p:spPr bwMode="auto">
          <a:xfrm>
            <a:off x="4929141" y="133290"/>
            <a:ext cx="3793517" cy="40011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wrap="square">
            <a:spAutoFit/>
          </a:bodyPr>
          <a:lstStyle/>
          <a:p>
            <a:pPr algn="ctr">
              <a:spcBef>
                <a:spcPct val="50000"/>
              </a:spcBef>
              <a:defRPr/>
            </a:pPr>
            <a:r>
              <a:rPr lang="en-US" sz="2000" b="0" dirty="0" err="1">
                <a:solidFill>
                  <a:srgbClr val="FF0000"/>
                </a:solidFill>
                <a:sym typeface="Wingdings" panose="05000000000000000000" pitchFamily="2" charset="2"/>
              </a:rPr>
              <a:t>Biểu</a:t>
            </a:r>
            <a:r>
              <a:rPr lang="en-US" sz="2000" b="0" dirty="0">
                <a:solidFill>
                  <a:srgbClr val="FF0000"/>
                </a:solidFill>
                <a:sym typeface="Wingdings" panose="05000000000000000000" pitchFamily="2" charset="2"/>
              </a:rPr>
              <a:t> </a:t>
            </a:r>
            <a:r>
              <a:rPr lang="en-US" sz="2000" b="0" dirty="0" err="1">
                <a:solidFill>
                  <a:srgbClr val="FF0000"/>
                </a:solidFill>
                <a:sym typeface="Wingdings" panose="05000000000000000000" pitchFamily="2" charset="2"/>
              </a:rPr>
              <a:t>hiện</a:t>
            </a:r>
            <a:r>
              <a:rPr lang="en-US" sz="2000" b="0" dirty="0">
                <a:solidFill>
                  <a:srgbClr val="FF0000"/>
                </a:solidFill>
                <a:sym typeface="Wingdings" panose="05000000000000000000" pitchFamily="2" charset="2"/>
              </a:rPr>
              <a:t> </a:t>
            </a:r>
            <a:r>
              <a:rPr lang="en-US" sz="2000" b="0" dirty="0" err="1">
                <a:solidFill>
                  <a:srgbClr val="FF0000"/>
                </a:solidFill>
                <a:sym typeface="Wingdings" panose="05000000000000000000" pitchFamily="2" charset="2"/>
              </a:rPr>
              <a:t>của</a:t>
            </a:r>
            <a:r>
              <a:rPr lang="en-US" sz="2000" b="0" dirty="0">
                <a:solidFill>
                  <a:srgbClr val="FF0000"/>
                </a:solidFill>
                <a:sym typeface="Wingdings" panose="05000000000000000000" pitchFamily="2" charset="2"/>
              </a:rPr>
              <a:t> </a:t>
            </a:r>
            <a:r>
              <a:rPr lang="en-US" sz="2000" b="0" dirty="0" err="1">
                <a:solidFill>
                  <a:srgbClr val="FF0000"/>
                </a:solidFill>
                <a:sym typeface="Wingdings" panose="05000000000000000000" pitchFamily="2" charset="2"/>
              </a:rPr>
              <a:t>sinh</a:t>
            </a:r>
            <a:r>
              <a:rPr lang="en-US" sz="2000" b="0" dirty="0">
                <a:solidFill>
                  <a:srgbClr val="FF0000"/>
                </a:solidFill>
                <a:sym typeface="Wingdings" panose="05000000000000000000" pitchFamily="2" charset="2"/>
              </a:rPr>
              <a:t> </a:t>
            </a:r>
            <a:r>
              <a:rPr lang="en-US" sz="2000" b="0" dirty="0" err="1" smtClean="0">
                <a:solidFill>
                  <a:srgbClr val="FF0000"/>
                </a:solidFill>
                <a:sym typeface="Wingdings" panose="05000000000000000000" pitchFamily="2" charset="2"/>
              </a:rPr>
              <a:t>sản</a:t>
            </a:r>
            <a:r>
              <a:rPr lang="en-US" sz="2000" b="0" dirty="0" smtClean="0">
                <a:solidFill>
                  <a:srgbClr val="FF0000"/>
                </a:solidFill>
                <a:sym typeface="Wingdings" panose="05000000000000000000" pitchFamily="2" charset="2"/>
              </a:rPr>
              <a:t> </a:t>
            </a:r>
            <a:r>
              <a:rPr lang="en-US" sz="2000" b="0" dirty="0" err="1" smtClean="0">
                <a:solidFill>
                  <a:srgbClr val="FF0000"/>
                </a:solidFill>
                <a:sym typeface="Wingdings" panose="05000000000000000000" pitchFamily="2" charset="2"/>
              </a:rPr>
              <a:t>vô</a:t>
            </a:r>
            <a:r>
              <a:rPr lang="en-US" sz="2000" b="0" dirty="0" smtClean="0">
                <a:solidFill>
                  <a:srgbClr val="FF0000"/>
                </a:solidFill>
                <a:sym typeface="Wingdings" panose="05000000000000000000" pitchFamily="2" charset="2"/>
              </a:rPr>
              <a:t> </a:t>
            </a:r>
            <a:r>
              <a:rPr lang="en-US" sz="2000" b="0" dirty="0" err="1" smtClean="0">
                <a:solidFill>
                  <a:srgbClr val="FF0000"/>
                </a:solidFill>
                <a:sym typeface="Wingdings" panose="05000000000000000000" pitchFamily="2" charset="2"/>
              </a:rPr>
              <a:t>tính</a:t>
            </a:r>
            <a:endParaRPr lang="en-US" sz="2000" u="sng" dirty="0">
              <a:solidFill>
                <a:srgbClr val="FF0000"/>
              </a:solidFill>
              <a:effectLst>
                <a:outerShdw blurRad="38100" dist="38100" dir="2700000" algn="tl">
                  <a:srgbClr val="000000"/>
                </a:outerShdw>
              </a:effectLst>
            </a:endParaRPr>
          </a:p>
        </p:txBody>
      </p:sp>
      <p:pic>
        <p:nvPicPr>
          <p:cNvPr id="29" name="Picture 4"/>
          <p:cNvPicPr>
            <a:picLocks noChangeAspect="1"/>
          </p:cNvPicPr>
          <p:nvPr/>
        </p:nvPicPr>
        <p:blipFill rotWithShape="1">
          <a:blip r:embed="rId6">
            <a:extLst>
              <a:ext uri="{28A0092B-C50C-407E-A947-70E740481C1C}">
                <a14:useLocalDpi xmlns:a14="http://schemas.microsoft.com/office/drawing/2010/main" val="0"/>
              </a:ext>
            </a:extLst>
          </a:blip>
          <a:srcRect l="17644" t="43750" r="67516" b="31250"/>
          <a:stretch/>
        </p:blipFill>
        <p:spPr bwMode="auto">
          <a:xfrm>
            <a:off x="5101631" y="2401887"/>
            <a:ext cx="3691882" cy="163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29"/>
          <p:cNvSpPr/>
          <p:nvPr/>
        </p:nvSpPr>
        <p:spPr>
          <a:xfrm>
            <a:off x="8309753" y="2363133"/>
            <a:ext cx="502087" cy="53975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smtClean="0">
                <a:solidFill>
                  <a:srgbClr val="0000FF"/>
                </a:solidFill>
              </a:rPr>
              <a:t>5</a:t>
            </a:r>
            <a:endParaRPr lang="en-US" dirty="0">
              <a:solidFill>
                <a:srgbClr val="0000FF"/>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Holland Tulip Festival, Michigan"/>
          <p:cNvPicPr>
            <a:picLocks noChangeAspect="1" noChangeArrowheads="1"/>
          </p:cNvPicPr>
          <p:nvPr/>
        </p:nvPicPr>
        <p:blipFill>
          <a:blip r:embed="rId3">
            <a:lum bright="2000"/>
            <a:extLst>
              <a:ext uri="{28A0092B-C50C-407E-A947-70E740481C1C}">
                <a14:useLocalDpi xmlns:a14="http://schemas.microsoft.com/office/drawing/2010/main" val="0"/>
              </a:ext>
            </a:extLst>
          </a:blip>
          <a:srcRect t="13226"/>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p:cNvSpPr txBox="1">
            <a:spLocks noChangeArrowheads="1"/>
          </p:cNvSpPr>
          <p:nvPr/>
        </p:nvSpPr>
        <p:spPr bwMode="auto">
          <a:xfrm>
            <a:off x="162719" y="304800"/>
            <a:ext cx="8839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6600" dirty="0" err="1">
                <a:solidFill>
                  <a:srgbClr val="FF0000"/>
                </a:solidFill>
                <a:latin typeface=".VnBahamasBH" panose="020BE200000000000000" pitchFamily="34" charset="0"/>
              </a:rPr>
              <a:t>BµI</a:t>
            </a:r>
            <a:r>
              <a:rPr lang="en-US" sz="6600" dirty="0">
                <a:solidFill>
                  <a:srgbClr val="FF0000"/>
                </a:solidFill>
                <a:latin typeface=".VnBahamasBH" panose="020BE200000000000000" pitchFamily="34" charset="0"/>
              </a:rPr>
              <a:t> </a:t>
            </a:r>
            <a:r>
              <a:rPr lang="en-US" sz="6600" dirty="0" smtClean="0">
                <a:solidFill>
                  <a:srgbClr val="FF0000"/>
                </a:solidFill>
                <a:latin typeface=".VnBahamasBH" panose="020BE200000000000000" pitchFamily="34" charset="0"/>
              </a:rPr>
              <a:t>33. </a:t>
            </a:r>
            <a:r>
              <a:rPr lang="en-US" sz="6600" dirty="0" err="1">
                <a:solidFill>
                  <a:srgbClr val="FF0000"/>
                </a:solidFill>
                <a:latin typeface=".VnBahamasBH" panose="020BE200000000000000" pitchFamily="34" charset="0"/>
              </a:rPr>
              <a:t>SINH</a:t>
            </a:r>
            <a:r>
              <a:rPr lang="en-US" sz="6600" dirty="0">
                <a:solidFill>
                  <a:srgbClr val="FF0000"/>
                </a:solidFill>
                <a:latin typeface=".VnBahamasBH" panose="020BE200000000000000" pitchFamily="34" charset="0"/>
              </a:rPr>
              <a:t> </a:t>
            </a:r>
            <a:r>
              <a:rPr lang="en-US" sz="6600" dirty="0" err="1">
                <a:solidFill>
                  <a:srgbClr val="FF0000"/>
                </a:solidFill>
                <a:latin typeface=".VnBahamasBH" panose="020BE200000000000000" pitchFamily="34" charset="0"/>
              </a:rPr>
              <a:t>S¶N</a:t>
            </a:r>
            <a:r>
              <a:rPr lang="en-US" sz="6600" dirty="0">
                <a:solidFill>
                  <a:srgbClr val="FF0000"/>
                </a:solidFill>
                <a:latin typeface=".VnBahamasBH" panose="020BE200000000000000" pitchFamily="34" charset="0"/>
              </a:rPr>
              <a:t> </a:t>
            </a:r>
            <a:r>
              <a:rPr lang="en-US" sz="6600" dirty="0" err="1" smtClean="0">
                <a:solidFill>
                  <a:srgbClr val="FF0000"/>
                </a:solidFill>
                <a:latin typeface=".VnBahamasBH" panose="020BE200000000000000" pitchFamily="34" charset="0"/>
              </a:rPr>
              <a:t>H÷U</a:t>
            </a:r>
            <a:r>
              <a:rPr lang="en-US" sz="6600" dirty="0" smtClean="0">
                <a:solidFill>
                  <a:srgbClr val="FF0000"/>
                </a:solidFill>
                <a:latin typeface=".VnBahamasBH" panose="020BE200000000000000" pitchFamily="34" charset="0"/>
              </a:rPr>
              <a:t> </a:t>
            </a:r>
            <a:r>
              <a:rPr lang="en-US" sz="6600" dirty="0" err="1" smtClean="0">
                <a:solidFill>
                  <a:srgbClr val="FF0000"/>
                </a:solidFill>
                <a:latin typeface=".VnBahamasBH" panose="020BE200000000000000" pitchFamily="34" charset="0"/>
              </a:rPr>
              <a:t>TÝNH</a:t>
            </a:r>
            <a:r>
              <a:rPr lang="en-US" sz="6600" dirty="0" smtClean="0">
                <a:solidFill>
                  <a:srgbClr val="FF0000"/>
                </a:solidFill>
                <a:latin typeface=".VnBahamasBH" panose="020BE200000000000000" pitchFamily="34" charset="0"/>
              </a:rPr>
              <a:t> ë  </a:t>
            </a:r>
            <a:r>
              <a:rPr lang="en-US" sz="6600" dirty="0" err="1">
                <a:solidFill>
                  <a:srgbClr val="FF0000"/>
                </a:solidFill>
                <a:latin typeface=".VnBahamasBH" panose="020BE200000000000000" pitchFamily="34" charset="0"/>
              </a:rPr>
              <a:t>SINH</a:t>
            </a:r>
            <a:r>
              <a:rPr lang="en-US" sz="6600" dirty="0">
                <a:solidFill>
                  <a:srgbClr val="FF0000"/>
                </a:solidFill>
                <a:latin typeface=".VnBahamasBH" panose="020BE200000000000000" pitchFamily="34" charset="0"/>
              </a:rPr>
              <a:t> </a:t>
            </a:r>
            <a:r>
              <a:rPr lang="en-US" sz="6600" dirty="0" err="1">
                <a:solidFill>
                  <a:srgbClr val="FF0000"/>
                </a:solidFill>
                <a:latin typeface=".VnBahamasBH" panose="020BE200000000000000" pitchFamily="34" charset="0"/>
              </a:rPr>
              <a:t>VËT</a:t>
            </a:r>
            <a:endParaRPr lang="en-US" sz="6600" dirty="0">
              <a:solidFill>
                <a:srgbClr val="FF0000"/>
              </a:solidFill>
              <a:latin typeface=".VnBahamasBH" panose="020BE2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1600200" y="76200"/>
            <a:ext cx="5715000" cy="650875"/>
          </a:xfrm>
          <a:prstGeom prst="rect">
            <a:avLst/>
          </a:prstGeom>
          <a:gradFill rotWithShape="1">
            <a:gsLst>
              <a:gs pos="0">
                <a:srgbClr val="00FF00"/>
              </a:gs>
              <a:gs pos="50000">
                <a:schemeClr val="bg1"/>
              </a:gs>
              <a:gs pos="100000">
                <a:srgbClr val="00FF00"/>
              </a:gs>
            </a:gsLst>
            <a:lin ang="540000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u="sng">
                <a:solidFill>
                  <a:srgbClr val="FF0000"/>
                </a:solidFill>
              </a:rPr>
              <a:t>NỘI DUNG BÀI HỌC</a:t>
            </a:r>
          </a:p>
        </p:txBody>
      </p:sp>
      <p:sp>
        <p:nvSpPr>
          <p:cNvPr id="31747" name="Text Box 5"/>
          <p:cNvSpPr txBox="1">
            <a:spLocks noChangeArrowheads="1"/>
          </p:cNvSpPr>
          <p:nvPr/>
        </p:nvSpPr>
        <p:spPr bwMode="auto">
          <a:xfrm>
            <a:off x="304800" y="947738"/>
            <a:ext cx="8077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3000" dirty="0">
                <a:solidFill>
                  <a:srgbClr val="CC0066"/>
                </a:solidFill>
              </a:rPr>
              <a:t>I. </a:t>
            </a:r>
            <a:r>
              <a:rPr lang="en-US" sz="3000" dirty="0" err="1">
                <a:solidFill>
                  <a:srgbClr val="CC0066"/>
                </a:solidFill>
              </a:rPr>
              <a:t>KHÁI</a:t>
            </a:r>
            <a:r>
              <a:rPr lang="en-US" sz="3000" dirty="0">
                <a:solidFill>
                  <a:srgbClr val="CC0066"/>
                </a:solidFill>
              </a:rPr>
              <a:t> </a:t>
            </a:r>
            <a:r>
              <a:rPr lang="en-US" sz="3000" dirty="0" err="1">
                <a:solidFill>
                  <a:srgbClr val="CC0066"/>
                </a:solidFill>
              </a:rPr>
              <a:t>NIỆM</a:t>
            </a:r>
            <a:r>
              <a:rPr lang="en-US" sz="3000" dirty="0">
                <a:solidFill>
                  <a:srgbClr val="CC0066"/>
                </a:solidFill>
              </a:rPr>
              <a:t> </a:t>
            </a:r>
            <a:r>
              <a:rPr lang="en-US" sz="3000" dirty="0" err="1">
                <a:solidFill>
                  <a:srgbClr val="CC0066"/>
                </a:solidFill>
              </a:rPr>
              <a:t>SINH</a:t>
            </a:r>
            <a:r>
              <a:rPr lang="en-US" sz="3000" dirty="0">
                <a:solidFill>
                  <a:srgbClr val="CC0066"/>
                </a:solidFill>
              </a:rPr>
              <a:t> </a:t>
            </a:r>
            <a:r>
              <a:rPr lang="en-US" sz="3000" dirty="0" err="1" smtClean="0">
                <a:solidFill>
                  <a:srgbClr val="CC0066"/>
                </a:solidFill>
              </a:rPr>
              <a:t>SẢN</a:t>
            </a:r>
            <a:r>
              <a:rPr lang="en-US" sz="3000" dirty="0" smtClean="0">
                <a:solidFill>
                  <a:srgbClr val="CC0066"/>
                </a:solidFill>
              </a:rPr>
              <a:t> </a:t>
            </a:r>
            <a:r>
              <a:rPr lang="en-US" sz="3000" dirty="0" err="1" smtClean="0">
                <a:solidFill>
                  <a:srgbClr val="CC0066"/>
                </a:solidFill>
              </a:rPr>
              <a:t>HỮU</a:t>
            </a:r>
            <a:r>
              <a:rPr lang="en-US" sz="3000" dirty="0" smtClean="0">
                <a:solidFill>
                  <a:srgbClr val="CC0066"/>
                </a:solidFill>
              </a:rPr>
              <a:t> </a:t>
            </a:r>
            <a:r>
              <a:rPr lang="en-US" sz="3000" dirty="0" err="1" smtClean="0">
                <a:solidFill>
                  <a:srgbClr val="CC0066"/>
                </a:solidFill>
              </a:rPr>
              <a:t>TÍNH</a:t>
            </a:r>
            <a:endParaRPr lang="en-US" sz="3000" dirty="0">
              <a:solidFill>
                <a:srgbClr val="CC0066"/>
              </a:solidFill>
            </a:endParaRPr>
          </a:p>
        </p:txBody>
      </p:sp>
      <p:sp>
        <p:nvSpPr>
          <p:cNvPr id="31748" name="Text Box 9"/>
          <p:cNvSpPr txBox="1">
            <a:spLocks noChangeArrowheads="1"/>
          </p:cNvSpPr>
          <p:nvPr/>
        </p:nvSpPr>
        <p:spPr bwMode="auto">
          <a:xfrm>
            <a:off x="228600" y="1633538"/>
            <a:ext cx="891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3000" dirty="0">
                <a:solidFill>
                  <a:srgbClr val="CC0066"/>
                </a:solidFill>
              </a:rPr>
              <a:t>II. </a:t>
            </a:r>
            <a:r>
              <a:rPr lang="en-US" sz="3000" dirty="0" err="1">
                <a:solidFill>
                  <a:srgbClr val="CC0066"/>
                </a:solidFill>
              </a:rPr>
              <a:t>SINH</a:t>
            </a:r>
            <a:r>
              <a:rPr lang="en-US" sz="3000" dirty="0">
                <a:solidFill>
                  <a:srgbClr val="CC0066"/>
                </a:solidFill>
              </a:rPr>
              <a:t> </a:t>
            </a:r>
            <a:r>
              <a:rPr lang="en-US" sz="3000" dirty="0" err="1">
                <a:solidFill>
                  <a:srgbClr val="CC0066"/>
                </a:solidFill>
              </a:rPr>
              <a:t>SẢN</a:t>
            </a:r>
            <a:r>
              <a:rPr lang="en-US" sz="3000" dirty="0">
                <a:solidFill>
                  <a:srgbClr val="CC0066"/>
                </a:solidFill>
              </a:rPr>
              <a:t> </a:t>
            </a:r>
            <a:r>
              <a:rPr lang="en-US" sz="3000" dirty="0" err="1" smtClean="0">
                <a:solidFill>
                  <a:srgbClr val="CC0066"/>
                </a:solidFill>
              </a:rPr>
              <a:t>HỮU</a:t>
            </a:r>
            <a:r>
              <a:rPr lang="en-US" sz="3000" dirty="0" smtClean="0">
                <a:solidFill>
                  <a:srgbClr val="CC0066"/>
                </a:solidFill>
              </a:rPr>
              <a:t> </a:t>
            </a:r>
            <a:r>
              <a:rPr lang="en-US" sz="3000" dirty="0" err="1">
                <a:solidFill>
                  <a:srgbClr val="CC0066"/>
                </a:solidFill>
              </a:rPr>
              <a:t>TÍNH</a:t>
            </a:r>
            <a:r>
              <a:rPr lang="en-US" sz="3000" dirty="0">
                <a:solidFill>
                  <a:srgbClr val="CC0066"/>
                </a:solidFill>
              </a:rPr>
              <a:t> Ở </a:t>
            </a:r>
            <a:r>
              <a:rPr lang="en-US" sz="3000" dirty="0" err="1" smtClean="0">
                <a:solidFill>
                  <a:srgbClr val="CC0066"/>
                </a:solidFill>
              </a:rPr>
              <a:t>THỰC</a:t>
            </a:r>
            <a:r>
              <a:rPr lang="en-US" sz="3000" dirty="0" smtClean="0">
                <a:solidFill>
                  <a:srgbClr val="CC0066"/>
                </a:solidFill>
              </a:rPr>
              <a:t> </a:t>
            </a:r>
            <a:r>
              <a:rPr lang="en-US" sz="3000" dirty="0" err="1" smtClean="0">
                <a:solidFill>
                  <a:srgbClr val="CC0066"/>
                </a:solidFill>
              </a:rPr>
              <a:t>VẬT</a:t>
            </a:r>
            <a:r>
              <a:rPr lang="en-US" sz="3000" dirty="0" smtClean="0">
                <a:solidFill>
                  <a:srgbClr val="CC0066"/>
                </a:solidFill>
              </a:rPr>
              <a:t> </a:t>
            </a:r>
            <a:r>
              <a:rPr lang="en-US" sz="3000" dirty="0" err="1" smtClean="0">
                <a:solidFill>
                  <a:srgbClr val="CC0066"/>
                </a:solidFill>
              </a:rPr>
              <a:t>CÓ</a:t>
            </a:r>
            <a:r>
              <a:rPr lang="en-US" sz="3000" dirty="0" smtClean="0">
                <a:solidFill>
                  <a:srgbClr val="CC0066"/>
                </a:solidFill>
              </a:rPr>
              <a:t> </a:t>
            </a:r>
            <a:r>
              <a:rPr lang="en-US" sz="3000" dirty="0" err="1" smtClean="0">
                <a:solidFill>
                  <a:srgbClr val="CC0066"/>
                </a:solidFill>
              </a:rPr>
              <a:t>HOA</a:t>
            </a:r>
            <a:endParaRPr lang="en-US" sz="3000" u="sng" dirty="0">
              <a:solidFill>
                <a:srgbClr val="CC0066"/>
              </a:solidFill>
            </a:endParaRPr>
          </a:p>
        </p:txBody>
      </p:sp>
      <p:sp>
        <p:nvSpPr>
          <p:cNvPr id="31749" name="Text Box 9"/>
          <p:cNvSpPr txBox="1">
            <a:spLocks noChangeArrowheads="1"/>
          </p:cNvSpPr>
          <p:nvPr/>
        </p:nvSpPr>
        <p:spPr bwMode="auto">
          <a:xfrm>
            <a:off x="228600" y="2346325"/>
            <a:ext cx="891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3000" dirty="0">
                <a:solidFill>
                  <a:srgbClr val="CC0066"/>
                </a:solidFill>
              </a:rPr>
              <a:t>III. </a:t>
            </a:r>
            <a:r>
              <a:rPr lang="en-US" sz="3000" dirty="0" err="1">
                <a:solidFill>
                  <a:srgbClr val="CC0066"/>
                </a:solidFill>
              </a:rPr>
              <a:t>SINH</a:t>
            </a:r>
            <a:r>
              <a:rPr lang="en-US" sz="3000" dirty="0">
                <a:solidFill>
                  <a:srgbClr val="CC0066"/>
                </a:solidFill>
              </a:rPr>
              <a:t> </a:t>
            </a:r>
            <a:r>
              <a:rPr lang="en-US" sz="3000" dirty="0" err="1">
                <a:solidFill>
                  <a:srgbClr val="CC0066"/>
                </a:solidFill>
              </a:rPr>
              <a:t>SẢN</a:t>
            </a:r>
            <a:r>
              <a:rPr lang="en-US" sz="3000" dirty="0">
                <a:solidFill>
                  <a:srgbClr val="CC0066"/>
                </a:solidFill>
              </a:rPr>
              <a:t> </a:t>
            </a:r>
            <a:r>
              <a:rPr lang="en-US" sz="3000" dirty="0" err="1">
                <a:solidFill>
                  <a:srgbClr val="CC0066"/>
                </a:solidFill>
              </a:rPr>
              <a:t>HỮU</a:t>
            </a:r>
            <a:r>
              <a:rPr lang="en-US" sz="3000" dirty="0">
                <a:solidFill>
                  <a:srgbClr val="CC0066"/>
                </a:solidFill>
              </a:rPr>
              <a:t> </a:t>
            </a:r>
            <a:r>
              <a:rPr lang="en-US" sz="3000" dirty="0" err="1">
                <a:solidFill>
                  <a:srgbClr val="CC0066"/>
                </a:solidFill>
              </a:rPr>
              <a:t>TÍNH</a:t>
            </a:r>
            <a:r>
              <a:rPr lang="en-US" sz="3000" dirty="0">
                <a:solidFill>
                  <a:srgbClr val="CC0066"/>
                </a:solidFill>
              </a:rPr>
              <a:t> Ở </a:t>
            </a:r>
            <a:r>
              <a:rPr lang="en-US" sz="3000" dirty="0" err="1" smtClean="0">
                <a:solidFill>
                  <a:srgbClr val="CC0066"/>
                </a:solidFill>
              </a:rPr>
              <a:t>ĐỘNG</a:t>
            </a:r>
            <a:r>
              <a:rPr lang="en-US" sz="3000" dirty="0" smtClean="0">
                <a:solidFill>
                  <a:srgbClr val="CC0066"/>
                </a:solidFill>
              </a:rPr>
              <a:t> </a:t>
            </a:r>
            <a:r>
              <a:rPr lang="en-US" sz="3000" dirty="0" err="1">
                <a:solidFill>
                  <a:srgbClr val="CC0066"/>
                </a:solidFill>
              </a:rPr>
              <a:t>VẬT</a:t>
            </a:r>
            <a:endParaRPr lang="en-US" sz="3000" u="sng" dirty="0">
              <a:solidFill>
                <a:srgbClr val="CC0066"/>
              </a:solidFill>
            </a:endParaRPr>
          </a:p>
        </p:txBody>
      </p:sp>
      <p:sp>
        <p:nvSpPr>
          <p:cNvPr id="6" name="Text Box 4"/>
          <p:cNvSpPr txBox="1">
            <a:spLocks noChangeArrowheads="1"/>
          </p:cNvSpPr>
          <p:nvPr/>
        </p:nvSpPr>
        <p:spPr bwMode="auto">
          <a:xfrm>
            <a:off x="1189038" y="3200400"/>
            <a:ext cx="6994525" cy="646113"/>
          </a:xfrm>
          <a:prstGeom prst="rect">
            <a:avLst/>
          </a:prstGeom>
          <a:gradFill rotWithShape="1">
            <a:gsLst>
              <a:gs pos="0">
                <a:srgbClr val="00FF00"/>
              </a:gs>
              <a:gs pos="50000">
                <a:schemeClr val="bg1"/>
              </a:gs>
              <a:gs pos="100000">
                <a:srgbClr val="00FF00"/>
              </a:gs>
            </a:gsLst>
            <a:lin ang="540000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u="sng" dirty="0" err="1">
                <a:solidFill>
                  <a:srgbClr val="FF0000"/>
                </a:solidFill>
              </a:rPr>
              <a:t>HÌNH</a:t>
            </a:r>
            <a:r>
              <a:rPr lang="en-US" sz="3600" u="sng" dirty="0">
                <a:solidFill>
                  <a:srgbClr val="FF0000"/>
                </a:solidFill>
              </a:rPr>
              <a:t> </a:t>
            </a:r>
            <a:r>
              <a:rPr lang="en-US" sz="3600" u="sng" dirty="0" err="1">
                <a:solidFill>
                  <a:srgbClr val="FF0000"/>
                </a:solidFill>
              </a:rPr>
              <a:t>THÀNH</a:t>
            </a:r>
            <a:r>
              <a:rPr lang="en-US" sz="3600" u="sng" dirty="0">
                <a:solidFill>
                  <a:srgbClr val="FF0000"/>
                </a:solidFill>
              </a:rPr>
              <a:t> </a:t>
            </a:r>
            <a:r>
              <a:rPr lang="en-US" sz="3600" u="sng" dirty="0" err="1">
                <a:solidFill>
                  <a:srgbClr val="FF0000"/>
                </a:solidFill>
              </a:rPr>
              <a:t>KIẾN</a:t>
            </a:r>
            <a:r>
              <a:rPr lang="en-US" sz="3600" u="sng" dirty="0">
                <a:solidFill>
                  <a:srgbClr val="FF0000"/>
                </a:solidFill>
              </a:rPr>
              <a:t> </a:t>
            </a:r>
            <a:r>
              <a:rPr lang="en-US" sz="3600" u="sng" dirty="0" err="1">
                <a:solidFill>
                  <a:srgbClr val="FF0000"/>
                </a:solidFill>
              </a:rPr>
              <a:t>THỨC</a:t>
            </a:r>
            <a:r>
              <a:rPr lang="en-US" sz="3600" u="sng" dirty="0">
                <a:solidFill>
                  <a:srgbClr val="FF0000"/>
                </a:solidFill>
              </a:rPr>
              <a:t> </a:t>
            </a:r>
            <a:r>
              <a:rPr lang="en-US" sz="3600" u="sng" dirty="0" err="1">
                <a:solidFill>
                  <a:srgbClr val="FF0000"/>
                </a:solidFill>
              </a:rPr>
              <a:t>MỚI</a:t>
            </a:r>
            <a:endParaRPr lang="en-US" sz="3600" u="sng"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501404338"/>
              </p:ext>
            </p:extLst>
          </p:nvPr>
        </p:nvGraphicFramePr>
        <p:xfrm>
          <a:off x="457200" y="342900"/>
          <a:ext cx="8153400" cy="5905500"/>
        </p:xfrm>
        <a:graphic>
          <a:graphicData uri="http://schemas.openxmlformats.org/presentationml/2006/ole">
            <mc:AlternateContent xmlns:mc="http://schemas.openxmlformats.org/markup-compatibility/2006">
              <mc:Choice xmlns:v="urn:schemas-microsoft-com:vml" Requires="v">
                <p:oleObj spid="_x0000_s3127" name="Slide" r:id="rId3" imgW="3532620" imgH="2650380" progId="PowerPoint.Slide.8">
                  <p:embed/>
                </p:oleObj>
              </mc:Choice>
              <mc:Fallback>
                <p:oleObj name="Slide" r:id="rId3" imgW="3532620" imgH="2650380" progId="PowerPoint.Slide.8">
                  <p:embed/>
                  <p:pic>
                    <p:nvPicPr>
                      <p:cNvPr id="0" name=""/>
                      <p:cNvPicPr/>
                      <p:nvPr/>
                    </p:nvPicPr>
                    <p:blipFill>
                      <a:blip r:embed="rId4"/>
                      <a:stretch>
                        <a:fillRect/>
                      </a:stretch>
                    </p:blipFill>
                    <p:spPr>
                      <a:xfrm>
                        <a:off x="457200" y="342900"/>
                        <a:ext cx="8153400" cy="5905500"/>
                      </a:xfrm>
                      <a:prstGeom prst="rect">
                        <a:avLst/>
                      </a:prstGeom>
                    </p:spPr>
                  </p:pic>
                </p:oleObj>
              </mc:Fallback>
            </mc:AlternateContent>
          </a:graphicData>
        </a:graphic>
      </p:graphicFrame>
    </p:spTree>
    <p:extLst>
      <p:ext uri="{BB962C8B-B14F-4D97-AF65-F5344CB8AC3E}">
        <p14:creationId xmlns:p14="http://schemas.microsoft.com/office/powerpoint/2010/main" val="3374126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8859340"/>
              </p:ext>
            </p:extLst>
          </p:nvPr>
        </p:nvGraphicFramePr>
        <p:xfrm>
          <a:off x="457200" y="-381000"/>
          <a:ext cx="8153400" cy="5905500"/>
        </p:xfrm>
        <a:graphic>
          <a:graphicData uri="http://schemas.openxmlformats.org/presentationml/2006/ole">
            <mc:AlternateContent xmlns:mc="http://schemas.openxmlformats.org/markup-compatibility/2006">
              <mc:Choice xmlns:v="urn:schemas-microsoft-com:vml" Requires="v">
                <p:oleObj spid="_x0000_s1083" name="Slide" r:id="rId5" imgW="4025000" imgH="3017389" progId="PowerPoint.Slide.8">
                  <p:embed/>
                </p:oleObj>
              </mc:Choice>
              <mc:Fallback>
                <p:oleObj name="Slide" r:id="rId5" imgW="4025000" imgH="3017389" progId="PowerPoint.Slide.8">
                  <p:embed/>
                  <p:pic>
                    <p:nvPicPr>
                      <p:cNvPr id="0" name=""/>
                      <p:cNvPicPr/>
                      <p:nvPr/>
                    </p:nvPicPr>
                    <p:blipFill>
                      <a:blip r:embed="rId6"/>
                      <a:stretch>
                        <a:fillRect/>
                      </a:stretch>
                    </p:blipFill>
                    <p:spPr>
                      <a:xfrm>
                        <a:off x="457200" y="-381000"/>
                        <a:ext cx="8153400" cy="5905500"/>
                      </a:xfrm>
                      <a:prstGeom prst="rect">
                        <a:avLst/>
                      </a:prstGeom>
                    </p:spPr>
                  </p:pic>
                </p:oleObj>
              </mc:Fallback>
            </mc:AlternateContent>
          </a:graphicData>
        </a:graphic>
      </p:graphicFrame>
      <p:pic>
        <p:nvPicPr>
          <p:cNvPr id="3" name="3 phut">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6477000" y="5360987"/>
            <a:ext cx="2917825" cy="1774825"/>
          </a:xfrm>
          <a:prstGeom prst="rect">
            <a:avLst/>
          </a:prstGeom>
        </p:spPr>
      </p:pic>
    </p:spTree>
    <p:extLst>
      <p:ext uri="{BB962C8B-B14F-4D97-AF65-F5344CB8AC3E}">
        <p14:creationId xmlns:p14="http://schemas.microsoft.com/office/powerpoint/2010/main" val="1904915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10671228"/>
              </p:ext>
            </p:extLst>
          </p:nvPr>
        </p:nvGraphicFramePr>
        <p:xfrm>
          <a:off x="457200" y="1752600"/>
          <a:ext cx="8534400" cy="5179497"/>
        </p:xfrm>
        <a:graphic>
          <a:graphicData uri="http://schemas.openxmlformats.org/drawingml/2006/table">
            <a:tbl>
              <a:tblPr firstRow="1" firstCol="1" lastRow="1" lastCol="1" bandRow="1" bandCol="1">
                <a:tableStyleId>{5C22544A-7EE6-4342-B048-85BDC9FD1C3A}</a:tableStyleId>
              </a:tblPr>
              <a:tblGrid>
                <a:gridCol w="2768600"/>
                <a:gridCol w="2870200"/>
                <a:gridCol w="2895600"/>
              </a:tblGrid>
              <a:tr h="685800">
                <a:tc>
                  <a:txBody>
                    <a:bodyPr/>
                    <a:lstStyle/>
                    <a:p>
                      <a:pPr algn="ctr">
                        <a:spcAft>
                          <a:spcPts val="0"/>
                        </a:spcAft>
                      </a:pPr>
                      <a:r>
                        <a:rPr lang="vi-VN" sz="2800" b="1" dirty="0">
                          <a:solidFill>
                            <a:schemeClr val="tx1"/>
                          </a:solidFill>
                          <a:effectLst/>
                        </a:rPr>
                        <a:t>Đặc điểm so sánh</a:t>
                      </a:r>
                      <a:endParaRPr lang="en-US" sz="2800" b="1" dirty="0">
                        <a:solidFill>
                          <a:schemeClr val="tx1"/>
                        </a:solidFill>
                        <a:effectLst/>
                        <a:latin typeface="Times New Roman" panose="02020603050405020304" pitchFamily="18" charset="0"/>
                        <a:ea typeface="Batang"/>
                      </a:endParaRPr>
                    </a:p>
                  </a:txBody>
                  <a:tcPr marL="68580" marR="68580" marT="0" marB="0"/>
                </a:tc>
                <a:tc>
                  <a:txBody>
                    <a:bodyPr/>
                    <a:lstStyle/>
                    <a:p>
                      <a:pPr algn="ctr">
                        <a:spcAft>
                          <a:spcPts val="0"/>
                        </a:spcAft>
                      </a:pPr>
                      <a:r>
                        <a:rPr lang="vi-VN" sz="2800" b="1" dirty="0">
                          <a:solidFill>
                            <a:schemeClr val="tx1"/>
                          </a:solidFill>
                          <a:effectLst/>
                        </a:rPr>
                        <a:t>Sinh sản vô </a:t>
                      </a:r>
                      <a:r>
                        <a:rPr lang="vi-VN" sz="2800" b="1" dirty="0" smtClean="0">
                          <a:solidFill>
                            <a:schemeClr val="tx1"/>
                          </a:solidFill>
                          <a:effectLst/>
                        </a:rPr>
                        <a:t>tính (cây dâu tây)</a:t>
                      </a:r>
                      <a:endParaRPr lang="en-US" sz="2800" b="1" dirty="0">
                        <a:solidFill>
                          <a:schemeClr val="tx1"/>
                        </a:solidFill>
                        <a:effectLst/>
                        <a:latin typeface="Times New Roman" panose="02020603050405020304" pitchFamily="18" charset="0"/>
                        <a:ea typeface="Batang"/>
                      </a:endParaRPr>
                    </a:p>
                  </a:txBody>
                  <a:tcPr marL="68580" marR="68580" marT="0" marB="0"/>
                </a:tc>
                <a:tc>
                  <a:txBody>
                    <a:bodyPr/>
                    <a:lstStyle/>
                    <a:p>
                      <a:pPr algn="ctr">
                        <a:spcAft>
                          <a:spcPts val="0"/>
                        </a:spcAft>
                      </a:pPr>
                      <a:r>
                        <a:rPr lang="vi-VN" sz="2800" b="1" dirty="0">
                          <a:solidFill>
                            <a:schemeClr val="tx1"/>
                          </a:solidFill>
                          <a:effectLst/>
                        </a:rPr>
                        <a:t>Sinh sản hữu </a:t>
                      </a:r>
                      <a:r>
                        <a:rPr lang="vi-VN" sz="2800" b="1" dirty="0" smtClean="0">
                          <a:solidFill>
                            <a:schemeClr val="tx1"/>
                          </a:solidFill>
                          <a:effectLst/>
                        </a:rPr>
                        <a:t>tính (cây đậu)</a:t>
                      </a:r>
                      <a:endParaRPr lang="en-US" sz="2800" b="1" dirty="0">
                        <a:solidFill>
                          <a:schemeClr val="tx1"/>
                        </a:solidFill>
                        <a:effectLst/>
                        <a:latin typeface="Times New Roman" panose="02020603050405020304" pitchFamily="18" charset="0"/>
                        <a:ea typeface="Batang"/>
                      </a:endParaRPr>
                    </a:p>
                  </a:txBody>
                  <a:tcPr marL="68580" marR="68580" marT="0" marB="0"/>
                </a:tc>
              </a:tr>
              <a:tr h="1351893">
                <a:tc>
                  <a:txBody>
                    <a:bodyPr/>
                    <a:lstStyle/>
                    <a:p>
                      <a:pPr>
                        <a:spcAft>
                          <a:spcPts val="0"/>
                        </a:spcAft>
                      </a:pPr>
                      <a:r>
                        <a:rPr lang="vi-VN" sz="2800" b="1" dirty="0">
                          <a:solidFill>
                            <a:schemeClr val="tx2"/>
                          </a:solidFill>
                          <a:effectLst/>
                        </a:rPr>
                        <a:t>Các yếu tố tham gia (giao tử)</a:t>
                      </a:r>
                      <a:endParaRPr lang="en-US" sz="2800" b="1"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800" b="0" dirty="0">
                          <a:solidFill>
                            <a:schemeClr val="tx2"/>
                          </a:solidFill>
                          <a:effectLst/>
                        </a:rPr>
                        <a:t> </a:t>
                      </a:r>
                      <a:endParaRPr lang="en-US" sz="2800" b="0"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800" b="1" dirty="0">
                          <a:solidFill>
                            <a:schemeClr val="tx2"/>
                          </a:solidFill>
                          <a:effectLst/>
                        </a:rPr>
                        <a:t> </a:t>
                      </a:r>
                      <a:endParaRPr lang="en-US" sz="2800" b="1" dirty="0">
                        <a:solidFill>
                          <a:schemeClr val="tx2"/>
                        </a:solidFill>
                        <a:effectLst/>
                        <a:latin typeface="Times New Roman" panose="02020603050405020304" pitchFamily="18" charset="0"/>
                        <a:ea typeface="Batang"/>
                      </a:endParaRPr>
                    </a:p>
                  </a:txBody>
                  <a:tcPr marL="68580" marR="68580" marT="0" marB="0"/>
                </a:tc>
              </a:tr>
              <a:tr h="1351893">
                <a:tc>
                  <a:txBody>
                    <a:bodyPr/>
                    <a:lstStyle/>
                    <a:p>
                      <a:pPr>
                        <a:spcAft>
                          <a:spcPts val="0"/>
                        </a:spcAft>
                      </a:pPr>
                      <a:r>
                        <a:rPr lang="vi-VN" sz="2800" b="1" dirty="0">
                          <a:solidFill>
                            <a:schemeClr val="tx2"/>
                          </a:solidFill>
                          <a:effectLst/>
                        </a:rPr>
                        <a:t>Cơ quan bộ phận thực hiện sinh sản</a:t>
                      </a:r>
                      <a:endParaRPr lang="en-US" sz="2800" b="1"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800" b="0" dirty="0">
                          <a:solidFill>
                            <a:schemeClr val="tx2"/>
                          </a:solidFill>
                          <a:effectLst/>
                        </a:rPr>
                        <a:t> </a:t>
                      </a:r>
                      <a:endParaRPr lang="en-US" sz="2800" b="0"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800" b="1" dirty="0">
                          <a:solidFill>
                            <a:schemeClr val="tx2"/>
                          </a:solidFill>
                          <a:effectLst/>
                        </a:rPr>
                        <a:t> </a:t>
                      </a:r>
                      <a:endParaRPr lang="en-US" sz="2800" b="1" dirty="0">
                        <a:solidFill>
                          <a:schemeClr val="tx2"/>
                        </a:solidFill>
                        <a:effectLst/>
                        <a:latin typeface="Times New Roman" panose="02020603050405020304" pitchFamily="18" charset="0"/>
                        <a:ea typeface="Batang"/>
                      </a:endParaRPr>
                    </a:p>
                  </a:txBody>
                  <a:tcPr marL="68580" marR="68580" marT="0" marB="0"/>
                </a:tc>
              </a:tr>
              <a:tr h="1195551">
                <a:tc>
                  <a:txBody>
                    <a:bodyPr/>
                    <a:lstStyle/>
                    <a:p>
                      <a:pPr>
                        <a:spcAft>
                          <a:spcPts val="0"/>
                        </a:spcAft>
                      </a:pPr>
                      <a:r>
                        <a:rPr lang="vi-VN" sz="2800" b="1" dirty="0" smtClean="0">
                          <a:solidFill>
                            <a:schemeClr val="tx2"/>
                          </a:solidFill>
                          <a:effectLst/>
                        </a:rPr>
                        <a:t>Đặc điểm của cá thể mới</a:t>
                      </a:r>
                      <a:endParaRPr lang="en-US" sz="2800" b="1"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800" b="1">
                          <a:solidFill>
                            <a:schemeClr val="tx2"/>
                          </a:solidFill>
                          <a:effectLst/>
                        </a:rPr>
                        <a:t> </a:t>
                      </a:r>
                      <a:endParaRPr lang="en-US" sz="2800" b="1">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800" b="1" dirty="0">
                          <a:solidFill>
                            <a:schemeClr val="tx2"/>
                          </a:solidFill>
                          <a:effectLst/>
                        </a:rPr>
                        <a:t> </a:t>
                      </a:r>
                      <a:endParaRPr lang="en-US" sz="2800" b="1" dirty="0">
                        <a:solidFill>
                          <a:schemeClr val="tx2"/>
                        </a:solidFill>
                        <a:effectLst/>
                        <a:latin typeface="Times New Roman" panose="02020603050405020304" pitchFamily="18" charset="0"/>
                        <a:ea typeface="Batang"/>
                      </a:endParaRPr>
                    </a:p>
                  </a:txBody>
                  <a:tcPr marL="68580" marR="68580" marT="0" marB="0"/>
                </a:tc>
              </a:tr>
            </a:tbl>
          </a:graphicData>
        </a:graphic>
      </p:graphicFrame>
      <p:sp>
        <p:nvSpPr>
          <p:cNvPr id="3" name="Rectangle 1"/>
          <p:cNvSpPr>
            <a:spLocks noChangeArrowheads="1"/>
          </p:cNvSpPr>
          <p:nvPr/>
        </p:nvSpPr>
        <p:spPr bwMode="auto">
          <a:xfrm>
            <a:off x="533400" y="-4464"/>
            <a:ext cx="83820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1" i="0" u="none" strike="noStrike" cap="none" normalizeH="0" baseline="0" dirty="0" smtClean="0">
                <a:ln>
                  <a:noFill/>
                </a:ln>
                <a:solidFill>
                  <a:schemeClr val="tx1"/>
                </a:solidFill>
                <a:effectLst/>
                <a:latin typeface="Times New Roman" panose="02020603050405020304" pitchFamily="18" charset="0"/>
                <a:ea typeface="Batang"/>
                <a:cs typeface="Times New Roman" panose="02020603050405020304" pitchFamily="18" charset="0"/>
              </a:rPr>
              <a:t>1</a:t>
            </a:r>
            <a:r>
              <a:rPr kumimoji="0" lang="vi-VN" sz="3600" b="1" i="0" u="none" strike="noStrike" cap="none" normalizeH="0" baseline="0" dirty="0" smtClean="0">
                <a:ln>
                  <a:noFill/>
                </a:ln>
                <a:solidFill>
                  <a:schemeClr val="tx1"/>
                </a:solidFill>
                <a:effectLst/>
                <a:latin typeface="Times New Roman" panose="02020603050405020304" pitchFamily="18" charset="0"/>
                <a:ea typeface="Batang"/>
                <a:cs typeface="Times New Roman" panose="02020603050405020304" pitchFamily="18" charset="0"/>
              </a:rPr>
              <a:t>. </a:t>
            </a:r>
            <a:r>
              <a:rPr kumimoji="0" lang="vi-VN" sz="2400" b="1" i="0" u="none" strike="noStrike" cap="none" normalizeH="0" baseline="0" dirty="0" smtClean="0">
                <a:ln>
                  <a:noFill/>
                </a:ln>
                <a:solidFill>
                  <a:schemeClr val="tx1"/>
                </a:solidFill>
                <a:effectLst/>
                <a:latin typeface="Times New Roman" panose="02020603050405020304" pitchFamily="18" charset="0"/>
                <a:ea typeface="Batang"/>
                <a:cs typeface="Times New Roman" panose="02020603050405020304" pitchFamily="18" charset="0"/>
              </a:rPr>
              <a:t>SINH SẢN HỮU TÍNH LÀ GÌ?</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1" i="0" u="none" strike="noStrike" cap="none" normalizeH="0" baseline="0" dirty="0" smtClean="0">
                <a:ln>
                  <a:noFill/>
                </a:ln>
                <a:solidFill>
                  <a:schemeClr val="tx1"/>
                </a:solidFill>
                <a:effectLst/>
                <a:latin typeface="Times New Roman" panose="02020603050405020304" pitchFamily="18" charset="0"/>
                <a:ea typeface="Batang"/>
                <a:cs typeface="Times New Roman" panose="02020603050405020304" pitchFamily="18" charset="0"/>
              </a:rPr>
              <a:t>2. SO SÁNH SỰ KHÁC NHAU GIỮA SINH SẢN VÔ TÍNH VÀ SINH SẢN HỮU TÍNH</a:t>
            </a:r>
            <a:endParaRPr kumimoji="0" 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72890" y="4724400"/>
            <a:ext cx="2917825" cy="1774825"/>
          </a:xfrm>
          <a:prstGeom prst="rect">
            <a:avLst/>
          </a:prstGeom>
        </p:spPr>
      </p:pic>
    </p:spTree>
    <p:extLst>
      <p:ext uri="{BB962C8B-B14F-4D97-AF65-F5344CB8AC3E}">
        <p14:creationId xmlns:p14="http://schemas.microsoft.com/office/powerpoint/2010/main" val="35177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69732344"/>
              </p:ext>
            </p:extLst>
          </p:nvPr>
        </p:nvGraphicFramePr>
        <p:xfrm>
          <a:off x="457200" y="2133599"/>
          <a:ext cx="8305800" cy="4419600"/>
        </p:xfrm>
        <a:graphic>
          <a:graphicData uri="http://schemas.openxmlformats.org/drawingml/2006/table">
            <a:tbl>
              <a:tblPr firstRow="1" firstCol="1" lastRow="1" lastCol="1" bandRow="1" bandCol="1">
                <a:tableStyleId>{5C22544A-7EE6-4342-B048-85BDC9FD1C3A}</a:tableStyleId>
              </a:tblPr>
              <a:tblGrid>
                <a:gridCol w="2768600"/>
                <a:gridCol w="2768600"/>
                <a:gridCol w="2768600"/>
              </a:tblGrid>
              <a:tr h="617793">
                <a:tc>
                  <a:txBody>
                    <a:bodyPr/>
                    <a:lstStyle/>
                    <a:p>
                      <a:pPr algn="ctr">
                        <a:spcAft>
                          <a:spcPts val="0"/>
                        </a:spcAft>
                      </a:pPr>
                      <a:r>
                        <a:rPr lang="vi-VN" sz="2000" b="1" dirty="0">
                          <a:solidFill>
                            <a:schemeClr val="tx1"/>
                          </a:solidFill>
                          <a:effectLst/>
                        </a:rPr>
                        <a:t>Đặc điểm so sánh</a:t>
                      </a:r>
                      <a:endParaRPr lang="en-US" sz="2000" b="1" dirty="0">
                        <a:solidFill>
                          <a:schemeClr val="tx1"/>
                        </a:solidFill>
                        <a:effectLst/>
                        <a:latin typeface="Times New Roman" panose="02020603050405020304" pitchFamily="18" charset="0"/>
                        <a:ea typeface="Batang"/>
                      </a:endParaRPr>
                    </a:p>
                  </a:txBody>
                  <a:tcPr marL="68580" marR="68580" marT="0" marB="0"/>
                </a:tc>
                <a:tc>
                  <a:txBody>
                    <a:bodyPr/>
                    <a:lstStyle/>
                    <a:p>
                      <a:pPr algn="ctr">
                        <a:spcAft>
                          <a:spcPts val="0"/>
                        </a:spcAft>
                      </a:pPr>
                      <a:r>
                        <a:rPr lang="vi-VN" sz="2000" b="1" dirty="0">
                          <a:solidFill>
                            <a:schemeClr val="tx1"/>
                          </a:solidFill>
                          <a:effectLst/>
                        </a:rPr>
                        <a:t>Sinh sản vô tính</a:t>
                      </a:r>
                      <a:endParaRPr lang="en-US" sz="2000" b="1" dirty="0">
                        <a:solidFill>
                          <a:schemeClr val="tx1"/>
                        </a:solidFill>
                        <a:effectLst/>
                        <a:latin typeface="Times New Roman" panose="02020603050405020304" pitchFamily="18" charset="0"/>
                        <a:ea typeface="Batang"/>
                      </a:endParaRPr>
                    </a:p>
                  </a:txBody>
                  <a:tcPr marL="68580" marR="68580" marT="0" marB="0"/>
                </a:tc>
                <a:tc>
                  <a:txBody>
                    <a:bodyPr/>
                    <a:lstStyle/>
                    <a:p>
                      <a:pPr algn="ctr">
                        <a:spcAft>
                          <a:spcPts val="0"/>
                        </a:spcAft>
                      </a:pPr>
                      <a:r>
                        <a:rPr lang="vi-VN" sz="2000" b="1" dirty="0">
                          <a:solidFill>
                            <a:schemeClr val="tx1"/>
                          </a:solidFill>
                          <a:effectLst/>
                        </a:rPr>
                        <a:t>Sinh sản hữu tính</a:t>
                      </a:r>
                      <a:endParaRPr lang="en-US" sz="2000" b="1" dirty="0">
                        <a:solidFill>
                          <a:schemeClr val="tx1"/>
                        </a:solidFill>
                        <a:effectLst/>
                        <a:latin typeface="Times New Roman" panose="02020603050405020304" pitchFamily="18" charset="0"/>
                        <a:ea typeface="Batang"/>
                      </a:endParaRPr>
                    </a:p>
                  </a:txBody>
                  <a:tcPr marL="68580" marR="68580" marT="0" marB="0"/>
                </a:tc>
              </a:tr>
              <a:tr h="1235587">
                <a:tc>
                  <a:txBody>
                    <a:bodyPr/>
                    <a:lstStyle/>
                    <a:p>
                      <a:pPr>
                        <a:spcAft>
                          <a:spcPts val="0"/>
                        </a:spcAft>
                      </a:pPr>
                      <a:r>
                        <a:rPr lang="vi-VN" sz="2000" b="1" dirty="0">
                          <a:solidFill>
                            <a:schemeClr val="tx2"/>
                          </a:solidFill>
                          <a:effectLst/>
                        </a:rPr>
                        <a:t>Các yếu tố tham gia (giao tử)</a:t>
                      </a:r>
                      <a:endParaRPr lang="en-US" sz="2000" b="1"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000" b="0" dirty="0">
                          <a:solidFill>
                            <a:schemeClr val="tx2"/>
                          </a:solidFill>
                          <a:effectLst/>
                        </a:rPr>
                        <a:t> </a:t>
                      </a:r>
                      <a:r>
                        <a:rPr lang="vi-VN" sz="2000" b="0" dirty="0" smtClean="0">
                          <a:solidFill>
                            <a:schemeClr val="tx2"/>
                          </a:solidFill>
                          <a:effectLst/>
                        </a:rPr>
                        <a:t>Không có sự kết hợp yếu tố đực và cái</a:t>
                      </a:r>
                      <a:endParaRPr lang="en-US" sz="2000" b="0"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000" b="0" dirty="0">
                          <a:solidFill>
                            <a:schemeClr val="tx2"/>
                          </a:solidFill>
                          <a:effectLst/>
                        </a:rPr>
                        <a:t> </a:t>
                      </a:r>
                      <a:r>
                        <a:rPr lang="vi-VN" sz="2000" b="0" dirty="0" smtClean="0">
                          <a:solidFill>
                            <a:schemeClr val="tx2"/>
                          </a:solidFill>
                          <a:effectLst/>
                        </a:rPr>
                        <a:t>Có sự kết hợp yếu tố đực và cái</a:t>
                      </a:r>
                      <a:endParaRPr lang="en-US" sz="2000" b="0" dirty="0">
                        <a:solidFill>
                          <a:schemeClr val="tx2"/>
                        </a:solidFill>
                        <a:effectLst/>
                        <a:latin typeface="Times New Roman" panose="02020603050405020304" pitchFamily="18" charset="0"/>
                        <a:ea typeface="Batang"/>
                      </a:endParaRPr>
                    </a:p>
                  </a:txBody>
                  <a:tcPr marL="68580" marR="68580" marT="0" marB="0"/>
                </a:tc>
              </a:tr>
              <a:tr h="1235587">
                <a:tc>
                  <a:txBody>
                    <a:bodyPr/>
                    <a:lstStyle/>
                    <a:p>
                      <a:pPr>
                        <a:spcAft>
                          <a:spcPts val="0"/>
                        </a:spcAft>
                      </a:pPr>
                      <a:r>
                        <a:rPr lang="vi-VN" sz="2000" b="1" dirty="0">
                          <a:solidFill>
                            <a:schemeClr val="tx2"/>
                          </a:solidFill>
                          <a:effectLst/>
                        </a:rPr>
                        <a:t>Cơ quan bộ phận thực hiện sinh sản</a:t>
                      </a:r>
                      <a:endParaRPr lang="en-US" sz="2000" b="1"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000" b="0" dirty="0">
                          <a:solidFill>
                            <a:schemeClr val="tx2"/>
                          </a:solidFill>
                          <a:effectLst/>
                        </a:rPr>
                        <a:t> </a:t>
                      </a:r>
                      <a:r>
                        <a:rPr lang="vi-VN" sz="2000" b="0" dirty="0" smtClean="0">
                          <a:solidFill>
                            <a:schemeClr val="tx2"/>
                          </a:solidFill>
                          <a:effectLst/>
                        </a:rPr>
                        <a:t> Đoạn thân</a:t>
                      </a:r>
                      <a:endParaRPr lang="en-US" sz="2000" b="0"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000" b="0" dirty="0" smtClean="0">
                          <a:solidFill>
                            <a:schemeClr val="tx2"/>
                          </a:solidFill>
                          <a:effectLst/>
                          <a:latin typeface="+mn-lt"/>
                          <a:ea typeface="+mn-ea"/>
                        </a:rPr>
                        <a:t>Hoa</a:t>
                      </a:r>
                      <a:endParaRPr lang="en-US" sz="2000" b="0" dirty="0">
                        <a:solidFill>
                          <a:schemeClr val="tx2"/>
                        </a:solidFill>
                        <a:effectLst/>
                        <a:latin typeface="Times New Roman" panose="02020603050405020304" pitchFamily="18" charset="0"/>
                        <a:ea typeface="Batang"/>
                      </a:endParaRPr>
                    </a:p>
                  </a:txBody>
                  <a:tcPr marL="68580" marR="68580" marT="0" marB="0"/>
                </a:tc>
              </a:tr>
              <a:tr h="1330633">
                <a:tc>
                  <a:txBody>
                    <a:bodyPr/>
                    <a:lstStyle/>
                    <a:p>
                      <a:pPr>
                        <a:spcAft>
                          <a:spcPts val="0"/>
                        </a:spcAft>
                      </a:pPr>
                      <a:r>
                        <a:rPr lang="vi-VN" sz="2000" b="1" dirty="0" smtClean="0">
                          <a:solidFill>
                            <a:schemeClr val="tx2"/>
                          </a:solidFill>
                          <a:effectLst/>
                        </a:rPr>
                        <a:t>Đặc điểm của cá thể mới</a:t>
                      </a:r>
                      <a:endParaRPr lang="en-US" sz="2000" b="1"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000" b="0" dirty="0" smtClean="0">
                          <a:solidFill>
                            <a:schemeClr val="tx2"/>
                          </a:solidFill>
                          <a:effectLst/>
                          <a:latin typeface="+mn-lt"/>
                          <a:ea typeface="+mn-ea"/>
                        </a:rPr>
                        <a:t>Mang vật chất di truyền từ mẹ nên giống nhau và giống mẹ</a:t>
                      </a:r>
                      <a:endParaRPr lang="en-US" sz="2000" b="0" dirty="0">
                        <a:solidFill>
                          <a:schemeClr val="tx2"/>
                        </a:solidFill>
                        <a:effectLst/>
                        <a:latin typeface="Times New Roman" panose="02020603050405020304" pitchFamily="18" charset="0"/>
                        <a:ea typeface="Batang"/>
                      </a:endParaRPr>
                    </a:p>
                  </a:txBody>
                  <a:tcPr marL="68580" marR="68580" marT="0" marB="0"/>
                </a:tc>
                <a:tc>
                  <a:txBody>
                    <a:bodyPr/>
                    <a:lstStyle/>
                    <a:p>
                      <a:pPr>
                        <a:spcAft>
                          <a:spcPts val="0"/>
                        </a:spcAft>
                      </a:pPr>
                      <a:r>
                        <a:rPr lang="vi-VN" sz="2000" b="0" dirty="0">
                          <a:solidFill>
                            <a:schemeClr val="tx2"/>
                          </a:solidFill>
                          <a:effectLst/>
                        </a:rPr>
                        <a:t> </a:t>
                      </a:r>
                      <a:r>
                        <a:rPr lang="vi-VN" sz="2000" b="0" dirty="0" smtClean="0">
                          <a:solidFill>
                            <a:schemeClr val="tx2"/>
                          </a:solidFill>
                          <a:effectLst/>
                        </a:rPr>
                        <a:t>Nhận vật chất di truyền từ bố và mẹ nên mang đặc điểm của cả bố mẹ</a:t>
                      </a:r>
                      <a:endParaRPr lang="en-US" sz="2000" b="0" dirty="0">
                        <a:solidFill>
                          <a:schemeClr val="tx2"/>
                        </a:solidFill>
                        <a:effectLst/>
                        <a:latin typeface="Times New Roman" panose="02020603050405020304" pitchFamily="18" charset="0"/>
                        <a:ea typeface="Batang"/>
                      </a:endParaRPr>
                    </a:p>
                  </a:txBody>
                  <a:tcPr marL="68580" marR="68580" marT="0" marB="0"/>
                </a:tc>
              </a:tr>
            </a:tbl>
          </a:graphicData>
        </a:graphic>
      </p:graphicFrame>
      <p:sp>
        <p:nvSpPr>
          <p:cNvPr id="3" name="Rectangle 1"/>
          <p:cNvSpPr>
            <a:spLocks noChangeArrowheads="1"/>
          </p:cNvSpPr>
          <p:nvPr/>
        </p:nvSpPr>
        <p:spPr bwMode="auto">
          <a:xfrm>
            <a:off x="533400" y="120134"/>
            <a:ext cx="8382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1" i="0" u="none" strike="noStrike" cap="none" normalizeH="0" baseline="0" dirty="0" smtClean="0">
                <a:ln>
                  <a:noFill/>
                </a:ln>
                <a:solidFill>
                  <a:schemeClr val="tx1"/>
                </a:solidFill>
                <a:effectLst/>
                <a:latin typeface="Times New Roman" panose="02020603050405020304" pitchFamily="18" charset="0"/>
                <a:ea typeface="Batang"/>
                <a:cs typeface="Times New Roman" panose="02020603050405020304" pitchFamily="18" charset="0"/>
              </a:rPr>
              <a:t>1. Sinh sản hữu tính là hình thức sinh sản có sự kết hợp yếu tố đực và yếu tố cái tạo nên hợp tử. Hợp tử phát triển thành cá thể mới.</a:t>
            </a:r>
            <a:endParaRPr lang="vi-VN" sz="2400" dirty="0">
              <a:solidFill>
                <a:schemeClr val="tx1"/>
              </a:solidFill>
              <a:latin typeface="Times New Roman" panose="02020603050405020304" pitchFamily="18" charset="0"/>
              <a:ea typeface="Batang"/>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1" i="0" u="none" strike="noStrike" cap="none" normalizeH="0" baseline="0" dirty="0" smtClean="0">
                <a:ln>
                  <a:noFill/>
                </a:ln>
                <a:solidFill>
                  <a:schemeClr val="tx1"/>
                </a:solidFill>
                <a:effectLst/>
                <a:latin typeface="Times New Roman" panose="02020603050405020304" pitchFamily="18" charset="0"/>
                <a:ea typeface="Batang"/>
                <a:cs typeface="Times New Roman" panose="02020603050405020304" pitchFamily="18" charset="0"/>
              </a:rPr>
              <a:t>2. So sánh sự khác nhau giữa sinh sản vô tính và sinh sản hữu tính</a:t>
            </a:r>
            <a:endParaRPr kumimoji="0" lang="en-US"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092112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9906</TotalTime>
  <Words>1148</Words>
  <Application>Microsoft Office PowerPoint</Application>
  <PresentationFormat>On-screen Show (4:3)</PresentationFormat>
  <Paragraphs>251</Paragraphs>
  <Slides>22</Slides>
  <Notes>7</Notes>
  <HiddenSlides>0</HiddenSlides>
  <MMClips>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3" baseType="lpstr">
      <vt:lpstr>.Vn3DH</vt:lpstr>
      <vt:lpstr>.VnBahamasBH</vt:lpstr>
      <vt:lpstr>Arial</vt:lpstr>
      <vt:lpstr>Batang</vt:lpstr>
      <vt:lpstr>Calibri</vt:lpstr>
      <vt:lpstr>Symbol</vt:lpstr>
      <vt:lpstr>Tahoma</vt:lpstr>
      <vt:lpstr>Times New Roman</vt:lpstr>
      <vt:lpstr>Wingdings</vt:lpstr>
      <vt:lpstr>1_Default Design</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TRAN KHAI NGUYEN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VAN QUANG</dc:creator>
  <cp:lastModifiedBy>Laptop VINHLINK</cp:lastModifiedBy>
  <cp:revision>1112</cp:revision>
  <dcterms:created xsi:type="dcterms:W3CDTF">2009-02-22T03:00:58Z</dcterms:created>
  <dcterms:modified xsi:type="dcterms:W3CDTF">2023-03-22T08:03:47Z</dcterms:modified>
</cp:coreProperties>
</file>