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4"/>
  </p:notesMasterIdLst>
  <p:sldIdLst>
    <p:sldId id="583" r:id="rId2"/>
    <p:sldId id="298" r:id="rId3"/>
    <p:sldId id="605" r:id="rId4"/>
    <p:sldId id="592" r:id="rId5"/>
    <p:sldId id="606" r:id="rId6"/>
    <p:sldId id="607" r:id="rId7"/>
    <p:sldId id="608" r:id="rId8"/>
    <p:sldId id="609" r:id="rId9"/>
    <p:sldId id="610" r:id="rId10"/>
    <p:sldId id="611" r:id="rId11"/>
    <p:sldId id="587"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5126" autoAdjust="0"/>
  </p:normalViewPr>
  <p:slideViewPr>
    <p:cSldViewPr snapToGrid="0">
      <p:cViewPr varScale="1">
        <p:scale>
          <a:sx n="70" d="100"/>
          <a:sy n="70"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17A84-79C4-42B6-8A62-84C7B9825782}"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A7B49-FBDE-4184-BB28-F301FCD60C39}" type="slidenum">
              <a:rPr lang="en-US" smtClean="0"/>
              <a:t>‹#›</a:t>
            </a:fld>
            <a:endParaRPr lang="en-US"/>
          </a:p>
        </p:txBody>
      </p:sp>
    </p:spTree>
    <p:extLst>
      <p:ext uri="{BB962C8B-B14F-4D97-AF65-F5344CB8AC3E}">
        <p14:creationId xmlns:p14="http://schemas.microsoft.com/office/powerpoint/2010/main" val="253446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30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9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2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80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7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47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9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33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6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8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rừng cây xanh đẹp ghép bộ 3 tấm Amia 1646">
            <a:extLst>
              <a:ext uri="{FF2B5EF4-FFF2-40B4-BE49-F238E27FC236}">
                <a16:creationId xmlns:a16="http://schemas.microsoft.com/office/drawing/2014/main" xmlns="" id="{0CCF4CB3-907D-4894-B3A0-2FEC3258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6" y="751561"/>
            <a:ext cx="12192000" cy="6106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6600A368-10AF-445F-A386-7B593E043DFA}"/>
              </a:ext>
            </a:extLst>
          </p:cNvPr>
          <p:cNvSpPr txBox="1">
            <a:spLocks noChangeArrowheads="1"/>
          </p:cNvSpPr>
          <p:nvPr/>
        </p:nvSpPr>
        <p:spPr>
          <a:xfrm>
            <a:off x="0" y="0"/>
            <a:ext cx="12285436" cy="1283544"/>
          </a:xfrm>
          <a:prstGeom prst="rect">
            <a:avLst/>
          </a:prstGeom>
          <a:solidFill>
            <a:schemeClr val="tx2">
              <a:lumMod val="60000"/>
              <a:lumOff val="40000"/>
            </a:schemeClr>
          </a:solidFill>
        </p:spPr>
        <p:txBody>
          <a:bodyPr>
            <a:normAutofit fontScale="8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altLang="en-US" dirty="0"/>
              <a:t> </a:t>
            </a:r>
            <a:r>
              <a:rPr lang="en-US" altLang="en-US" sz="5800" b="1" dirty="0">
                <a:solidFill>
                  <a:schemeClr val="bg1"/>
                </a:solidFill>
              </a:rPr>
              <a:t>BÀI 20. VAI TRÒ CỦA THỰC VẬT TRONG ĐỜI SỐNG VÀ TRONG TỰ NHIÊN</a:t>
            </a:r>
          </a:p>
        </p:txBody>
      </p:sp>
    </p:spTree>
    <p:extLst>
      <p:ext uri="{BB962C8B-B14F-4D97-AF65-F5344CB8AC3E}">
        <p14:creationId xmlns:p14="http://schemas.microsoft.com/office/powerpoint/2010/main" val="240936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04567C7-BBA5-4E7A-BB12-7BAEE1BB8FC7}"/>
              </a:ext>
            </a:extLst>
          </p:cNvPr>
          <p:cNvPicPr>
            <a:picLocks noChangeAspect="1"/>
          </p:cNvPicPr>
          <p:nvPr/>
        </p:nvPicPr>
        <p:blipFill>
          <a:blip r:embed="rId2"/>
          <a:stretch>
            <a:fillRect/>
          </a:stretch>
        </p:blipFill>
        <p:spPr>
          <a:xfrm>
            <a:off x="0" y="843148"/>
            <a:ext cx="12192000" cy="3227456"/>
          </a:xfrm>
          <a:prstGeom prst="rect">
            <a:avLst/>
          </a:prstGeom>
        </p:spPr>
      </p:pic>
      <p:sp>
        <p:nvSpPr>
          <p:cNvPr id="12" name="Rectangle 5">
            <a:extLst>
              <a:ext uri="{FF2B5EF4-FFF2-40B4-BE49-F238E27FC236}">
                <a16:creationId xmlns:a16="http://schemas.microsoft.com/office/drawing/2014/main" xmlns="" id="{CBA16A94-1A66-4B87-A2BC-B5FC607D62B7}"/>
              </a:ext>
            </a:extLst>
          </p:cNvPr>
          <p:cNvSpPr>
            <a:spLocks noChangeArrowheads="1"/>
          </p:cNvSpPr>
          <p:nvPr/>
        </p:nvSpPr>
        <p:spPr bwMode="auto">
          <a:xfrm>
            <a:off x="992579" y="37037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xmlns="" id="{2DED53A5-EAFA-45A5-83D5-88A7AA224859}"/>
              </a:ext>
            </a:extLst>
          </p:cNvPr>
          <p:cNvSpPr/>
          <p:nvPr/>
        </p:nvSpPr>
        <p:spPr>
          <a:xfrm>
            <a:off x="0" y="370372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TRÚC ĐÀO</a:t>
            </a:r>
          </a:p>
        </p:txBody>
      </p:sp>
      <p:sp>
        <p:nvSpPr>
          <p:cNvPr id="17" name="Rectangle 16">
            <a:extLst>
              <a:ext uri="{FF2B5EF4-FFF2-40B4-BE49-F238E27FC236}">
                <a16:creationId xmlns:a16="http://schemas.microsoft.com/office/drawing/2014/main" xmlns="" id="{ED992E97-4A58-4CC8-8FBD-C89CAB55EC1F}"/>
              </a:ext>
            </a:extLst>
          </p:cNvPr>
          <p:cNvSpPr/>
          <p:nvPr/>
        </p:nvSpPr>
        <p:spPr>
          <a:xfrm>
            <a:off x="4291584" y="3713736"/>
            <a:ext cx="36332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CÀ ĐỘC DƯỢC</a:t>
            </a:r>
          </a:p>
        </p:txBody>
      </p:sp>
      <p:sp>
        <p:nvSpPr>
          <p:cNvPr id="18" name="Rectangle 17">
            <a:extLst>
              <a:ext uri="{FF2B5EF4-FFF2-40B4-BE49-F238E27FC236}">
                <a16:creationId xmlns:a16="http://schemas.microsoft.com/office/drawing/2014/main" xmlns="" id="{FDC6361E-84FE-4A29-A24E-F1171F9BDAA1}"/>
              </a:ext>
            </a:extLst>
          </p:cNvPr>
          <p:cNvSpPr/>
          <p:nvPr/>
        </p:nvSpPr>
        <p:spPr>
          <a:xfrm>
            <a:off x="8016242" y="3779950"/>
            <a:ext cx="4084320" cy="366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CÂY THUỐC PHIỆN</a:t>
            </a:r>
          </a:p>
        </p:txBody>
      </p:sp>
      <p:sp>
        <p:nvSpPr>
          <p:cNvPr id="19" name="Rectangle 3">
            <a:extLst>
              <a:ext uri="{FF2B5EF4-FFF2-40B4-BE49-F238E27FC236}">
                <a16:creationId xmlns:a16="http://schemas.microsoft.com/office/drawing/2014/main" xmlns="" id="{8EB5F603-C326-4CBB-973F-5861B24DC3AF}"/>
              </a:ext>
            </a:extLst>
          </p:cNvPr>
          <p:cNvSpPr>
            <a:spLocks noChangeArrowheads="1"/>
          </p:cNvSpPr>
          <p:nvPr/>
        </p:nvSpPr>
        <p:spPr bwMode="auto">
          <a:xfrm>
            <a:off x="249698" y="134615"/>
            <a:ext cx="10557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Nêu</a:t>
            </a:r>
            <a:r>
              <a:rPr lang="en-US" altLang="en-US" sz="2400" dirty="0">
                <a:solidFill>
                  <a:srgbClr val="003366"/>
                </a:solidFill>
              </a:rPr>
              <a:t> </a:t>
            </a:r>
            <a:r>
              <a:rPr lang="en-US" altLang="en-US" sz="2400" dirty="0" err="1">
                <a:solidFill>
                  <a:srgbClr val="003366"/>
                </a:solidFill>
              </a:rPr>
              <a:t>hiểu</a:t>
            </a:r>
            <a:r>
              <a:rPr lang="en-US" altLang="en-US" sz="2400" dirty="0">
                <a:solidFill>
                  <a:srgbClr val="003366"/>
                </a:solidFill>
              </a:rPr>
              <a:t> </a:t>
            </a:r>
            <a:r>
              <a:rPr lang="en-US" altLang="en-US" sz="2400" dirty="0" err="1">
                <a:solidFill>
                  <a:srgbClr val="003366"/>
                </a:solidFill>
              </a:rPr>
              <a:t>biết</a:t>
            </a:r>
            <a:r>
              <a:rPr lang="en-US" altLang="en-US" sz="2400" dirty="0">
                <a:solidFill>
                  <a:srgbClr val="003366"/>
                </a:solidFill>
              </a:rPr>
              <a:t> </a:t>
            </a:r>
            <a:r>
              <a:rPr lang="en-US" altLang="en-US" sz="2400" dirty="0" err="1">
                <a:solidFill>
                  <a:srgbClr val="003366"/>
                </a:solidFill>
              </a:rPr>
              <a:t>về</a:t>
            </a:r>
            <a:r>
              <a:rPr lang="en-US" altLang="en-US" sz="2400" dirty="0">
                <a:solidFill>
                  <a:srgbClr val="003366"/>
                </a:solidFill>
              </a:rPr>
              <a:t> </a:t>
            </a:r>
            <a:r>
              <a:rPr lang="en-US" altLang="en-US" sz="2400" dirty="0" err="1">
                <a:solidFill>
                  <a:srgbClr val="003366"/>
                </a:solidFill>
              </a:rPr>
              <a:t>tác</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cây</a:t>
            </a:r>
            <a:r>
              <a:rPr lang="en-US" altLang="en-US" sz="2400" dirty="0">
                <a:solidFill>
                  <a:srgbClr val="003366"/>
                </a:solidFill>
              </a:rPr>
              <a:t> </a:t>
            </a:r>
            <a:r>
              <a:rPr lang="en-US" altLang="en-US" sz="2400" dirty="0" err="1">
                <a:solidFill>
                  <a:srgbClr val="003366"/>
                </a:solidFill>
              </a:rPr>
              <a:t>sau</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sp>
        <p:nvSpPr>
          <p:cNvPr id="20" name="Rectangle 3">
            <a:extLst>
              <a:ext uri="{FF2B5EF4-FFF2-40B4-BE49-F238E27FC236}">
                <a16:creationId xmlns:a16="http://schemas.microsoft.com/office/drawing/2014/main" xmlns="" id="{BD8BDAFC-F9B6-481B-8050-09FDF9DA5EDA}"/>
              </a:ext>
            </a:extLst>
          </p:cNvPr>
          <p:cNvSpPr>
            <a:spLocks noChangeArrowheads="1"/>
          </p:cNvSpPr>
          <p:nvPr/>
        </p:nvSpPr>
        <p:spPr bwMode="auto">
          <a:xfrm>
            <a:off x="249698" y="4524926"/>
            <a:ext cx="10557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ClrTx/>
              <a:buNone/>
            </a:pPr>
            <a:r>
              <a:rPr lang="en-US" altLang="en-US" sz="2400" dirty="0" err="1">
                <a:solidFill>
                  <a:srgbClr val="003366"/>
                </a:solidFill>
              </a:rPr>
              <a:t>Cần</a:t>
            </a:r>
            <a:r>
              <a:rPr lang="en-US" altLang="en-US" sz="2400" dirty="0">
                <a:solidFill>
                  <a:srgbClr val="003366"/>
                </a:solidFill>
              </a:rPr>
              <a:t> </a:t>
            </a:r>
            <a:r>
              <a:rPr lang="en-US" altLang="en-US" sz="2400" dirty="0" err="1">
                <a:solidFill>
                  <a:srgbClr val="003366"/>
                </a:solidFill>
              </a:rPr>
              <a:t>làm</a:t>
            </a:r>
            <a:r>
              <a:rPr lang="en-US" altLang="en-US" sz="2400" dirty="0">
                <a:solidFill>
                  <a:srgbClr val="003366"/>
                </a:solidFill>
              </a:rPr>
              <a:t> </a:t>
            </a:r>
            <a:r>
              <a:rPr lang="en-US" altLang="en-US" sz="2400" dirty="0" err="1">
                <a:solidFill>
                  <a:srgbClr val="003366"/>
                </a:solidFill>
              </a:rPr>
              <a:t>gì</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các</a:t>
            </a:r>
            <a:r>
              <a:rPr lang="en-US" altLang="en-US" sz="2400" dirty="0">
                <a:solidFill>
                  <a:srgbClr val="003366"/>
                </a:solidFill>
              </a:rPr>
              <a:t> </a:t>
            </a:r>
            <a:r>
              <a:rPr lang="en-US" altLang="en-US" sz="2400" dirty="0" err="1">
                <a:solidFill>
                  <a:srgbClr val="003366"/>
                </a:solidFill>
              </a:rPr>
              <a:t>loài</a:t>
            </a:r>
            <a:r>
              <a:rPr lang="en-US" altLang="en-US" sz="2400" dirty="0">
                <a:solidFill>
                  <a:srgbClr val="003366"/>
                </a:solidFill>
              </a:rPr>
              <a:t> </a:t>
            </a:r>
            <a:r>
              <a:rPr lang="en-US" altLang="en-US" sz="2400" dirty="0" err="1">
                <a:solidFill>
                  <a:srgbClr val="003366"/>
                </a:solidFill>
              </a:rPr>
              <a:t>thực</a:t>
            </a:r>
            <a:r>
              <a:rPr lang="en-US" altLang="en-US" sz="2400" dirty="0">
                <a:solidFill>
                  <a:srgbClr val="003366"/>
                </a:solidFill>
              </a:rPr>
              <a:t> </a:t>
            </a:r>
            <a:r>
              <a:rPr lang="en-US" altLang="en-US" sz="2400" dirty="0" err="1">
                <a:solidFill>
                  <a:srgbClr val="003366"/>
                </a:solidFill>
              </a:rPr>
              <a:t>vật</a:t>
            </a:r>
            <a:r>
              <a:rPr lang="en-US" altLang="en-US" sz="2400" dirty="0">
                <a:solidFill>
                  <a:srgbClr val="003366"/>
                </a:solidFill>
              </a:rPr>
              <a:t> </a:t>
            </a:r>
            <a:r>
              <a:rPr lang="en-US" altLang="en-US" sz="2400" dirty="0" err="1">
                <a:solidFill>
                  <a:srgbClr val="003366"/>
                </a:solidFill>
              </a:rPr>
              <a:t>có</a:t>
            </a:r>
            <a:r>
              <a:rPr lang="en-US" altLang="en-US" sz="2400" dirty="0">
                <a:solidFill>
                  <a:srgbClr val="003366"/>
                </a:solidFill>
              </a:rPr>
              <a:t> </a:t>
            </a:r>
            <a:r>
              <a:rPr lang="en-US" altLang="en-US" sz="2400" dirty="0" err="1">
                <a:solidFill>
                  <a:srgbClr val="003366"/>
                </a:solidFill>
              </a:rPr>
              <a:t>hại</a:t>
            </a:r>
            <a:r>
              <a:rPr lang="en-US" altLang="en-US" sz="2400" dirty="0">
                <a:solidFill>
                  <a:srgbClr val="003366"/>
                </a:solidFill>
              </a:rPr>
              <a:t> </a:t>
            </a:r>
            <a:r>
              <a:rPr lang="en-US" altLang="en-US" sz="2400" dirty="0" err="1">
                <a:solidFill>
                  <a:srgbClr val="003366"/>
                </a:solidFill>
              </a:rPr>
              <a:t>đối</a:t>
            </a:r>
            <a:r>
              <a:rPr lang="en-US" altLang="en-US" sz="2400" dirty="0">
                <a:solidFill>
                  <a:srgbClr val="003366"/>
                </a:solidFill>
              </a:rPr>
              <a:t> </a:t>
            </a:r>
            <a:r>
              <a:rPr lang="en-US" altLang="en-US" sz="2400" dirty="0" err="1">
                <a:solidFill>
                  <a:srgbClr val="003366"/>
                </a:solidFill>
              </a:rPr>
              <a:t>với</a:t>
            </a:r>
            <a:r>
              <a:rPr lang="en-US" altLang="en-US" sz="2400" dirty="0">
                <a:solidFill>
                  <a:srgbClr val="003366"/>
                </a:solidFill>
              </a:rPr>
              <a:t> </a:t>
            </a:r>
            <a:r>
              <a:rPr lang="en-US" altLang="en-US" sz="2400" dirty="0" err="1">
                <a:solidFill>
                  <a:srgbClr val="003366"/>
                </a:solidFill>
              </a:rPr>
              <a:t>sức</a:t>
            </a:r>
            <a:r>
              <a:rPr lang="en-US" altLang="en-US" sz="2400" dirty="0">
                <a:solidFill>
                  <a:srgbClr val="003366"/>
                </a:solidFill>
              </a:rPr>
              <a:t> </a:t>
            </a:r>
            <a:r>
              <a:rPr lang="en-US" altLang="en-US" sz="2400" dirty="0" err="1">
                <a:solidFill>
                  <a:srgbClr val="003366"/>
                </a:solidFill>
              </a:rPr>
              <a:t>khoẻ</a:t>
            </a:r>
            <a:r>
              <a:rPr lang="en-US" altLang="en-US" sz="2400" dirty="0">
                <a:solidFill>
                  <a:srgbClr val="003366"/>
                </a:solidFill>
              </a:rPr>
              <a:t> con </a:t>
            </a:r>
            <a:r>
              <a:rPr lang="en-US" altLang="en-US" sz="2400" dirty="0" err="1">
                <a:solidFill>
                  <a:srgbClr val="003366"/>
                </a:solidFill>
              </a:rPr>
              <a:t>người</a:t>
            </a:r>
            <a:r>
              <a:rPr lang="en-US" altLang="en-US" sz="2400" dirty="0">
                <a:solidFill>
                  <a:srgbClr val="003366"/>
                </a:solidFill>
              </a:rPr>
              <a:t>?</a:t>
            </a:r>
            <a:endParaRPr lang="en-US" altLang="en-US" sz="2400" b="0" dirty="0">
              <a:solidFill>
                <a:srgbClr val="003366"/>
              </a:solidFill>
              <a:latin typeface="Times New Roman" panose="02020603050405020304" pitchFamily="18" charset="0"/>
              <a:cs typeface="Times New Roman" panose="02020603050405020304" pitchFamily="18" charset="0"/>
            </a:endParaRPr>
          </a:p>
        </p:txBody>
      </p:sp>
      <p:pic>
        <p:nvPicPr>
          <p:cNvPr id="56321" name="Picture 1">
            <a:extLst>
              <a:ext uri="{FF2B5EF4-FFF2-40B4-BE49-F238E27FC236}">
                <a16:creationId xmlns:a16="http://schemas.microsoft.com/office/drawing/2014/main" xmlns="" id="{865B2E38-A638-4A54-A837-BF3452F51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a:extLst>
              <a:ext uri="{FF2B5EF4-FFF2-40B4-BE49-F238E27FC236}">
                <a16:creationId xmlns:a16="http://schemas.microsoft.com/office/drawing/2014/main" xmlns="" id="{8912608E-3A98-4BDB-8473-9E1C3AC0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1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D86FE18-50E1-4E20-9949-72DFF55BA334}"/>
              </a:ext>
            </a:extLst>
          </p:cNvPr>
          <p:cNvSpPr>
            <a:spLocks noGrp="1" noChangeArrowheads="1"/>
          </p:cNvSpPr>
          <p:nvPr>
            <p:ph type="title"/>
          </p:nvPr>
        </p:nvSpPr>
        <p:spPr>
          <a:xfrm>
            <a:off x="93436" y="35591"/>
            <a:ext cx="11538931" cy="641350"/>
          </a:xfrm>
          <a:solidFill>
            <a:schemeClr val="tx2">
              <a:lumMod val="60000"/>
              <a:lumOff val="40000"/>
            </a:schemeClr>
          </a:solidFill>
        </p:spPr>
        <p:txBody>
          <a:bodyPr>
            <a:normAutofit fontScale="90000"/>
          </a:bodyPr>
          <a:lstStyle/>
          <a:p>
            <a:pPr eaLnBrk="1" hangingPunct="1"/>
            <a:r>
              <a:rPr lang="en-US" altLang="en-US" dirty="0"/>
              <a:t> </a:t>
            </a:r>
            <a:r>
              <a:rPr lang="en-US" altLang="en-US" b="1" dirty="0">
                <a:solidFill>
                  <a:schemeClr val="bg1"/>
                </a:solidFill>
              </a:rPr>
              <a:t>I</a:t>
            </a:r>
            <a:r>
              <a:rPr lang="en-US" altLang="en-US" sz="4000" b="1" dirty="0">
                <a:solidFill>
                  <a:schemeClr val="bg1"/>
                </a:solidFill>
              </a:rPr>
              <a:t>. VAI TRÒ CỦA THỰC VẬT ĐỐI VỚI ĐỜI SỐNG CON NGƯỜI</a:t>
            </a:r>
          </a:p>
        </p:txBody>
      </p:sp>
      <p:sp>
        <p:nvSpPr>
          <p:cNvPr id="4099" name="Text Box 3">
            <a:extLst>
              <a:ext uri="{FF2B5EF4-FFF2-40B4-BE49-F238E27FC236}">
                <a16:creationId xmlns:a16="http://schemas.microsoft.com/office/drawing/2014/main" xmlns=""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xmlns="" id="{81018D4B-BBBD-4EAD-96D6-FA092E1B5C28}"/>
              </a:ext>
            </a:extLst>
          </p:cNvPr>
          <p:cNvGrpSpPr>
            <a:grpSpLocks/>
          </p:cNvGrpSpPr>
          <p:nvPr/>
        </p:nvGrpSpPr>
        <p:grpSpPr bwMode="auto">
          <a:xfrm>
            <a:off x="1139223" y="650901"/>
            <a:ext cx="2045302" cy="585787"/>
            <a:chOff x="1241" y="1824"/>
            <a:chExt cx="3031" cy="432"/>
          </a:xfrm>
        </p:grpSpPr>
        <p:sp>
          <p:nvSpPr>
            <p:cNvPr id="88111" name="AutoShape 47">
              <a:extLst>
                <a:ext uri="{FF2B5EF4-FFF2-40B4-BE49-F238E27FC236}">
                  <a16:creationId xmlns:a16="http://schemas.microsoft.com/office/drawing/2014/main" xmlns="" id="{D7407F0B-45C7-401D-9A50-D55996A3A142}"/>
                </a:ext>
              </a:extLst>
            </p:cNvPr>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xmlns=""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xmlns="" id="{407F52CD-1C9E-4ECD-A452-EA4AAE564D91}"/>
                </a:ext>
              </a:extLst>
            </p:cNvPr>
            <p:cNvSpPr txBox="1">
              <a:spLocks noChangeArrowheads="1"/>
            </p:cNvSpPr>
            <p:nvPr/>
          </p:nvSpPr>
          <p:spPr bwMode="gray">
            <a:xfrm>
              <a:off x="1680" y="1934"/>
              <a:ext cx="2513"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err="1">
                  <a:solidFill>
                    <a:srgbClr val="000000"/>
                  </a:solidFill>
                  <a:latin typeface="Arial" panose="020B0604020202020204" pitchFamily="34" charset="0"/>
                </a:rPr>
                <a:t>Xem</a:t>
              </a:r>
              <a:r>
                <a:rPr lang="en-US" altLang="en-US" sz="1800" dirty="0">
                  <a:solidFill>
                    <a:srgbClr val="000000"/>
                  </a:solidFill>
                  <a:latin typeface="Arial" panose="020B0604020202020204" pitchFamily="34" charset="0"/>
                </a:rPr>
                <a:t> video</a:t>
              </a:r>
            </a:p>
          </p:txBody>
        </p:sp>
        <p:sp>
          <p:nvSpPr>
            <p:cNvPr id="4114" name="Text Box 50">
              <a:extLst>
                <a:ext uri="{FF2B5EF4-FFF2-40B4-BE49-F238E27FC236}">
                  <a16:creationId xmlns:a16="http://schemas.microsoft.com/office/drawing/2014/main" xmlns="" id="{4D131BF6-4CCA-44B0-B835-F9E168BC4E91}"/>
                </a:ext>
              </a:extLst>
            </p:cNvPr>
            <p:cNvSpPr txBox="1">
              <a:spLocks noChangeArrowheads="1"/>
            </p:cNvSpPr>
            <p:nvPr/>
          </p:nvSpPr>
          <p:spPr bwMode="gray">
            <a:xfrm>
              <a:off x="1241" y="1886"/>
              <a:ext cx="528"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0">
                  <a:solidFill>
                    <a:schemeClr val="bg1"/>
                  </a:solidFill>
                  <a:latin typeface="Arial" panose="020B0604020202020204" pitchFamily="34" charset="0"/>
                </a:rPr>
                <a:t>1</a:t>
              </a:r>
            </a:p>
          </p:txBody>
        </p:sp>
      </p:grpSp>
      <p:sp>
        <p:nvSpPr>
          <p:cNvPr id="4103" name="Rectangle 3">
            <a:extLst>
              <a:ext uri="{FF2B5EF4-FFF2-40B4-BE49-F238E27FC236}">
                <a16:creationId xmlns:a16="http://schemas.microsoft.com/office/drawing/2014/main" xmlns="" id="{E181C500-7732-45C4-95B6-29D90250293D}"/>
              </a:ext>
            </a:extLst>
          </p:cNvPr>
          <p:cNvSpPr txBox="1">
            <a:spLocks noChangeArrowheads="1"/>
          </p:cNvSpPr>
          <p:nvPr/>
        </p:nvSpPr>
        <p:spPr bwMode="auto">
          <a:xfrm>
            <a:off x="1139223" y="6082046"/>
            <a:ext cx="10268261"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buFont typeface="Wingdings" panose="05000000000000000000" pitchFamily="2" charset="2"/>
              <a:buNone/>
            </a:pPr>
            <a:r>
              <a:rPr lang="en-US" altLang="en-US" sz="3200" dirty="0" err="1"/>
              <a:t>Dựa</a:t>
            </a:r>
            <a:r>
              <a:rPr lang="en-US" altLang="en-US" sz="3200" dirty="0"/>
              <a:t> </a:t>
            </a:r>
            <a:r>
              <a:rPr lang="en-US" altLang="en-US" sz="3200" dirty="0" err="1"/>
              <a:t>vào</a:t>
            </a:r>
            <a:r>
              <a:rPr lang="en-US" altLang="en-US" sz="3200" dirty="0"/>
              <a:t> video  </a:t>
            </a:r>
            <a:r>
              <a:rPr lang="en-US" altLang="en-US" sz="3200" dirty="0" err="1"/>
              <a:t>và</a:t>
            </a:r>
            <a:r>
              <a:rPr lang="en-US" altLang="en-US" sz="3200" dirty="0"/>
              <a:t> </a:t>
            </a:r>
            <a:r>
              <a:rPr lang="en-US" altLang="en-US" sz="3200" dirty="0" err="1"/>
              <a:t>kiến</a:t>
            </a:r>
            <a:r>
              <a:rPr lang="en-US" altLang="en-US" sz="3200" dirty="0"/>
              <a:t> </a:t>
            </a:r>
            <a:r>
              <a:rPr lang="en-US" altLang="en-US" sz="3200" dirty="0" err="1"/>
              <a:t>thức</a:t>
            </a:r>
            <a:r>
              <a:rPr lang="en-US" altLang="en-US" sz="3200" dirty="0"/>
              <a:t> </a:t>
            </a:r>
            <a:r>
              <a:rPr lang="en-US" altLang="en-US" sz="3200" dirty="0" err="1"/>
              <a:t>thực</a:t>
            </a:r>
            <a:r>
              <a:rPr lang="en-US" altLang="en-US" sz="3200" dirty="0"/>
              <a:t> </a:t>
            </a:r>
            <a:r>
              <a:rPr lang="en-US" altLang="en-US" sz="3200" dirty="0" err="1"/>
              <a:t>tế</a:t>
            </a:r>
            <a:r>
              <a:rPr lang="en-US" altLang="en-US" sz="3200" dirty="0"/>
              <a:t> </a:t>
            </a:r>
            <a:r>
              <a:rPr lang="en-US" altLang="en-US" sz="3200" dirty="0">
                <a:sym typeface="Wingdings" panose="05000000000000000000" pitchFamily="2" charset="2"/>
              </a:rPr>
              <a:t> </a:t>
            </a:r>
            <a:r>
              <a:rPr lang="en-US" altLang="en-US" sz="3200" dirty="0" err="1">
                <a:sym typeface="Wingdings" panose="05000000000000000000" pitchFamily="2" charset="2"/>
              </a:rPr>
              <a:t>Hoàn</a:t>
            </a:r>
            <a:r>
              <a:rPr lang="en-US" altLang="en-US" sz="3200" dirty="0">
                <a:sym typeface="Wingdings" panose="05000000000000000000" pitchFamily="2" charset="2"/>
              </a:rPr>
              <a:t> </a:t>
            </a:r>
            <a:r>
              <a:rPr lang="en-US" altLang="en-US" sz="3200" dirty="0" err="1">
                <a:sym typeface="Wingdings" panose="05000000000000000000" pitchFamily="2" charset="2"/>
              </a:rPr>
              <a:t>thành</a:t>
            </a:r>
            <a:r>
              <a:rPr lang="en-US" altLang="en-US" sz="3200" dirty="0">
                <a:sym typeface="Wingdings" panose="05000000000000000000" pitchFamily="2" charset="2"/>
              </a:rPr>
              <a:t> PHT1</a:t>
            </a:r>
            <a:endParaRPr lang="en-US" altLang="en-US" sz="3200" b="1" dirty="0"/>
          </a:p>
        </p:txBody>
      </p:sp>
      <p:pic>
        <p:nvPicPr>
          <p:cNvPr id="2" name="Karaoke Vườn cây nhà bé">
            <a:hlinkClick r:id="" action="ppaction://media"/>
            <a:extLst>
              <a:ext uri="{FF2B5EF4-FFF2-40B4-BE49-F238E27FC236}">
                <a16:creationId xmlns:a16="http://schemas.microsoft.com/office/drawing/2014/main" xmlns="" id="{42D558F6-07B2-4C73-B2F4-3D0DFA91E7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531" y="1312347"/>
            <a:ext cx="11212835" cy="4622036"/>
          </a:xfrm>
          <a:prstGeom prst="rect">
            <a:avLst/>
          </a:prstGeom>
        </p:spPr>
      </p:pic>
    </p:spTree>
    <p:extLst>
      <p:ext uri="{BB962C8B-B14F-4D97-AF65-F5344CB8AC3E}">
        <p14:creationId xmlns:p14="http://schemas.microsoft.com/office/powerpoint/2010/main" val="24685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ết quả hình ảnh cho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685800"/>
            <a:ext cx="857556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67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p:cNvSpPr/>
          <p:nvPr/>
        </p:nvSpPr>
        <p:spPr>
          <a:xfrm>
            <a:off x="4876800" y="2286000"/>
            <a:ext cx="1219200" cy="990600"/>
          </a:xfrm>
          <a:prstGeom prst="chevro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hevron 3"/>
          <p:cNvSpPr/>
          <p:nvPr/>
        </p:nvSpPr>
        <p:spPr>
          <a:xfrm>
            <a:off x="5867400" y="2268415"/>
            <a:ext cx="3657600" cy="990600"/>
          </a:xfrm>
          <a:prstGeom prst="chevron">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xmlns="" id="{0FBA23C0-1930-4FBE-ABD1-83AAE44A30EA}"/>
              </a:ext>
            </a:extLst>
          </p:cNvPr>
          <p:cNvPicPr>
            <a:picLocks noChangeAspect="1"/>
          </p:cNvPicPr>
          <p:nvPr/>
        </p:nvPicPr>
        <p:blipFill>
          <a:blip r:embed="rId2"/>
          <a:stretch>
            <a:fillRect/>
          </a:stretch>
        </p:blipFill>
        <p:spPr>
          <a:xfrm>
            <a:off x="0" y="-1"/>
            <a:ext cx="12192000" cy="6733309"/>
          </a:xfrm>
          <a:prstGeom prst="rect">
            <a:avLst/>
          </a:prstGeom>
        </p:spPr>
      </p:pic>
    </p:spTree>
    <p:extLst>
      <p:ext uri="{BB962C8B-B14F-4D97-AF65-F5344CB8AC3E}">
        <p14:creationId xmlns:p14="http://schemas.microsoft.com/office/powerpoint/2010/main" val="262453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910" y="614149"/>
            <a:ext cx="10713493" cy="6114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rPr>
              <a:t>Em</a:t>
            </a:r>
            <a:r>
              <a:rPr lang="en-US" sz="4000" dirty="0" smtClean="0">
                <a:solidFill>
                  <a:srgbClr val="FF0000"/>
                </a:solidFill>
              </a:rPr>
              <a:t> </a:t>
            </a:r>
            <a:r>
              <a:rPr lang="en-US" sz="4000" dirty="0" err="1" smtClean="0">
                <a:solidFill>
                  <a:srgbClr val="FF0000"/>
                </a:solidFill>
              </a:rPr>
              <a:t>hãy</a:t>
            </a:r>
            <a:r>
              <a:rPr lang="en-US" sz="4000" dirty="0" smtClean="0">
                <a:solidFill>
                  <a:srgbClr val="FF0000"/>
                </a:solidFill>
              </a:rPr>
              <a:t> </a:t>
            </a:r>
            <a:r>
              <a:rPr lang="en-US" sz="4000" dirty="0" err="1" smtClean="0">
                <a:solidFill>
                  <a:srgbClr val="FF0000"/>
                </a:solidFill>
              </a:rPr>
              <a:t>trình</a:t>
            </a:r>
            <a:r>
              <a:rPr lang="en-US" sz="4000" dirty="0" smtClean="0">
                <a:solidFill>
                  <a:srgbClr val="FF0000"/>
                </a:solidFill>
              </a:rPr>
              <a:t> </a:t>
            </a:r>
            <a:r>
              <a:rPr lang="en-US" sz="4000" dirty="0" err="1" smtClean="0">
                <a:solidFill>
                  <a:srgbClr val="FF0000"/>
                </a:solidFill>
              </a:rPr>
              <a:t>bày</a:t>
            </a:r>
            <a:r>
              <a:rPr lang="en-US" sz="4000" dirty="0" smtClean="0">
                <a:solidFill>
                  <a:srgbClr val="FF0000"/>
                </a:solidFill>
              </a:rPr>
              <a:t> </a:t>
            </a:r>
            <a:r>
              <a:rPr lang="en-US" sz="4000" dirty="0" err="1" smtClean="0">
                <a:solidFill>
                  <a:srgbClr val="FF0000"/>
                </a:solidFill>
              </a:rPr>
              <a:t>những</a:t>
            </a:r>
            <a:r>
              <a:rPr lang="en-US" sz="4000" dirty="0" smtClean="0">
                <a:solidFill>
                  <a:srgbClr val="FF0000"/>
                </a:solidFill>
              </a:rPr>
              <a:t> </a:t>
            </a:r>
            <a:r>
              <a:rPr lang="en-US" sz="4000" dirty="0" err="1" smtClean="0">
                <a:solidFill>
                  <a:srgbClr val="FF0000"/>
                </a:solidFill>
              </a:rPr>
              <a:t>điều</a:t>
            </a:r>
            <a:r>
              <a:rPr lang="en-US" sz="4000" dirty="0" smtClean="0">
                <a:solidFill>
                  <a:srgbClr val="FF0000"/>
                </a:solidFill>
              </a:rPr>
              <a:t> </a:t>
            </a:r>
            <a:r>
              <a:rPr lang="en-US" sz="4000" dirty="0" err="1" smtClean="0">
                <a:solidFill>
                  <a:srgbClr val="FF0000"/>
                </a:solidFill>
              </a:rPr>
              <a:t>em</a:t>
            </a:r>
            <a:r>
              <a:rPr lang="en-US" sz="4000" dirty="0" smtClean="0">
                <a:solidFill>
                  <a:srgbClr val="FF0000"/>
                </a:solidFill>
              </a:rPr>
              <a:t> </a:t>
            </a:r>
            <a:r>
              <a:rPr lang="en-US" sz="4000" dirty="0" err="1" smtClean="0">
                <a:solidFill>
                  <a:srgbClr val="FF0000"/>
                </a:solidFill>
              </a:rPr>
              <a:t>đã</a:t>
            </a:r>
            <a:r>
              <a:rPr lang="en-US" sz="4000" dirty="0" smtClean="0">
                <a:solidFill>
                  <a:srgbClr val="FF0000"/>
                </a:solidFill>
              </a:rPr>
              <a:t> </a:t>
            </a:r>
            <a:r>
              <a:rPr lang="en-US" sz="4000" dirty="0" err="1" smtClean="0">
                <a:solidFill>
                  <a:srgbClr val="FF0000"/>
                </a:solidFill>
              </a:rPr>
              <a:t>biết</a:t>
            </a:r>
            <a:r>
              <a:rPr lang="en-US" sz="4000" dirty="0" smtClean="0">
                <a:solidFill>
                  <a:srgbClr val="FF0000"/>
                </a:solidFill>
              </a:rPr>
              <a:t> </a:t>
            </a:r>
            <a:r>
              <a:rPr lang="en-US" sz="4000" dirty="0" err="1" smtClean="0">
                <a:solidFill>
                  <a:srgbClr val="FF0000"/>
                </a:solidFill>
              </a:rPr>
              <a:t>và</a:t>
            </a:r>
            <a:r>
              <a:rPr lang="en-US" sz="4000" dirty="0" smtClean="0">
                <a:solidFill>
                  <a:srgbClr val="FF0000"/>
                </a:solidFill>
              </a:rPr>
              <a:t> </a:t>
            </a:r>
            <a:r>
              <a:rPr lang="en-US" sz="4000" dirty="0" err="1" smtClean="0">
                <a:solidFill>
                  <a:srgbClr val="FF0000"/>
                </a:solidFill>
              </a:rPr>
              <a:t>điều</a:t>
            </a:r>
            <a:r>
              <a:rPr lang="en-US" sz="4000" dirty="0" smtClean="0">
                <a:solidFill>
                  <a:srgbClr val="FF0000"/>
                </a:solidFill>
              </a:rPr>
              <a:t> </a:t>
            </a:r>
            <a:r>
              <a:rPr lang="en-US" sz="4000" dirty="0" err="1" smtClean="0">
                <a:solidFill>
                  <a:srgbClr val="FF0000"/>
                </a:solidFill>
              </a:rPr>
              <a:t>em</a:t>
            </a:r>
            <a:r>
              <a:rPr lang="en-US" sz="4000" dirty="0" smtClean="0">
                <a:solidFill>
                  <a:srgbClr val="FF0000"/>
                </a:solidFill>
              </a:rPr>
              <a:t> </a:t>
            </a:r>
            <a:r>
              <a:rPr lang="en-US" sz="4000" dirty="0" err="1" smtClean="0">
                <a:solidFill>
                  <a:srgbClr val="FF0000"/>
                </a:solidFill>
              </a:rPr>
              <a:t>muốn</a:t>
            </a:r>
            <a:r>
              <a:rPr lang="en-US" sz="4000" dirty="0" smtClean="0">
                <a:solidFill>
                  <a:srgbClr val="FF0000"/>
                </a:solidFill>
              </a:rPr>
              <a:t> </a:t>
            </a:r>
            <a:r>
              <a:rPr lang="en-US" sz="4000" dirty="0" err="1" smtClean="0">
                <a:solidFill>
                  <a:srgbClr val="FF0000"/>
                </a:solidFill>
              </a:rPr>
              <a:t>biết</a:t>
            </a:r>
            <a:r>
              <a:rPr lang="en-US" sz="4000" dirty="0" smtClean="0">
                <a:solidFill>
                  <a:srgbClr val="FF0000"/>
                </a:solidFill>
              </a:rPr>
              <a:t> </a:t>
            </a:r>
            <a:r>
              <a:rPr lang="en-US" sz="4000" dirty="0" err="1" smtClean="0">
                <a:solidFill>
                  <a:srgbClr val="FF0000"/>
                </a:solidFill>
              </a:rPr>
              <a:t>về</a:t>
            </a:r>
            <a:r>
              <a:rPr lang="en-US" sz="4000" dirty="0" smtClean="0">
                <a:solidFill>
                  <a:srgbClr val="FF0000"/>
                </a:solidFill>
              </a:rPr>
              <a:t> </a:t>
            </a:r>
            <a:r>
              <a:rPr lang="en-US" sz="4000" dirty="0" err="1" smtClean="0">
                <a:solidFill>
                  <a:srgbClr val="FF0000"/>
                </a:solidFill>
              </a:rPr>
              <a:t>một</a:t>
            </a:r>
            <a:r>
              <a:rPr lang="en-US" sz="4000" dirty="0" smtClean="0">
                <a:solidFill>
                  <a:srgbClr val="FF0000"/>
                </a:solidFill>
              </a:rPr>
              <a:t> </a:t>
            </a:r>
            <a:r>
              <a:rPr lang="en-US" sz="4000" dirty="0" err="1" smtClean="0">
                <a:solidFill>
                  <a:srgbClr val="FF0000"/>
                </a:solidFill>
              </a:rPr>
              <a:t>số</a:t>
            </a:r>
            <a:r>
              <a:rPr lang="en-US" sz="4000" dirty="0" smtClean="0">
                <a:solidFill>
                  <a:srgbClr val="FF0000"/>
                </a:solidFill>
              </a:rPr>
              <a:t> </a:t>
            </a:r>
            <a:r>
              <a:rPr lang="en-US" sz="4000" dirty="0" err="1" smtClean="0">
                <a:solidFill>
                  <a:srgbClr val="FF0000"/>
                </a:solidFill>
              </a:rPr>
              <a:t>thực</a:t>
            </a:r>
            <a:r>
              <a:rPr lang="en-US" sz="4000" dirty="0" smtClean="0">
                <a:solidFill>
                  <a:srgbClr val="FF0000"/>
                </a:solidFill>
              </a:rPr>
              <a:t> </a:t>
            </a:r>
            <a:r>
              <a:rPr lang="en-US" sz="4000" dirty="0" err="1" smtClean="0">
                <a:solidFill>
                  <a:srgbClr val="FF0000"/>
                </a:solidFill>
              </a:rPr>
              <a:t>vật</a:t>
            </a:r>
            <a:r>
              <a:rPr lang="en-US" sz="4000" dirty="0" smtClean="0">
                <a:solidFill>
                  <a:srgbClr val="FF0000"/>
                </a:solidFill>
              </a:rPr>
              <a:t> </a:t>
            </a:r>
            <a:r>
              <a:rPr lang="en-US" sz="4000" dirty="0" err="1" smtClean="0">
                <a:solidFill>
                  <a:srgbClr val="FF0000"/>
                </a:solidFill>
              </a:rPr>
              <a:t>xung</a:t>
            </a:r>
            <a:r>
              <a:rPr lang="en-US" sz="4000" dirty="0" smtClean="0">
                <a:solidFill>
                  <a:srgbClr val="FF0000"/>
                </a:solidFill>
              </a:rPr>
              <a:t> </a:t>
            </a:r>
            <a:r>
              <a:rPr lang="en-US" sz="4000" dirty="0" err="1" smtClean="0">
                <a:solidFill>
                  <a:srgbClr val="FF0000"/>
                </a:solidFill>
              </a:rPr>
              <a:t>quanh</a:t>
            </a:r>
            <a:r>
              <a:rPr lang="en-US" sz="4000" dirty="0" smtClean="0">
                <a:solidFill>
                  <a:srgbClr val="FF0000"/>
                </a:solidFill>
              </a:rPr>
              <a:t> </a:t>
            </a:r>
            <a:r>
              <a:rPr lang="en-US" sz="4000" dirty="0" err="1" smtClean="0">
                <a:solidFill>
                  <a:srgbClr val="FF0000"/>
                </a:solidFill>
              </a:rPr>
              <a:t>em</a:t>
            </a:r>
            <a:endParaRPr lang="en-US" sz="4000" dirty="0">
              <a:solidFill>
                <a:srgbClr val="FF0000"/>
              </a:solidFill>
            </a:endParaRPr>
          </a:p>
        </p:txBody>
      </p:sp>
    </p:spTree>
    <p:extLst>
      <p:ext uri="{BB962C8B-B14F-4D97-AF65-F5344CB8AC3E}">
        <p14:creationId xmlns:p14="http://schemas.microsoft.com/office/powerpoint/2010/main" val="197348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0 cây bóng mát lớn nhanh thích hợp trồng trước nhà và sân vườn -  KHBVPTR">
            <a:extLst>
              <a:ext uri="{FF2B5EF4-FFF2-40B4-BE49-F238E27FC236}">
                <a16:creationId xmlns:a16="http://schemas.microsoft.com/office/drawing/2014/main" xmlns="" id="{4DA11A83-1E78-4C19-96C1-3B65F41E0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8" y="145446"/>
            <a:ext cx="3836855" cy="323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loại cây để bàn làm việc hợp phong thủy dành cho văn phòng">
            <a:extLst>
              <a:ext uri="{FF2B5EF4-FFF2-40B4-BE49-F238E27FC236}">
                <a16:creationId xmlns:a16="http://schemas.microsoft.com/office/drawing/2014/main" xmlns="" id="{1E855292-5C6F-4A43-B474-62A26681D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32" y="3428998"/>
            <a:ext cx="4192875" cy="3293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Công dụng chữa bệnh của lá ngải cứu !!!">
            <a:extLst>
              <a:ext uri="{FF2B5EF4-FFF2-40B4-BE49-F238E27FC236}">
                <a16:creationId xmlns:a16="http://schemas.microsoft.com/office/drawing/2014/main" xmlns="" id="{DC601B99-A72E-45EB-9917-A37D3943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93" y="135613"/>
            <a:ext cx="3537679" cy="3102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ể cây lúa giữ xanh lá đòng, vững vàng năng suất">
            <a:extLst>
              <a:ext uri="{FF2B5EF4-FFF2-40B4-BE49-F238E27FC236}">
                <a16:creationId xmlns:a16="http://schemas.microsoft.com/office/drawing/2014/main" xmlns="" id="{970AF6C3-A4AF-4EA1-86EA-F0CEC84F6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28" y="3474676"/>
            <a:ext cx="4237220" cy="32477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ơn 60 năm cây vải thiều về Lục Ngạn | TRUNG TÂM VĂN HOÁ - THÔNG TIN VÀ THỂ  THAO - Truyền hình huyện Lục Ngạn|truyenhinhlucngan.vn">
            <a:extLst>
              <a:ext uri="{FF2B5EF4-FFF2-40B4-BE49-F238E27FC236}">
                <a16:creationId xmlns:a16="http://schemas.microsoft.com/office/drawing/2014/main" xmlns="" id="{0D21DA1E-C8E9-44C3-872B-CB6A22E7AB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148" y="145446"/>
            <a:ext cx="3946783" cy="31022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ên ăn bao nhiêu rau củ quả mỗi ngày - VnExpress Sức khỏe">
            <a:extLst>
              <a:ext uri="{FF2B5EF4-FFF2-40B4-BE49-F238E27FC236}">
                <a16:creationId xmlns:a16="http://schemas.microsoft.com/office/drawing/2014/main" xmlns="" id="{8531E4D4-11F5-42C0-AAF1-8E9260C8EE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148" y="3428998"/>
            <a:ext cx="4017365" cy="32933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0268A239-3638-4178-BB1F-432EDCE53172}"/>
              </a:ext>
            </a:extLst>
          </p:cNvPr>
          <p:cNvSpPr/>
          <p:nvPr/>
        </p:nvSpPr>
        <p:spPr>
          <a:xfrm>
            <a:off x="129915" y="90643"/>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bóng</a:t>
            </a:r>
            <a:r>
              <a:rPr lang="en-US" dirty="0"/>
              <a:t> </a:t>
            </a:r>
            <a:r>
              <a:rPr lang="en-US" dirty="0" err="1"/>
              <a:t>mát</a:t>
            </a:r>
            <a:endParaRPr lang="en-US" dirty="0"/>
          </a:p>
        </p:txBody>
      </p:sp>
      <p:sp>
        <p:nvSpPr>
          <p:cNvPr id="12" name="Rectangle 11">
            <a:extLst>
              <a:ext uri="{FF2B5EF4-FFF2-40B4-BE49-F238E27FC236}">
                <a16:creationId xmlns:a16="http://schemas.microsoft.com/office/drawing/2014/main" xmlns="" id="{03200227-DCFB-42CF-BC0B-4EDC4588AF65}"/>
              </a:ext>
            </a:extLst>
          </p:cNvPr>
          <p:cNvSpPr/>
          <p:nvPr/>
        </p:nvSpPr>
        <p:spPr>
          <a:xfrm>
            <a:off x="4494551" y="2801754"/>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ăn</a:t>
            </a:r>
            <a:r>
              <a:rPr lang="en-US" dirty="0"/>
              <a:t> </a:t>
            </a:r>
            <a:r>
              <a:rPr lang="en-US" dirty="0" err="1"/>
              <a:t>quả</a:t>
            </a:r>
            <a:endParaRPr lang="en-US" dirty="0"/>
          </a:p>
        </p:txBody>
      </p:sp>
      <p:sp>
        <p:nvSpPr>
          <p:cNvPr id="13" name="Rectangle 12">
            <a:extLst>
              <a:ext uri="{FF2B5EF4-FFF2-40B4-BE49-F238E27FC236}">
                <a16:creationId xmlns:a16="http://schemas.microsoft.com/office/drawing/2014/main" xmlns="" id="{BBA61076-4CB2-43E8-80A6-95A54464DCA0}"/>
              </a:ext>
            </a:extLst>
          </p:cNvPr>
          <p:cNvSpPr/>
          <p:nvPr/>
        </p:nvSpPr>
        <p:spPr>
          <a:xfrm>
            <a:off x="9983449" y="145446"/>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thuốc</a:t>
            </a:r>
            <a:endParaRPr lang="en-US" dirty="0"/>
          </a:p>
        </p:txBody>
      </p:sp>
      <p:sp>
        <p:nvSpPr>
          <p:cNvPr id="14" name="Rectangle 13">
            <a:extLst>
              <a:ext uri="{FF2B5EF4-FFF2-40B4-BE49-F238E27FC236}">
                <a16:creationId xmlns:a16="http://schemas.microsoft.com/office/drawing/2014/main" xmlns="" id="{6B69501A-0E17-4B37-8453-A75978131C1F}"/>
              </a:ext>
            </a:extLst>
          </p:cNvPr>
          <p:cNvSpPr/>
          <p:nvPr/>
        </p:nvSpPr>
        <p:spPr>
          <a:xfrm>
            <a:off x="9851036"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làm</a:t>
            </a:r>
            <a:r>
              <a:rPr lang="en-US" dirty="0"/>
              <a:t> </a:t>
            </a:r>
            <a:r>
              <a:rPr lang="en-US" dirty="0" err="1"/>
              <a:t>cảnh</a:t>
            </a:r>
            <a:endParaRPr lang="en-US" dirty="0"/>
          </a:p>
        </p:txBody>
      </p:sp>
      <p:sp>
        <p:nvSpPr>
          <p:cNvPr id="15" name="Rectangle 14">
            <a:extLst>
              <a:ext uri="{FF2B5EF4-FFF2-40B4-BE49-F238E27FC236}">
                <a16:creationId xmlns:a16="http://schemas.microsoft.com/office/drawing/2014/main" xmlns="" id="{7CD53D97-4BDC-4A63-B372-EB5BE3ECCF8B}"/>
              </a:ext>
            </a:extLst>
          </p:cNvPr>
          <p:cNvSpPr/>
          <p:nvPr/>
        </p:nvSpPr>
        <p:spPr>
          <a:xfrm>
            <a:off x="4344649" y="629063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thực</a:t>
            </a:r>
            <a:r>
              <a:rPr lang="en-US" dirty="0"/>
              <a:t> </a:t>
            </a:r>
            <a:r>
              <a:rPr lang="en-US" dirty="0" err="1"/>
              <a:t>phẩm</a:t>
            </a:r>
            <a:endParaRPr lang="en-US" dirty="0"/>
          </a:p>
        </p:txBody>
      </p:sp>
      <p:sp>
        <p:nvSpPr>
          <p:cNvPr id="16" name="Rectangle 15">
            <a:extLst>
              <a:ext uri="{FF2B5EF4-FFF2-40B4-BE49-F238E27FC236}">
                <a16:creationId xmlns:a16="http://schemas.microsoft.com/office/drawing/2014/main" xmlns="" id="{C72F88BF-9DE0-4ACD-A749-4FE87BFA1A43}"/>
              </a:ext>
            </a:extLst>
          </p:cNvPr>
          <p:cNvSpPr/>
          <p:nvPr/>
        </p:nvSpPr>
        <p:spPr>
          <a:xfrm>
            <a:off x="224854" y="3548759"/>
            <a:ext cx="2098623" cy="44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Cây</a:t>
            </a:r>
            <a:r>
              <a:rPr lang="en-US" dirty="0"/>
              <a:t> </a:t>
            </a:r>
            <a:r>
              <a:rPr lang="en-US" dirty="0" err="1"/>
              <a:t>lương</a:t>
            </a:r>
            <a:r>
              <a:rPr lang="en-US" dirty="0"/>
              <a:t> </a:t>
            </a:r>
            <a:r>
              <a:rPr lang="en-US" dirty="0" err="1"/>
              <a:t>thực</a:t>
            </a:r>
            <a:endParaRPr lang="en-US" dirty="0"/>
          </a:p>
        </p:txBody>
      </p:sp>
    </p:spTree>
    <p:extLst>
      <p:ext uri="{BB962C8B-B14F-4D97-AF65-F5344CB8AC3E}">
        <p14:creationId xmlns:p14="http://schemas.microsoft.com/office/powerpoint/2010/main" val="358617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y hoàng đàn">
            <a:extLst>
              <a:ext uri="{FF2B5EF4-FFF2-40B4-BE49-F238E27FC236}">
                <a16:creationId xmlns:a16="http://schemas.microsoft.com/office/drawing/2014/main" xmlns="" id="{1883DFE7-2C62-4673-A81C-8AD749BD8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4" y="209550"/>
            <a:ext cx="4097465"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đàn">
            <a:extLst>
              <a:ext uri="{FF2B5EF4-FFF2-40B4-BE49-F238E27FC236}">
                <a16:creationId xmlns:a16="http://schemas.microsoft.com/office/drawing/2014/main" xmlns="" id="{844793B1-1471-4B11-A89E-2A9836CFF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8" y="209550"/>
            <a:ext cx="4097466" cy="2683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á hoàng đàn">
            <a:extLst>
              <a:ext uri="{FF2B5EF4-FFF2-40B4-BE49-F238E27FC236}">
                <a16:creationId xmlns:a16="http://schemas.microsoft.com/office/drawing/2014/main" xmlns="" id="{4B6403DD-E107-4033-8FDA-F4F993FBC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508" y="89630"/>
            <a:ext cx="3578427" cy="2803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BCB6BDB-3DDD-42D2-AC13-C28B48887E74}"/>
              </a:ext>
            </a:extLst>
          </p:cNvPr>
          <p:cNvSpPr txBox="1"/>
          <p:nvPr/>
        </p:nvSpPr>
        <p:spPr>
          <a:xfrm>
            <a:off x="130384" y="2893102"/>
            <a:ext cx="12061616" cy="1323439"/>
          </a:xfrm>
          <a:prstGeom prst="rect">
            <a:avLst/>
          </a:prstGeom>
          <a:noFill/>
        </p:spPr>
        <p:txBody>
          <a:bodyPr wrap="square">
            <a:spAutoFit/>
          </a:bodyPr>
          <a:lstStyle/>
          <a:p>
            <a:r>
              <a:rPr lang="vi-VN" sz="1600" b="0" i="0" dirty="0">
                <a:solidFill>
                  <a:srgbClr val="333333"/>
                </a:solidFill>
                <a:effectLst/>
                <a:latin typeface="Arial" panose="020B0604020202020204" pitchFamily="34" charset="0"/>
              </a:rPr>
              <a:t>Hiện nay, ở Lạng Sơn hiện chỉ còn 82 cây Hoàng đàn của 44 hộ gia đình và Ban quản lý Khu bảo tồn thiên nhiên Hữu Liên trồng từ năm 1990 tại xã Hữu Liên, Yên Thịnh (Hữu Lũng), Vạn Linh (Chi Lăng). Những cây trên đều có chiều cao từ 2 đến 5m và đường kính gốc từ 3 đến 16cm.Hoàng đàn mọc trong tự nhiên được xác định chỉ còn 27 cây (trong đó có hai cây đang có dấu hiệu bị chết). Tất cả các cây mọc tự nhiên có chiều cao vút ngọn và đường kính gốc nhỏ, trong đó chỉ có 6 cây có nón hạt. Theo quy chuẩn, loài Hoàng đàn Hữu Liên được xếp ở mức rất nguy cấp, đe dọa tuyệt chủng.</a:t>
            </a:r>
            <a:endParaRPr lang="en-US" sz="1600" dirty="0"/>
          </a:p>
        </p:txBody>
      </p:sp>
      <p:sp>
        <p:nvSpPr>
          <p:cNvPr id="8" name="TextBox 7">
            <a:extLst>
              <a:ext uri="{FF2B5EF4-FFF2-40B4-BE49-F238E27FC236}">
                <a16:creationId xmlns:a16="http://schemas.microsoft.com/office/drawing/2014/main" xmlns="" id="{88CE2415-FBBA-4F90-9BAC-FFF96BDF36A5}"/>
              </a:ext>
            </a:extLst>
          </p:cNvPr>
          <p:cNvSpPr txBox="1"/>
          <p:nvPr/>
        </p:nvSpPr>
        <p:spPr>
          <a:xfrm>
            <a:off x="130385" y="4356599"/>
            <a:ext cx="12061616" cy="2062103"/>
          </a:xfrm>
          <a:prstGeom prst="rect">
            <a:avLst/>
          </a:prstGeom>
          <a:noFill/>
        </p:spPr>
        <p:txBody>
          <a:bodyPr wrap="square">
            <a:spAutoFit/>
          </a:bodyPr>
          <a:lstStyle/>
          <a:p>
            <a:r>
              <a:rPr lang="vi-VN" sz="1600" b="1" i="0" dirty="0">
                <a:solidFill>
                  <a:srgbClr val="444444"/>
                </a:solidFill>
                <a:effectLst/>
                <a:latin typeface="Arial" panose="020B0604020202020204" pitchFamily="34" charset="0"/>
              </a:rPr>
              <a:t>Gỗ hoàng đàn </a:t>
            </a:r>
            <a:r>
              <a:rPr lang="vi-VN" sz="1600" b="0" i="0" dirty="0">
                <a:solidFill>
                  <a:srgbClr val="333333"/>
                </a:solidFill>
                <a:effectLst/>
                <a:latin typeface="Arial" panose="020B0604020202020204" pitchFamily="34" charset="0"/>
              </a:rPr>
              <a:t>thì phần rễ thường giá trị hơn phần thân cây, vì ở gốc rễ phần nhựa hoặc tinh dầu đậm đặc hơn. </a:t>
            </a:r>
            <a:r>
              <a:rPr lang="vi-VN" sz="1600" b="1" i="0" dirty="0">
                <a:solidFill>
                  <a:srgbClr val="444444"/>
                </a:solidFill>
                <a:effectLst/>
                <a:latin typeface="Arial" panose="020B0604020202020204" pitchFamily="34" charset="0"/>
              </a:rPr>
              <a:t>Tinh dầu hoàng đàn </a:t>
            </a:r>
            <a:r>
              <a:rPr lang="vi-VN" sz="1600" b="0" i="0" dirty="0">
                <a:solidFill>
                  <a:srgbClr val="333333"/>
                </a:solidFill>
                <a:effectLst/>
                <a:latin typeface="Arial" panose="020B0604020202020204" pitchFamily="34" charset="0"/>
              </a:rPr>
              <a:t>càng nhiều thì khả năng tạo ra tuyết càng dày, càng đậm đặc hơn. Thành phần chính của tinh dầu Hoàng đàn là sabinen (29,34%), </a:t>
            </a:r>
            <a:r>
              <a:rPr lang="el-GR" sz="1600" b="0" i="0" dirty="0">
                <a:solidFill>
                  <a:srgbClr val="333333"/>
                </a:solidFill>
                <a:effectLst/>
                <a:latin typeface="Arial" panose="020B0604020202020204" pitchFamily="34" charset="0"/>
              </a:rPr>
              <a:t>α-</a:t>
            </a:r>
            <a:r>
              <a:rPr lang="vi-VN" sz="1600" b="0" i="0" dirty="0">
                <a:solidFill>
                  <a:srgbClr val="333333"/>
                </a:solidFill>
                <a:effectLst/>
                <a:latin typeface="Arial" panose="020B0604020202020204" pitchFamily="34" charset="0"/>
              </a:rPr>
              <a:t>pinen (25,4%), 4-terpinen (13,91%) và </a:t>
            </a:r>
            <a:r>
              <a:rPr lang="el-GR" sz="1600" b="0" i="0" dirty="0">
                <a:solidFill>
                  <a:srgbClr val="333333"/>
                </a:solidFill>
                <a:effectLst/>
                <a:latin typeface="Arial" panose="020B0604020202020204" pitchFamily="34" charset="0"/>
              </a:rPr>
              <a:t>γ-</a:t>
            </a:r>
            <a:r>
              <a:rPr lang="vi-VN" sz="1600" b="0" i="0" dirty="0">
                <a:solidFill>
                  <a:srgbClr val="333333"/>
                </a:solidFill>
                <a:effectLst/>
                <a:latin typeface="Arial" panose="020B0604020202020204" pitchFamily="34" charset="0"/>
              </a:rPr>
              <a:t>terpinen (5,5%). Khi gỗ hoàng đàn qua thời gian, nếu bị khô kiệt không có khả năng tạo tuyết thì giá trị chỉ còn lại một phần mười giá trị gỗ tươi nhiều tinh dầu. Hoàng đàn là cho gỗ thẳng, có vân gỗ đẹp, chịu mối mọt. Gỗ Hoàng đàn thường sử dụng làm đồ thủ công mỹ nghệ và đồ gỗ cao cấp.  </a:t>
            </a:r>
            <a:r>
              <a:rPr lang="vi-VN" sz="1600" b="1" i="0" dirty="0">
                <a:solidFill>
                  <a:srgbClr val="444444"/>
                </a:solidFill>
                <a:effectLst/>
                <a:latin typeface="Arial" panose="020B0604020202020204" pitchFamily="34" charset="0"/>
              </a:rPr>
              <a:t>Gỗ Hoàng Đàn</a:t>
            </a:r>
            <a:r>
              <a:rPr lang="vi-VN" sz="1600" b="0" i="0" dirty="0">
                <a:solidFill>
                  <a:srgbClr val="333333"/>
                </a:solidFill>
                <a:effectLst/>
                <a:latin typeface="Arial" panose="020B0604020202020204" pitchFamily="34" charset="0"/>
              </a:rPr>
              <a:t> có chứa tinh dầu có mùi thơm đặc trưng, tinh dầu trong gỗ có tác dụng xua đuổi Gián, Chuột, Nhện và chống mối mọt rất hiệu quả. Mang mùi hương gỗ nồng ấm êm dịu giúp giảm căng thẳng, kích thích nhẹ nhàng, giúp sảng khoái, tạo cảm giác bình yên, thư thái, giảm mệt mỏi, giảm căng thẳng thần kinh, giúp tái tạo nâng cao cảm giác hưng phấn.</a:t>
            </a:r>
            <a:endParaRPr lang="en-US" sz="1600" dirty="0"/>
          </a:p>
        </p:txBody>
      </p:sp>
      <p:sp>
        <p:nvSpPr>
          <p:cNvPr id="4" name="Rectangle 3">
            <a:extLst>
              <a:ext uri="{FF2B5EF4-FFF2-40B4-BE49-F238E27FC236}">
                <a16:creationId xmlns:a16="http://schemas.microsoft.com/office/drawing/2014/main" xmlns="" id="{4B6D9862-66A5-4A5E-9377-5FD93A82580B}"/>
              </a:ext>
            </a:extLst>
          </p:cNvPr>
          <p:cNvSpPr/>
          <p:nvPr/>
        </p:nvSpPr>
        <p:spPr>
          <a:xfrm>
            <a:off x="130384" y="0"/>
            <a:ext cx="1818337" cy="439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HOÀNG ĐÀN</a:t>
            </a:r>
          </a:p>
        </p:txBody>
      </p:sp>
    </p:spTree>
    <p:extLst>
      <p:ext uri="{BB962C8B-B14F-4D97-AF65-F5344CB8AC3E}">
        <p14:creationId xmlns:p14="http://schemas.microsoft.com/office/powerpoint/2010/main" val="138523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6BBBC96-EC0F-42A8-A8D9-C025A98E19A5}"/>
              </a:ext>
            </a:extLst>
          </p:cNvPr>
          <p:cNvSpPr>
            <a:spLocks noChangeArrowheads="1"/>
          </p:cNvSpPr>
          <p:nvPr/>
        </p:nvSpPr>
        <p:spPr bwMode="auto">
          <a:xfrm>
            <a:off x="149902" y="156409"/>
            <a:ext cx="5671278"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Thông</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hai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dẹt</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 (Pinus </a:t>
            </a:r>
            <a:r>
              <a:rPr kumimoji="0" lang="en-US" altLang="en-US" sz="28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krempfii</a:t>
            </a:r>
            <a:r>
              <a:rPr kumimoji="0" lang="en-US" altLang="en-US" sz="28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một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loại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to.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đặc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hữu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của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mới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chỉ</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gặp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núi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Vọng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Hoà</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suối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đèo</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Ngoạn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Mục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Lâm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Đồng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Đặc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điểm</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nổi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bậc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nhất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hình</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dải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mác</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nhọn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đầu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Do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rừng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ngày</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càng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hẹp</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loài</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đang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đe</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dọa</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tuyệt</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8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xmlns="" id="{8C97C8F7-6EC4-4981-A6AE-B3016D92AD21}"/>
              </a:ext>
            </a:extLst>
          </p:cNvPr>
          <p:cNvSpPr>
            <a:spLocks noChangeAspect="1" noChangeArrowheads="1"/>
          </p:cNvSpPr>
          <p:nvPr/>
        </p:nvSpPr>
        <p:spPr bwMode="auto">
          <a:xfrm>
            <a:off x="687622" y="5272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xmlns="" id="{424F579B-B884-4F0E-8DEB-CC56EF2A06FB}"/>
              </a:ext>
            </a:extLst>
          </p:cNvPr>
          <p:cNvSpPr>
            <a:spLocks noChangeAspect="1" noChangeArrowheads="1"/>
          </p:cNvSpPr>
          <p:nvPr/>
        </p:nvSpPr>
        <p:spPr bwMode="auto">
          <a:xfrm>
            <a:off x="687622" y="569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xmlns="" id="{3E87B8F2-DA97-43C4-997B-10386F5F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24852"/>
            <a:ext cx="5671278" cy="663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53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35C4AC-976C-46E4-8E35-9B8AD04C3956}"/>
              </a:ext>
            </a:extLst>
          </p:cNvPr>
          <p:cNvSpPr>
            <a:spLocks noChangeArrowheads="1"/>
          </p:cNvSpPr>
          <p:nvPr/>
        </p:nvSpPr>
        <p:spPr bwMode="auto">
          <a:xfrm>
            <a:off x="0" y="3982998"/>
            <a:ext cx="1199119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6. Mun (Diospyros </a:t>
            </a:r>
            <a:r>
              <a:rPr kumimoji="0" lang="en-US" altLang="en-US" sz="2400" b="1"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mun</a:t>
            </a:r>
            <a:r>
              <a:rPr kumimoji="0" lang="en-US" altLang="en-US" sz="2400" b="1"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rụng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rải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hay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thành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từng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đám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nhỏ</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trong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bụi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rậm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chịu</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hạn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nghèo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gần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biển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nơi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độ</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thường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không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quá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100m.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Việt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Nam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cây</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phân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ở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Khánh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Hòa</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Ninh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Thuận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Gỗ</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có</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trị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cao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chủng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mọc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tự</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nhiên</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bị</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tìm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kiếm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ráo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riết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để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khai</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thác</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làm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cho</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số</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lượng</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cá</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thể</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giảm</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sút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rất</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 </a:t>
            </a:r>
            <a:r>
              <a:rPr kumimoji="0" lang="en-US" altLang="en-US" sz="2400" b="0" i="0" u="none" strike="noStrike" cap="none" normalizeH="0" baseline="0" dirty="0" err="1">
                <a:ln>
                  <a:noFill/>
                </a:ln>
                <a:solidFill>
                  <a:srgbClr val="444444"/>
                </a:solidFill>
                <a:effectLst/>
                <a:latin typeface="Tahoma" panose="020B0604030504040204" pitchFamily="34" charset="0"/>
                <a:cs typeface="Tahoma" panose="020B0604030504040204" pitchFamily="34" charset="0"/>
              </a:rPr>
              <a:t>nhanh</a:t>
            </a:r>
            <a:r>
              <a:rPr kumimoji="0" lang="en-US" altLang="en-US" sz="2400" b="0" i="0" u="none" strike="noStrike" cap="none" normalizeH="0" baseline="0" dirty="0">
                <a:ln>
                  <a:noFill/>
                </a:ln>
                <a:solidFill>
                  <a:srgbClr val="444444"/>
                </a:solidFill>
                <a:effectLst/>
                <a:latin typeface="Tahoma" panose="020B0604030504040204" pitchFamily="34" charset="0"/>
                <a:cs typeface="Tahoma" panose="020B0604030504040204" pitchFamily="34"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xmlns="" id="{A42F861B-2E48-4848-B76F-32053B79A5CE}"/>
              </a:ext>
            </a:extLst>
          </p:cNvPr>
          <p:cNvSpPr>
            <a:spLocks noChangeAspect="1" noChangeArrowheads="1"/>
          </p:cNvSpPr>
          <p:nvPr/>
        </p:nvSpPr>
        <p:spPr bwMode="auto">
          <a:xfrm>
            <a:off x="73025" y="1886887"/>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xmlns="" id="{0B49BF9E-0075-4F77-96CA-40E05A55FF72}"/>
              </a:ext>
            </a:extLst>
          </p:cNvPr>
          <p:cNvSpPr>
            <a:spLocks noChangeAspect="1" noChangeArrowheads="1"/>
          </p:cNvSpPr>
          <p:nvPr/>
        </p:nvSpPr>
        <p:spPr bwMode="auto">
          <a:xfrm>
            <a:off x="73025" y="2313924"/>
            <a:ext cx="12966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xmlns="" id="{66A8775A-991F-47BE-B808-79D3F5FC8A84}"/>
              </a:ext>
            </a:extLst>
          </p:cNvPr>
          <p:cNvSpPr>
            <a:spLocks noChangeAspect="1" noChangeArrowheads="1"/>
          </p:cNvSpPr>
          <p:nvPr/>
        </p:nvSpPr>
        <p:spPr bwMode="auto">
          <a:xfrm>
            <a:off x="73025" y="2740962"/>
            <a:ext cx="12966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a:extLst>
              <a:ext uri="{FF2B5EF4-FFF2-40B4-BE49-F238E27FC236}">
                <a16:creationId xmlns:a16="http://schemas.microsoft.com/office/drawing/2014/main" xmlns="" id="{DCE22CE3-DC35-451C-B1AB-C4258182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5" y="0"/>
            <a:ext cx="5994654" cy="37900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gỗ mun,gỗ mun,mun,mun sừng,diospyros mun,họ thị,ebenaceae">
            <a:extLst>
              <a:ext uri="{FF2B5EF4-FFF2-40B4-BE49-F238E27FC236}">
                <a16:creationId xmlns:a16="http://schemas.microsoft.com/office/drawing/2014/main" xmlns="" id="{94FCB0A0-C6EB-449E-88C7-8358FD02B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8121"/>
            <a:ext cx="5994655" cy="379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20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àn ý thuyết minh về cây lúa nước lớp 9 hay nhất">
            <a:extLst>
              <a:ext uri="{FF2B5EF4-FFF2-40B4-BE49-F238E27FC236}">
                <a16:creationId xmlns:a16="http://schemas.microsoft.com/office/drawing/2014/main" xmlns="" id="{54E9F729-751A-45C3-8DFF-5BC17F15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73574" cy="3192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Ỹ THUẬT ĐƠN GIẢN LÀM TĂNG NĂNG SUẤT NGÔ">
            <a:extLst>
              <a:ext uri="{FF2B5EF4-FFF2-40B4-BE49-F238E27FC236}">
                <a16:creationId xmlns:a16="http://schemas.microsoft.com/office/drawing/2014/main" xmlns="" id="{93B30789-90BF-45CC-888D-41FC1087E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12" y="16552"/>
            <a:ext cx="217357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hoẻ dây – tốt củ, phân bón nào đủ chất cho “anh Khoai”?">
            <a:extLst>
              <a:ext uri="{FF2B5EF4-FFF2-40B4-BE49-F238E27FC236}">
                <a16:creationId xmlns:a16="http://schemas.microsoft.com/office/drawing/2014/main" xmlns="" id="{6D511D4F-D599-42F2-A20E-AE601B87F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547" y="16552"/>
            <a:ext cx="2288655" cy="31929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omi - Phở Sắn Lợi ích của sắn - có thể bạn chưa biết - Caromi - Phở Sắn">
            <a:extLst>
              <a:ext uri="{FF2B5EF4-FFF2-40B4-BE49-F238E27FC236}">
                <a16:creationId xmlns:a16="http://schemas.microsoft.com/office/drawing/2014/main" xmlns="" id="{8AA39858-1B33-4747-896E-CCDE1EE7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0" y="3429000"/>
            <a:ext cx="3124511" cy="33503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ạt lúa mạch (Đại mạch) và những tác dụng trong chữa bệnh">
            <a:extLst>
              <a:ext uri="{FF2B5EF4-FFF2-40B4-BE49-F238E27FC236}">
                <a16:creationId xmlns:a16="http://schemas.microsoft.com/office/drawing/2014/main" xmlns="" id="{1F2BB9B6-072E-4D96-9B26-FAF855BED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202" y="3312826"/>
            <a:ext cx="256488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ây Cao Lương - Nguồn gốc, đặc điểm và giá trị cây Cao Lương">
            <a:extLst>
              <a:ext uri="{FF2B5EF4-FFF2-40B4-BE49-F238E27FC236}">
                <a16:creationId xmlns:a16="http://schemas.microsoft.com/office/drawing/2014/main" xmlns="" id="{44BFBE20-9EAE-46D7-BF9F-8164C8A6E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702" y="3329378"/>
            <a:ext cx="2857500" cy="35451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ạt kê vàng tí hon: Thần dược cho sức khỏe con người">
            <a:extLst>
              <a:ext uri="{FF2B5EF4-FFF2-40B4-BE49-F238E27FC236}">
                <a16:creationId xmlns:a16="http://schemas.microsoft.com/office/drawing/2014/main" xmlns="" id="{3210F9A5-0935-47E3-A8E3-2B86A48E7F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6553" y="3429000"/>
            <a:ext cx="290840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47FB75B-A21E-48C2-98D6-EA7305038245}"/>
              </a:ext>
            </a:extLst>
          </p:cNvPr>
          <p:cNvSpPr/>
          <p:nvPr/>
        </p:nvSpPr>
        <p:spPr>
          <a:xfrm>
            <a:off x="124918"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endParaRPr lang="en-US" sz="3200" dirty="0"/>
          </a:p>
        </p:txBody>
      </p:sp>
      <p:sp>
        <p:nvSpPr>
          <p:cNvPr id="10" name="Rectangle 9">
            <a:extLst>
              <a:ext uri="{FF2B5EF4-FFF2-40B4-BE49-F238E27FC236}">
                <a16:creationId xmlns:a16="http://schemas.microsoft.com/office/drawing/2014/main" xmlns="" id="{EA520CAE-D087-4B93-BDC5-B2CF76681394}"/>
              </a:ext>
            </a:extLst>
          </p:cNvPr>
          <p:cNvSpPr/>
          <p:nvPr/>
        </p:nvSpPr>
        <p:spPr>
          <a:xfrm>
            <a:off x="7213547" y="271696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lang</a:t>
            </a:r>
          </a:p>
        </p:txBody>
      </p:sp>
      <p:sp>
        <p:nvSpPr>
          <p:cNvPr id="11" name="Rectangle 10">
            <a:extLst>
              <a:ext uri="{FF2B5EF4-FFF2-40B4-BE49-F238E27FC236}">
                <a16:creationId xmlns:a16="http://schemas.microsoft.com/office/drawing/2014/main" xmlns="" id="{F7CA183F-5361-463B-8E5B-6DA25A30C35E}"/>
              </a:ext>
            </a:extLst>
          </p:cNvPr>
          <p:cNvSpPr/>
          <p:nvPr/>
        </p:nvSpPr>
        <p:spPr>
          <a:xfrm>
            <a:off x="5162315" y="2733518"/>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Ngô</a:t>
            </a:r>
            <a:endParaRPr lang="en-US" sz="3200" dirty="0"/>
          </a:p>
        </p:txBody>
      </p:sp>
      <p:sp>
        <p:nvSpPr>
          <p:cNvPr id="12" name="Rectangle 11">
            <a:extLst>
              <a:ext uri="{FF2B5EF4-FFF2-40B4-BE49-F238E27FC236}">
                <a16:creationId xmlns:a16="http://schemas.microsoft.com/office/drawing/2014/main" xmlns="" id="{2541EAD1-F2A9-45D7-841E-6488808D9476}"/>
              </a:ext>
            </a:extLst>
          </p:cNvPr>
          <p:cNvSpPr/>
          <p:nvPr/>
        </p:nvSpPr>
        <p:spPr>
          <a:xfrm>
            <a:off x="10319791" y="6330221"/>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Lúa</a:t>
            </a:r>
            <a:r>
              <a:rPr lang="en-US" sz="3200" dirty="0"/>
              <a:t> </a:t>
            </a:r>
            <a:r>
              <a:rPr lang="en-US" sz="3200" dirty="0" err="1"/>
              <a:t>mì</a:t>
            </a:r>
            <a:endParaRPr lang="en-US" sz="3200" dirty="0"/>
          </a:p>
        </p:txBody>
      </p:sp>
      <p:sp>
        <p:nvSpPr>
          <p:cNvPr id="14" name="Rectangle 13">
            <a:extLst>
              <a:ext uri="{FF2B5EF4-FFF2-40B4-BE49-F238E27FC236}">
                <a16:creationId xmlns:a16="http://schemas.microsoft.com/office/drawing/2014/main" xmlns="" id="{CFB7049D-FE20-4FDF-AD86-A1EDE7D43F45}"/>
              </a:ext>
            </a:extLst>
          </p:cNvPr>
          <p:cNvSpPr/>
          <p:nvPr/>
        </p:nvSpPr>
        <p:spPr>
          <a:xfrm>
            <a:off x="3494112" y="6343025"/>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Kê</a:t>
            </a:r>
            <a:endParaRPr lang="en-US" sz="3200" dirty="0"/>
          </a:p>
        </p:txBody>
      </p:sp>
      <p:sp>
        <p:nvSpPr>
          <p:cNvPr id="15" name="Rectangle 14">
            <a:extLst>
              <a:ext uri="{FF2B5EF4-FFF2-40B4-BE49-F238E27FC236}">
                <a16:creationId xmlns:a16="http://schemas.microsoft.com/office/drawing/2014/main" xmlns="" id="{31002A90-0F99-451E-9A8E-829917DF5362}"/>
              </a:ext>
            </a:extLst>
          </p:cNvPr>
          <p:cNvSpPr/>
          <p:nvPr/>
        </p:nvSpPr>
        <p:spPr>
          <a:xfrm>
            <a:off x="101183" y="6303364"/>
            <a:ext cx="1404079"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Sắn</a:t>
            </a:r>
            <a:endParaRPr lang="en-US" sz="3200" dirty="0"/>
          </a:p>
        </p:txBody>
      </p:sp>
      <p:pic>
        <p:nvPicPr>
          <p:cNvPr id="4112" name="Picture 16" descr="30 Công Dụng Của Khoai Tây Cho Sức Khỏe &amp; Cách Dùng Đúng">
            <a:extLst>
              <a:ext uri="{FF2B5EF4-FFF2-40B4-BE49-F238E27FC236}">
                <a16:creationId xmlns:a16="http://schemas.microsoft.com/office/drawing/2014/main" xmlns="" id="{10435E5D-46C9-4634-AFFA-6E55E882F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012" y="78697"/>
            <a:ext cx="2173574" cy="30904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6B9AEE1F-EF7B-45D2-A600-3B2B00A6E749}"/>
              </a:ext>
            </a:extLst>
          </p:cNvPr>
          <p:cNvSpPr/>
          <p:nvPr/>
        </p:nvSpPr>
        <p:spPr>
          <a:xfrm>
            <a:off x="2356850" y="2684486"/>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Khoai</a:t>
            </a:r>
            <a:r>
              <a:rPr lang="en-US" sz="3200" dirty="0"/>
              <a:t> </a:t>
            </a:r>
            <a:r>
              <a:rPr lang="en-US" sz="3200" dirty="0" err="1"/>
              <a:t>tây</a:t>
            </a:r>
            <a:endParaRPr lang="en-US" sz="3200" dirty="0"/>
          </a:p>
        </p:txBody>
      </p:sp>
      <p:sp>
        <p:nvSpPr>
          <p:cNvPr id="19" name="Rectangle 18">
            <a:extLst>
              <a:ext uri="{FF2B5EF4-FFF2-40B4-BE49-F238E27FC236}">
                <a16:creationId xmlns:a16="http://schemas.microsoft.com/office/drawing/2014/main" xmlns="" id="{95323DB3-BA2B-46F7-9909-87134D87750B}"/>
              </a:ext>
            </a:extLst>
          </p:cNvPr>
          <p:cNvSpPr/>
          <p:nvPr/>
        </p:nvSpPr>
        <p:spPr>
          <a:xfrm>
            <a:off x="6929124" y="6303364"/>
            <a:ext cx="2288655"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Cao </a:t>
            </a:r>
            <a:r>
              <a:rPr lang="en-US" sz="3200" dirty="0" err="1"/>
              <a:t>lương</a:t>
            </a:r>
            <a:endParaRPr lang="en-US" sz="3200" dirty="0"/>
          </a:p>
        </p:txBody>
      </p:sp>
      <p:pic>
        <p:nvPicPr>
          <p:cNvPr id="4116" name="Picture 20" descr="Lúa mạch (Đại mạch) Úc 1KG | Shopee Việt Nam">
            <a:extLst>
              <a:ext uri="{FF2B5EF4-FFF2-40B4-BE49-F238E27FC236}">
                <a16:creationId xmlns:a16="http://schemas.microsoft.com/office/drawing/2014/main" xmlns="" id="{653D1A53-4297-4C37-9599-0E3C11F16E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8903" y="-477814"/>
            <a:ext cx="2564880" cy="36872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18F571C8-4B2D-4E52-BBB9-187DD14FDC2D}"/>
              </a:ext>
            </a:extLst>
          </p:cNvPr>
          <p:cNvSpPr/>
          <p:nvPr/>
        </p:nvSpPr>
        <p:spPr>
          <a:xfrm>
            <a:off x="9678490" y="2759439"/>
            <a:ext cx="2388592" cy="47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Đại</a:t>
            </a:r>
            <a:r>
              <a:rPr lang="en-US" sz="3200" dirty="0"/>
              <a:t> </a:t>
            </a:r>
            <a:r>
              <a:rPr lang="en-US" sz="3200" dirty="0" err="1"/>
              <a:t>mạch</a:t>
            </a:r>
            <a:endParaRPr lang="en-US" sz="3200" dirty="0"/>
          </a:p>
        </p:txBody>
      </p:sp>
    </p:spTree>
    <p:extLst>
      <p:ext uri="{BB962C8B-B14F-4D97-AF65-F5344CB8AC3E}">
        <p14:creationId xmlns:p14="http://schemas.microsoft.com/office/powerpoint/2010/main" val="54618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xmlns="" id="{43155138-E1E0-47FD-8E48-117873FB19DD}"/>
              </a:ext>
            </a:extLst>
          </p:cNvPr>
          <p:cNvGrpSpPr>
            <a:grpSpLocks/>
          </p:cNvGrpSpPr>
          <p:nvPr/>
        </p:nvGrpSpPr>
        <p:grpSpPr bwMode="auto">
          <a:xfrm>
            <a:off x="7957015" y="3549054"/>
            <a:ext cx="3818317" cy="2622115"/>
            <a:chOff x="6104599" y="2952580"/>
            <a:chExt cx="3818869" cy="2621178"/>
          </a:xfrm>
        </p:grpSpPr>
        <p:sp>
          <p:nvSpPr>
            <p:cNvPr id="18" name="Right Arrow 17">
              <a:extLst>
                <a:ext uri="{FF2B5EF4-FFF2-40B4-BE49-F238E27FC236}">
                  <a16:creationId xmlns:a16="http://schemas.microsoft.com/office/drawing/2014/main" xmlns="" id="{CA471E13-5A33-4519-B72B-E62B3D7DBE33}"/>
                </a:ext>
              </a:extLst>
            </p:cNvPr>
            <p:cNvSpPr/>
            <p:nvPr/>
          </p:nvSpPr>
          <p:spPr>
            <a:xfrm rot="3187085" flipV="1">
              <a:off x="5339934" y="4692093"/>
              <a:ext cx="1646330" cy="117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a:extLst>
                <a:ext uri="{FF2B5EF4-FFF2-40B4-BE49-F238E27FC236}">
                  <a16:creationId xmlns:a16="http://schemas.microsoft.com/office/drawing/2014/main" xmlns="" id="{DA82C9A3-522D-494B-ABA0-4B12AC232901}"/>
                </a:ext>
              </a:extLst>
            </p:cNvPr>
            <p:cNvSpPr/>
            <p:nvPr/>
          </p:nvSpPr>
          <p:spPr>
            <a:xfrm>
              <a:off x="6827704" y="2952580"/>
              <a:ext cx="3095764" cy="958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nguồn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ngầm</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9">
            <a:extLst>
              <a:ext uri="{FF2B5EF4-FFF2-40B4-BE49-F238E27FC236}">
                <a16:creationId xmlns:a16="http://schemas.microsoft.com/office/drawing/2014/main" xmlns="" id="{0FFC3288-0267-47C4-9678-19EDC6341A1B}"/>
              </a:ext>
            </a:extLst>
          </p:cNvPr>
          <p:cNvGrpSpPr>
            <a:grpSpLocks/>
          </p:cNvGrpSpPr>
          <p:nvPr/>
        </p:nvGrpSpPr>
        <p:grpSpPr bwMode="auto">
          <a:xfrm>
            <a:off x="8041602" y="155505"/>
            <a:ext cx="3787470" cy="2411526"/>
            <a:chOff x="6598279" y="-148991"/>
            <a:chExt cx="3786577" cy="2410889"/>
          </a:xfrm>
        </p:grpSpPr>
        <p:sp>
          <p:nvSpPr>
            <p:cNvPr id="17" name="Right Arrow 16">
              <a:extLst>
                <a:ext uri="{FF2B5EF4-FFF2-40B4-BE49-F238E27FC236}">
                  <a16:creationId xmlns:a16="http://schemas.microsoft.com/office/drawing/2014/main" xmlns="" id="{A1B609AB-B25D-4C33-B132-BE9E39E4D412}"/>
                </a:ext>
              </a:extLst>
            </p:cNvPr>
            <p:cNvSpPr/>
            <p:nvPr/>
          </p:nvSpPr>
          <p:spPr>
            <a:xfrm rot="18655669">
              <a:off x="5874407" y="1468019"/>
              <a:ext cx="1517751" cy="700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Alternate Process 11">
              <a:extLst>
                <a:ext uri="{FF2B5EF4-FFF2-40B4-BE49-F238E27FC236}">
                  <a16:creationId xmlns:a16="http://schemas.microsoft.com/office/drawing/2014/main" xmlns="" id="{05420011-2606-467E-8D68-C4B8A3F82851}"/>
                </a:ext>
              </a:extLst>
            </p:cNvPr>
            <p:cNvSpPr/>
            <p:nvPr/>
          </p:nvSpPr>
          <p:spPr>
            <a:xfrm>
              <a:off x="7026663" y="-148991"/>
              <a:ext cx="3358193" cy="10917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Góp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Giữ</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chống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xói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mòn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24">
            <a:extLst>
              <a:ext uri="{FF2B5EF4-FFF2-40B4-BE49-F238E27FC236}">
                <a16:creationId xmlns:a16="http://schemas.microsoft.com/office/drawing/2014/main" xmlns="" id="{982D9067-E91E-4E65-84A0-BC13D3FD5850}"/>
              </a:ext>
            </a:extLst>
          </p:cNvPr>
          <p:cNvGrpSpPr>
            <a:grpSpLocks/>
          </p:cNvGrpSpPr>
          <p:nvPr/>
        </p:nvGrpSpPr>
        <p:grpSpPr bwMode="auto">
          <a:xfrm>
            <a:off x="62552" y="2832755"/>
            <a:ext cx="4835784" cy="2088581"/>
            <a:chOff x="-1672129" y="2215822"/>
            <a:chExt cx="4836217" cy="2089581"/>
          </a:xfrm>
        </p:grpSpPr>
        <p:sp>
          <p:nvSpPr>
            <p:cNvPr id="19" name="Right Arrow 18">
              <a:extLst>
                <a:ext uri="{FF2B5EF4-FFF2-40B4-BE49-F238E27FC236}">
                  <a16:creationId xmlns:a16="http://schemas.microsoft.com/office/drawing/2014/main" xmlns="" id="{47D5524E-84CC-4501-AD7D-84C78F1EEEA4}"/>
                </a:ext>
              </a:extLst>
            </p:cNvPr>
            <p:cNvSpPr/>
            <p:nvPr/>
          </p:nvSpPr>
          <p:spPr>
            <a:xfrm rot="8116165" flipV="1">
              <a:off x="1204015" y="4174634"/>
              <a:ext cx="1960073" cy="13076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Alternate Process 14">
              <a:extLst>
                <a:ext uri="{FF2B5EF4-FFF2-40B4-BE49-F238E27FC236}">
                  <a16:creationId xmlns:a16="http://schemas.microsoft.com/office/drawing/2014/main" xmlns="" id="{83DC9C1B-B82E-4693-917E-0CE2AB5968D1}"/>
                </a:ext>
              </a:extLst>
            </p:cNvPr>
            <p:cNvSpPr/>
            <p:nvPr/>
          </p:nvSpPr>
          <p:spPr>
            <a:xfrm>
              <a:off x="-1672129" y="2215822"/>
              <a:ext cx="3266768" cy="15524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Giảm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ô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nhiễm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môi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trường</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 name="Group 23">
            <a:extLst>
              <a:ext uri="{FF2B5EF4-FFF2-40B4-BE49-F238E27FC236}">
                <a16:creationId xmlns:a16="http://schemas.microsoft.com/office/drawing/2014/main" xmlns="" id="{44DFB9FB-88AE-4564-AB8D-AE6486FF6814}"/>
              </a:ext>
            </a:extLst>
          </p:cNvPr>
          <p:cNvGrpSpPr>
            <a:grpSpLocks/>
          </p:cNvGrpSpPr>
          <p:nvPr/>
        </p:nvGrpSpPr>
        <p:grpSpPr bwMode="auto">
          <a:xfrm>
            <a:off x="38918" y="1406817"/>
            <a:ext cx="5923471" cy="1093511"/>
            <a:chOff x="-29" y="3352800"/>
            <a:chExt cx="4296500" cy="310789"/>
          </a:xfrm>
        </p:grpSpPr>
        <p:sp>
          <p:nvSpPr>
            <p:cNvPr id="20" name="Right Arrow 19">
              <a:extLst>
                <a:ext uri="{FF2B5EF4-FFF2-40B4-BE49-F238E27FC236}">
                  <a16:creationId xmlns:a16="http://schemas.microsoft.com/office/drawing/2014/main" xmlns="" id="{2349C282-C44C-4980-82D8-8120C85AD4D5}"/>
                </a:ext>
              </a:extLst>
            </p:cNvPr>
            <p:cNvSpPr/>
            <p:nvPr/>
          </p:nvSpPr>
          <p:spPr>
            <a:xfrm rot="11343954">
              <a:off x="2352276" y="3622801"/>
              <a:ext cx="1944195" cy="169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Alternate Process 13">
              <a:extLst>
                <a:ext uri="{FF2B5EF4-FFF2-40B4-BE49-F238E27FC236}">
                  <a16:creationId xmlns:a16="http://schemas.microsoft.com/office/drawing/2014/main" xmlns="" id="{1C9DB060-FF81-464F-8742-CEA04A44313A}"/>
                </a:ext>
              </a:extLst>
            </p:cNvPr>
            <p:cNvSpPr/>
            <p:nvPr/>
          </p:nvSpPr>
          <p:spPr>
            <a:xfrm>
              <a:off x="-29" y="3352800"/>
              <a:ext cx="2396720" cy="3107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Điều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hòa</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22">
            <a:extLst>
              <a:ext uri="{FF2B5EF4-FFF2-40B4-BE49-F238E27FC236}">
                <a16:creationId xmlns:a16="http://schemas.microsoft.com/office/drawing/2014/main" xmlns="" id="{FADCCB92-7844-4165-A5F5-933A4D195BE3}"/>
              </a:ext>
            </a:extLst>
          </p:cNvPr>
          <p:cNvGrpSpPr>
            <a:grpSpLocks/>
          </p:cNvGrpSpPr>
          <p:nvPr/>
        </p:nvGrpSpPr>
        <p:grpSpPr bwMode="auto">
          <a:xfrm>
            <a:off x="106878" y="161480"/>
            <a:ext cx="4524500" cy="959008"/>
            <a:chOff x="-1417100" y="1107214"/>
            <a:chExt cx="5656838" cy="1586052"/>
          </a:xfrm>
        </p:grpSpPr>
        <p:sp>
          <p:nvSpPr>
            <p:cNvPr id="21" name="Right Arrow 20">
              <a:extLst>
                <a:ext uri="{FF2B5EF4-FFF2-40B4-BE49-F238E27FC236}">
                  <a16:creationId xmlns:a16="http://schemas.microsoft.com/office/drawing/2014/main" xmlns="" id="{B7C04D50-7A74-4CE5-886F-CB85DC950B0A}"/>
                </a:ext>
              </a:extLst>
            </p:cNvPr>
            <p:cNvSpPr/>
            <p:nvPr/>
          </p:nvSpPr>
          <p:spPr>
            <a:xfrm rot="13103738">
              <a:off x="2147209" y="2638833"/>
              <a:ext cx="2092529" cy="5443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Alternate Process 12">
              <a:extLst>
                <a:ext uri="{FF2B5EF4-FFF2-40B4-BE49-F238E27FC236}">
                  <a16:creationId xmlns:a16="http://schemas.microsoft.com/office/drawing/2014/main" xmlns="" id="{2444350B-D106-4AC3-957B-5B11466BAC4D}"/>
                </a:ext>
              </a:extLst>
            </p:cNvPr>
            <p:cNvSpPr/>
            <p:nvPr/>
          </p:nvSpPr>
          <p:spPr>
            <a:xfrm>
              <a:off x="-1417100" y="1107214"/>
              <a:ext cx="4141799" cy="12916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Ổn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định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hàm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lượng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ôxi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Cacbonic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pic>
        <p:nvPicPr>
          <p:cNvPr id="27653" name="Picture 5" descr="D:\hinh su dung GA dien tu\sinh 6\rừng.jpg">
            <a:extLst>
              <a:ext uri="{FF2B5EF4-FFF2-40B4-BE49-F238E27FC236}">
                <a16:creationId xmlns:a16="http://schemas.microsoft.com/office/drawing/2014/main" xmlns="" id="{0DDB10DC-9C15-4640-BACB-3A2A8B55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77" y="1080655"/>
            <a:ext cx="3009541" cy="43463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xmlns="" id="{8792F5AC-E73B-4D40-90B5-8F36B7B02CAF}"/>
              </a:ext>
            </a:extLst>
          </p:cNvPr>
          <p:cNvGrpSpPr>
            <a:grpSpLocks/>
          </p:cNvGrpSpPr>
          <p:nvPr/>
        </p:nvGrpSpPr>
        <p:grpSpPr bwMode="auto">
          <a:xfrm>
            <a:off x="7672719" y="2004828"/>
            <a:ext cx="4101091" cy="2110620"/>
            <a:chOff x="5950113" y="2806943"/>
            <a:chExt cx="2694515" cy="1187224"/>
          </a:xfrm>
        </p:grpSpPr>
        <p:sp>
          <p:nvSpPr>
            <p:cNvPr id="22" name="Right Arrow 21">
              <a:extLst>
                <a:ext uri="{FF2B5EF4-FFF2-40B4-BE49-F238E27FC236}">
                  <a16:creationId xmlns:a16="http://schemas.microsoft.com/office/drawing/2014/main" xmlns="" id="{F11F75CE-AA34-41D5-9F7B-415A052B765D}"/>
                </a:ext>
              </a:extLst>
            </p:cNvPr>
            <p:cNvSpPr/>
            <p:nvPr/>
          </p:nvSpPr>
          <p:spPr>
            <a:xfrm>
              <a:off x="5950113" y="3928606"/>
              <a:ext cx="661817" cy="655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lowchart: Alternate Process 7">
              <a:extLst>
                <a:ext uri="{FF2B5EF4-FFF2-40B4-BE49-F238E27FC236}">
                  <a16:creationId xmlns:a16="http://schemas.microsoft.com/office/drawing/2014/main" xmlns="" id="{3E3476C0-D636-417E-8518-9288E0A926A8}"/>
                </a:ext>
              </a:extLst>
            </p:cNvPr>
            <p:cNvSpPr/>
            <p:nvPr/>
          </p:nvSpPr>
          <p:spPr>
            <a:xfrm>
              <a:off x="6667287" y="2806943"/>
              <a:ext cx="1977341" cy="4975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chế</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ngập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lụt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hán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lowchart: Alternate Process 22">
            <a:extLst>
              <a:ext uri="{FF2B5EF4-FFF2-40B4-BE49-F238E27FC236}">
                <a16:creationId xmlns:a16="http://schemas.microsoft.com/office/drawing/2014/main" xmlns="" id="{EEC6556A-3C63-4260-A028-CDAA815CA469}"/>
              </a:ext>
            </a:extLst>
          </p:cNvPr>
          <p:cNvSpPr/>
          <p:nvPr/>
        </p:nvSpPr>
        <p:spPr bwMode="auto">
          <a:xfrm>
            <a:off x="8680013" y="5265505"/>
            <a:ext cx="3095317" cy="14310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lương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đồ</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nhưng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cũng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người</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lowchart: Alternate Process 23">
            <a:extLst>
              <a:ext uri="{FF2B5EF4-FFF2-40B4-BE49-F238E27FC236}">
                <a16:creationId xmlns:a16="http://schemas.microsoft.com/office/drawing/2014/main" xmlns="" id="{156E9193-C3C2-4387-ACF2-C9C1CDBB2F22}"/>
              </a:ext>
            </a:extLst>
          </p:cNvPr>
          <p:cNvSpPr/>
          <p:nvPr/>
        </p:nvSpPr>
        <p:spPr bwMode="auto">
          <a:xfrm>
            <a:off x="106878" y="5427022"/>
            <a:ext cx="3266475" cy="1269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Cung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cấp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oxi,thức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nơi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sinh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5" name="Right Arrow 16">
            <a:extLst>
              <a:ext uri="{FF2B5EF4-FFF2-40B4-BE49-F238E27FC236}">
                <a16:creationId xmlns:a16="http://schemas.microsoft.com/office/drawing/2014/main" xmlns="" id="{44CE7BE2-F6AE-4DF4-9F87-1D921CDFB613}"/>
              </a:ext>
            </a:extLst>
          </p:cNvPr>
          <p:cNvSpPr/>
          <p:nvPr/>
        </p:nvSpPr>
        <p:spPr bwMode="auto">
          <a:xfrm rot="20753030">
            <a:off x="7641871" y="2643714"/>
            <a:ext cx="1195110" cy="1557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18">
            <a:extLst>
              <a:ext uri="{FF2B5EF4-FFF2-40B4-BE49-F238E27FC236}">
                <a16:creationId xmlns:a16="http://schemas.microsoft.com/office/drawing/2014/main" xmlns="" id="{03C3275F-F4B3-4ACE-A2A7-EBF0BE323BF7}"/>
              </a:ext>
            </a:extLst>
          </p:cNvPr>
          <p:cNvSpPr/>
          <p:nvPr/>
        </p:nvSpPr>
        <p:spPr bwMode="auto">
          <a:xfrm rot="10800000" flipV="1">
            <a:off x="3253831" y="3692600"/>
            <a:ext cx="1406729" cy="11219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5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407</Words>
  <Application>Microsoft Office PowerPoint</Application>
  <PresentationFormat>Widescreen</PresentationFormat>
  <Paragraphs>49</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Tahoma</vt:lpstr>
      <vt:lpstr>Times New Roman</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VAI TRÒ CỦA THỰC VẬT ĐỐI VỚI ĐỜI SỐNG CON NGƯỜI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 VINHLINK</cp:lastModifiedBy>
  <cp:revision>69</cp:revision>
  <dcterms:created xsi:type="dcterms:W3CDTF">2021-04-09T09:25:24Z</dcterms:created>
  <dcterms:modified xsi:type="dcterms:W3CDTF">2022-01-20T15:25:49Z</dcterms:modified>
</cp:coreProperties>
</file>