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3465" r:id="rId2"/>
    <p:sldId id="3466" r:id="rId3"/>
    <p:sldId id="3471" r:id="rId4"/>
    <p:sldId id="3476" r:id="rId5"/>
    <p:sldId id="278" r:id="rId6"/>
    <p:sldId id="3396" r:id="rId7"/>
    <p:sldId id="3470" r:id="rId8"/>
    <p:sldId id="3472" r:id="rId9"/>
    <p:sldId id="260" r:id="rId10"/>
    <p:sldId id="3474" r:id="rId11"/>
    <p:sldId id="3412" r:id="rId12"/>
    <p:sldId id="3414" r:id="rId13"/>
    <p:sldId id="3462" r:id="rId14"/>
    <p:sldId id="3475" r:id="rId15"/>
    <p:sldId id="312" r:id="rId16"/>
    <p:sldId id="3429" r:id="rId17"/>
    <p:sldId id="3441" r:id="rId18"/>
    <p:sldId id="3442" r:id="rId19"/>
    <p:sldId id="3430" r:id="rId20"/>
    <p:sldId id="3456" r:id="rId21"/>
    <p:sldId id="3461" r:id="rId22"/>
    <p:sldId id="34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g Huong" initials="G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296"/>
    <a:srgbClr val="3510C2"/>
    <a:srgbClr val="FFFFFF"/>
    <a:srgbClr val="B7E38C"/>
    <a:srgbClr val="FDF704"/>
    <a:srgbClr val="406797"/>
    <a:srgbClr val="88A0BE"/>
    <a:srgbClr val="DEEBF7"/>
    <a:srgbClr val="00FFFF"/>
    <a:srgbClr val="5CDC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5" d="100"/>
          <a:sy n="65" d="100"/>
        </p:scale>
        <p:origin x="68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6T22:18:37.523" idx="2">
    <p:pos x="10" y="10"/>
    <p:text>Luật chơi chưa rõ nhiệm vụ của các nhóm</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685CB-4F43-44EF-88F3-C9C23DF1EFAC}"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84028-409B-4198-8DAA-B7F64B8F2E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9B752C-4320-416F-9D6B-010D29E9E7F1}" type="slidenum">
              <a:rPr lang="en-US" altLang="en-US" smtClean="0">
                <a:solidFill>
                  <a:srgbClr val="000000"/>
                </a:solidFill>
                <a:latin typeface="Calibri" panose="020F0502020204030204" pitchFamily="34" charset="0"/>
              </a:rPr>
              <a:pPr/>
              <a:t>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08090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9B752C-4320-416F-9D6B-010D29E9E7F1}" type="slidenum">
              <a:rPr lang="en-US" altLang="en-US" smtClean="0">
                <a:solidFill>
                  <a:srgbClr val="000000"/>
                </a:solidFill>
                <a:latin typeface="Calibri" panose="020F0502020204030204" pitchFamily="34" charset="0"/>
              </a:rPr>
              <a:pPr/>
              <a:t>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15757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9B752C-4320-416F-9D6B-010D29E9E7F1}" type="slidenum">
              <a:rPr lang="en-US" altLang="en-US" smtClean="0">
                <a:solidFill>
                  <a:srgbClr val="000000"/>
                </a:solidFill>
                <a:latin typeface="Calibri" panose="020F0502020204030204" pitchFamily="34" charset="0"/>
              </a:rPr>
              <a:pPr/>
              <a:t>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15369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Giáo</a:t>
            </a:r>
            <a:r>
              <a:rPr lang="en-US" altLang="zh-CN" dirty="0"/>
              <a:t> </a:t>
            </a:r>
            <a:r>
              <a:rPr lang="en-US" altLang="zh-CN" dirty="0" err="1"/>
              <a:t>viên</a:t>
            </a:r>
            <a:r>
              <a:rPr lang="en-US" altLang="zh-CN" dirty="0"/>
              <a:t> </a:t>
            </a:r>
            <a:r>
              <a:rPr lang="en-US" altLang="zh-CN" dirty="0" err="1"/>
              <a:t>bấm</a:t>
            </a:r>
            <a:r>
              <a:rPr lang="en-US" altLang="zh-CN" dirty="0"/>
              <a:t> </a:t>
            </a:r>
            <a:r>
              <a:rPr lang="en-US" altLang="zh-CN" dirty="0" err="1"/>
              <a:t>choột</a:t>
            </a:r>
            <a:r>
              <a:rPr lang="en-US" altLang="zh-CN" dirty="0"/>
              <a:t>, </a:t>
            </a:r>
            <a:r>
              <a:rPr lang="en-US" altLang="zh-CN" dirty="0" err="1"/>
              <a:t>hình</a:t>
            </a:r>
            <a:r>
              <a:rPr lang="en-US" altLang="zh-CN" dirty="0"/>
              <a:t> </a:t>
            </a:r>
            <a:r>
              <a:rPr lang="en-US" altLang="zh-CN" dirty="0" err="1"/>
              <a:t>sẽ</a:t>
            </a:r>
            <a:r>
              <a:rPr lang="en-US" altLang="zh-CN" dirty="0"/>
              <a:t> </a:t>
            </a:r>
            <a:r>
              <a:rPr lang="en-US" altLang="zh-CN" dirty="0" err="1"/>
              <a:t>hiện</a:t>
            </a:r>
            <a:r>
              <a:rPr lang="en-US" altLang="zh-CN" dirty="0"/>
              <a:t> ra, </a:t>
            </a:r>
            <a:r>
              <a:rPr lang="en-US" altLang="zh-CN" dirty="0" err="1"/>
              <a:t>bấm</a:t>
            </a:r>
            <a:r>
              <a:rPr lang="en-US" altLang="zh-CN" dirty="0"/>
              <a:t> </a:t>
            </a:r>
            <a:r>
              <a:rPr lang="en-US" altLang="zh-CN" dirty="0" err="1"/>
              <a:t>vào</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Khi</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gv</a:t>
            </a:r>
            <a:r>
              <a:rPr lang="en-US" altLang="zh-CN" dirty="0"/>
              <a:t> </a:t>
            </a:r>
            <a:r>
              <a:rPr lang="en-US" altLang="zh-CN" dirty="0" err="1"/>
              <a:t>bấm</a:t>
            </a:r>
            <a:r>
              <a:rPr lang="en-US" altLang="zh-CN" dirty="0"/>
              <a:t> </a:t>
            </a:r>
            <a:r>
              <a:rPr lang="en-US" altLang="zh-CN" dirty="0" err="1"/>
              <a:t>dừng</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Bấm</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đáp</a:t>
            </a:r>
            <a:r>
              <a:rPr lang="en-US" altLang="zh-CN" dirty="0"/>
              <a:t> </a:t>
            </a:r>
            <a:r>
              <a:rPr lang="en-US" altLang="zh-CN" dirty="0" err="1"/>
              <a:t>án</a:t>
            </a:r>
            <a:r>
              <a:rPr lang="en-US" altLang="zh-CN" dirty="0"/>
              <a:t> </a:t>
            </a:r>
            <a:r>
              <a:rPr lang="en-US" altLang="zh-CN" dirty="0" err="1"/>
              <a:t>đúng</a:t>
            </a:r>
            <a:r>
              <a:rPr lang="en-US" altLang="zh-CN" dirty="0"/>
              <a:t>. T</a:t>
            </a:r>
            <a:r>
              <a:rPr lang="vi-VN" altLang="zh-CN" dirty="0"/>
              <a:t>ư</a:t>
            </a:r>
            <a:r>
              <a:rPr lang="en-US" altLang="zh-CN" dirty="0" err="1"/>
              <a:t>ơng</a:t>
            </a:r>
            <a:r>
              <a:rPr lang="en-US" altLang="zh-CN" dirty="0"/>
              <a:t> </a:t>
            </a:r>
            <a:r>
              <a:rPr lang="en-US" altLang="zh-CN" dirty="0" err="1"/>
              <a:t>tự</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hình</a:t>
            </a:r>
            <a:r>
              <a:rPr lang="en-US" altLang="zh-CN" dirty="0"/>
              <a:t> </a:t>
            </a:r>
            <a:r>
              <a:rPr lang="en-US" altLang="zh-CN" dirty="0" err="1"/>
              <a:t>còn</a:t>
            </a:r>
            <a:r>
              <a:rPr lang="en-US" altLang="zh-CN" dirty="0"/>
              <a:t> </a:t>
            </a:r>
            <a:r>
              <a:rPr lang="en-US" altLang="zh-CN" dirty="0" err="1"/>
              <a:t>lại</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5897B3D7-C832-466B-ABB6-FBC16C8A22C0}" type="slidenum">
              <a:rPr lang="zh-CN" altLang="en-US" smtClean="0"/>
              <a:t>7</a:t>
            </a:fld>
            <a:endParaRPr lang="zh-CN" altLang="en-US"/>
          </a:p>
        </p:txBody>
      </p:sp>
    </p:spTree>
    <p:extLst>
      <p:ext uri="{BB962C8B-B14F-4D97-AF65-F5344CB8AC3E}">
        <p14:creationId xmlns:p14="http://schemas.microsoft.com/office/powerpoint/2010/main" val="69567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Giáo</a:t>
            </a:r>
            <a:r>
              <a:rPr lang="en-US" altLang="zh-CN" dirty="0"/>
              <a:t> </a:t>
            </a:r>
            <a:r>
              <a:rPr lang="en-US" altLang="zh-CN" dirty="0" err="1"/>
              <a:t>viên</a:t>
            </a:r>
            <a:r>
              <a:rPr lang="en-US" altLang="zh-CN" dirty="0"/>
              <a:t> </a:t>
            </a:r>
            <a:r>
              <a:rPr lang="en-US" altLang="zh-CN" dirty="0" err="1"/>
              <a:t>bấm</a:t>
            </a:r>
            <a:r>
              <a:rPr lang="en-US" altLang="zh-CN" dirty="0"/>
              <a:t> </a:t>
            </a:r>
            <a:r>
              <a:rPr lang="en-US" altLang="zh-CN" dirty="0" err="1"/>
              <a:t>choột</a:t>
            </a:r>
            <a:r>
              <a:rPr lang="en-US" altLang="zh-CN" dirty="0"/>
              <a:t>, </a:t>
            </a:r>
            <a:r>
              <a:rPr lang="en-US" altLang="zh-CN" dirty="0" err="1"/>
              <a:t>hình</a:t>
            </a:r>
            <a:r>
              <a:rPr lang="en-US" altLang="zh-CN" dirty="0"/>
              <a:t> </a:t>
            </a:r>
            <a:r>
              <a:rPr lang="en-US" altLang="zh-CN" dirty="0" err="1"/>
              <a:t>sẽ</a:t>
            </a:r>
            <a:r>
              <a:rPr lang="en-US" altLang="zh-CN" dirty="0"/>
              <a:t> </a:t>
            </a:r>
            <a:r>
              <a:rPr lang="en-US" altLang="zh-CN" dirty="0" err="1"/>
              <a:t>hiện</a:t>
            </a:r>
            <a:r>
              <a:rPr lang="en-US" altLang="zh-CN" dirty="0"/>
              <a:t> ra, </a:t>
            </a:r>
            <a:r>
              <a:rPr lang="en-US" altLang="zh-CN" dirty="0" err="1"/>
              <a:t>bấm</a:t>
            </a:r>
            <a:r>
              <a:rPr lang="en-US" altLang="zh-CN" dirty="0"/>
              <a:t> </a:t>
            </a:r>
            <a:r>
              <a:rPr lang="en-US" altLang="zh-CN" dirty="0" err="1"/>
              <a:t>vào</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Khi</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gv</a:t>
            </a:r>
            <a:r>
              <a:rPr lang="en-US" altLang="zh-CN" dirty="0"/>
              <a:t> </a:t>
            </a:r>
            <a:r>
              <a:rPr lang="en-US" altLang="zh-CN" dirty="0" err="1"/>
              <a:t>bấm</a:t>
            </a:r>
            <a:r>
              <a:rPr lang="en-US" altLang="zh-CN" dirty="0"/>
              <a:t> </a:t>
            </a:r>
            <a:r>
              <a:rPr lang="en-US" altLang="zh-CN" dirty="0" err="1"/>
              <a:t>dừng</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Bấm</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đáp</a:t>
            </a:r>
            <a:r>
              <a:rPr lang="en-US" altLang="zh-CN" dirty="0"/>
              <a:t> </a:t>
            </a:r>
            <a:r>
              <a:rPr lang="en-US" altLang="zh-CN" dirty="0" err="1"/>
              <a:t>án</a:t>
            </a:r>
            <a:r>
              <a:rPr lang="en-US" altLang="zh-CN" dirty="0"/>
              <a:t> </a:t>
            </a:r>
            <a:r>
              <a:rPr lang="en-US" altLang="zh-CN" dirty="0" err="1"/>
              <a:t>đúng</a:t>
            </a:r>
            <a:r>
              <a:rPr lang="en-US" altLang="zh-CN" dirty="0"/>
              <a:t>. T</a:t>
            </a:r>
            <a:r>
              <a:rPr lang="vi-VN" altLang="zh-CN" dirty="0"/>
              <a:t>ư</a:t>
            </a:r>
            <a:r>
              <a:rPr lang="en-US" altLang="zh-CN" dirty="0" err="1"/>
              <a:t>ơng</a:t>
            </a:r>
            <a:r>
              <a:rPr lang="en-US" altLang="zh-CN" dirty="0"/>
              <a:t> </a:t>
            </a:r>
            <a:r>
              <a:rPr lang="en-US" altLang="zh-CN" dirty="0" err="1"/>
              <a:t>tự</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hình</a:t>
            </a:r>
            <a:r>
              <a:rPr lang="en-US" altLang="zh-CN" dirty="0"/>
              <a:t> </a:t>
            </a:r>
            <a:r>
              <a:rPr lang="en-US" altLang="zh-CN" dirty="0" err="1"/>
              <a:t>còn</a:t>
            </a:r>
            <a:r>
              <a:rPr lang="en-US" altLang="zh-CN" dirty="0"/>
              <a:t> </a:t>
            </a:r>
            <a:r>
              <a:rPr lang="en-US" altLang="zh-CN" dirty="0" err="1"/>
              <a:t>lại</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5897B3D7-C832-466B-ABB6-FBC16C8A22C0}" type="slidenum">
              <a:rPr lang="zh-CN" altLang="en-US" smtClean="0"/>
              <a:t>8</a:t>
            </a:fld>
            <a:endParaRPr lang="zh-CN" altLang="en-US"/>
          </a:p>
        </p:txBody>
      </p:sp>
    </p:spTree>
    <p:extLst>
      <p:ext uri="{BB962C8B-B14F-4D97-AF65-F5344CB8AC3E}">
        <p14:creationId xmlns:p14="http://schemas.microsoft.com/office/powerpoint/2010/main" val="274533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43870A-E7C7-4D7B-B552-BA3F28498D3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3870A-E7C7-4D7B-B552-BA3F28498D3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3870A-E7C7-4D7B-B552-BA3F28498D3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50" y="0"/>
            <a:ext cx="4667250" cy="20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0" y="0"/>
            <a:ext cx="9696450"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3870A-E7C7-4D7B-B552-BA3F28498D3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43870A-E7C7-4D7B-B552-BA3F28498D3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43870A-E7C7-4D7B-B552-BA3F28498D36}"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43870A-E7C7-4D7B-B552-BA3F28498D36}" type="datetimeFigureOut">
              <a:rPr lang="en-US" smtClean="0"/>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43870A-E7C7-4D7B-B552-BA3F28498D36}" type="datetimeFigureOut">
              <a:rPr lang="en-US" smtClean="0"/>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3870A-E7C7-4D7B-B552-BA3F28498D36}" type="datetimeFigureOut">
              <a:rPr lang="en-US" smtClean="0"/>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43870A-E7C7-4D7B-B552-BA3F28498D36}"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43870A-E7C7-4D7B-B552-BA3F28498D36}"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7B9E7-609D-4AAB-9A63-DAE9BD57CA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3870A-E7C7-4D7B-B552-BA3F28498D36}" type="datetimeFigureOut">
              <a:rPr lang="en-US" smtClean="0"/>
              <a:t>12/15/2024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7B9E7-609D-4AAB-9A63-DAE9BD57CA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xml"/><Relationship Id="rId7" Type="http://schemas.openxmlformats.org/officeDocument/2006/relationships/image" Target="../media/image13.jpeg"/><Relationship Id="rId12" Type="http://schemas.openxmlformats.org/officeDocument/2006/relationships/image" Target="../media/image1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eg"/><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15.jpeg"/><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1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eg"/><Relationship Id="rId11" Type="http://schemas.openxmlformats.org/officeDocument/2006/relationships/image" Target="../media/image13.jpe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gif"/><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2006626" y="835224"/>
            <a:ext cx="8094722" cy="307777"/>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0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TRUNG </a:t>
            </a:r>
            <a:r>
              <a:rPr lang="en-US" sz="20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HỌC CƠ </a:t>
            </a:r>
            <a:r>
              <a:rPr lang="en-US" sz="2000" b="1">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SỞ </a:t>
            </a:r>
            <a:r>
              <a:rPr lang="en-US" sz="20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NGUYỄN TRÃI</a:t>
            </a:r>
            <a:endParaRPr lang="en-US" sz="20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
        <p:nvSpPr>
          <p:cNvPr id="12" name="Text Box 4"/>
          <p:cNvSpPr txBox="1">
            <a:spLocks noChangeArrowheads="1"/>
          </p:cNvSpPr>
          <p:nvPr/>
        </p:nvSpPr>
        <p:spPr bwMode="auto">
          <a:xfrm>
            <a:off x="2138716" y="332602"/>
            <a:ext cx="7843485" cy="276999"/>
          </a:xfrm>
          <a:prstGeom prst="rect">
            <a:avLst/>
          </a:prstGeom>
          <a:noFill/>
          <a:ln w="9525">
            <a:noFill/>
            <a:miter lim="800000"/>
            <a:headEnd/>
            <a:tailEnd/>
          </a:ln>
          <a:effectLst>
            <a:glow rad="228600">
              <a:schemeClr val="accent3">
                <a:satMod val="175000"/>
                <a:alpha val="40000"/>
              </a:schemeClr>
            </a:glow>
            <a:outerShdw blurRad="50800" dist="38100" dir="13500000" algn="br" rotWithShape="0">
              <a:prstClr val="black">
                <a:alpha val="40000"/>
              </a:prstClr>
            </a:outerShdw>
          </a:effectLst>
          <a:scene3d>
            <a:camera prst="obliqueTopRight"/>
            <a:lightRig rig="threePt" dir="t"/>
          </a:scene3d>
          <a:sp3d>
            <a:bevelT/>
          </a:sp3d>
        </p:spPr>
        <p:txBody>
          <a:bodyPr lIns="0" tIns="0" rIns="0" bIns="0" anchor="ctr">
            <a:spAutoFit/>
            <a:sp3d extrusionH="57150">
              <a:bevelT w="38100" h="38100"/>
            </a:sp3d>
          </a:bodyPr>
          <a:lstStyle/>
          <a:p>
            <a:pPr algn="ctr">
              <a:defRPr/>
            </a:pPr>
            <a:r>
              <a:rPr lang="en-US" b="1">
                <a:ln w="12700">
                  <a:solidFill>
                    <a:srgbClr val="92D050"/>
                  </a:solidFill>
                  <a:prstDash val="solid"/>
                </a:ln>
                <a:solidFill>
                  <a:prstClr val="black"/>
                </a:solidFill>
                <a:effectLst>
                  <a:glow rad="63500">
                    <a:srgbClr val="9BBB59">
                      <a:satMod val="175000"/>
                      <a:alpha val="40000"/>
                    </a:srgbClr>
                  </a:glow>
                  <a:outerShdw blurRad="41275" dist="20320" dir="1800000" algn="tl" rotWithShape="0">
                    <a:srgbClr val="000000">
                      <a:alpha val="40000"/>
                    </a:srgbClr>
                  </a:outerShdw>
                </a:effectLst>
                <a:latin typeface="Arial "/>
              </a:rPr>
              <a:t>PHÒNG GIÁO DỤC VÀ ĐÀO TẠO </a:t>
            </a:r>
            <a:r>
              <a:rPr lang="en-US" b="1" smtClean="0">
                <a:ln w="12700">
                  <a:solidFill>
                    <a:srgbClr val="92D050"/>
                  </a:solidFill>
                  <a:prstDash val="solid"/>
                </a:ln>
                <a:solidFill>
                  <a:prstClr val="black"/>
                </a:solidFill>
                <a:effectLst>
                  <a:glow rad="63500">
                    <a:srgbClr val="9BBB59">
                      <a:satMod val="175000"/>
                      <a:alpha val="40000"/>
                    </a:srgbClr>
                  </a:glow>
                  <a:outerShdw blurRad="41275" dist="20320" dir="1800000" algn="tl" rotWithShape="0">
                    <a:srgbClr val="000000">
                      <a:alpha val="40000"/>
                    </a:srgbClr>
                  </a:outerShdw>
                </a:effectLst>
                <a:latin typeface="Arial "/>
              </a:rPr>
              <a:t>NGHI XUÂN</a:t>
            </a:r>
            <a:endParaRPr lang="en-US" b="1" dirty="0">
              <a:ln w="12700">
                <a:solidFill>
                  <a:srgbClr val="92D050"/>
                </a:solidFill>
                <a:prstDash val="solid"/>
              </a:ln>
              <a:solidFill>
                <a:prstClr val="black"/>
              </a:solidFill>
              <a:effectLst>
                <a:glow rad="63500">
                  <a:srgbClr val="9BBB59">
                    <a:satMod val="175000"/>
                    <a:alpha val="40000"/>
                  </a:srgbClr>
                </a:glow>
                <a:outerShdw blurRad="41275" dist="20320" dir="1800000" algn="tl" rotWithShape="0">
                  <a:srgbClr val="000000">
                    <a:alpha val="40000"/>
                  </a:srgbClr>
                </a:outerShdw>
              </a:effectLst>
              <a:latin typeface="Arial "/>
            </a:endParaRPr>
          </a:p>
        </p:txBody>
      </p:sp>
      <p:sp>
        <p:nvSpPr>
          <p:cNvPr id="14" name="WordArt 5"/>
          <p:cNvSpPr>
            <a:spLocks noChangeArrowheads="1" noChangeShapeType="1" noTextEdit="1"/>
          </p:cNvSpPr>
          <p:nvPr/>
        </p:nvSpPr>
        <p:spPr bwMode="auto">
          <a:xfrm>
            <a:off x="3124200" y="1512994"/>
            <a:ext cx="6248400" cy="317284"/>
          </a:xfrm>
          <a:prstGeom prst="rect">
            <a:avLst/>
          </a:prstGeom>
          <a:ln>
            <a:noFill/>
          </a:ln>
          <a:effectLst>
            <a:outerShdw blurRad="190500" dist="228600" dir="2700000" algn="ctr">
              <a:srgbClr val="000000">
                <a:alpha val="30000"/>
              </a:srgbClr>
            </a:outerShdw>
          </a:effectLst>
          <a:scene3d>
            <a:camera prst="obliqueTopRight"/>
            <a:lightRig rig="glow" dir="t">
              <a:rot lat="0" lon="0" rev="4800000"/>
            </a:lightRig>
          </a:scene3d>
          <a:sp3d prstMaterial="matte">
            <a:bevelT w="127000" h="63500" prst="convex"/>
          </a:sp3d>
        </p:spPr>
        <p:txBody>
          <a:bodyPr wrap="none" fromWordArt="1">
            <a:prstTxWarp prst="textPlain">
              <a:avLst>
                <a:gd name="adj" fmla="val 50000"/>
              </a:avLst>
            </a:prstTxWarp>
            <a:sp3d extrusionH="57150">
              <a:bevelT w="38100" h="38100"/>
            </a:sp3d>
          </a:bodyPr>
          <a:lstStyle/>
          <a:p>
            <a:pPr>
              <a:defRPr/>
            </a:pPr>
            <a:r>
              <a:rPr lang="en-US" sz="3600" kern="10">
                <a:ln w="17780" cmpd="sng">
                  <a:solidFill>
                    <a:prstClr val="black"/>
                  </a:solidFill>
                  <a:prstDash val="solid"/>
                  <a:miter lim="800000"/>
                </a:ln>
                <a:solidFill>
                  <a:prstClr val="black">
                    <a:lumMod val="95000"/>
                    <a:lumOff val="5000"/>
                  </a:prstClr>
                </a:solidFill>
                <a:cs typeface="Arial"/>
              </a:rPr>
              <a:t>KHOA HỌC TỰ NHIÊN </a:t>
            </a:r>
            <a:r>
              <a:rPr lang="en-US" sz="3600" kern="10" smtClean="0">
                <a:ln w="17780" cmpd="sng">
                  <a:solidFill>
                    <a:prstClr val="black"/>
                  </a:solidFill>
                  <a:prstDash val="solid"/>
                  <a:miter lim="800000"/>
                </a:ln>
                <a:solidFill>
                  <a:prstClr val="black">
                    <a:lumMod val="95000"/>
                    <a:lumOff val="5000"/>
                  </a:prstClr>
                </a:solidFill>
                <a:cs typeface="Arial"/>
              </a:rPr>
              <a:t>8</a:t>
            </a:r>
            <a:endParaRPr lang="vi-VN" sz="3600" kern="10" dirty="0">
              <a:ln w="17780" cmpd="sng">
                <a:solidFill>
                  <a:prstClr val="black"/>
                </a:solidFill>
                <a:prstDash val="solid"/>
                <a:miter lim="800000"/>
              </a:ln>
              <a:solidFill>
                <a:prstClr val="black">
                  <a:lumMod val="95000"/>
                  <a:lumOff val="5000"/>
                </a:prstClr>
              </a:solidFill>
              <a:cs typeface="Arial"/>
            </a:endParaRPr>
          </a:p>
        </p:txBody>
      </p:sp>
      <p:sp>
        <p:nvSpPr>
          <p:cNvPr id="23" name="Text Box 4"/>
          <p:cNvSpPr txBox="1">
            <a:spLocks noChangeArrowheads="1"/>
          </p:cNvSpPr>
          <p:nvPr/>
        </p:nvSpPr>
        <p:spPr bwMode="auto">
          <a:xfrm>
            <a:off x="4724401" y="2222478"/>
            <a:ext cx="1524000" cy="276999"/>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just">
              <a:defRPr/>
            </a:pPr>
            <a:r>
              <a:rPr lang="en-US" b="1">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Giáo viên:</a:t>
            </a:r>
          </a:p>
        </p:txBody>
      </p:sp>
      <p:sp>
        <p:nvSpPr>
          <p:cNvPr id="24" name="Text Box 4"/>
          <p:cNvSpPr txBox="1">
            <a:spLocks noChangeArrowheads="1"/>
          </p:cNvSpPr>
          <p:nvPr/>
        </p:nvSpPr>
        <p:spPr bwMode="auto">
          <a:xfrm>
            <a:off x="6172200" y="2222801"/>
            <a:ext cx="3429000" cy="276999"/>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just">
              <a:defRPr/>
            </a:pPr>
            <a:r>
              <a:rPr lang="en-US"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Trần Thị Xuân Thu</a:t>
            </a:r>
            <a:endParaRPr lang="en-US" b="1">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
        <p:nvSpPr>
          <p:cNvPr id="32" name="Text Box 4"/>
          <p:cNvSpPr txBox="1">
            <a:spLocks noChangeArrowheads="1"/>
          </p:cNvSpPr>
          <p:nvPr/>
        </p:nvSpPr>
        <p:spPr bwMode="auto">
          <a:xfrm>
            <a:off x="4552950" y="6490748"/>
            <a:ext cx="3429000" cy="276999"/>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b="1" dirty="0" err="1" smtClean="0">
                <a:ln w="12700">
                  <a:solidFill>
                    <a:srgbClr val="FFC000"/>
                  </a:solidFill>
                  <a:prstDash val="solid"/>
                </a:ln>
                <a:solidFill>
                  <a:srgbClr val="FFFF00"/>
                </a:solidFill>
                <a:effectLst>
                  <a:outerShdw blurRad="50800" dist="38100" dir="18900000" algn="bl" rotWithShape="0">
                    <a:prstClr val="black">
                      <a:alpha val="40000"/>
                    </a:prstClr>
                  </a:outerShdw>
                </a:effectLst>
                <a:latin typeface="Arial "/>
              </a:rPr>
              <a:t>Hà</a:t>
            </a:r>
            <a:r>
              <a:rPr lang="en-US" b="1" dirty="0" smtClean="0">
                <a:ln w="12700">
                  <a:solidFill>
                    <a:srgbClr val="FFC000"/>
                  </a:solidFill>
                  <a:prstDash val="solid"/>
                </a:ln>
                <a:solidFill>
                  <a:srgbClr val="FFFF00"/>
                </a:solidFill>
                <a:effectLst>
                  <a:outerShdw blurRad="50800" dist="38100" dir="18900000" algn="bl" rotWithShape="0">
                    <a:prstClr val="black">
                      <a:alpha val="40000"/>
                    </a:prstClr>
                  </a:outerShdw>
                </a:effectLst>
                <a:latin typeface="Arial "/>
              </a:rPr>
              <a:t> </a:t>
            </a:r>
            <a:r>
              <a:rPr lang="en-US" b="1" dirty="0" err="1" smtClean="0">
                <a:ln w="12700">
                  <a:solidFill>
                    <a:srgbClr val="FFC000"/>
                  </a:solidFill>
                  <a:prstDash val="solid"/>
                </a:ln>
                <a:solidFill>
                  <a:srgbClr val="FFFF00"/>
                </a:solidFill>
                <a:effectLst>
                  <a:outerShdw blurRad="50800" dist="38100" dir="18900000" algn="bl" rotWithShape="0">
                    <a:prstClr val="black">
                      <a:alpha val="40000"/>
                    </a:prstClr>
                  </a:outerShdw>
                </a:effectLst>
                <a:latin typeface="Arial "/>
              </a:rPr>
              <a:t>Tĩnh</a:t>
            </a:r>
            <a:r>
              <a:rPr lang="en-US" b="1" dirty="0" smtClean="0">
                <a:ln w="12700">
                  <a:solidFill>
                    <a:srgbClr val="FFC000"/>
                  </a:solidFill>
                  <a:prstDash val="solid"/>
                </a:ln>
                <a:solidFill>
                  <a:srgbClr val="FFFF00"/>
                </a:solidFill>
                <a:effectLst>
                  <a:outerShdw blurRad="50800" dist="38100" dir="18900000" algn="bl" rotWithShape="0">
                    <a:prstClr val="black">
                      <a:alpha val="40000"/>
                    </a:prstClr>
                  </a:outerShdw>
                </a:effectLst>
                <a:latin typeface="Arial "/>
              </a:rPr>
              <a:t>, </a:t>
            </a:r>
            <a:r>
              <a:rPr lang="en-US" b="1" dirty="0" err="1">
                <a:ln w="12700">
                  <a:solidFill>
                    <a:srgbClr val="FFC000"/>
                  </a:solidFill>
                  <a:prstDash val="solid"/>
                </a:ln>
                <a:solidFill>
                  <a:srgbClr val="FFFF00"/>
                </a:solidFill>
                <a:effectLst>
                  <a:outerShdw blurRad="50800" dist="38100" dir="18900000" algn="bl" rotWithShape="0">
                    <a:prstClr val="black">
                      <a:alpha val="40000"/>
                    </a:prstClr>
                  </a:outerShdw>
                </a:effectLst>
                <a:latin typeface="Arial "/>
              </a:rPr>
              <a:t>năm</a:t>
            </a:r>
            <a:r>
              <a:rPr lang="en-US" b="1" dirty="0">
                <a:ln w="12700">
                  <a:solidFill>
                    <a:srgbClr val="FFC000"/>
                  </a:solidFill>
                  <a:prstDash val="solid"/>
                </a:ln>
                <a:solidFill>
                  <a:srgbClr val="FFFF00"/>
                </a:solidFill>
                <a:effectLst>
                  <a:outerShdw blurRad="50800" dist="38100" dir="18900000" algn="bl" rotWithShape="0">
                    <a:prstClr val="black">
                      <a:alpha val="40000"/>
                    </a:prstClr>
                  </a:outerShdw>
                </a:effectLst>
                <a:latin typeface="Arial "/>
              </a:rPr>
              <a:t> </a:t>
            </a:r>
            <a:r>
              <a:rPr lang="vi-VN" b="1" smtClean="0">
                <a:ln w="12700">
                  <a:solidFill>
                    <a:srgbClr val="FFC000"/>
                  </a:solidFill>
                  <a:prstDash val="solid"/>
                </a:ln>
                <a:solidFill>
                  <a:srgbClr val="FFFF00"/>
                </a:solidFill>
                <a:effectLst>
                  <a:outerShdw blurRad="50800" dist="38100" dir="18900000" algn="bl" rotWithShape="0">
                    <a:prstClr val="black">
                      <a:alpha val="40000"/>
                    </a:prstClr>
                  </a:outerShdw>
                </a:effectLst>
                <a:latin typeface="Arial "/>
              </a:rPr>
              <a:t>2024</a:t>
            </a:r>
            <a:endParaRPr lang="en-US" b="1" dirty="0">
              <a:ln w="12700">
                <a:solidFill>
                  <a:srgbClr val="FFC000"/>
                </a:solidFill>
                <a:prstDash val="solid"/>
              </a:ln>
              <a:solidFill>
                <a:srgbClr val="FFFF00"/>
              </a:solidFill>
              <a:effectLst>
                <a:outerShdw blurRad="50800" dist="38100" dir="18900000" algn="bl" rotWithShape="0">
                  <a:prstClr val="black">
                    <a:alpha val="40000"/>
                  </a:prstClr>
                </a:outerShdw>
              </a:effectLst>
              <a:latin typeface="Arial "/>
            </a:endParaRPr>
          </a:p>
        </p:txBody>
      </p:sp>
      <p:pic>
        <p:nvPicPr>
          <p:cNvPr id="2" name="Picture 1"/>
          <p:cNvPicPr>
            <a:picLocks noChangeAspect="1"/>
          </p:cNvPicPr>
          <p:nvPr/>
        </p:nvPicPr>
        <p:blipFill>
          <a:blip r:embed="rId3"/>
          <a:stretch>
            <a:fillRect/>
          </a:stretch>
        </p:blipFill>
        <p:spPr>
          <a:xfrm>
            <a:off x="2885787" y="2586436"/>
            <a:ext cx="6882066" cy="3833525"/>
          </a:xfrm>
          <a:prstGeom prst="rect">
            <a:avLst/>
          </a:prstGeom>
          <a:effectLst>
            <a:softEdge rad="63500"/>
          </a:effectLst>
        </p:spPr>
      </p:pic>
    </p:spTree>
    <p:extLst>
      <p:ext uri="{BB962C8B-B14F-4D97-AF65-F5344CB8AC3E}">
        <p14:creationId xmlns:p14="http://schemas.microsoft.com/office/powerpoint/2010/main" val="85479118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rot="2280422">
            <a:off x="595095" y="1106288"/>
            <a:ext cx="2290723" cy="1983719"/>
          </a:xfrm>
          <a:prstGeom prst="rect">
            <a:avLst/>
          </a:prstGeom>
        </p:spPr>
      </p:pic>
      <p:pic>
        <p:nvPicPr>
          <p:cNvPr id="8" name="Picture 7"/>
          <p:cNvPicPr>
            <a:picLocks noChangeAspect="1"/>
          </p:cNvPicPr>
          <p:nvPr/>
        </p:nvPicPr>
        <p:blipFill>
          <a:blip r:embed="rId5"/>
          <a:stretch>
            <a:fillRect/>
          </a:stretch>
        </p:blipFill>
        <p:spPr>
          <a:xfrm>
            <a:off x="995361" y="3166124"/>
            <a:ext cx="6543675" cy="561975"/>
          </a:xfrm>
          <a:prstGeom prst="rect">
            <a:avLst/>
          </a:prstGeom>
        </p:spPr>
      </p:pic>
      <p:pic>
        <p:nvPicPr>
          <p:cNvPr id="11" name="Picture 10"/>
          <p:cNvPicPr>
            <a:picLocks noChangeAspect="1"/>
          </p:cNvPicPr>
          <p:nvPr/>
        </p:nvPicPr>
        <p:blipFill>
          <a:blip r:embed="rId6"/>
          <a:stretch>
            <a:fillRect/>
          </a:stretch>
        </p:blipFill>
        <p:spPr>
          <a:xfrm rot="5400000">
            <a:off x="4298322" y="624460"/>
            <a:ext cx="571500" cy="3241377"/>
          </a:xfrm>
          <a:prstGeom prst="rect">
            <a:avLst/>
          </a:prstGeom>
          <a:effectLst>
            <a:softEdge rad="63500"/>
          </a:effectLst>
        </p:spPr>
      </p:pic>
      <p:pic>
        <p:nvPicPr>
          <p:cNvPr id="13" name="Picture 12"/>
          <p:cNvPicPr>
            <a:picLocks noChangeAspect="1"/>
          </p:cNvPicPr>
          <p:nvPr/>
        </p:nvPicPr>
        <p:blipFill>
          <a:blip r:embed="rId7"/>
          <a:stretch>
            <a:fillRect/>
          </a:stretch>
        </p:blipFill>
        <p:spPr>
          <a:xfrm>
            <a:off x="6346479" y="787657"/>
            <a:ext cx="1772167" cy="1936734"/>
          </a:xfrm>
          <a:prstGeom prst="rect">
            <a:avLst/>
          </a:prstGeom>
          <a:effectLst>
            <a:softEdge rad="127000"/>
          </a:effectLst>
        </p:spPr>
      </p:pic>
      <p:sp>
        <p:nvSpPr>
          <p:cNvPr id="23" name="Text Box 4"/>
          <p:cNvSpPr txBox="1">
            <a:spLocks noChangeArrowheads="1"/>
          </p:cNvSpPr>
          <p:nvPr/>
        </p:nvSpPr>
        <p:spPr bwMode="auto">
          <a:xfrm>
            <a:off x="2033783" y="91946"/>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
        <p:nvSpPr>
          <p:cNvPr id="24" name="Rectangle 3"/>
          <p:cNvSpPr>
            <a:spLocks noChangeArrowheads="1"/>
          </p:cNvSpPr>
          <p:nvPr/>
        </p:nvSpPr>
        <p:spPr bwMode="auto">
          <a:xfrm>
            <a:off x="341247" y="878191"/>
            <a:ext cx="6856257"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solidFill>
                    <a:sysClr val="windowText" lastClr="000000"/>
                  </a:solidFill>
                </a:ln>
                <a:solidFill>
                  <a:sysClr val="windowText" lastClr="000000"/>
                </a:solidFill>
                <a:latin typeface="Times New Roman" pitchFamily="18" charset="0"/>
                <a:cs typeface="Times New Roman" pitchFamily="18" charset="0"/>
              </a:rPr>
              <a:t>Thí nghiệm lực tác dụng làm quay vật</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27" name="Rectangle 3"/>
          <p:cNvSpPr>
            <a:spLocks noChangeArrowheads="1"/>
          </p:cNvSpPr>
          <p:nvPr/>
        </p:nvSpPr>
        <p:spPr bwMode="auto">
          <a:xfrm>
            <a:off x="341247" y="479843"/>
            <a:ext cx="6856257"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solidFill>
                    <a:srgbClr val="C00000"/>
                  </a:solidFill>
                </a:ln>
                <a:solidFill>
                  <a:prstClr val="black"/>
                </a:solidFill>
                <a:latin typeface="Times New Roman" pitchFamily="18" charset="0"/>
                <a:cs typeface="Times New Roman" pitchFamily="18" charset="0"/>
              </a:rPr>
              <a:t>I. Tác dụng làm quay của lực</a:t>
            </a:r>
            <a:endParaRPr lang="vi-VN" sz="2200" i="1">
              <a:ln w="12700">
                <a:solidFill>
                  <a:prstClr val="black"/>
                </a:solidFill>
              </a:ln>
              <a:solidFill>
                <a:prstClr val="black">
                  <a:lumMod val="50000"/>
                  <a:lumOff val="50000"/>
                </a:prstClr>
              </a:solidFill>
              <a:latin typeface="Times New Roman" pitchFamily="18" charset="0"/>
              <a:cs typeface="Times New Roman" pitchFamily="18" charset="0"/>
            </a:endParaRPr>
          </a:p>
        </p:txBody>
      </p:sp>
      <p:sp>
        <p:nvSpPr>
          <p:cNvPr id="29" name="矩形 45"/>
          <p:cNvSpPr>
            <a:spLocks noChangeArrowheads="1"/>
          </p:cNvSpPr>
          <p:nvPr/>
        </p:nvSpPr>
        <p:spPr bwMode="auto">
          <a:xfrm>
            <a:off x="1113574" y="2710265"/>
            <a:ext cx="1520982"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just"/>
            <a:r>
              <a:rPr lang="en-US" b="1" smtClean="0">
                <a:latin typeface="Times New Roman" panose="02020603050405020304" pitchFamily="18" charset="0"/>
                <a:cs typeface="Times New Roman" panose="02020603050405020304" pitchFamily="18" charset="0"/>
              </a:rPr>
              <a:t>Trục thép</a:t>
            </a:r>
            <a:endParaRPr lang="en-US" b="1" dirty="0">
              <a:latin typeface="Times New Roman" panose="02020603050405020304" pitchFamily="18" charset="0"/>
              <a:cs typeface="Times New Roman" panose="02020603050405020304" pitchFamily="18" charset="0"/>
            </a:endParaRPr>
          </a:p>
        </p:txBody>
      </p:sp>
      <p:sp>
        <p:nvSpPr>
          <p:cNvPr id="30" name="矩形 45"/>
          <p:cNvSpPr>
            <a:spLocks noChangeArrowheads="1"/>
          </p:cNvSpPr>
          <p:nvPr/>
        </p:nvSpPr>
        <p:spPr bwMode="auto">
          <a:xfrm>
            <a:off x="6301208" y="2655944"/>
            <a:ext cx="2000814"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just"/>
            <a:r>
              <a:rPr lang="en-US" b="1" smtClean="0">
                <a:latin typeface="Times New Roman" panose="02020603050405020304" pitchFamily="18" charset="0"/>
                <a:cs typeface="Times New Roman" panose="02020603050405020304" pitchFamily="18" charset="0"/>
              </a:rPr>
              <a:t>Trụ thép dài 50cm</a:t>
            </a:r>
            <a:endParaRPr lang="en-US" b="1" dirty="0">
              <a:latin typeface="Times New Roman" panose="02020603050405020304" pitchFamily="18" charset="0"/>
              <a:cs typeface="Times New Roman" panose="02020603050405020304" pitchFamily="18" charset="0"/>
            </a:endParaRPr>
          </a:p>
        </p:txBody>
      </p:sp>
      <p:sp>
        <p:nvSpPr>
          <p:cNvPr id="31" name="矩形 45"/>
          <p:cNvSpPr>
            <a:spLocks noChangeArrowheads="1"/>
          </p:cNvSpPr>
          <p:nvPr/>
        </p:nvSpPr>
        <p:spPr bwMode="auto">
          <a:xfrm>
            <a:off x="4046895" y="2683105"/>
            <a:ext cx="2000814"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just"/>
            <a:r>
              <a:rPr lang="en-US" b="1" smtClean="0">
                <a:latin typeface="Times New Roman" panose="02020603050405020304" pitchFamily="18" charset="0"/>
                <a:cs typeface="Times New Roman" panose="02020603050405020304" pitchFamily="18" charset="0"/>
              </a:rPr>
              <a:t>Lực kế</a:t>
            </a:r>
            <a:endParaRPr lang="en-US" b="1" dirty="0">
              <a:latin typeface="Times New Roman" panose="02020603050405020304" pitchFamily="18" charset="0"/>
              <a:cs typeface="Times New Roman" panose="02020603050405020304" pitchFamily="18" charset="0"/>
            </a:endParaRPr>
          </a:p>
        </p:txBody>
      </p:sp>
      <p:sp>
        <p:nvSpPr>
          <p:cNvPr id="32" name="矩形 45"/>
          <p:cNvSpPr>
            <a:spLocks noChangeArrowheads="1"/>
          </p:cNvSpPr>
          <p:nvPr/>
        </p:nvSpPr>
        <p:spPr bwMode="auto">
          <a:xfrm>
            <a:off x="2209042" y="3615611"/>
            <a:ext cx="4499576"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just"/>
            <a:r>
              <a:rPr lang="en-US" b="1" smtClean="0">
                <a:latin typeface="Times New Roman" panose="02020603050405020304" pitchFamily="18" charset="0"/>
                <a:cs typeface="Times New Roman" panose="02020603050405020304" pitchFamily="18" charset="0"/>
              </a:rPr>
              <a:t>Thanh nhựa cứng có các lỗ cách đều nhau</a:t>
            </a:r>
            <a:endParaRPr lang="en-US" b="1" dirty="0">
              <a:latin typeface="Times New Roman" panose="02020603050405020304" pitchFamily="18" charset="0"/>
              <a:cs typeface="Times New Roman" panose="02020603050405020304" pitchFamily="18" charset="0"/>
            </a:endParaRPr>
          </a:p>
        </p:txBody>
      </p:sp>
      <p:sp>
        <p:nvSpPr>
          <p:cNvPr id="34" name="Rectangle 3"/>
          <p:cNvSpPr>
            <a:spLocks noChangeArrowheads="1"/>
          </p:cNvSpPr>
          <p:nvPr/>
        </p:nvSpPr>
        <p:spPr bwMode="auto">
          <a:xfrm>
            <a:off x="341247" y="1240319"/>
            <a:ext cx="6856257"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a) Chuẩn bị</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35" name="Rectangle 3"/>
          <p:cNvSpPr>
            <a:spLocks noChangeArrowheads="1"/>
          </p:cNvSpPr>
          <p:nvPr/>
        </p:nvSpPr>
        <p:spPr bwMode="auto">
          <a:xfrm>
            <a:off x="332193" y="3911091"/>
            <a:ext cx="7643910"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a:ln w="12700">
                  <a:solidFill>
                    <a:sysClr val="windowText" lastClr="000000"/>
                  </a:solidFill>
                </a:ln>
                <a:solidFill>
                  <a:srgbClr val="C00000"/>
                </a:solidFill>
                <a:latin typeface="Times New Roman" pitchFamily="18" charset="0"/>
                <a:cs typeface="Times New Roman" pitchFamily="18" charset="0"/>
              </a:rPr>
              <a:t>b</a:t>
            </a:r>
            <a:r>
              <a:rPr lang="en-US" sz="2200" smtClean="0">
                <a:ln w="12700">
                  <a:solidFill>
                    <a:sysClr val="windowText" lastClr="000000"/>
                  </a:solidFill>
                </a:ln>
                <a:solidFill>
                  <a:srgbClr val="C00000"/>
                </a:solidFill>
                <a:latin typeface="Times New Roman" pitchFamily="18" charset="0"/>
                <a:cs typeface="Times New Roman" pitchFamily="18" charset="0"/>
              </a:rPr>
              <a:t>) Tiến hành</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36" name="Rectangle 3"/>
          <p:cNvSpPr>
            <a:spLocks noChangeArrowheads="1"/>
          </p:cNvSpPr>
          <p:nvPr/>
        </p:nvSpPr>
        <p:spPr bwMode="auto">
          <a:xfrm>
            <a:off x="332193" y="4264173"/>
            <a:ext cx="7643910"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B1:</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 lắp ráp thí nghiệm như hình 18.2. </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37" name="Rectangle 3"/>
          <p:cNvSpPr>
            <a:spLocks noChangeArrowheads="1"/>
          </p:cNvSpPr>
          <p:nvPr/>
        </p:nvSpPr>
        <p:spPr bwMode="auto">
          <a:xfrm>
            <a:off x="332193" y="5703675"/>
            <a:ext cx="11645542" cy="1107996"/>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 Khi thanh nhựa đang nằm yên dọc theo trục thép 4, móc lực kế 5 vào 1 lỗ của thanh nhựa và kéo nhẹ lực kế sang trái như hình 18.2, sau đó kéo sang phải. Quan sát chuyển động của thanh nhựa và đọc giá trị của lực kế</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40" name="Rectangle 3"/>
          <p:cNvSpPr>
            <a:spLocks noChangeArrowheads="1"/>
          </p:cNvSpPr>
          <p:nvPr/>
        </p:nvSpPr>
        <p:spPr bwMode="auto">
          <a:xfrm>
            <a:off x="332193" y="4644409"/>
            <a:ext cx="7643910" cy="769441"/>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 Điều chỉnh chiều cao khớp nối 1 sao cho khi nằm thẳng đứng đầu dưới thanh nhựa 2 không chạm vào đế kim loại 3.</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25" name="Rectangle 3"/>
          <p:cNvSpPr>
            <a:spLocks noChangeArrowheads="1"/>
          </p:cNvSpPr>
          <p:nvPr/>
        </p:nvSpPr>
        <p:spPr bwMode="auto">
          <a:xfrm>
            <a:off x="339742" y="5330968"/>
            <a:ext cx="7643910"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B2:</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 Tiến hành thí nghiệm</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grpSp>
        <p:nvGrpSpPr>
          <p:cNvPr id="3" name="Group 2"/>
          <p:cNvGrpSpPr/>
          <p:nvPr/>
        </p:nvGrpSpPr>
        <p:grpSpPr>
          <a:xfrm>
            <a:off x="8296105" y="556281"/>
            <a:ext cx="3589200" cy="5277693"/>
            <a:chOff x="8296105" y="556281"/>
            <a:chExt cx="3589200" cy="5277693"/>
          </a:xfrm>
        </p:grpSpPr>
        <p:pic>
          <p:nvPicPr>
            <p:cNvPr id="28" name="Picture 6" descr="Bộ dụng cụ thí nghiệm tác dụng làm quay của lực - Rẻ nhất, tốt nhất  AELAB-Nhà sản xuất chất lượng ca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6105" y="556281"/>
              <a:ext cx="3589200" cy="4857277"/>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45"/>
            <p:cNvSpPr>
              <a:spLocks noChangeArrowheads="1"/>
            </p:cNvSpPr>
            <p:nvPr/>
          </p:nvSpPr>
          <p:spPr bwMode="auto">
            <a:xfrm>
              <a:off x="9759631" y="5326716"/>
              <a:ext cx="1285596"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just"/>
              <a:r>
                <a:rPr lang="en-US" b="1" smtClean="0">
                  <a:latin typeface="Times New Roman" panose="02020603050405020304" pitchFamily="18" charset="0"/>
                  <a:cs typeface="Times New Roman" panose="02020603050405020304" pitchFamily="18" charset="0"/>
                </a:rPr>
                <a:t>Hình 18.2</a:t>
              </a:r>
              <a:endParaRPr lang="en-US"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148935" y="2317693"/>
              <a:ext cx="434567" cy="461665"/>
            </a:xfrm>
            <a:prstGeom prst="rect">
              <a:avLst/>
            </a:prstGeom>
            <a:noFill/>
          </p:spPr>
          <p:txBody>
            <a:bodyPr wrap="square" rtlCol="0">
              <a:spAutoFit/>
            </a:bodyPr>
            <a:lstStyle/>
            <a:p>
              <a:r>
                <a:rPr lang="en-US" sz="2400" b="1" smtClean="0">
                  <a:solidFill>
                    <a:srgbClr val="C00000"/>
                  </a:solidFill>
                </a:rPr>
                <a:t>1</a:t>
              </a:r>
              <a:endParaRPr lang="en-US" sz="2400" b="1">
                <a:solidFill>
                  <a:srgbClr val="C00000"/>
                </a:solidFill>
              </a:endParaRPr>
            </a:p>
          </p:txBody>
        </p:sp>
        <p:sp>
          <p:nvSpPr>
            <p:cNvPr id="42" name="TextBox 41"/>
            <p:cNvSpPr txBox="1"/>
            <p:nvPr/>
          </p:nvSpPr>
          <p:spPr>
            <a:xfrm>
              <a:off x="9949758" y="3666660"/>
              <a:ext cx="434567" cy="461665"/>
            </a:xfrm>
            <a:prstGeom prst="rect">
              <a:avLst/>
            </a:prstGeom>
            <a:noFill/>
          </p:spPr>
          <p:txBody>
            <a:bodyPr wrap="square" rtlCol="0">
              <a:spAutoFit/>
            </a:bodyPr>
            <a:lstStyle/>
            <a:p>
              <a:r>
                <a:rPr lang="en-US" sz="2400" b="1" smtClean="0">
                  <a:solidFill>
                    <a:srgbClr val="C00000"/>
                  </a:solidFill>
                </a:rPr>
                <a:t>2</a:t>
              </a:r>
              <a:endParaRPr lang="en-US" sz="2400" b="1">
                <a:solidFill>
                  <a:srgbClr val="C00000"/>
                </a:solidFill>
              </a:endParaRPr>
            </a:p>
          </p:txBody>
        </p:sp>
        <p:sp>
          <p:nvSpPr>
            <p:cNvPr id="43" name="TextBox 42"/>
            <p:cNvSpPr txBox="1"/>
            <p:nvPr/>
          </p:nvSpPr>
          <p:spPr>
            <a:xfrm>
              <a:off x="10655929" y="1403293"/>
              <a:ext cx="434567" cy="461665"/>
            </a:xfrm>
            <a:prstGeom prst="rect">
              <a:avLst/>
            </a:prstGeom>
            <a:noFill/>
          </p:spPr>
          <p:txBody>
            <a:bodyPr wrap="square" rtlCol="0">
              <a:spAutoFit/>
            </a:bodyPr>
            <a:lstStyle/>
            <a:p>
              <a:r>
                <a:rPr lang="en-US" sz="2400" b="1" smtClean="0">
                  <a:solidFill>
                    <a:srgbClr val="C00000"/>
                  </a:solidFill>
                </a:rPr>
                <a:t>4</a:t>
              </a:r>
              <a:endParaRPr lang="en-US" sz="2400" b="1">
                <a:solidFill>
                  <a:srgbClr val="C00000"/>
                </a:solidFill>
              </a:endParaRPr>
            </a:p>
          </p:txBody>
        </p:sp>
        <p:sp>
          <p:nvSpPr>
            <p:cNvPr id="44" name="TextBox 43"/>
            <p:cNvSpPr txBox="1"/>
            <p:nvPr/>
          </p:nvSpPr>
          <p:spPr>
            <a:xfrm>
              <a:off x="10674036" y="4336615"/>
              <a:ext cx="434567" cy="461665"/>
            </a:xfrm>
            <a:prstGeom prst="rect">
              <a:avLst/>
            </a:prstGeom>
            <a:noFill/>
          </p:spPr>
          <p:txBody>
            <a:bodyPr wrap="square" rtlCol="0">
              <a:spAutoFit/>
            </a:bodyPr>
            <a:lstStyle/>
            <a:p>
              <a:r>
                <a:rPr lang="en-US" sz="2400" b="1" smtClean="0">
                  <a:solidFill>
                    <a:srgbClr val="C00000"/>
                  </a:solidFill>
                </a:rPr>
                <a:t>3</a:t>
              </a:r>
              <a:endParaRPr lang="en-US" sz="2400" b="1">
                <a:solidFill>
                  <a:srgbClr val="C00000"/>
                </a:solidFill>
              </a:endParaRPr>
            </a:p>
          </p:txBody>
        </p:sp>
        <p:sp>
          <p:nvSpPr>
            <p:cNvPr id="47" name="TextBox 46"/>
            <p:cNvSpPr txBox="1"/>
            <p:nvPr/>
          </p:nvSpPr>
          <p:spPr>
            <a:xfrm>
              <a:off x="9026306" y="2824687"/>
              <a:ext cx="434567" cy="461665"/>
            </a:xfrm>
            <a:prstGeom prst="rect">
              <a:avLst/>
            </a:prstGeom>
            <a:noFill/>
          </p:spPr>
          <p:txBody>
            <a:bodyPr wrap="square" rtlCol="0">
              <a:spAutoFit/>
            </a:bodyPr>
            <a:lstStyle/>
            <a:p>
              <a:r>
                <a:rPr lang="en-US" sz="2400" b="1" smtClean="0">
                  <a:solidFill>
                    <a:srgbClr val="C00000"/>
                  </a:solidFill>
                </a:rPr>
                <a:t>5</a:t>
              </a:r>
              <a:endParaRPr lang="en-US" sz="2400" b="1">
                <a:solidFill>
                  <a:srgbClr val="C00000"/>
                </a:solidFill>
              </a:endParaRPr>
            </a:p>
          </p:txBody>
        </p:sp>
      </p:grpSp>
      <p:pic>
        <p:nvPicPr>
          <p:cNvPr id="38"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947995" y="565608"/>
            <a:ext cx="932205" cy="524365"/>
          </a:xfrm>
          <a:prstGeom prst="rect">
            <a:avLst/>
          </a:prstGeom>
          <a:effectLst>
            <a:softEdge rad="63500"/>
          </a:effectLst>
        </p:spPr>
      </p:pic>
    </p:spTree>
    <p:extLst>
      <p:ext uri="{BB962C8B-B14F-4D97-AF65-F5344CB8AC3E}">
        <p14:creationId xmlns:p14="http://schemas.microsoft.com/office/powerpoint/2010/main" val="33304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 fill="hold"/>
                                        <p:tgtEl>
                                          <p:spTgt spid="34"/>
                                        </p:tgtEl>
                                        <p:attrNameLst>
                                          <p:attrName>ppt_w</p:attrName>
                                        </p:attrNameLst>
                                      </p:cBhvr>
                                      <p:tavLst>
                                        <p:tav tm="0">
                                          <p:val>
                                            <p:fltVal val="0"/>
                                          </p:val>
                                        </p:tav>
                                        <p:tav tm="100000">
                                          <p:val>
                                            <p:strVal val="#ppt_w"/>
                                          </p:val>
                                        </p:tav>
                                      </p:tavLst>
                                    </p:anim>
                                    <p:anim calcmode="lin" valueType="num">
                                      <p:cBhvr>
                                        <p:cTn id="8" dur="10" fill="hold"/>
                                        <p:tgtEl>
                                          <p:spTgt spid="34"/>
                                        </p:tgtEl>
                                        <p:attrNameLst>
                                          <p:attrName>ppt_h</p:attrName>
                                        </p:attrNameLst>
                                      </p:cBhvr>
                                      <p:tavLst>
                                        <p:tav tm="0">
                                          <p:val>
                                            <p:fltVal val="0"/>
                                          </p:val>
                                        </p:tav>
                                        <p:tav tm="100000">
                                          <p:val>
                                            <p:strVal val="#ppt_h"/>
                                          </p:val>
                                        </p:tav>
                                      </p:tavLst>
                                    </p:anim>
                                    <p:animEffect transition="in" filter="fade">
                                      <p:cBhvr>
                                        <p:cTn id="9" dur="1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 fill="hold"/>
                                        <p:tgtEl>
                                          <p:spTgt spid="11"/>
                                        </p:tgtEl>
                                        <p:attrNameLst>
                                          <p:attrName>ppt_w</p:attrName>
                                        </p:attrNameLst>
                                      </p:cBhvr>
                                      <p:tavLst>
                                        <p:tav tm="0">
                                          <p:val>
                                            <p:fltVal val="0"/>
                                          </p:val>
                                        </p:tav>
                                        <p:tav tm="100000">
                                          <p:val>
                                            <p:strVal val="#ppt_w"/>
                                          </p:val>
                                        </p:tav>
                                      </p:tavLst>
                                    </p:anim>
                                    <p:anim calcmode="lin" valueType="num">
                                      <p:cBhvr>
                                        <p:cTn id="15" dur="10" fill="hold"/>
                                        <p:tgtEl>
                                          <p:spTgt spid="11"/>
                                        </p:tgtEl>
                                        <p:attrNameLst>
                                          <p:attrName>ppt_h</p:attrName>
                                        </p:attrNameLst>
                                      </p:cBhvr>
                                      <p:tavLst>
                                        <p:tav tm="0">
                                          <p:val>
                                            <p:fltVal val="0"/>
                                          </p:val>
                                        </p:tav>
                                        <p:tav tm="100000">
                                          <p:val>
                                            <p:strVal val="#ppt_h"/>
                                          </p:val>
                                        </p:tav>
                                      </p:tavLst>
                                    </p:anim>
                                    <p:animEffect transition="in" filter="fade">
                                      <p:cBhvr>
                                        <p:cTn id="16" dur="1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 fill="hold"/>
                                        <p:tgtEl>
                                          <p:spTgt spid="13"/>
                                        </p:tgtEl>
                                        <p:attrNameLst>
                                          <p:attrName>ppt_w</p:attrName>
                                        </p:attrNameLst>
                                      </p:cBhvr>
                                      <p:tavLst>
                                        <p:tav tm="0">
                                          <p:val>
                                            <p:fltVal val="0"/>
                                          </p:val>
                                        </p:tav>
                                        <p:tav tm="100000">
                                          <p:val>
                                            <p:strVal val="#ppt_w"/>
                                          </p:val>
                                        </p:tav>
                                      </p:tavLst>
                                    </p:anim>
                                    <p:anim calcmode="lin" valueType="num">
                                      <p:cBhvr>
                                        <p:cTn id="20" dur="10" fill="hold"/>
                                        <p:tgtEl>
                                          <p:spTgt spid="13"/>
                                        </p:tgtEl>
                                        <p:attrNameLst>
                                          <p:attrName>ppt_h</p:attrName>
                                        </p:attrNameLst>
                                      </p:cBhvr>
                                      <p:tavLst>
                                        <p:tav tm="0">
                                          <p:val>
                                            <p:fltVal val="0"/>
                                          </p:val>
                                        </p:tav>
                                        <p:tav tm="100000">
                                          <p:val>
                                            <p:strVal val="#ppt_h"/>
                                          </p:val>
                                        </p:tav>
                                      </p:tavLst>
                                    </p:anim>
                                    <p:animEffect transition="in" filter="fade">
                                      <p:cBhvr>
                                        <p:cTn id="21" dur="1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 fill="hold"/>
                                        <p:tgtEl>
                                          <p:spTgt spid="29"/>
                                        </p:tgtEl>
                                        <p:attrNameLst>
                                          <p:attrName>ppt_w</p:attrName>
                                        </p:attrNameLst>
                                      </p:cBhvr>
                                      <p:tavLst>
                                        <p:tav tm="0">
                                          <p:val>
                                            <p:fltVal val="0"/>
                                          </p:val>
                                        </p:tav>
                                        <p:tav tm="100000">
                                          <p:val>
                                            <p:strVal val="#ppt_w"/>
                                          </p:val>
                                        </p:tav>
                                      </p:tavLst>
                                    </p:anim>
                                    <p:anim calcmode="lin" valueType="num">
                                      <p:cBhvr>
                                        <p:cTn id="25" dur="10" fill="hold"/>
                                        <p:tgtEl>
                                          <p:spTgt spid="29"/>
                                        </p:tgtEl>
                                        <p:attrNameLst>
                                          <p:attrName>ppt_h</p:attrName>
                                        </p:attrNameLst>
                                      </p:cBhvr>
                                      <p:tavLst>
                                        <p:tav tm="0">
                                          <p:val>
                                            <p:fltVal val="0"/>
                                          </p:val>
                                        </p:tav>
                                        <p:tav tm="100000">
                                          <p:val>
                                            <p:strVal val="#ppt_h"/>
                                          </p:val>
                                        </p:tav>
                                      </p:tavLst>
                                    </p:anim>
                                    <p:animEffect transition="in" filter="fade">
                                      <p:cBhvr>
                                        <p:cTn id="26" dur="10"/>
                                        <p:tgtEl>
                                          <p:spTgt spid="29"/>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 fill="hold"/>
                                        <p:tgtEl>
                                          <p:spTgt spid="4"/>
                                        </p:tgtEl>
                                        <p:attrNameLst>
                                          <p:attrName>ppt_w</p:attrName>
                                        </p:attrNameLst>
                                      </p:cBhvr>
                                      <p:tavLst>
                                        <p:tav tm="0">
                                          <p:val>
                                            <p:fltVal val="0"/>
                                          </p:val>
                                        </p:tav>
                                        <p:tav tm="100000">
                                          <p:val>
                                            <p:strVal val="#ppt_w"/>
                                          </p:val>
                                        </p:tav>
                                      </p:tavLst>
                                    </p:anim>
                                    <p:anim calcmode="lin" valueType="num">
                                      <p:cBhvr>
                                        <p:cTn id="30" dur="10" fill="hold"/>
                                        <p:tgtEl>
                                          <p:spTgt spid="4"/>
                                        </p:tgtEl>
                                        <p:attrNameLst>
                                          <p:attrName>ppt_h</p:attrName>
                                        </p:attrNameLst>
                                      </p:cBhvr>
                                      <p:tavLst>
                                        <p:tav tm="0">
                                          <p:val>
                                            <p:fltVal val="0"/>
                                          </p:val>
                                        </p:tav>
                                        <p:tav tm="100000">
                                          <p:val>
                                            <p:strVal val="#ppt_h"/>
                                          </p:val>
                                        </p:tav>
                                      </p:tavLst>
                                    </p:anim>
                                    <p:animEffect transition="in" filter="fade">
                                      <p:cBhvr>
                                        <p:cTn id="31" dur="10"/>
                                        <p:tgtEl>
                                          <p:spTgt spid="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10" fill="hold"/>
                                        <p:tgtEl>
                                          <p:spTgt spid="31"/>
                                        </p:tgtEl>
                                        <p:attrNameLst>
                                          <p:attrName>ppt_w</p:attrName>
                                        </p:attrNameLst>
                                      </p:cBhvr>
                                      <p:tavLst>
                                        <p:tav tm="0">
                                          <p:val>
                                            <p:fltVal val="0"/>
                                          </p:val>
                                        </p:tav>
                                        <p:tav tm="100000">
                                          <p:val>
                                            <p:strVal val="#ppt_w"/>
                                          </p:val>
                                        </p:tav>
                                      </p:tavLst>
                                    </p:anim>
                                    <p:anim calcmode="lin" valueType="num">
                                      <p:cBhvr>
                                        <p:cTn id="35" dur="10" fill="hold"/>
                                        <p:tgtEl>
                                          <p:spTgt spid="31"/>
                                        </p:tgtEl>
                                        <p:attrNameLst>
                                          <p:attrName>ppt_h</p:attrName>
                                        </p:attrNameLst>
                                      </p:cBhvr>
                                      <p:tavLst>
                                        <p:tav tm="0">
                                          <p:val>
                                            <p:fltVal val="0"/>
                                          </p:val>
                                        </p:tav>
                                        <p:tav tm="100000">
                                          <p:val>
                                            <p:strVal val="#ppt_h"/>
                                          </p:val>
                                        </p:tav>
                                      </p:tavLst>
                                    </p:anim>
                                    <p:animEffect transition="in" filter="fade">
                                      <p:cBhvr>
                                        <p:cTn id="36" dur="10"/>
                                        <p:tgtEl>
                                          <p:spTgt spid="3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 fill="hold"/>
                                        <p:tgtEl>
                                          <p:spTgt spid="30"/>
                                        </p:tgtEl>
                                        <p:attrNameLst>
                                          <p:attrName>ppt_w</p:attrName>
                                        </p:attrNameLst>
                                      </p:cBhvr>
                                      <p:tavLst>
                                        <p:tav tm="0">
                                          <p:val>
                                            <p:fltVal val="0"/>
                                          </p:val>
                                        </p:tav>
                                        <p:tav tm="100000">
                                          <p:val>
                                            <p:strVal val="#ppt_w"/>
                                          </p:val>
                                        </p:tav>
                                      </p:tavLst>
                                    </p:anim>
                                    <p:anim calcmode="lin" valueType="num">
                                      <p:cBhvr>
                                        <p:cTn id="40" dur="10" fill="hold"/>
                                        <p:tgtEl>
                                          <p:spTgt spid="30"/>
                                        </p:tgtEl>
                                        <p:attrNameLst>
                                          <p:attrName>ppt_h</p:attrName>
                                        </p:attrNameLst>
                                      </p:cBhvr>
                                      <p:tavLst>
                                        <p:tav tm="0">
                                          <p:val>
                                            <p:fltVal val="0"/>
                                          </p:val>
                                        </p:tav>
                                        <p:tav tm="100000">
                                          <p:val>
                                            <p:strVal val="#ppt_h"/>
                                          </p:val>
                                        </p:tav>
                                      </p:tavLst>
                                    </p:anim>
                                    <p:animEffect transition="in" filter="fade">
                                      <p:cBhvr>
                                        <p:cTn id="41" dur="10"/>
                                        <p:tgtEl>
                                          <p:spTgt spid="30"/>
                                        </p:tgtEl>
                                      </p:cBhvr>
                                    </p:animEffect>
                                  </p:childTnLst>
                                </p:cTn>
                              </p:par>
                              <p:par>
                                <p:cTn id="42" presetID="53" presetClass="entr" presetSubtype="16"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 fill="hold"/>
                                        <p:tgtEl>
                                          <p:spTgt spid="8"/>
                                        </p:tgtEl>
                                        <p:attrNameLst>
                                          <p:attrName>ppt_w</p:attrName>
                                        </p:attrNameLst>
                                      </p:cBhvr>
                                      <p:tavLst>
                                        <p:tav tm="0">
                                          <p:val>
                                            <p:fltVal val="0"/>
                                          </p:val>
                                        </p:tav>
                                        <p:tav tm="100000">
                                          <p:val>
                                            <p:strVal val="#ppt_w"/>
                                          </p:val>
                                        </p:tav>
                                      </p:tavLst>
                                    </p:anim>
                                    <p:anim calcmode="lin" valueType="num">
                                      <p:cBhvr>
                                        <p:cTn id="45" dur="10" fill="hold"/>
                                        <p:tgtEl>
                                          <p:spTgt spid="8"/>
                                        </p:tgtEl>
                                        <p:attrNameLst>
                                          <p:attrName>ppt_h</p:attrName>
                                        </p:attrNameLst>
                                      </p:cBhvr>
                                      <p:tavLst>
                                        <p:tav tm="0">
                                          <p:val>
                                            <p:fltVal val="0"/>
                                          </p:val>
                                        </p:tav>
                                        <p:tav tm="100000">
                                          <p:val>
                                            <p:strVal val="#ppt_h"/>
                                          </p:val>
                                        </p:tav>
                                      </p:tavLst>
                                    </p:anim>
                                    <p:animEffect transition="in" filter="fade">
                                      <p:cBhvr>
                                        <p:cTn id="46" dur="10"/>
                                        <p:tgtEl>
                                          <p:spTgt spid="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 fill="hold"/>
                                        <p:tgtEl>
                                          <p:spTgt spid="32"/>
                                        </p:tgtEl>
                                        <p:attrNameLst>
                                          <p:attrName>ppt_w</p:attrName>
                                        </p:attrNameLst>
                                      </p:cBhvr>
                                      <p:tavLst>
                                        <p:tav tm="0">
                                          <p:val>
                                            <p:fltVal val="0"/>
                                          </p:val>
                                        </p:tav>
                                        <p:tav tm="100000">
                                          <p:val>
                                            <p:strVal val="#ppt_w"/>
                                          </p:val>
                                        </p:tav>
                                      </p:tavLst>
                                    </p:anim>
                                    <p:anim calcmode="lin" valueType="num">
                                      <p:cBhvr>
                                        <p:cTn id="50" dur="10" fill="hold"/>
                                        <p:tgtEl>
                                          <p:spTgt spid="32"/>
                                        </p:tgtEl>
                                        <p:attrNameLst>
                                          <p:attrName>ppt_h</p:attrName>
                                        </p:attrNameLst>
                                      </p:cBhvr>
                                      <p:tavLst>
                                        <p:tav tm="0">
                                          <p:val>
                                            <p:fltVal val="0"/>
                                          </p:val>
                                        </p:tav>
                                        <p:tav tm="100000">
                                          <p:val>
                                            <p:strVal val="#ppt_h"/>
                                          </p:val>
                                        </p:tav>
                                      </p:tavLst>
                                    </p:anim>
                                    <p:animEffect transition="in" filter="fade">
                                      <p:cBhvr>
                                        <p:cTn id="51" dur="1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10" fill="hold"/>
                                        <p:tgtEl>
                                          <p:spTgt spid="35"/>
                                        </p:tgtEl>
                                        <p:attrNameLst>
                                          <p:attrName>ppt_w</p:attrName>
                                        </p:attrNameLst>
                                      </p:cBhvr>
                                      <p:tavLst>
                                        <p:tav tm="0">
                                          <p:val>
                                            <p:fltVal val="0"/>
                                          </p:val>
                                        </p:tav>
                                        <p:tav tm="100000">
                                          <p:val>
                                            <p:strVal val="#ppt_w"/>
                                          </p:val>
                                        </p:tav>
                                      </p:tavLst>
                                    </p:anim>
                                    <p:anim calcmode="lin" valueType="num">
                                      <p:cBhvr>
                                        <p:cTn id="57" dur="10" fill="hold"/>
                                        <p:tgtEl>
                                          <p:spTgt spid="35"/>
                                        </p:tgtEl>
                                        <p:attrNameLst>
                                          <p:attrName>ppt_h</p:attrName>
                                        </p:attrNameLst>
                                      </p:cBhvr>
                                      <p:tavLst>
                                        <p:tav tm="0">
                                          <p:val>
                                            <p:fltVal val="0"/>
                                          </p:val>
                                        </p:tav>
                                        <p:tav tm="100000">
                                          <p:val>
                                            <p:strVal val="#ppt_h"/>
                                          </p:val>
                                        </p:tav>
                                      </p:tavLst>
                                    </p:anim>
                                    <p:animEffect transition="in" filter="fade">
                                      <p:cBhvr>
                                        <p:cTn id="58" dur="1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10" fill="hold"/>
                                        <p:tgtEl>
                                          <p:spTgt spid="36"/>
                                        </p:tgtEl>
                                        <p:attrNameLst>
                                          <p:attrName>ppt_w</p:attrName>
                                        </p:attrNameLst>
                                      </p:cBhvr>
                                      <p:tavLst>
                                        <p:tav tm="0">
                                          <p:val>
                                            <p:fltVal val="0"/>
                                          </p:val>
                                        </p:tav>
                                        <p:tav tm="100000">
                                          <p:val>
                                            <p:strVal val="#ppt_w"/>
                                          </p:val>
                                        </p:tav>
                                      </p:tavLst>
                                    </p:anim>
                                    <p:anim calcmode="lin" valueType="num">
                                      <p:cBhvr>
                                        <p:cTn id="64" dur="10" fill="hold"/>
                                        <p:tgtEl>
                                          <p:spTgt spid="36"/>
                                        </p:tgtEl>
                                        <p:attrNameLst>
                                          <p:attrName>ppt_h</p:attrName>
                                        </p:attrNameLst>
                                      </p:cBhvr>
                                      <p:tavLst>
                                        <p:tav tm="0">
                                          <p:val>
                                            <p:fltVal val="0"/>
                                          </p:val>
                                        </p:tav>
                                        <p:tav tm="100000">
                                          <p:val>
                                            <p:strVal val="#ppt_h"/>
                                          </p:val>
                                        </p:tav>
                                      </p:tavLst>
                                    </p:anim>
                                    <p:animEffect transition="in" filter="fade">
                                      <p:cBhvr>
                                        <p:cTn id="65" dur="1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p:cTn id="70" dur="10" fill="hold"/>
                                        <p:tgtEl>
                                          <p:spTgt spid="40"/>
                                        </p:tgtEl>
                                        <p:attrNameLst>
                                          <p:attrName>ppt_w</p:attrName>
                                        </p:attrNameLst>
                                      </p:cBhvr>
                                      <p:tavLst>
                                        <p:tav tm="0">
                                          <p:val>
                                            <p:fltVal val="0"/>
                                          </p:val>
                                        </p:tav>
                                        <p:tav tm="100000">
                                          <p:val>
                                            <p:strVal val="#ppt_w"/>
                                          </p:val>
                                        </p:tav>
                                      </p:tavLst>
                                    </p:anim>
                                    <p:anim calcmode="lin" valueType="num">
                                      <p:cBhvr>
                                        <p:cTn id="71" dur="10" fill="hold"/>
                                        <p:tgtEl>
                                          <p:spTgt spid="40"/>
                                        </p:tgtEl>
                                        <p:attrNameLst>
                                          <p:attrName>ppt_h</p:attrName>
                                        </p:attrNameLst>
                                      </p:cBhvr>
                                      <p:tavLst>
                                        <p:tav tm="0">
                                          <p:val>
                                            <p:fltVal val="0"/>
                                          </p:val>
                                        </p:tav>
                                        <p:tav tm="100000">
                                          <p:val>
                                            <p:strVal val="#ppt_h"/>
                                          </p:val>
                                        </p:tav>
                                      </p:tavLst>
                                    </p:anim>
                                    <p:animEffect transition="in" filter="fade">
                                      <p:cBhvr>
                                        <p:cTn id="72" dur="1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10" fill="hold"/>
                                        <p:tgtEl>
                                          <p:spTgt spid="25"/>
                                        </p:tgtEl>
                                        <p:attrNameLst>
                                          <p:attrName>ppt_w</p:attrName>
                                        </p:attrNameLst>
                                      </p:cBhvr>
                                      <p:tavLst>
                                        <p:tav tm="0">
                                          <p:val>
                                            <p:fltVal val="0"/>
                                          </p:val>
                                        </p:tav>
                                        <p:tav tm="100000">
                                          <p:val>
                                            <p:strVal val="#ppt_w"/>
                                          </p:val>
                                        </p:tav>
                                      </p:tavLst>
                                    </p:anim>
                                    <p:anim calcmode="lin" valueType="num">
                                      <p:cBhvr>
                                        <p:cTn id="78" dur="10" fill="hold"/>
                                        <p:tgtEl>
                                          <p:spTgt spid="25"/>
                                        </p:tgtEl>
                                        <p:attrNameLst>
                                          <p:attrName>ppt_h</p:attrName>
                                        </p:attrNameLst>
                                      </p:cBhvr>
                                      <p:tavLst>
                                        <p:tav tm="0">
                                          <p:val>
                                            <p:fltVal val="0"/>
                                          </p:val>
                                        </p:tav>
                                        <p:tav tm="100000">
                                          <p:val>
                                            <p:strVal val="#ppt_h"/>
                                          </p:val>
                                        </p:tav>
                                      </p:tavLst>
                                    </p:anim>
                                    <p:animEffect transition="in" filter="fade">
                                      <p:cBhvr>
                                        <p:cTn id="79" dur="1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10" fill="hold"/>
                                        <p:tgtEl>
                                          <p:spTgt spid="37"/>
                                        </p:tgtEl>
                                        <p:attrNameLst>
                                          <p:attrName>ppt_w</p:attrName>
                                        </p:attrNameLst>
                                      </p:cBhvr>
                                      <p:tavLst>
                                        <p:tav tm="0">
                                          <p:val>
                                            <p:fltVal val="0"/>
                                          </p:val>
                                        </p:tav>
                                        <p:tav tm="100000">
                                          <p:val>
                                            <p:strVal val="#ppt_w"/>
                                          </p:val>
                                        </p:tav>
                                      </p:tavLst>
                                    </p:anim>
                                    <p:anim calcmode="lin" valueType="num">
                                      <p:cBhvr>
                                        <p:cTn id="85" dur="10" fill="hold"/>
                                        <p:tgtEl>
                                          <p:spTgt spid="37"/>
                                        </p:tgtEl>
                                        <p:attrNameLst>
                                          <p:attrName>ppt_h</p:attrName>
                                        </p:attrNameLst>
                                      </p:cBhvr>
                                      <p:tavLst>
                                        <p:tav tm="0">
                                          <p:val>
                                            <p:fltVal val="0"/>
                                          </p:val>
                                        </p:tav>
                                        <p:tav tm="100000">
                                          <p:val>
                                            <p:strVal val="#ppt_h"/>
                                          </p:val>
                                        </p:tav>
                                      </p:tavLst>
                                    </p:anim>
                                    <p:animEffect transition="in" filter="fade">
                                      <p:cBhvr>
                                        <p:cTn id="86" dur="1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7" fill="hold" display="0">
                  <p:stCondLst>
                    <p:cond delay="indefinite"/>
                  </p:stCondLst>
                </p:cTn>
                <p:tgtEl>
                  <p:spTgt spid="38"/>
                </p:tgtEl>
              </p:cMediaNode>
            </p:video>
          </p:childTnLst>
        </p:cTn>
      </p:par>
    </p:tnLst>
    <p:bldLst>
      <p:bldP spid="29" grpId="0"/>
      <p:bldP spid="30" grpId="0"/>
      <p:bldP spid="31" grpId="0"/>
      <p:bldP spid="32" grpId="0"/>
      <p:bldP spid="34" grpId="0"/>
      <p:bldP spid="35" grpId="0"/>
      <p:bldP spid="36" grpId="0"/>
      <p:bldP spid="37" grpId="0"/>
      <p:bldP spid="40"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4"/>
          <p:cNvSpPr txBox="1">
            <a:spLocks noChangeArrowheads="1"/>
          </p:cNvSpPr>
          <p:nvPr/>
        </p:nvSpPr>
        <p:spPr bwMode="auto">
          <a:xfrm>
            <a:off x="2033783" y="100999"/>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
        <p:nvSpPr>
          <p:cNvPr id="24" name="Rectangle 3"/>
          <p:cNvSpPr>
            <a:spLocks noChangeArrowheads="1"/>
          </p:cNvSpPr>
          <p:nvPr/>
        </p:nvSpPr>
        <p:spPr bwMode="auto">
          <a:xfrm>
            <a:off x="341247" y="995880"/>
            <a:ext cx="6856257"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solidFill>
                    <a:sysClr val="windowText" lastClr="000000"/>
                  </a:solidFill>
                </a:ln>
                <a:solidFill>
                  <a:sysClr val="windowText" lastClr="000000"/>
                </a:solidFill>
                <a:latin typeface="Times New Roman" pitchFamily="18" charset="0"/>
                <a:cs typeface="Times New Roman" pitchFamily="18" charset="0"/>
              </a:rPr>
              <a:t>Thí nghiệm lực tác dụng làm quay vật</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27" name="Rectangle 3"/>
          <p:cNvSpPr>
            <a:spLocks noChangeArrowheads="1"/>
          </p:cNvSpPr>
          <p:nvPr/>
        </p:nvSpPr>
        <p:spPr bwMode="auto">
          <a:xfrm>
            <a:off x="341247" y="597532"/>
            <a:ext cx="6856257"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solidFill>
                    <a:srgbClr val="C00000"/>
                  </a:solidFill>
                </a:ln>
                <a:solidFill>
                  <a:prstClr val="black"/>
                </a:solidFill>
                <a:latin typeface="Times New Roman" pitchFamily="18" charset="0"/>
                <a:cs typeface="Times New Roman" pitchFamily="18" charset="0"/>
              </a:rPr>
              <a:t>I. Tác dụng làm quay của lực</a:t>
            </a:r>
            <a:endParaRPr lang="vi-VN" sz="2200" i="1">
              <a:ln w="12700">
                <a:solidFill>
                  <a:prstClr val="black"/>
                </a:solidFill>
              </a:ln>
              <a:solidFill>
                <a:prstClr val="black">
                  <a:lumMod val="50000"/>
                  <a:lumOff val="50000"/>
                </a:prstClr>
              </a:solidFill>
              <a:latin typeface="Times New Roman" pitchFamily="18" charset="0"/>
              <a:cs typeface="Times New Roman" pitchFamily="18" charset="0"/>
            </a:endParaRPr>
          </a:p>
        </p:txBody>
      </p:sp>
      <p:sp>
        <p:nvSpPr>
          <p:cNvPr id="34" name="Rectangle 3"/>
          <p:cNvSpPr>
            <a:spLocks noChangeArrowheads="1"/>
          </p:cNvSpPr>
          <p:nvPr/>
        </p:nvSpPr>
        <p:spPr bwMode="auto">
          <a:xfrm>
            <a:off x="341247" y="1358008"/>
            <a:ext cx="6856257"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a) Chuẩn bị</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38" name="Rectangle 3"/>
          <p:cNvSpPr>
            <a:spLocks noChangeArrowheads="1"/>
          </p:cNvSpPr>
          <p:nvPr/>
        </p:nvSpPr>
        <p:spPr bwMode="auto">
          <a:xfrm>
            <a:off x="332193" y="6165388"/>
            <a:ext cx="11609328"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B3: </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Nhận xét kết quả quan sát được, rút ra kết luận. Khi nào lực làm thanh quay quanh trục thép</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41" name="Rectangle 3"/>
          <p:cNvSpPr>
            <a:spLocks noChangeArrowheads="1"/>
          </p:cNvSpPr>
          <p:nvPr/>
        </p:nvSpPr>
        <p:spPr bwMode="auto">
          <a:xfrm>
            <a:off x="332193" y="1747323"/>
            <a:ext cx="7643910"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a:ln w="12700">
                  <a:solidFill>
                    <a:sysClr val="windowText" lastClr="000000"/>
                  </a:solidFill>
                </a:ln>
                <a:solidFill>
                  <a:srgbClr val="C00000"/>
                </a:solidFill>
                <a:latin typeface="Times New Roman" pitchFamily="18" charset="0"/>
                <a:cs typeface="Times New Roman" pitchFamily="18" charset="0"/>
              </a:rPr>
              <a:t>b</a:t>
            </a:r>
            <a:r>
              <a:rPr lang="en-US" sz="2200" smtClean="0">
                <a:ln w="12700">
                  <a:solidFill>
                    <a:sysClr val="windowText" lastClr="000000"/>
                  </a:solidFill>
                </a:ln>
                <a:solidFill>
                  <a:srgbClr val="C00000"/>
                </a:solidFill>
                <a:latin typeface="Times New Roman" pitchFamily="18" charset="0"/>
                <a:cs typeface="Times New Roman" pitchFamily="18" charset="0"/>
              </a:rPr>
              <a:t>) Tiến hành</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42" name="Rectangle 3"/>
          <p:cNvSpPr>
            <a:spLocks noChangeArrowheads="1"/>
          </p:cNvSpPr>
          <p:nvPr/>
        </p:nvSpPr>
        <p:spPr bwMode="auto">
          <a:xfrm>
            <a:off x="332193" y="2100405"/>
            <a:ext cx="7643910"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B1:</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 lắp ráp thí nghiệm như hình 18.2. </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43" name="Rectangle 3"/>
          <p:cNvSpPr>
            <a:spLocks noChangeArrowheads="1"/>
          </p:cNvSpPr>
          <p:nvPr/>
        </p:nvSpPr>
        <p:spPr bwMode="auto">
          <a:xfrm>
            <a:off x="332193" y="3539907"/>
            <a:ext cx="7662017" cy="1446550"/>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 Khi thanh nhựa đang nằm yên dọc theo trục thép 4, móc lực kế 5 vào 1 lỗ của thanh nhựa và kéo nhẹ lực kế sang trái như hình 18.2, sau đó kéo sang phải. Quan sát chuyển động của thanh nhựa và đọc giá trị của lực kế.</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44" name="Rectangle 3"/>
          <p:cNvSpPr>
            <a:spLocks noChangeArrowheads="1"/>
          </p:cNvSpPr>
          <p:nvPr/>
        </p:nvSpPr>
        <p:spPr bwMode="auto">
          <a:xfrm>
            <a:off x="332193" y="2480641"/>
            <a:ext cx="7643910" cy="769441"/>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 Điều chỉnh chiều cao khớp nối 1 sao cho khi nằm thẳng đứng đầu dưới thanh nhựa 2 không chạm vào đế kim loại 3.</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45" name="Rectangle 3"/>
          <p:cNvSpPr>
            <a:spLocks noChangeArrowheads="1"/>
          </p:cNvSpPr>
          <p:nvPr/>
        </p:nvSpPr>
        <p:spPr bwMode="auto">
          <a:xfrm>
            <a:off x="339742" y="3167200"/>
            <a:ext cx="7643910"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B2:</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 Tiến hành thí nghiệm</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46" name="Rectangle 3"/>
          <p:cNvSpPr>
            <a:spLocks noChangeArrowheads="1"/>
          </p:cNvSpPr>
          <p:nvPr/>
        </p:nvSpPr>
        <p:spPr bwMode="auto">
          <a:xfrm>
            <a:off x="332193" y="4961280"/>
            <a:ext cx="7643910" cy="769441"/>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 </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Đưa thanh nhựa 2 về vị trí nằm thẳng đứng dọc theo trụ thép, móc lực kế vào một lỗ của thanh nhựa, kéo nhẹ lực kế thẳng</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sp>
        <p:nvSpPr>
          <p:cNvPr id="47" name="Rectangle 3"/>
          <p:cNvSpPr>
            <a:spLocks noChangeArrowheads="1"/>
          </p:cNvSpPr>
          <p:nvPr/>
        </p:nvSpPr>
        <p:spPr bwMode="auto">
          <a:xfrm>
            <a:off x="332192" y="5739875"/>
            <a:ext cx="11654595"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ysClr val="windowText" lastClr="000000"/>
                </a:solidFill>
                <a:latin typeface="Times New Roman" pitchFamily="18" charset="0"/>
                <a:cs typeface="Times New Roman" pitchFamily="18" charset="0"/>
              </a:rPr>
              <a:t>xuống dưới, song song với thanh nhựa </a:t>
            </a:r>
            <a:r>
              <a:rPr lang="en-US" sz="2200">
                <a:ln w="12700">
                  <a:solidFill>
                    <a:sysClr val="windowText" lastClr="000000"/>
                  </a:solidFill>
                </a:ln>
                <a:solidFill>
                  <a:sysClr val="windowText" lastClr="000000"/>
                </a:solidFill>
                <a:latin typeface="Times New Roman" pitchFamily="18" charset="0"/>
                <a:cs typeface="Times New Roman" pitchFamily="18" charset="0"/>
              </a:rPr>
              <a:t>Quan sát chuyển động của thanh nhựa và đọc giá trị của lực </a:t>
            </a:r>
            <a:r>
              <a:rPr lang="en-US" sz="2200" smtClean="0">
                <a:ln w="12700">
                  <a:solidFill>
                    <a:sysClr val="windowText" lastClr="000000"/>
                  </a:solidFill>
                </a:ln>
                <a:solidFill>
                  <a:sysClr val="windowText" lastClr="000000"/>
                </a:solidFill>
                <a:latin typeface="Times New Roman" pitchFamily="18" charset="0"/>
                <a:cs typeface="Times New Roman" pitchFamily="18" charset="0"/>
              </a:rPr>
              <a:t>kế</a:t>
            </a:r>
            <a:r>
              <a:rPr lang="en-US" sz="2200" i="1">
                <a:ln w="12700">
                  <a:solidFill>
                    <a:sysClr val="windowText" lastClr="000000"/>
                  </a:solidFill>
                </a:ln>
                <a:solidFill>
                  <a:sysClr val="windowText" lastClr="000000"/>
                </a:solidFill>
                <a:latin typeface="Times New Roman" pitchFamily="18" charset="0"/>
                <a:cs typeface="Times New Roman" pitchFamily="18" charset="0"/>
              </a:rPr>
              <a:t>.</a:t>
            </a:r>
            <a:endParaRPr lang="vi-VN" sz="2200" i="1">
              <a:ln w="12700">
                <a:solidFill>
                  <a:sysClr val="windowText" lastClr="000000"/>
                </a:solidFill>
              </a:ln>
              <a:solidFill>
                <a:sysClr val="windowText" lastClr="000000"/>
              </a:solidFill>
              <a:latin typeface="Times New Roman" pitchFamily="18" charset="0"/>
              <a:cs typeface="Times New Roman" pitchFamily="18" charset="0"/>
            </a:endParaRPr>
          </a:p>
        </p:txBody>
      </p:sp>
      <p:grpSp>
        <p:nvGrpSpPr>
          <p:cNvPr id="48" name="Group 47"/>
          <p:cNvGrpSpPr/>
          <p:nvPr/>
        </p:nvGrpSpPr>
        <p:grpSpPr>
          <a:xfrm>
            <a:off x="8332319" y="574388"/>
            <a:ext cx="3589200" cy="5277693"/>
            <a:chOff x="8296105" y="556281"/>
            <a:chExt cx="3589200" cy="5277693"/>
          </a:xfrm>
        </p:grpSpPr>
        <p:pic>
          <p:nvPicPr>
            <p:cNvPr id="49" name="Picture 6" descr="Bộ dụng cụ thí nghiệm tác dụng làm quay của lực - Rẻ nhất, tốt nhất  AELAB-Nhà sản xuất chất lượng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105" y="556281"/>
              <a:ext cx="3589200" cy="4857277"/>
            </a:xfrm>
            <a:prstGeom prst="rect">
              <a:avLst/>
            </a:prstGeom>
            <a:noFill/>
            <a:extLst>
              <a:ext uri="{909E8E84-426E-40DD-AFC4-6F175D3DCCD1}">
                <a14:hiddenFill xmlns:a14="http://schemas.microsoft.com/office/drawing/2010/main">
                  <a:solidFill>
                    <a:srgbClr val="FFFFFF"/>
                  </a:solidFill>
                </a14:hiddenFill>
              </a:ext>
            </a:extLst>
          </p:spPr>
        </p:pic>
        <p:sp>
          <p:nvSpPr>
            <p:cNvPr id="50" name="矩形 45"/>
            <p:cNvSpPr>
              <a:spLocks noChangeArrowheads="1"/>
            </p:cNvSpPr>
            <p:nvPr/>
          </p:nvSpPr>
          <p:spPr bwMode="auto">
            <a:xfrm>
              <a:off x="9759631" y="5326716"/>
              <a:ext cx="1285596"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just"/>
              <a:r>
                <a:rPr lang="en-US" b="1" smtClean="0">
                  <a:latin typeface="Times New Roman" panose="02020603050405020304" pitchFamily="18" charset="0"/>
                  <a:cs typeface="Times New Roman" panose="02020603050405020304" pitchFamily="18" charset="0"/>
                </a:rPr>
                <a:t>Hình 18.2</a:t>
              </a:r>
              <a:endParaRPr lang="en-US" b="1"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10148935" y="2317693"/>
              <a:ext cx="434567" cy="461665"/>
            </a:xfrm>
            <a:prstGeom prst="rect">
              <a:avLst/>
            </a:prstGeom>
            <a:noFill/>
          </p:spPr>
          <p:txBody>
            <a:bodyPr wrap="square" rtlCol="0">
              <a:spAutoFit/>
            </a:bodyPr>
            <a:lstStyle/>
            <a:p>
              <a:r>
                <a:rPr lang="en-US" sz="2400" b="1" smtClean="0">
                  <a:solidFill>
                    <a:srgbClr val="C00000"/>
                  </a:solidFill>
                </a:rPr>
                <a:t>1</a:t>
              </a:r>
              <a:endParaRPr lang="en-US" sz="2400" b="1">
                <a:solidFill>
                  <a:srgbClr val="C00000"/>
                </a:solidFill>
              </a:endParaRPr>
            </a:p>
          </p:txBody>
        </p:sp>
        <p:sp>
          <p:nvSpPr>
            <p:cNvPr id="52" name="TextBox 51"/>
            <p:cNvSpPr txBox="1"/>
            <p:nvPr/>
          </p:nvSpPr>
          <p:spPr>
            <a:xfrm>
              <a:off x="9949758" y="3666660"/>
              <a:ext cx="434567" cy="461665"/>
            </a:xfrm>
            <a:prstGeom prst="rect">
              <a:avLst/>
            </a:prstGeom>
            <a:noFill/>
          </p:spPr>
          <p:txBody>
            <a:bodyPr wrap="square" rtlCol="0">
              <a:spAutoFit/>
            </a:bodyPr>
            <a:lstStyle/>
            <a:p>
              <a:r>
                <a:rPr lang="en-US" sz="2400" b="1" smtClean="0">
                  <a:solidFill>
                    <a:srgbClr val="C00000"/>
                  </a:solidFill>
                </a:rPr>
                <a:t>2</a:t>
              </a:r>
              <a:endParaRPr lang="en-US" sz="2400" b="1">
                <a:solidFill>
                  <a:srgbClr val="C00000"/>
                </a:solidFill>
              </a:endParaRPr>
            </a:p>
          </p:txBody>
        </p:sp>
        <p:sp>
          <p:nvSpPr>
            <p:cNvPr id="53" name="TextBox 52"/>
            <p:cNvSpPr txBox="1"/>
            <p:nvPr/>
          </p:nvSpPr>
          <p:spPr>
            <a:xfrm>
              <a:off x="10655929" y="1403293"/>
              <a:ext cx="434567" cy="461665"/>
            </a:xfrm>
            <a:prstGeom prst="rect">
              <a:avLst/>
            </a:prstGeom>
            <a:noFill/>
          </p:spPr>
          <p:txBody>
            <a:bodyPr wrap="square" rtlCol="0">
              <a:spAutoFit/>
            </a:bodyPr>
            <a:lstStyle/>
            <a:p>
              <a:r>
                <a:rPr lang="en-US" sz="2400" b="1" smtClean="0">
                  <a:solidFill>
                    <a:srgbClr val="C00000"/>
                  </a:solidFill>
                </a:rPr>
                <a:t>4</a:t>
              </a:r>
              <a:endParaRPr lang="en-US" sz="2400" b="1">
                <a:solidFill>
                  <a:srgbClr val="C00000"/>
                </a:solidFill>
              </a:endParaRPr>
            </a:p>
          </p:txBody>
        </p:sp>
        <p:sp>
          <p:nvSpPr>
            <p:cNvPr id="54" name="TextBox 53"/>
            <p:cNvSpPr txBox="1"/>
            <p:nvPr/>
          </p:nvSpPr>
          <p:spPr>
            <a:xfrm>
              <a:off x="10674036" y="4336615"/>
              <a:ext cx="434567" cy="461665"/>
            </a:xfrm>
            <a:prstGeom prst="rect">
              <a:avLst/>
            </a:prstGeom>
            <a:noFill/>
          </p:spPr>
          <p:txBody>
            <a:bodyPr wrap="square" rtlCol="0">
              <a:spAutoFit/>
            </a:bodyPr>
            <a:lstStyle/>
            <a:p>
              <a:r>
                <a:rPr lang="en-US" sz="2400" b="1" smtClean="0">
                  <a:solidFill>
                    <a:srgbClr val="C00000"/>
                  </a:solidFill>
                </a:rPr>
                <a:t>3</a:t>
              </a:r>
              <a:endParaRPr lang="en-US" sz="2400" b="1">
                <a:solidFill>
                  <a:srgbClr val="C00000"/>
                </a:solidFill>
              </a:endParaRPr>
            </a:p>
          </p:txBody>
        </p:sp>
        <p:sp>
          <p:nvSpPr>
            <p:cNvPr id="55" name="TextBox 54"/>
            <p:cNvSpPr txBox="1"/>
            <p:nvPr/>
          </p:nvSpPr>
          <p:spPr>
            <a:xfrm>
              <a:off x="9026306" y="2824687"/>
              <a:ext cx="434567" cy="461665"/>
            </a:xfrm>
            <a:prstGeom prst="rect">
              <a:avLst/>
            </a:prstGeom>
            <a:noFill/>
          </p:spPr>
          <p:txBody>
            <a:bodyPr wrap="square" rtlCol="0">
              <a:spAutoFit/>
            </a:bodyPr>
            <a:lstStyle/>
            <a:p>
              <a:r>
                <a:rPr lang="en-US" sz="2400" b="1" smtClean="0">
                  <a:solidFill>
                    <a:srgbClr val="C00000"/>
                  </a:solidFill>
                </a:rPr>
                <a:t>5</a:t>
              </a:r>
              <a:endParaRPr lang="en-US" sz="2400" b="1">
                <a:solidFill>
                  <a:srgbClr val="C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 fill="hold"/>
                                        <p:tgtEl>
                                          <p:spTgt spid="38"/>
                                        </p:tgtEl>
                                        <p:attrNameLst>
                                          <p:attrName>ppt_w</p:attrName>
                                        </p:attrNameLst>
                                      </p:cBhvr>
                                      <p:tavLst>
                                        <p:tav tm="0">
                                          <p:val>
                                            <p:fltVal val="0"/>
                                          </p:val>
                                        </p:tav>
                                        <p:tav tm="100000">
                                          <p:val>
                                            <p:strVal val="#ppt_w"/>
                                          </p:val>
                                        </p:tav>
                                      </p:tavLst>
                                    </p:anim>
                                    <p:anim calcmode="lin" valueType="num">
                                      <p:cBhvr>
                                        <p:cTn id="8" dur="10" fill="hold"/>
                                        <p:tgtEl>
                                          <p:spTgt spid="38"/>
                                        </p:tgtEl>
                                        <p:attrNameLst>
                                          <p:attrName>ppt_h</p:attrName>
                                        </p:attrNameLst>
                                      </p:cBhvr>
                                      <p:tavLst>
                                        <p:tav tm="0">
                                          <p:val>
                                            <p:fltVal val="0"/>
                                          </p:val>
                                        </p:tav>
                                        <p:tav tm="100000">
                                          <p:val>
                                            <p:strVal val="#ppt_h"/>
                                          </p:val>
                                        </p:tav>
                                      </p:tavLst>
                                    </p:anim>
                                    <p:animEffect transition="in" filter="fade">
                                      <p:cBhvr>
                                        <p:cTn id="9" dur="1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9834" y="1059252"/>
            <a:ext cx="11353045" cy="54954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79834" y="2580229"/>
            <a:ext cx="113530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3"/>
          <p:cNvSpPr>
            <a:spLocks noChangeArrowheads="1"/>
          </p:cNvSpPr>
          <p:nvPr/>
        </p:nvSpPr>
        <p:spPr bwMode="auto">
          <a:xfrm>
            <a:off x="449888" y="1475700"/>
            <a:ext cx="2564914"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noFill/>
                </a:ln>
                <a:solidFill>
                  <a:srgbClr val="090296"/>
                </a:solidFill>
                <a:latin typeface="Times New Roman" pitchFamily="18" charset="0"/>
                <a:cs typeface="Times New Roman" pitchFamily="18" charset="0"/>
              </a:rPr>
              <a:t>Vị trí tác dụng lực</a:t>
            </a:r>
            <a:endParaRPr lang="vi-VN" sz="2200" i="1">
              <a:ln w="12700">
                <a:noFill/>
              </a:ln>
              <a:solidFill>
                <a:srgbClr val="090296"/>
              </a:solidFill>
              <a:latin typeface="Times New Roman" pitchFamily="18" charset="0"/>
              <a:cs typeface="Times New Roman" pitchFamily="18" charset="0"/>
            </a:endParaRPr>
          </a:p>
        </p:txBody>
      </p:sp>
      <p:sp>
        <p:nvSpPr>
          <p:cNvPr id="10" name="Rectangle 3"/>
          <p:cNvSpPr>
            <a:spLocks noChangeArrowheads="1"/>
          </p:cNvSpPr>
          <p:nvPr/>
        </p:nvSpPr>
        <p:spPr bwMode="auto">
          <a:xfrm>
            <a:off x="440836" y="2951408"/>
            <a:ext cx="2564914"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noFill/>
                </a:ln>
                <a:solidFill>
                  <a:srgbClr val="090296"/>
                </a:solidFill>
                <a:latin typeface="Times New Roman" pitchFamily="18" charset="0"/>
                <a:cs typeface="Times New Roman" pitchFamily="18" charset="0"/>
              </a:rPr>
              <a:t>Kéo lực kế sang trái</a:t>
            </a:r>
            <a:endParaRPr lang="vi-VN" sz="2200" i="1">
              <a:ln w="12700">
                <a:noFill/>
              </a:ln>
              <a:solidFill>
                <a:srgbClr val="090296"/>
              </a:solidFill>
              <a:latin typeface="Times New Roman" pitchFamily="18" charset="0"/>
              <a:cs typeface="Times New Roman" pitchFamily="18" charset="0"/>
            </a:endParaRPr>
          </a:p>
        </p:txBody>
      </p:sp>
      <p:sp>
        <p:nvSpPr>
          <p:cNvPr id="11" name="Rectangle 10"/>
          <p:cNvSpPr>
            <a:spLocks noChangeArrowheads="1"/>
          </p:cNvSpPr>
          <p:nvPr/>
        </p:nvSpPr>
        <p:spPr bwMode="auto">
          <a:xfrm>
            <a:off x="449887" y="4173630"/>
            <a:ext cx="2564914"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noFill/>
                </a:ln>
                <a:solidFill>
                  <a:srgbClr val="090296"/>
                </a:solidFill>
                <a:latin typeface="Times New Roman" pitchFamily="18" charset="0"/>
                <a:cs typeface="Times New Roman" pitchFamily="18" charset="0"/>
              </a:rPr>
              <a:t>Kéo lực kế sang phải</a:t>
            </a:r>
            <a:endParaRPr lang="vi-VN" sz="2200" i="1">
              <a:ln w="12700">
                <a:noFill/>
              </a:ln>
              <a:solidFill>
                <a:srgbClr val="090296"/>
              </a:solidFill>
              <a:latin typeface="Times New Roman" pitchFamily="18" charset="0"/>
              <a:cs typeface="Times New Roman" pitchFamily="18" charset="0"/>
            </a:endParaRPr>
          </a:p>
        </p:txBody>
      </p:sp>
      <p:sp>
        <p:nvSpPr>
          <p:cNvPr id="12" name="Rectangle 11"/>
          <p:cNvSpPr>
            <a:spLocks noChangeArrowheads="1"/>
          </p:cNvSpPr>
          <p:nvPr/>
        </p:nvSpPr>
        <p:spPr bwMode="auto">
          <a:xfrm>
            <a:off x="440835" y="5205730"/>
            <a:ext cx="2564914" cy="1107996"/>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noFill/>
                </a:ln>
                <a:solidFill>
                  <a:srgbClr val="090296"/>
                </a:solidFill>
                <a:latin typeface="Times New Roman" pitchFamily="18" charset="0"/>
                <a:cs typeface="Times New Roman" pitchFamily="18" charset="0"/>
              </a:rPr>
              <a:t>Kéo lực kế thẳng xuống dưới, song song với thanh nhựa.</a:t>
            </a:r>
            <a:endParaRPr lang="vi-VN" sz="2200" i="1">
              <a:ln w="12700">
                <a:noFill/>
              </a:ln>
              <a:solidFill>
                <a:srgbClr val="090296"/>
              </a:solidFill>
              <a:latin typeface="Times New Roman" pitchFamily="18" charset="0"/>
              <a:cs typeface="Times New Roman" pitchFamily="18" charset="0"/>
            </a:endParaRPr>
          </a:p>
        </p:txBody>
      </p:sp>
      <p:sp>
        <p:nvSpPr>
          <p:cNvPr id="13" name="Rectangle 3"/>
          <p:cNvSpPr>
            <a:spLocks noChangeArrowheads="1"/>
          </p:cNvSpPr>
          <p:nvPr/>
        </p:nvSpPr>
        <p:spPr bwMode="auto">
          <a:xfrm>
            <a:off x="3048234" y="1131666"/>
            <a:ext cx="2818413" cy="1446550"/>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latin typeface="Times New Roman" pitchFamily="18" charset="0"/>
                <a:cs typeface="Times New Roman" pitchFamily="18" charset="0"/>
              </a:rPr>
              <a:t>Thanh nhựa có quay hay không? Nếu có thì mô tả chuyển động quay của thanh nhựa</a:t>
            </a:r>
            <a:endParaRPr lang="vi-VN" sz="2200" i="1">
              <a:ln w="12700">
                <a:solidFill>
                  <a:sysClr val="windowText" lastClr="000000"/>
                </a:solidFill>
              </a:ln>
              <a:latin typeface="Times New Roman" pitchFamily="18" charset="0"/>
              <a:cs typeface="Times New Roman" pitchFamily="18" charset="0"/>
            </a:endParaRPr>
          </a:p>
        </p:txBody>
      </p:sp>
      <p:sp>
        <p:nvSpPr>
          <p:cNvPr id="14" name="Rectangle 13"/>
          <p:cNvSpPr>
            <a:spLocks noChangeArrowheads="1"/>
          </p:cNvSpPr>
          <p:nvPr/>
        </p:nvSpPr>
        <p:spPr bwMode="auto">
          <a:xfrm>
            <a:off x="3057285" y="2616437"/>
            <a:ext cx="2818415" cy="1107996"/>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Có. Thanh nhựa quay cùng chiều kim đồng hồ quanh điểm O</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15" name="Rectangle 14"/>
          <p:cNvSpPr>
            <a:spLocks noChangeArrowheads="1"/>
          </p:cNvSpPr>
          <p:nvPr/>
        </p:nvSpPr>
        <p:spPr bwMode="auto">
          <a:xfrm>
            <a:off x="3057292" y="5531652"/>
            <a:ext cx="2284258"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Không </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16" name="Rectangle 15"/>
          <p:cNvSpPr>
            <a:spLocks noChangeArrowheads="1"/>
          </p:cNvSpPr>
          <p:nvPr/>
        </p:nvSpPr>
        <p:spPr bwMode="auto">
          <a:xfrm>
            <a:off x="3057287" y="3838663"/>
            <a:ext cx="2782200" cy="1107996"/>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Có. Thanh nhựa quay ngược chiều kim đồng hồ quanh điểm O</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18" name="Rectangle 3"/>
          <p:cNvSpPr>
            <a:spLocks noChangeArrowheads="1"/>
          </p:cNvSpPr>
          <p:nvPr/>
        </p:nvSpPr>
        <p:spPr bwMode="auto">
          <a:xfrm>
            <a:off x="5815576" y="1131671"/>
            <a:ext cx="2178634" cy="1107996"/>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latin typeface="Times New Roman" pitchFamily="18" charset="0"/>
                <a:cs typeface="Times New Roman" pitchFamily="18" charset="0"/>
              </a:rPr>
              <a:t>Phương của lực có song song với trục quay không?</a:t>
            </a:r>
            <a:endParaRPr lang="vi-VN" sz="2200" i="1">
              <a:ln w="12700">
                <a:solidFill>
                  <a:sysClr val="windowText" lastClr="000000"/>
                </a:solidFill>
              </a:ln>
              <a:latin typeface="Times New Roman" pitchFamily="18" charset="0"/>
              <a:cs typeface="Times New Roman" pitchFamily="18" charset="0"/>
            </a:endParaRPr>
          </a:p>
        </p:txBody>
      </p:sp>
      <p:sp>
        <p:nvSpPr>
          <p:cNvPr id="19" name="Rectangle 18"/>
          <p:cNvSpPr>
            <a:spLocks noChangeArrowheads="1"/>
          </p:cNvSpPr>
          <p:nvPr/>
        </p:nvSpPr>
        <p:spPr bwMode="auto">
          <a:xfrm>
            <a:off x="6316530" y="2951417"/>
            <a:ext cx="1550929"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Không</a:t>
            </a:r>
            <a:r>
              <a:rPr lang="en-US" sz="2200" smtClean="0">
                <a:ln w="12700">
                  <a:solidFill>
                    <a:sysClr val="windowText" lastClr="000000"/>
                  </a:solidFill>
                </a:ln>
                <a:latin typeface="Times New Roman" pitchFamily="18" charset="0"/>
                <a:cs typeface="Times New Roman" pitchFamily="18" charset="0"/>
              </a:rPr>
              <a:t> </a:t>
            </a:r>
            <a:endParaRPr lang="vi-VN" sz="2200" i="1">
              <a:ln w="12700">
                <a:solidFill>
                  <a:sysClr val="windowText" lastClr="000000"/>
                </a:solidFill>
              </a:ln>
              <a:latin typeface="Times New Roman" pitchFamily="18" charset="0"/>
              <a:cs typeface="Times New Roman" pitchFamily="18" charset="0"/>
            </a:endParaRPr>
          </a:p>
        </p:txBody>
      </p:sp>
      <p:sp>
        <p:nvSpPr>
          <p:cNvPr id="20" name="Rectangle 19"/>
          <p:cNvSpPr>
            <a:spLocks noChangeArrowheads="1"/>
          </p:cNvSpPr>
          <p:nvPr/>
        </p:nvSpPr>
        <p:spPr bwMode="auto">
          <a:xfrm>
            <a:off x="6316532" y="4164577"/>
            <a:ext cx="1469448"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Không </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21" name="Rectangle 20"/>
          <p:cNvSpPr>
            <a:spLocks noChangeArrowheads="1"/>
          </p:cNvSpPr>
          <p:nvPr/>
        </p:nvSpPr>
        <p:spPr bwMode="auto">
          <a:xfrm>
            <a:off x="6307480" y="5531657"/>
            <a:ext cx="1532822"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Không </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23" name="Rectangle 3"/>
          <p:cNvSpPr>
            <a:spLocks noChangeArrowheads="1"/>
          </p:cNvSpPr>
          <p:nvPr/>
        </p:nvSpPr>
        <p:spPr bwMode="auto">
          <a:xfrm>
            <a:off x="8124204" y="1131670"/>
            <a:ext cx="1780282" cy="1107996"/>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latin typeface="Times New Roman" pitchFamily="18" charset="0"/>
                <a:cs typeface="Times New Roman" pitchFamily="18" charset="0"/>
              </a:rPr>
              <a:t>Phương của lực có cắt trục quay không?</a:t>
            </a:r>
            <a:endParaRPr lang="vi-VN" sz="2200" i="1">
              <a:ln w="12700">
                <a:solidFill>
                  <a:sysClr val="windowText" lastClr="000000"/>
                </a:solidFill>
              </a:ln>
              <a:latin typeface="Times New Roman" pitchFamily="18" charset="0"/>
              <a:cs typeface="Times New Roman" pitchFamily="18" charset="0"/>
            </a:endParaRPr>
          </a:p>
        </p:txBody>
      </p:sp>
      <p:sp>
        <p:nvSpPr>
          <p:cNvPr id="24" name="Rectangle 23"/>
          <p:cNvSpPr>
            <a:spLocks noChangeArrowheads="1"/>
          </p:cNvSpPr>
          <p:nvPr/>
        </p:nvSpPr>
        <p:spPr bwMode="auto">
          <a:xfrm>
            <a:off x="8380720" y="2951417"/>
            <a:ext cx="1333645"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Không</a:t>
            </a:r>
            <a:r>
              <a:rPr lang="en-US" sz="2200" smtClean="0">
                <a:ln w="12700">
                  <a:solidFill>
                    <a:sysClr val="windowText" lastClr="000000"/>
                  </a:solidFill>
                </a:ln>
                <a:latin typeface="Times New Roman" pitchFamily="18" charset="0"/>
                <a:cs typeface="Times New Roman" pitchFamily="18" charset="0"/>
              </a:rPr>
              <a:t> </a:t>
            </a:r>
            <a:endParaRPr lang="vi-VN" sz="2200" i="1">
              <a:ln w="12700">
                <a:solidFill>
                  <a:sysClr val="windowText" lastClr="000000"/>
                </a:solidFill>
              </a:ln>
              <a:latin typeface="Times New Roman" pitchFamily="18" charset="0"/>
              <a:cs typeface="Times New Roman" pitchFamily="18" charset="0"/>
            </a:endParaRPr>
          </a:p>
        </p:txBody>
      </p:sp>
      <p:sp>
        <p:nvSpPr>
          <p:cNvPr id="25" name="Rectangle 24"/>
          <p:cNvSpPr>
            <a:spLocks noChangeArrowheads="1"/>
          </p:cNvSpPr>
          <p:nvPr/>
        </p:nvSpPr>
        <p:spPr bwMode="auto">
          <a:xfrm>
            <a:off x="8380722" y="4164578"/>
            <a:ext cx="1550929"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Không </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26" name="Rectangle 25"/>
          <p:cNvSpPr>
            <a:spLocks noChangeArrowheads="1"/>
          </p:cNvSpPr>
          <p:nvPr/>
        </p:nvSpPr>
        <p:spPr bwMode="auto">
          <a:xfrm>
            <a:off x="8380724" y="5531658"/>
            <a:ext cx="989614"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solidFill>
                  <a:srgbClr val="C00000"/>
                </a:solidFill>
                <a:latin typeface="Times New Roman" pitchFamily="18" charset="0"/>
                <a:cs typeface="Times New Roman" pitchFamily="18" charset="0"/>
              </a:rPr>
              <a:t>Có </a:t>
            </a:r>
            <a:endParaRPr lang="vi-VN" sz="2200" i="1">
              <a:ln w="12700">
                <a:solidFill>
                  <a:sysClr val="windowText" lastClr="000000"/>
                </a:solidFill>
              </a:ln>
              <a:solidFill>
                <a:srgbClr val="C00000"/>
              </a:solidFill>
              <a:latin typeface="Times New Roman" pitchFamily="18" charset="0"/>
              <a:cs typeface="Times New Roman" pitchFamily="18" charset="0"/>
            </a:endParaRPr>
          </a:p>
        </p:txBody>
      </p:sp>
      <p:sp>
        <p:nvSpPr>
          <p:cNvPr id="27" name="Rectangle 26"/>
          <p:cNvSpPr>
            <a:spLocks noChangeArrowheads="1"/>
          </p:cNvSpPr>
          <p:nvPr/>
        </p:nvSpPr>
        <p:spPr bwMode="auto">
          <a:xfrm>
            <a:off x="10233666" y="1131671"/>
            <a:ext cx="1572052" cy="1107996"/>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smtClean="0">
                <a:ln w="12700">
                  <a:solidFill>
                    <a:sysClr val="windowText" lastClr="000000"/>
                  </a:solidFill>
                </a:ln>
                <a:latin typeface="Times New Roman" pitchFamily="18" charset="0"/>
                <a:cs typeface="Times New Roman" pitchFamily="18" charset="0"/>
              </a:rPr>
              <a:t>Độ lớn của lực kế bằng bao nhiêu?</a:t>
            </a:r>
            <a:endParaRPr lang="vi-VN" sz="2200" i="1">
              <a:ln w="12700">
                <a:solidFill>
                  <a:sysClr val="windowText" lastClr="000000"/>
                </a:solidFill>
              </a:ln>
              <a:latin typeface="Times New Roman" pitchFamily="18" charset="0"/>
              <a:cs typeface="Times New Roman" pitchFamily="18" charset="0"/>
            </a:endParaRPr>
          </a:p>
        </p:txBody>
      </p:sp>
      <p:cxnSp>
        <p:nvCxnSpPr>
          <p:cNvPr id="30" name="Straight Connector 29"/>
          <p:cNvCxnSpPr/>
          <p:nvPr/>
        </p:nvCxnSpPr>
        <p:spPr>
          <a:xfrm>
            <a:off x="2987643" y="1059252"/>
            <a:ext cx="0" cy="55098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9834" y="3730020"/>
            <a:ext cx="113530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0780" y="5060878"/>
            <a:ext cx="113530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48536" y="1041145"/>
            <a:ext cx="0" cy="55098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120955" y="1050198"/>
            <a:ext cx="0" cy="55098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112718" y="1059252"/>
            <a:ext cx="0" cy="55098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Rectangle 3"/>
          <p:cNvSpPr>
            <a:spLocks noChangeArrowheads="1"/>
          </p:cNvSpPr>
          <p:nvPr/>
        </p:nvSpPr>
        <p:spPr bwMode="auto">
          <a:xfrm>
            <a:off x="3066343" y="479816"/>
            <a:ext cx="7136914"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solidFill>
                    <a:sysClr val="windowText" lastClr="000000"/>
                  </a:solidFill>
                </a:ln>
                <a:solidFill>
                  <a:srgbClr val="C00000"/>
                </a:solidFill>
                <a:latin typeface="Times New Roman" pitchFamily="18" charset="0"/>
                <a:cs typeface="Times New Roman" pitchFamily="18" charset="0"/>
              </a:rPr>
              <a:t>Tiến hành thí nghiệm và điền kết quả vào bảng sau:</a:t>
            </a:r>
            <a:endParaRPr lang="vi-VN" sz="2200" b="1" i="1">
              <a:ln w="12700">
                <a:solidFill>
                  <a:sysClr val="windowText" lastClr="000000"/>
                </a:solidFill>
              </a:ln>
              <a:solidFill>
                <a:srgbClr val="C00000"/>
              </a:solidFill>
              <a:latin typeface="Times New Roman" pitchFamily="18" charset="0"/>
              <a:cs typeface="Times New Roman" pitchFamily="18" charset="0"/>
            </a:endParaRPr>
          </a:p>
        </p:txBody>
      </p:sp>
      <p:sp>
        <p:nvSpPr>
          <p:cNvPr id="43" name="Rectangle 3"/>
          <p:cNvSpPr>
            <a:spLocks noChangeArrowheads="1"/>
          </p:cNvSpPr>
          <p:nvPr/>
        </p:nvSpPr>
        <p:spPr bwMode="auto">
          <a:xfrm>
            <a:off x="5039999" y="0"/>
            <a:ext cx="3216761"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solidFill>
                    <a:sysClr val="windowText" lastClr="000000"/>
                  </a:solidFill>
                </a:ln>
                <a:solidFill>
                  <a:srgbClr val="C00000"/>
                </a:solidFill>
                <a:latin typeface="Times New Roman" pitchFamily="18" charset="0"/>
                <a:cs typeface="Times New Roman" pitchFamily="18" charset="0"/>
              </a:rPr>
              <a:t>PHIẾU HỌC TẬP 1</a:t>
            </a:r>
            <a:endParaRPr lang="vi-VN" sz="2200" b="1" i="1">
              <a:ln w="12700">
                <a:solidFill>
                  <a:sysClr val="windowText" lastClr="000000"/>
                </a:solidFill>
              </a:ln>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2848" y="1308403"/>
            <a:ext cx="7286876" cy="619272"/>
          </a:xfrm>
          <a:prstGeom prst="rect">
            <a:avLst/>
          </a:prstGeom>
        </p:spPr>
        <p:txBody>
          <a:bodyPr wrap="square">
            <a:spAutoFit/>
          </a:bodyPr>
          <a:lstStyle/>
          <a:p>
            <a:pPr algn="ctr">
              <a:lnSpc>
                <a:spcPct val="107000"/>
              </a:lnSpc>
              <a:spcAft>
                <a:spcPts val="800"/>
              </a:spcAft>
            </a:pPr>
            <a:r>
              <a:rPr lang="vi-VN" sz="3200" smtClean="0">
                <a:latin typeface="Times New Roman" panose="02020603050405020304" pitchFamily="18" charset="0"/>
                <a:ea typeface="Arial" panose="020B0604020202020204" pitchFamily="34" charset="0"/>
                <a:cs typeface="Times New Roman" panose="02020603050405020304" pitchFamily="18" charset="0"/>
              </a:rPr>
              <a:t>Quan </a:t>
            </a:r>
            <a:r>
              <a:rPr lang="vi-VN" sz="3200" dirty="0">
                <a:latin typeface="Times New Roman" panose="02020603050405020304" pitchFamily="18" charset="0"/>
                <a:ea typeface="Arial" panose="020B0604020202020204" pitchFamily="34" charset="0"/>
                <a:cs typeface="Times New Roman" panose="02020603050405020304" pitchFamily="18" charset="0"/>
              </a:rPr>
              <a:t>sát, Phiếu học tập, Bảng kiểm</a:t>
            </a:r>
            <a:endParaRPr lang="en-US" sz="3200" dirty="0">
              <a:effectLst/>
              <a:latin typeface="Times New Roman" panose="02020603050405020304" pitchFamily="18" charset="0"/>
              <a:ea typeface="Arial" panose="020B0604020202020204" pitchFamily="34" charset="0"/>
            </a:endParaRPr>
          </a:p>
        </p:txBody>
      </p:sp>
      <p:grpSp>
        <p:nvGrpSpPr>
          <p:cNvPr id="32" name="Group 31"/>
          <p:cNvGrpSpPr/>
          <p:nvPr/>
        </p:nvGrpSpPr>
        <p:grpSpPr>
          <a:xfrm>
            <a:off x="790552" y="2213347"/>
            <a:ext cx="10599499" cy="2195694"/>
            <a:chOff x="444323" y="2879174"/>
            <a:chExt cx="10599499" cy="2195694"/>
          </a:xfrm>
        </p:grpSpPr>
        <p:sp>
          <p:nvSpPr>
            <p:cNvPr id="4" name="Rectangle 3"/>
            <p:cNvSpPr/>
            <p:nvPr/>
          </p:nvSpPr>
          <p:spPr>
            <a:xfrm>
              <a:off x="444323" y="2888053"/>
              <a:ext cx="10590621" cy="218109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44323" y="4169331"/>
              <a:ext cx="1059062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485445" y="2888052"/>
              <a:ext cx="0" cy="21868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3"/>
            <p:cNvSpPr>
              <a:spLocks noChangeArrowheads="1"/>
            </p:cNvSpPr>
            <p:nvPr/>
          </p:nvSpPr>
          <p:spPr bwMode="auto">
            <a:xfrm>
              <a:off x="2287568" y="3153579"/>
              <a:ext cx="2564914"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noFill/>
                  </a:ln>
                  <a:latin typeface="Times New Roman" pitchFamily="18" charset="0"/>
                  <a:cs typeface="Times New Roman" pitchFamily="18" charset="0"/>
                </a:rPr>
                <a:t>CÁC TIÊU CHÍ</a:t>
              </a:r>
              <a:endParaRPr lang="vi-VN" sz="2200" b="1" i="1">
                <a:ln w="12700">
                  <a:noFill/>
                </a:ln>
                <a:latin typeface="Times New Roman" pitchFamily="18" charset="0"/>
                <a:cs typeface="Times New Roman" pitchFamily="18" charset="0"/>
              </a:endParaRPr>
            </a:p>
          </p:txBody>
        </p:sp>
        <p:cxnSp>
          <p:nvCxnSpPr>
            <p:cNvPr id="12" name="Straight Connector 11"/>
            <p:cNvCxnSpPr/>
            <p:nvPr/>
          </p:nvCxnSpPr>
          <p:spPr>
            <a:xfrm>
              <a:off x="8749247" y="2879174"/>
              <a:ext cx="0" cy="21868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3"/>
            <p:cNvSpPr>
              <a:spLocks noChangeArrowheads="1"/>
            </p:cNvSpPr>
            <p:nvPr/>
          </p:nvSpPr>
          <p:spPr bwMode="auto">
            <a:xfrm>
              <a:off x="529787" y="3686239"/>
              <a:ext cx="5533662"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noFill/>
                  </a:ln>
                  <a:latin typeface="Times New Roman" pitchFamily="18" charset="0"/>
                  <a:cs typeface="Times New Roman" pitchFamily="18" charset="0"/>
                </a:rPr>
                <a:t>Thao tác thí nghiệm đúng, chính xác</a:t>
              </a:r>
              <a:endParaRPr lang="vi-VN" sz="2200" b="1" i="1">
                <a:ln w="12700">
                  <a:noFill/>
                </a:ln>
                <a:latin typeface="Times New Roman" pitchFamily="18" charset="0"/>
                <a:cs typeface="Times New Roman" pitchFamily="18" charset="0"/>
              </a:endParaRPr>
            </a:p>
          </p:txBody>
        </p:sp>
        <p:sp>
          <p:nvSpPr>
            <p:cNvPr id="16" name="Rectangle 3"/>
            <p:cNvSpPr>
              <a:spLocks noChangeArrowheads="1"/>
            </p:cNvSpPr>
            <p:nvPr/>
          </p:nvSpPr>
          <p:spPr bwMode="auto">
            <a:xfrm>
              <a:off x="512031" y="4369819"/>
              <a:ext cx="5533662"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noFill/>
                  </a:ln>
                  <a:latin typeface="Times New Roman" pitchFamily="18" charset="0"/>
                  <a:cs typeface="Times New Roman" pitchFamily="18" charset="0"/>
                </a:rPr>
                <a:t>Nêu được khi nào lực tác dụng làm quay vật</a:t>
              </a:r>
              <a:endParaRPr lang="vi-VN" sz="2200" b="1" i="1">
                <a:ln w="12700">
                  <a:noFill/>
                </a:ln>
                <a:latin typeface="Times New Roman" pitchFamily="18" charset="0"/>
                <a:cs typeface="Times New Roman" pitchFamily="18" charset="0"/>
              </a:endParaRPr>
            </a:p>
          </p:txBody>
        </p:sp>
        <p:cxnSp>
          <p:nvCxnSpPr>
            <p:cNvPr id="23" name="Straight Connector 22"/>
            <p:cNvCxnSpPr/>
            <p:nvPr/>
          </p:nvCxnSpPr>
          <p:spPr>
            <a:xfrm>
              <a:off x="453201" y="3565649"/>
              <a:ext cx="1059062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3"/>
            <p:cNvSpPr>
              <a:spLocks noChangeArrowheads="1"/>
            </p:cNvSpPr>
            <p:nvPr/>
          </p:nvSpPr>
          <p:spPr bwMode="auto">
            <a:xfrm>
              <a:off x="7223550" y="3153578"/>
              <a:ext cx="1094827"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noFill/>
                  </a:ln>
                  <a:latin typeface="Times New Roman" pitchFamily="18" charset="0"/>
                  <a:cs typeface="Times New Roman" pitchFamily="18" charset="0"/>
                </a:rPr>
                <a:t>CÓ</a:t>
              </a:r>
              <a:endParaRPr lang="vi-VN" sz="2200" b="1" i="1">
                <a:ln w="12700">
                  <a:noFill/>
                </a:ln>
                <a:latin typeface="Times New Roman" pitchFamily="18" charset="0"/>
                <a:cs typeface="Times New Roman" pitchFamily="18" charset="0"/>
              </a:endParaRPr>
            </a:p>
          </p:txBody>
        </p:sp>
        <p:sp>
          <p:nvSpPr>
            <p:cNvPr id="25" name="Rectangle 3"/>
            <p:cNvSpPr>
              <a:spLocks noChangeArrowheads="1"/>
            </p:cNvSpPr>
            <p:nvPr/>
          </p:nvSpPr>
          <p:spPr bwMode="auto">
            <a:xfrm>
              <a:off x="9292044" y="3153579"/>
              <a:ext cx="1547588"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noFill/>
                  </a:ln>
                  <a:latin typeface="Times New Roman" pitchFamily="18" charset="0"/>
                  <a:cs typeface="Times New Roman" pitchFamily="18" charset="0"/>
                </a:rPr>
                <a:t>KHÔNG</a:t>
              </a:r>
              <a:endParaRPr lang="vi-VN" sz="2200" b="1" i="1">
                <a:ln w="12700">
                  <a:noFill/>
                </a:ln>
                <a:latin typeface="Times New Roman" pitchFamily="18" charset="0"/>
                <a:cs typeface="Times New Roman" pitchFamily="18" charset="0"/>
              </a:endParaRPr>
            </a:p>
          </p:txBody>
        </p:sp>
      </p:grpSp>
      <p:sp>
        <p:nvSpPr>
          <p:cNvPr id="33" name="Text Box 4"/>
          <p:cNvSpPr txBox="1">
            <a:spLocks noChangeArrowheads="1"/>
          </p:cNvSpPr>
          <p:nvPr/>
        </p:nvSpPr>
        <p:spPr bwMode="auto">
          <a:xfrm>
            <a:off x="2140315" y="647271"/>
            <a:ext cx="8094722" cy="430887"/>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8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Phương pháp đánh giá và công cụ đánh giá</a:t>
            </a:r>
            <a:endParaRPr lang="en-US" sz="28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Tree>
    <p:extLst>
      <p:ext uri="{BB962C8B-B14F-4D97-AF65-F5344CB8AC3E}">
        <p14:creationId xmlns:p14="http://schemas.microsoft.com/office/powerpoint/2010/main" val="3548792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674" y="191386"/>
            <a:ext cx="7230138" cy="1200329"/>
          </a:xfrm>
          <a:prstGeom prst="rect">
            <a:avLst/>
          </a:prstGeom>
          <a:noFill/>
        </p:spPr>
        <p:txBody>
          <a:bodyPr wrap="square" rtlCol="0">
            <a:spAutoFit/>
          </a:bodyPr>
          <a:lstStyle/>
          <a:p>
            <a:pPr algn="just"/>
            <a:r>
              <a:rPr lang="en-US" sz="2400" smtClean="0"/>
              <a:t>Lực tác dụng vào vật có thể làm thay đổi tốc độ, hướng chuyển động hoặc làm biến dạng vật. Lực còn có thể làm quay vật.</a:t>
            </a:r>
            <a:endParaRPr lang="en-US" sz="2400"/>
          </a:p>
        </p:txBody>
      </p:sp>
      <p:sp>
        <p:nvSpPr>
          <p:cNvPr id="6" name="TextBox 5"/>
          <p:cNvSpPr txBox="1"/>
          <p:nvPr/>
        </p:nvSpPr>
        <p:spPr>
          <a:xfrm>
            <a:off x="425307" y="1424771"/>
            <a:ext cx="7219506" cy="830997"/>
          </a:xfrm>
          <a:prstGeom prst="rect">
            <a:avLst/>
          </a:prstGeom>
          <a:noFill/>
        </p:spPr>
        <p:txBody>
          <a:bodyPr wrap="square" rtlCol="0">
            <a:spAutoFit/>
          </a:bodyPr>
          <a:lstStyle/>
          <a:p>
            <a:pPr algn="just"/>
            <a:r>
              <a:rPr lang="en-US" sz="2400" b="1" smtClean="0"/>
              <a:t>Ví dụ: </a:t>
            </a:r>
            <a:r>
              <a:rPr lang="en-US" sz="2400" smtClean="0"/>
              <a:t>Khi đẩy hoặc kéo thì cánh cửa có thể quay quanh bản lề (hình 18.1).</a:t>
            </a:r>
            <a:endParaRPr lang="en-US" sz="2400"/>
          </a:p>
        </p:txBody>
      </p:sp>
      <p:sp>
        <p:nvSpPr>
          <p:cNvPr id="7" name="TextBox 6"/>
          <p:cNvSpPr txBox="1"/>
          <p:nvPr/>
        </p:nvSpPr>
        <p:spPr>
          <a:xfrm>
            <a:off x="414674" y="2275379"/>
            <a:ext cx="7357729" cy="461665"/>
          </a:xfrm>
          <a:prstGeom prst="rect">
            <a:avLst/>
          </a:prstGeom>
          <a:noFill/>
        </p:spPr>
        <p:txBody>
          <a:bodyPr wrap="square" rtlCol="0">
            <a:spAutoFit/>
          </a:bodyPr>
          <a:lstStyle/>
          <a:p>
            <a:pPr algn="just"/>
            <a:r>
              <a:rPr lang="en-US" sz="2400" smtClean="0">
                <a:solidFill>
                  <a:srgbClr val="C00000"/>
                </a:solidFill>
              </a:rPr>
              <a:t>Khi nào thì lực tác dụng lên vật sẽ làm quay vật?</a:t>
            </a:r>
            <a:endParaRPr lang="en-US" sz="2400">
              <a:solidFill>
                <a:srgbClr val="C00000"/>
              </a:solidFill>
            </a:endParaRPr>
          </a:p>
        </p:txBody>
      </p:sp>
      <p:grpSp>
        <p:nvGrpSpPr>
          <p:cNvPr id="26" name="Group 25"/>
          <p:cNvGrpSpPr/>
          <p:nvPr/>
        </p:nvGrpSpPr>
        <p:grpSpPr>
          <a:xfrm>
            <a:off x="8169016" y="202793"/>
            <a:ext cx="3743325" cy="3610380"/>
            <a:chOff x="8169016" y="202793"/>
            <a:chExt cx="3743325" cy="3610380"/>
          </a:xfrm>
        </p:grpSpPr>
        <p:pic>
          <p:nvPicPr>
            <p:cNvPr id="10" name="Picture 9"/>
            <p:cNvPicPr>
              <a:picLocks noChangeAspect="1"/>
            </p:cNvPicPr>
            <p:nvPr/>
          </p:nvPicPr>
          <p:blipFill>
            <a:blip r:embed="rId3"/>
            <a:stretch>
              <a:fillRect/>
            </a:stretch>
          </p:blipFill>
          <p:spPr>
            <a:xfrm>
              <a:off x="8169016" y="202793"/>
              <a:ext cx="3743325" cy="3305175"/>
            </a:xfrm>
            <a:prstGeom prst="rect">
              <a:avLst/>
            </a:prstGeom>
            <a:effectLst>
              <a:softEdge rad="63500"/>
            </a:effectLst>
          </p:spPr>
        </p:pic>
        <p:sp>
          <p:nvSpPr>
            <p:cNvPr id="14" name="TextBox 13"/>
            <p:cNvSpPr txBox="1"/>
            <p:nvPr/>
          </p:nvSpPr>
          <p:spPr>
            <a:xfrm>
              <a:off x="9526774" y="3413063"/>
              <a:ext cx="1541719" cy="400110"/>
            </a:xfrm>
            <a:prstGeom prst="rect">
              <a:avLst/>
            </a:prstGeom>
            <a:noFill/>
          </p:spPr>
          <p:txBody>
            <a:bodyPr wrap="square" rtlCol="0">
              <a:spAutoFit/>
            </a:bodyPr>
            <a:lstStyle/>
            <a:p>
              <a:pPr algn="just"/>
              <a:r>
                <a:rPr lang="en-US" sz="2000" smtClean="0">
                  <a:solidFill>
                    <a:srgbClr val="C00000"/>
                  </a:solidFill>
                </a:rPr>
                <a:t>Hình 18.1</a:t>
              </a:r>
              <a:endParaRPr lang="en-US" sz="2000">
                <a:solidFill>
                  <a:srgbClr val="C00000"/>
                </a:solidFill>
              </a:endParaRPr>
            </a:p>
          </p:txBody>
        </p:sp>
        <p:sp>
          <p:nvSpPr>
            <p:cNvPr id="17" name="TextBox 16"/>
            <p:cNvSpPr txBox="1"/>
            <p:nvPr/>
          </p:nvSpPr>
          <p:spPr>
            <a:xfrm>
              <a:off x="8218973" y="1392880"/>
              <a:ext cx="967562" cy="400110"/>
            </a:xfrm>
            <a:prstGeom prst="rect">
              <a:avLst/>
            </a:prstGeom>
            <a:noFill/>
          </p:spPr>
          <p:txBody>
            <a:bodyPr wrap="square" rtlCol="0">
              <a:spAutoFit/>
            </a:bodyPr>
            <a:lstStyle/>
            <a:p>
              <a:pPr algn="just"/>
              <a:r>
                <a:rPr lang="en-US" sz="2000" smtClean="0">
                  <a:solidFill>
                    <a:schemeClr val="bg1"/>
                  </a:solidFill>
                </a:rPr>
                <a:t>Bản lề</a:t>
              </a:r>
              <a:endParaRPr lang="en-US" sz="2000">
                <a:solidFill>
                  <a:schemeClr val="bg1"/>
                </a:solidFill>
              </a:endParaRPr>
            </a:p>
          </p:txBody>
        </p:sp>
        <p:sp>
          <p:nvSpPr>
            <p:cNvPr id="18" name="Freeform 17"/>
            <p:cNvSpPr/>
            <p:nvPr/>
          </p:nvSpPr>
          <p:spPr>
            <a:xfrm>
              <a:off x="8963247" y="1339702"/>
              <a:ext cx="648586" cy="956931"/>
            </a:xfrm>
            <a:custGeom>
              <a:avLst/>
              <a:gdLst>
                <a:gd name="connsiteX0" fmla="*/ 648586 w 648586"/>
                <a:gd name="connsiteY0" fmla="*/ 0 h 956931"/>
                <a:gd name="connsiteX1" fmla="*/ 0 w 648586"/>
                <a:gd name="connsiteY1" fmla="*/ 276447 h 956931"/>
                <a:gd name="connsiteX2" fmla="*/ 616688 w 648586"/>
                <a:gd name="connsiteY2" fmla="*/ 956931 h 956931"/>
              </a:gdLst>
              <a:ahLst/>
              <a:cxnLst>
                <a:cxn ang="0">
                  <a:pos x="connsiteX0" y="connsiteY0"/>
                </a:cxn>
                <a:cxn ang="0">
                  <a:pos x="connsiteX1" y="connsiteY1"/>
                </a:cxn>
                <a:cxn ang="0">
                  <a:pos x="connsiteX2" y="connsiteY2"/>
                </a:cxn>
              </a:cxnLst>
              <a:rect l="l" t="t" r="r" b="b"/>
              <a:pathLst>
                <a:path w="648586" h="956931">
                  <a:moveTo>
                    <a:pt x="648586" y="0"/>
                  </a:moveTo>
                  <a:lnTo>
                    <a:pt x="0" y="276447"/>
                  </a:lnTo>
                  <a:lnTo>
                    <a:pt x="616688" y="956931"/>
                  </a:lnTo>
                </a:path>
              </a:pathLst>
            </a:custGeom>
            <a:noFill/>
            <a:ln w="19050">
              <a:solidFill>
                <a:srgbClr val="C0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10387481" y="1956390"/>
              <a:ext cx="607119" cy="21265"/>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21" name="Object 20"/>
            <p:cNvGraphicFramePr>
              <a:graphicFrameLocks noChangeAspect="1"/>
            </p:cNvGraphicFramePr>
            <p:nvPr>
              <p:extLst/>
            </p:nvPr>
          </p:nvGraphicFramePr>
          <p:xfrm>
            <a:off x="10723820" y="2056698"/>
            <a:ext cx="228600" cy="381000"/>
          </p:xfrm>
          <a:graphic>
            <a:graphicData uri="http://schemas.openxmlformats.org/presentationml/2006/ole">
              <mc:AlternateContent xmlns:mc="http://schemas.openxmlformats.org/markup-compatibility/2006">
                <mc:Choice xmlns:v="urn:schemas-microsoft-com:vml" Requires="v">
                  <p:oleObj spid="_x0000_s10254" name="Equation" r:id="rId4" imgW="228687" imgH="380897" progId="Equation.DSMT4">
                    <p:embed/>
                  </p:oleObj>
                </mc:Choice>
                <mc:Fallback>
                  <p:oleObj name="Equation" r:id="rId4" imgW="228687" imgH="380897" progId="Equation.DSMT4">
                    <p:embed/>
                    <p:pic>
                      <p:nvPicPr>
                        <p:cNvPr id="21" name="Object 20"/>
                        <p:cNvPicPr/>
                        <p:nvPr/>
                      </p:nvPicPr>
                      <p:blipFill>
                        <a:blip r:embed="rId5"/>
                        <a:stretch>
                          <a:fillRect/>
                        </a:stretch>
                      </p:blipFill>
                      <p:spPr>
                        <a:xfrm>
                          <a:off x="10723820" y="2056698"/>
                          <a:ext cx="228600" cy="381000"/>
                        </a:xfrm>
                        <a:prstGeom prst="rect">
                          <a:avLst/>
                        </a:prstGeom>
                      </p:spPr>
                    </p:pic>
                  </p:oleObj>
                </mc:Fallback>
              </mc:AlternateContent>
            </a:graphicData>
          </a:graphic>
        </p:graphicFrame>
        <p:sp>
          <p:nvSpPr>
            <p:cNvPr id="22" name="TextBox 21"/>
            <p:cNvSpPr txBox="1"/>
            <p:nvPr/>
          </p:nvSpPr>
          <p:spPr>
            <a:xfrm>
              <a:off x="8250870" y="2998397"/>
              <a:ext cx="1212107" cy="400110"/>
            </a:xfrm>
            <a:prstGeom prst="rect">
              <a:avLst/>
            </a:prstGeom>
            <a:noFill/>
          </p:spPr>
          <p:txBody>
            <a:bodyPr wrap="square" rtlCol="0">
              <a:spAutoFit/>
            </a:bodyPr>
            <a:lstStyle/>
            <a:p>
              <a:pPr algn="just"/>
              <a:r>
                <a:rPr lang="en-US" sz="2000" smtClean="0">
                  <a:solidFill>
                    <a:schemeClr val="bg1"/>
                  </a:solidFill>
                </a:rPr>
                <a:t>Trục quay</a:t>
              </a:r>
              <a:endParaRPr lang="en-US" sz="2000">
                <a:solidFill>
                  <a:schemeClr val="bg1"/>
                </a:solidFill>
              </a:endParaRPr>
            </a:p>
          </p:txBody>
        </p:sp>
        <p:sp>
          <p:nvSpPr>
            <p:cNvPr id="25" name="Freeform 24"/>
            <p:cNvSpPr/>
            <p:nvPr/>
          </p:nvSpPr>
          <p:spPr>
            <a:xfrm>
              <a:off x="9027042" y="2317898"/>
              <a:ext cx="563525" cy="818707"/>
            </a:xfrm>
            <a:custGeom>
              <a:avLst/>
              <a:gdLst>
                <a:gd name="connsiteX0" fmla="*/ 0 w 563525"/>
                <a:gd name="connsiteY0" fmla="*/ 818707 h 818707"/>
                <a:gd name="connsiteX1" fmla="*/ 563525 w 563525"/>
                <a:gd name="connsiteY1" fmla="*/ 0 h 818707"/>
              </a:gdLst>
              <a:ahLst/>
              <a:cxnLst>
                <a:cxn ang="0">
                  <a:pos x="connsiteX0" y="connsiteY0"/>
                </a:cxn>
                <a:cxn ang="0">
                  <a:pos x="connsiteX1" y="connsiteY1"/>
                </a:cxn>
              </a:cxnLst>
              <a:rect l="l" t="t" r="r" b="b"/>
              <a:pathLst>
                <a:path w="563525" h="818707">
                  <a:moveTo>
                    <a:pt x="0" y="818707"/>
                  </a:moveTo>
                  <a:lnTo>
                    <a:pt x="563525" y="0"/>
                  </a:ln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25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 fill="hold"/>
                                        <p:tgtEl>
                                          <p:spTgt spid="6"/>
                                        </p:tgtEl>
                                        <p:attrNameLst>
                                          <p:attrName>ppt_w</p:attrName>
                                        </p:attrNameLst>
                                      </p:cBhvr>
                                      <p:tavLst>
                                        <p:tav tm="0">
                                          <p:val>
                                            <p:fltVal val="0"/>
                                          </p:val>
                                        </p:tav>
                                        <p:tav tm="100000">
                                          <p:val>
                                            <p:strVal val="#ppt_w"/>
                                          </p:val>
                                        </p:tav>
                                      </p:tavLst>
                                    </p:anim>
                                    <p:anim calcmode="lin" valueType="num">
                                      <p:cBhvr>
                                        <p:cTn id="8" dur="10" fill="hold"/>
                                        <p:tgtEl>
                                          <p:spTgt spid="6"/>
                                        </p:tgtEl>
                                        <p:attrNameLst>
                                          <p:attrName>ppt_h</p:attrName>
                                        </p:attrNameLst>
                                      </p:cBhvr>
                                      <p:tavLst>
                                        <p:tav tm="0">
                                          <p:val>
                                            <p:fltVal val="0"/>
                                          </p:val>
                                        </p:tav>
                                        <p:tav tm="100000">
                                          <p:val>
                                            <p:strVal val="#ppt_h"/>
                                          </p:val>
                                        </p:tav>
                                      </p:tavLst>
                                    </p:anim>
                                    <p:animEffect transition="in" filter="fade">
                                      <p:cBhvr>
                                        <p:cTn id="9" dur="1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 fill="hold"/>
                                        <p:tgtEl>
                                          <p:spTgt spid="7"/>
                                        </p:tgtEl>
                                        <p:attrNameLst>
                                          <p:attrName>ppt_w</p:attrName>
                                        </p:attrNameLst>
                                      </p:cBhvr>
                                      <p:tavLst>
                                        <p:tav tm="0">
                                          <p:val>
                                            <p:fltVal val="0"/>
                                          </p:val>
                                        </p:tav>
                                        <p:tav tm="100000">
                                          <p:val>
                                            <p:strVal val="#ppt_w"/>
                                          </p:val>
                                        </p:tav>
                                      </p:tavLst>
                                    </p:anim>
                                    <p:anim calcmode="lin" valueType="num">
                                      <p:cBhvr>
                                        <p:cTn id="15" dur="10" fill="hold"/>
                                        <p:tgtEl>
                                          <p:spTgt spid="7"/>
                                        </p:tgtEl>
                                        <p:attrNameLst>
                                          <p:attrName>ppt_h</p:attrName>
                                        </p:attrNameLst>
                                      </p:cBhvr>
                                      <p:tavLst>
                                        <p:tav tm="0">
                                          <p:val>
                                            <p:fltVal val="0"/>
                                          </p:val>
                                        </p:tav>
                                        <p:tav tm="100000">
                                          <p:val>
                                            <p:strVal val="#ppt_h"/>
                                          </p:val>
                                        </p:tav>
                                      </p:tavLst>
                                    </p:anim>
                                    <p:animEffect transition="in" filter="fade">
                                      <p:cBhvr>
                                        <p:cTn id="16"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sp>
        <p:nvSpPr>
          <p:cNvPr id="11" name="Rectangle 10"/>
          <p:cNvSpPr/>
          <p:nvPr/>
        </p:nvSpPr>
        <p:spPr>
          <a:xfrm>
            <a:off x="4595495" y="2378075"/>
            <a:ext cx="7249160" cy="2861310"/>
          </a:xfrm>
          <a:prstGeom prst="rect">
            <a:avLst/>
          </a:prstGeom>
          <a:solidFill>
            <a:schemeClr val="accent3">
              <a:lumMod val="20000"/>
              <a:lumOff val="80000"/>
            </a:schemeClr>
          </a:solidFill>
        </p:spPr>
        <p:txBody>
          <a:bodyPr wrap="square">
            <a:spAutoFit/>
          </a:bodyPr>
          <a:lstStyle/>
          <a:p>
            <a:pPr algn="just">
              <a:spcAft>
                <a:spcPts val="0"/>
              </a:spcAft>
            </a:pPr>
            <a:r>
              <a:rPr lang="en-US" sz="3600" b="1" u="sng" dirty="0" err="1">
                <a:solidFill>
                  <a:srgbClr val="000000"/>
                </a:solidFill>
                <a:latin typeface="Arial" panose="020B0604020202020204" pitchFamily="34" charset="0"/>
                <a:ea typeface="Times New Roman" panose="02020603050405020304" pitchFamily="18" charset="0"/>
              </a:rPr>
              <a:t>Kết</a:t>
            </a:r>
            <a:r>
              <a:rPr lang="en-US" sz="3600" b="1" u="sng" dirty="0">
                <a:solidFill>
                  <a:srgbClr val="000000"/>
                </a:solidFill>
                <a:latin typeface="Arial" panose="020B0604020202020204" pitchFamily="34" charset="0"/>
                <a:ea typeface="Times New Roman" panose="02020603050405020304" pitchFamily="18" charset="0"/>
              </a:rPr>
              <a:t> </a:t>
            </a:r>
            <a:r>
              <a:rPr lang="en-US" sz="3600" b="1" u="sng" dirty="0" err="1">
                <a:solidFill>
                  <a:srgbClr val="000000"/>
                </a:solidFill>
                <a:latin typeface="Arial" panose="020B0604020202020204" pitchFamily="34" charset="0"/>
                <a:ea typeface="Times New Roman" panose="02020603050405020304" pitchFamily="18" charset="0"/>
              </a:rPr>
              <a:t>luận</a:t>
            </a:r>
            <a:r>
              <a:rPr lang="en-US" sz="3600" b="1" u="sng" dirty="0">
                <a:solidFill>
                  <a:srgbClr val="000000"/>
                </a:solidFill>
                <a:latin typeface="Arial" panose="020B0604020202020204" pitchFamily="34" charset="0"/>
                <a:ea typeface="Times New Roman" panose="02020603050405020304" pitchFamily="18" charset="0"/>
              </a:rPr>
              <a:t>:</a:t>
            </a:r>
            <a:r>
              <a:rPr lang="en-US" sz="2400" b="1" dirty="0">
                <a:solidFill>
                  <a:srgbClr val="000000"/>
                </a:solidFill>
                <a:latin typeface="Arial" panose="020B0604020202020204" pitchFamily="34" charset="0"/>
                <a:ea typeface="Times New Roman" panose="02020603050405020304" pitchFamily="18" charset="0"/>
              </a:rPr>
              <a:t> </a:t>
            </a:r>
            <a:r>
              <a:rPr lang="en-US" sz="3600" b="1">
                <a:solidFill>
                  <a:srgbClr val="FF0000"/>
                </a:solidFill>
                <a:latin typeface="Arial" panose="020B0604020202020204" pitchFamily="34" charset="0"/>
                <a:ea typeface="Times New Roman" panose="02020603050405020304" pitchFamily="18" charset="0"/>
              </a:rPr>
              <a:t>Lực tác dụng lên vật sẽ làm quay vật, khi lực đó </a:t>
            </a:r>
            <a:r>
              <a:rPr lang="en-US" sz="3600" b="1" u="sng">
                <a:solidFill>
                  <a:srgbClr val="FF0000"/>
                </a:solidFill>
                <a:latin typeface="Arial" panose="020B0604020202020204" pitchFamily="34" charset="0"/>
                <a:ea typeface="Times New Roman" panose="02020603050405020304" pitchFamily="18" charset="0"/>
              </a:rPr>
              <a:t>không song song với trục quay </a:t>
            </a:r>
            <a:r>
              <a:rPr lang="en-US" sz="3600" b="1">
                <a:solidFill>
                  <a:srgbClr val="FF0000"/>
                </a:solidFill>
                <a:latin typeface="Arial" panose="020B0604020202020204" pitchFamily="34" charset="0"/>
                <a:ea typeface="Times New Roman" panose="02020603050405020304" pitchFamily="18" charset="0"/>
              </a:rPr>
              <a:t>và </a:t>
            </a:r>
            <a:r>
              <a:rPr lang="en-US" sz="3600" b="1" u="sng">
                <a:solidFill>
                  <a:srgbClr val="FF0000"/>
                </a:solidFill>
                <a:latin typeface="Arial" panose="020B0604020202020204" pitchFamily="34" charset="0"/>
                <a:ea typeface="Times New Roman" panose="02020603050405020304" pitchFamily="18" charset="0"/>
              </a:rPr>
              <a:t>có giá không đi qua trục quay.</a:t>
            </a:r>
          </a:p>
        </p:txBody>
      </p:sp>
      <p:pic>
        <p:nvPicPr>
          <p:cNvPr id="12" name="Picture 11" descr="Hình ảnh Bản Gốc Vector Ai Phim Hoạt Hình, Viết Clipart, Nguyên, Vectơ  Vector và PNG với nền trong suốt để tải xuống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595241" y="804672"/>
            <a:ext cx="1415033" cy="141503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2033783" y="100999"/>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059936" y="588192"/>
            <a:ext cx="1357249" cy="1347923"/>
          </a:xfrm>
          <a:prstGeom prst="rect">
            <a:avLst/>
          </a:prstGeom>
          <a:effectLst>
            <a:softEdge rad="127000"/>
          </a:effectLst>
        </p:spPr>
      </p:pic>
      <p:sp>
        <p:nvSpPr>
          <p:cNvPr id="11" name="Rectangle 10"/>
          <p:cNvSpPr/>
          <p:nvPr/>
        </p:nvSpPr>
        <p:spPr>
          <a:xfrm>
            <a:off x="4445252" y="2097278"/>
            <a:ext cx="7251826" cy="1569660"/>
          </a:xfrm>
          <a:prstGeom prst="rect">
            <a:avLst/>
          </a:prstGeom>
          <a:solidFill>
            <a:schemeClr val="accent3">
              <a:lumMod val="20000"/>
              <a:lumOff val="80000"/>
            </a:schemeClr>
          </a:solidFill>
        </p:spPr>
        <p:txBody>
          <a:bodyPr wrap="square">
            <a:spAutoFit/>
          </a:bodyPr>
          <a:lstStyle/>
          <a:p>
            <a:pPr algn="just">
              <a:spcAft>
                <a:spcPts val="0"/>
              </a:spcAft>
            </a:pP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nhẹ</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thao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 Box 5"/>
          <p:cNvSpPr txBox="1"/>
          <p:nvPr/>
        </p:nvSpPr>
        <p:spPr>
          <a:xfrm>
            <a:off x="4405889" y="3948216"/>
            <a:ext cx="7318350" cy="2554545"/>
          </a:xfrm>
          <a:prstGeom prst="rect">
            <a:avLst/>
          </a:prstGeom>
          <a:noFill/>
        </p:spPr>
        <p:txBody>
          <a:bodyPr wrap="square" rtlCol="0" anchor="t">
            <a:spAutoFit/>
          </a:bodyPr>
          <a:lstStyle/>
          <a:p>
            <a:pPr marL="457200" indent="-457200" algn="just">
              <a:buFont typeface="Wingdings" panose="05000000000000000000" charset="0"/>
              <a:buChar char="Ø"/>
            </a:pP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nghiệm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đảm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bảo</a:t>
            </a:r>
            <a:r>
              <a:rPr lang="en-US" sz="3200" b="1" dirty="0">
                <a:solidFill>
                  <a:srgbClr val="FF0000"/>
                </a:solidFill>
                <a:latin typeface="Times New Roman" panose="02020603050405020304" pitchFamily="18" charset="0"/>
                <a:cs typeface="Times New Roman" panose="02020603050405020304" pitchFamily="18" charset="0"/>
              </a:rPr>
              <a:t> an </a:t>
            </a:r>
            <a:r>
              <a:rPr lang="en-US" sz="3200" b="1" dirty="0" err="1">
                <a:solidFill>
                  <a:srgbClr val="FF0000"/>
                </a:solidFill>
                <a:latin typeface="Times New Roman" panose="02020603050405020304" pitchFamily="18" charset="0"/>
                <a:cs typeface="Times New Roman" panose="02020603050405020304" pitchFamily="18" charset="0"/>
              </a:rPr>
              <a:t>toàn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thể</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hoặc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đổ</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gãy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dụng</a:t>
            </a:r>
            <a:r>
              <a:rPr lang="en-US" sz="3200" b="1" smtClean="0">
                <a:solidFill>
                  <a:srgbClr val="FF0000"/>
                </a:solidFill>
                <a:latin typeface="Times New Roman" panose="02020603050405020304" pitchFamily="18" charset="0"/>
                <a:cs typeface="Times New Roman" panose="02020603050405020304" pitchFamily="18" charset="0"/>
              </a:rPr>
              <a:t> cụ</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 Box 4"/>
          <p:cNvSpPr txBox="1">
            <a:spLocks noChangeArrowheads="1"/>
          </p:cNvSpPr>
          <p:nvPr/>
        </p:nvSpPr>
        <p:spPr bwMode="auto">
          <a:xfrm>
            <a:off x="2033783" y="100999"/>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4215764" y="742950"/>
            <a:ext cx="1406123" cy="1396461"/>
          </a:xfrm>
          <a:prstGeom prst="rect">
            <a:avLst/>
          </a:prstGeom>
          <a:effectLst>
            <a:softEdge rad="127000"/>
          </a:effectLst>
        </p:spPr>
      </p:pic>
      <p:sp>
        <p:nvSpPr>
          <p:cNvPr id="11" name="Rectangle 10"/>
          <p:cNvSpPr/>
          <p:nvPr/>
        </p:nvSpPr>
        <p:spPr>
          <a:xfrm>
            <a:off x="5777344" y="1119505"/>
            <a:ext cx="6173863" cy="830997"/>
          </a:xfrm>
          <a:prstGeom prst="rect">
            <a:avLst/>
          </a:prstGeom>
          <a:solidFill>
            <a:schemeClr val="accent3">
              <a:lumMod val="20000"/>
              <a:lumOff val="80000"/>
            </a:schemeClr>
          </a:solidFill>
        </p:spPr>
        <p:txBody>
          <a:bodyPr wrap="square">
            <a:spAutoFit/>
          </a:bodyPr>
          <a:lstStyle/>
          <a:p>
            <a:pPr algn="just">
              <a:spcAft>
                <a:spcPts val="0"/>
              </a:spcAft>
            </a:pPr>
            <a:r>
              <a:rPr lang="en-US" sz="2400" b="1" dirty="0" err="1">
                <a:latin typeface="Arial" panose="020B0604020202020204" pitchFamily="34" charset="0"/>
                <a:ea typeface="Times New Roman" panose="02020603050405020304" pitchFamily="18" charset="0"/>
              </a:rPr>
              <a:t>Câu</a:t>
            </a:r>
            <a:r>
              <a:rPr lang="en-US" sz="2400" b="1" dirty="0">
                <a:latin typeface="Arial" panose="020B0604020202020204" pitchFamily="34" charset="0"/>
                <a:ea typeface="Times New Roman" panose="02020603050405020304" pitchFamily="18" charset="0"/>
              </a:rPr>
              <a:t> </a:t>
            </a:r>
            <a:r>
              <a:rPr lang="en-US" sz="2400" b="1" dirty="0" err="1">
                <a:latin typeface="Arial" panose="020B0604020202020204" pitchFamily="34" charset="0"/>
                <a:ea typeface="Times New Roman" panose="02020603050405020304" pitchFamily="18" charset="0"/>
              </a:rPr>
              <a:t>hỏi</a:t>
            </a:r>
            <a:r>
              <a:rPr lang="en-US" sz="2400" b="1" dirty="0">
                <a:latin typeface="Arial" panose="020B0604020202020204" pitchFamily="34" charset="0"/>
                <a:ea typeface="Times New Roman" panose="02020603050405020304" pitchFamily="18" charset="0"/>
              </a:rPr>
              <a:t> 2: </a:t>
            </a:r>
            <a:r>
              <a:rPr lang="en-US" sz="2400" b="1" dirty="0" err="1" smtClean="0">
                <a:latin typeface="Times New Roman" panose="02020603050405020304" pitchFamily="18" charset="0"/>
                <a:cs typeface="Times New Roman" panose="02020603050405020304" pitchFamily="18" charset="0"/>
                <a:sym typeface="+mn-ea"/>
              </a:rPr>
              <a:t>Nêu</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một</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số</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ví</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dụ</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trong</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thực</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tế</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về</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lực</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tác</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dụng</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làm</a:t>
            </a:r>
            <a:r>
              <a:rPr lang="en-US" sz="2400" b="1" dirty="0">
                <a:latin typeface="Times New Roman" panose="02020603050405020304" pitchFamily="18" charset="0"/>
                <a:cs typeface="Times New Roman" panose="02020603050405020304" pitchFamily="18" charset="0"/>
                <a:sym typeface="+mn-ea"/>
              </a:rPr>
              <a:t> quay </a:t>
            </a:r>
            <a:r>
              <a:rPr lang="en-US" sz="2400" b="1" dirty="0" err="1">
                <a:latin typeface="Times New Roman" panose="02020603050405020304" pitchFamily="18" charset="0"/>
                <a:cs typeface="Times New Roman" panose="02020603050405020304" pitchFamily="18" charset="0"/>
                <a:sym typeface="+mn-ea"/>
              </a:rPr>
              <a:t>vật</a:t>
            </a:r>
            <a:r>
              <a:rPr lang="en-US" sz="2400" b="1" dirty="0">
                <a:latin typeface="Times New Roman" panose="02020603050405020304" pitchFamily="18" charset="0"/>
                <a:cs typeface="Times New Roman" panose="02020603050405020304" pitchFamily="18" charset="0"/>
                <a:sym typeface="+mn-ea"/>
              </a:rPr>
              <a:t>.</a:t>
            </a:r>
            <a:endParaRPr lang="en-US" sz="2400" b="1" dirty="0">
              <a:latin typeface="Arial" panose="020B0604020202020204" pitchFamily="34" charset="0"/>
              <a:ea typeface="Times New Roman" panose="02020603050405020304" pitchFamily="18" charset="0"/>
            </a:endParaRPr>
          </a:p>
        </p:txBody>
      </p:sp>
      <p:sp>
        <p:nvSpPr>
          <p:cNvPr id="6" name="Text Box 5"/>
          <p:cNvSpPr txBox="1"/>
          <p:nvPr/>
        </p:nvSpPr>
        <p:spPr>
          <a:xfrm>
            <a:off x="4141418" y="2169996"/>
            <a:ext cx="7881584" cy="1569660"/>
          </a:xfrm>
          <a:prstGeom prst="rect">
            <a:avLst/>
          </a:prstGeom>
          <a:noFill/>
        </p:spPr>
        <p:txBody>
          <a:bodyPr wrap="square" rtlCol="0" anchor="t">
            <a:spAutoFit/>
          </a:bodyPr>
          <a:lstStyle/>
          <a:p>
            <a:pPr marL="457200" indent="-457200" algn="just">
              <a:buFont typeface="Wingdings" panose="05000000000000000000" charset="0"/>
              <a:buChar char="Ø"/>
            </a:pPr>
            <a:r>
              <a:rPr lang="en-US" sz="2400" dirty="0" smtClean="0">
                <a:latin typeface="Times New Roman" panose="02020603050405020304" pitchFamily="18" charset="0"/>
                <a:cs typeface="Times New Roman" panose="02020603050405020304" pitchFamily="18" charset="0"/>
                <a:sym typeface="+mn-ea"/>
              </a:rPr>
              <a:t>-</a:t>
            </a:r>
            <a:r>
              <a:rPr lang="en-US" sz="2400" dirty="0" err="1" smtClean="0">
                <a:latin typeface="Times New Roman" panose="02020603050405020304" pitchFamily="18" charset="0"/>
                <a:cs typeface="Times New Roman" panose="02020603050405020304" pitchFamily="18" charset="0"/>
                <a:sym typeface="+mn-ea"/>
              </a:rPr>
              <a:t>Lái</a:t>
            </a:r>
            <a:r>
              <a:rPr lang="en-US" sz="2400" dirty="0" smtClean="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xe</a:t>
            </a:r>
            <a:r>
              <a:rPr lang="en-US" sz="2400" dirty="0">
                <a:latin typeface="Times New Roman" panose="02020603050405020304" pitchFamily="18" charset="0"/>
                <a:cs typeface="Times New Roman" panose="02020603050405020304" pitchFamily="18" charset="0"/>
                <a:sym typeface="+mn-ea"/>
              </a:rPr>
              <a:t> ô </a:t>
            </a:r>
            <a:r>
              <a:rPr lang="en-US" sz="2400" dirty="0" err="1">
                <a:latin typeface="Times New Roman" panose="02020603050405020304" pitchFamily="18" charset="0"/>
                <a:cs typeface="Times New Roman" panose="02020603050405020304" pitchFamily="18" charset="0"/>
                <a:sym typeface="+mn-ea"/>
              </a:rPr>
              <a:t>tô</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lái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xe</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tác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dụng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lực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vào</a:t>
            </a:r>
            <a:r>
              <a:rPr lang="en-US" sz="2400" dirty="0">
                <a:latin typeface="Times New Roman" panose="02020603050405020304" pitchFamily="18" charset="0"/>
                <a:cs typeface="Times New Roman" panose="02020603050405020304" pitchFamily="18" charset="0"/>
                <a:sym typeface="+mn-ea"/>
              </a:rPr>
              <a:t> </a:t>
            </a:r>
            <a:r>
              <a:rPr lang="en-US" sz="2400" dirty="0" err="1" smtClean="0">
                <a:latin typeface="Times New Roman" panose="02020603050405020304" pitchFamily="18" charset="0"/>
                <a:cs typeface="Times New Roman" panose="02020603050405020304" pitchFamily="18" charset="0"/>
                <a:sym typeface="+mn-ea"/>
              </a:rPr>
              <a:t>vô-lăng</a:t>
            </a:r>
            <a:r>
              <a:rPr lang="en-US" sz="2400" dirty="0" smtClean="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làm</a:t>
            </a:r>
            <a:r>
              <a:rPr lang="en-US" sz="2400" dirty="0">
                <a:latin typeface="Times New Roman" panose="02020603050405020304" pitchFamily="18" charset="0"/>
                <a:cs typeface="Times New Roman" panose="02020603050405020304" pitchFamily="18" charset="0"/>
                <a:sym typeface="+mn-ea"/>
              </a:rPr>
              <a:t> </a:t>
            </a:r>
            <a:r>
              <a:rPr lang="en-US" sz="2400" dirty="0" err="1" smtClean="0">
                <a:latin typeface="Times New Roman" panose="02020603050405020304" pitchFamily="18" charset="0"/>
                <a:cs typeface="Times New Roman" panose="02020603050405020304" pitchFamily="18" charset="0"/>
                <a:sym typeface="+mn-ea"/>
              </a:rPr>
              <a:t>vô-lăng</a:t>
            </a:r>
            <a:r>
              <a:rPr lang="en-US" sz="2400" dirty="0" smtClean="0">
                <a:latin typeface="Times New Roman" panose="02020603050405020304" pitchFamily="18" charset="0"/>
                <a:cs typeface="Times New Roman" panose="02020603050405020304" pitchFamily="18" charset="0"/>
                <a:sym typeface="+mn-ea"/>
              </a:rPr>
              <a:t> </a:t>
            </a:r>
            <a:r>
              <a:rPr lang="en-US" sz="2400" dirty="0">
                <a:latin typeface="Times New Roman" panose="02020603050405020304" pitchFamily="18" charset="0"/>
                <a:cs typeface="Times New Roman" panose="02020603050405020304" pitchFamily="18" charset="0"/>
                <a:sym typeface="+mn-ea"/>
              </a:rPr>
              <a:t>quay </a:t>
            </a:r>
            <a:r>
              <a:rPr lang="en-US" sz="2400" dirty="0" err="1">
                <a:latin typeface="Times New Roman" panose="02020603050405020304" pitchFamily="18" charset="0"/>
                <a:cs typeface="Times New Roman" panose="02020603050405020304" pitchFamily="18" charset="0"/>
                <a:sym typeface="+mn-ea"/>
              </a:rPr>
              <a:t>quanh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trục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của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nó</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smtClean="0">
                <a:latin typeface="Times New Roman" panose="02020603050405020304" pitchFamily="18" charset="0"/>
                <a:cs typeface="Times New Roman" panose="02020603050405020304" pitchFamily="18" charset="0"/>
                <a:sym typeface="+mn-ea"/>
              </a:rPr>
              <a:t>-</a:t>
            </a:r>
            <a:r>
              <a:rPr lang="en-US" sz="2400" dirty="0" err="1" smtClean="0">
                <a:latin typeface="Times New Roman" panose="02020603050405020304" pitchFamily="18" charset="0"/>
                <a:cs typeface="Times New Roman" panose="02020603050405020304" pitchFamily="18" charset="0"/>
                <a:sym typeface="+mn-ea"/>
              </a:rPr>
              <a:t>Trò</a:t>
            </a:r>
            <a:r>
              <a:rPr lang="en-US" sz="2400" dirty="0" smtClean="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chơi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vòng</a:t>
            </a:r>
            <a:r>
              <a:rPr lang="en-US" sz="2400" dirty="0">
                <a:latin typeface="Times New Roman" panose="02020603050405020304" pitchFamily="18" charset="0"/>
                <a:cs typeface="Times New Roman" panose="02020603050405020304" pitchFamily="18" charset="0"/>
                <a:sym typeface="+mn-ea"/>
              </a:rPr>
              <a:t> quay </a:t>
            </a:r>
            <a:r>
              <a:rPr lang="en-US" sz="2400" dirty="0" err="1">
                <a:latin typeface="Times New Roman" panose="02020603050405020304" pitchFamily="18" charset="0"/>
                <a:cs typeface="Times New Roman" panose="02020603050405020304" pitchFamily="18" charset="0"/>
                <a:sym typeface="+mn-ea"/>
              </a:rPr>
              <a:t>mặt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các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carbin</a:t>
            </a:r>
            <a:r>
              <a:rPr lang="en-US" sz="2400" dirty="0">
                <a:latin typeface="Times New Roman" panose="02020603050405020304" pitchFamily="18" charset="0"/>
                <a:cs typeface="Times New Roman" panose="02020603050405020304" pitchFamily="18" charset="0"/>
                <a:sym typeface="+mn-ea"/>
              </a:rPr>
              <a:t> quay </a:t>
            </a:r>
            <a:r>
              <a:rPr lang="en-US" sz="2400" dirty="0" err="1">
                <a:latin typeface="Times New Roman" panose="02020603050405020304" pitchFamily="18" charset="0"/>
                <a:cs typeface="Times New Roman" panose="02020603050405020304" pitchFamily="18" charset="0"/>
                <a:sym typeface="+mn-ea"/>
              </a:rPr>
              <a:t>quanh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một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trục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cố</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định</a:t>
            </a:r>
            <a:r>
              <a:rPr lang="en-US" sz="2400" dirty="0">
                <a:latin typeface="Times New Roman" panose="02020603050405020304" pitchFamily="18" charset="0"/>
                <a:cs typeface="Times New Roman" panose="02020603050405020304" pitchFamily="18" charset="0"/>
                <a:sym typeface="+mn-ea"/>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170497" y="4092166"/>
            <a:ext cx="3642643" cy="2285219"/>
          </a:xfrm>
          <a:prstGeom prst="rect">
            <a:avLst/>
          </a:prstGeom>
          <a:effectLst>
            <a:softEdge rad="127000"/>
          </a:effectLst>
        </p:spPr>
      </p:pic>
      <p:pic>
        <p:nvPicPr>
          <p:cNvPr id="8" name="Picture 7"/>
          <p:cNvPicPr>
            <a:picLocks noChangeAspect="1"/>
          </p:cNvPicPr>
          <p:nvPr/>
        </p:nvPicPr>
        <p:blipFill>
          <a:blip r:embed="rId4"/>
          <a:stretch>
            <a:fillRect/>
          </a:stretch>
        </p:blipFill>
        <p:spPr>
          <a:xfrm>
            <a:off x="8229600" y="4055952"/>
            <a:ext cx="3755615" cy="2330486"/>
          </a:xfrm>
          <a:prstGeom prst="rect">
            <a:avLst/>
          </a:prstGeom>
          <a:effectLst>
            <a:softEdge rad="127000"/>
          </a:effectLst>
        </p:spPr>
      </p:pic>
      <p:sp>
        <p:nvSpPr>
          <p:cNvPr id="10" name="Text Box 4"/>
          <p:cNvSpPr txBox="1">
            <a:spLocks noChangeArrowheads="1"/>
          </p:cNvSpPr>
          <p:nvPr/>
        </p:nvSpPr>
        <p:spPr bwMode="auto">
          <a:xfrm>
            <a:off x="2033783" y="100999"/>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 fill="hold"/>
                                        <p:tgtEl>
                                          <p:spTgt spid="11"/>
                                        </p:tgtEl>
                                        <p:attrNameLst>
                                          <p:attrName>ppt_x</p:attrName>
                                        </p:attrNameLst>
                                      </p:cBhvr>
                                      <p:tavLst>
                                        <p:tav tm="0">
                                          <p:val>
                                            <p:strVal val="#ppt_x"/>
                                          </p:val>
                                        </p:tav>
                                        <p:tav tm="100000">
                                          <p:val>
                                            <p:strVal val="#ppt_x"/>
                                          </p:val>
                                        </p:tav>
                                      </p:tavLst>
                                    </p:anim>
                                    <p:anim calcmode="lin" valueType="num">
                                      <p:cBhvr additive="base">
                                        <p:cTn id="8" dur="1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 fill="hold"/>
                                        <p:tgtEl>
                                          <p:spTgt spid="8"/>
                                        </p:tgtEl>
                                        <p:attrNameLst>
                                          <p:attrName>ppt_x</p:attrName>
                                        </p:attrNameLst>
                                      </p:cBhvr>
                                      <p:tavLst>
                                        <p:tav tm="0">
                                          <p:val>
                                            <p:strVal val="#ppt_x"/>
                                          </p:val>
                                        </p:tav>
                                        <p:tav tm="100000">
                                          <p:val>
                                            <p:strVal val="#ppt_x"/>
                                          </p:val>
                                        </p:tav>
                                      </p:tavLst>
                                    </p:anim>
                                    <p:anim calcmode="lin" valueType="num">
                                      <p:cBhvr additive="base">
                                        <p:cTn id="22" dur="1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990" y="887095"/>
            <a:ext cx="2930371" cy="954107"/>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816446" y="2390005"/>
            <a:ext cx="7106968" cy="2729867"/>
          </a:xfrm>
          <a:prstGeom prst="rect">
            <a:avLst/>
          </a:prstGeom>
          <a:effectLst>
            <a:softEdge rad="63500"/>
          </a:effectLst>
        </p:spPr>
      </p:pic>
      <p:sp>
        <p:nvSpPr>
          <p:cNvPr id="8" name="Text Box 7"/>
          <p:cNvSpPr txBox="1"/>
          <p:nvPr/>
        </p:nvSpPr>
        <p:spPr>
          <a:xfrm>
            <a:off x="4749211" y="5304589"/>
            <a:ext cx="7119882" cy="1200329"/>
          </a:xfrm>
          <a:prstGeom prst="rect">
            <a:avLst/>
          </a:prstGeom>
          <a:noFill/>
        </p:spPr>
        <p:txBody>
          <a:bodyPr wrap="square" rtlCol="0">
            <a:spAutoFit/>
          </a:bodyPr>
          <a:lstStyle/>
          <a:p>
            <a:pPr marL="285750" indent="-285750" algn="just">
              <a:buFont typeface="Wingdings" panose="05000000000000000000" charset="0"/>
              <a:buChar char="Ø"/>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hình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trường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c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lực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quay </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cánh cửa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Lực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có</a:t>
            </a:r>
            <a:r>
              <a:rPr lang="en-US" sz="2400" dirty="0">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phương</a:t>
            </a:r>
            <a:r>
              <a:rPr lang="en-US" sz="2400" dirty="0">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giá</a:t>
            </a:r>
            <a:r>
              <a:rPr lang="en-US" sz="2400" dirty="0">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2400" dirty="0">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lực</a:t>
            </a:r>
            <a:r>
              <a:rPr lang="en-US" sz="2400" dirty="0">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không</a:t>
            </a:r>
            <a:r>
              <a:rPr lang="en-US" sz="24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u="sng">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song </a:t>
            </a:r>
            <a:r>
              <a:rPr lang="en-US" sz="2400" u="sng"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song và </a:t>
            </a:r>
            <a:r>
              <a:rPr lang="en-US" sz="24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không</a:t>
            </a:r>
            <a:r>
              <a:rPr lang="en-US" sz="24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cắt</a:t>
            </a:r>
            <a:r>
              <a:rPr lang="en-US" sz="24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trục</a:t>
            </a:r>
            <a:r>
              <a:rPr lang="en-US" sz="24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u="sng">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quay</a:t>
            </a:r>
            <a:r>
              <a:rPr lang="en-US" sz="2400" u="sng"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3228496" y="643890"/>
            <a:ext cx="1514742" cy="1196339"/>
          </a:xfrm>
          <a:prstGeom prst="rect">
            <a:avLst/>
          </a:prstGeom>
          <a:effectLst>
            <a:softEdge rad="127000"/>
          </a:effectLst>
        </p:spPr>
      </p:pic>
      <p:sp>
        <p:nvSpPr>
          <p:cNvPr id="11" name="Rectangle 10"/>
          <p:cNvSpPr/>
          <p:nvPr/>
        </p:nvSpPr>
        <p:spPr>
          <a:xfrm>
            <a:off x="4867372" y="804545"/>
            <a:ext cx="7001721" cy="1569660"/>
          </a:xfrm>
          <a:prstGeom prst="rect">
            <a:avLst/>
          </a:prstGeom>
          <a:solidFill>
            <a:schemeClr val="accent3">
              <a:lumMod val="20000"/>
              <a:lumOff val="80000"/>
            </a:schemeClr>
          </a:solidFill>
        </p:spPr>
        <p:txBody>
          <a:bodyPr wrap="square">
            <a:spAutoFit/>
          </a:bodyPr>
          <a:lstStyle/>
          <a:p>
            <a:pPr algn="just">
              <a:spcAft>
                <a:spcPts val="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Quan</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sát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hình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cho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biết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trường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hợp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nào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lực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có</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thể</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làm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quay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cánh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cửa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Lực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đó</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có</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phương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giá</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lực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như</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thế</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nào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với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trục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quay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cánh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cửa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 Box 4"/>
          <p:cNvSpPr txBox="1">
            <a:spLocks noChangeArrowheads="1"/>
          </p:cNvSpPr>
          <p:nvPr/>
        </p:nvSpPr>
        <p:spPr bwMode="auto">
          <a:xfrm>
            <a:off x="2033783" y="100999"/>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 fill="hold"/>
                                        <p:tgtEl>
                                          <p:spTgt spid="11"/>
                                        </p:tgtEl>
                                        <p:attrNameLst>
                                          <p:attrName>ppt_x</p:attrName>
                                        </p:attrNameLst>
                                      </p:cBhvr>
                                      <p:tavLst>
                                        <p:tav tm="0">
                                          <p:val>
                                            <p:strVal val="#ppt_x"/>
                                          </p:val>
                                        </p:tav>
                                        <p:tav tm="100000">
                                          <p:val>
                                            <p:strVal val="#ppt_x"/>
                                          </p:val>
                                        </p:tav>
                                      </p:tavLst>
                                    </p:anim>
                                    <p:anim calcmode="lin" valueType="num">
                                      <p:cBhvr additive="base">
                                        <p:cTn id="8" dur="1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 fill="hold"/>
                                        <p:tgtEl>
                                          <p:spTgt spid="8"/>
                                        </p:tgtEl>
                                        <p:attrNameLst>
                                          <p:attrName>ppt_x</p:attrName>
                                        </p:attrNameLst>
                                      </p:cBhvr>
                                      <p:tavLst>
                                        <p:tav tm="0">
                                          <p:val>
                                            <p:strVal val="#ppt_x"/>
                                          </p:val>
                                        </p:tav>
                                        <p:tav tm="100000">
                                          <p:val>
                                            <p:strVal val="#ppt_x"/>
                                          </p:val>
                                        </p:tav>
                                      </p:tavLst>
                                    </p:anim>
                                    <p:anim calcmode="lin" valueType="num">
                                      <p:cBhvr additive="base">
                                        <p:cTn id="18" dur="1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11" name="Rectangle 10"/>
          <p:cNvSpPr/>
          <p:nvPr/>
        </p:nvSpPr>
        <p:spPr>
          <a:xfrm>
            <a:off x="4595495" y="2378075"/>
            <a:ext cx="7249160" cy="1200329"/>
          </a:xfrm>
          <a:prstGeom prst="rect">
            <a:avLst/>
          </a:prstGeom>
          <a:solidFill>
            <a:schemeClr val="accent3">
              <a:lumMod val="20000"/>
              <a:lumOff val="80000"/>
            </a:schemeClr>
          </a:solidFill>
        </p:spPr>
        <p:txBody>
          <a:bodyPr wrap="square">
            <a:spAutoFit/>
          </a:bodyPr>
          <a:lstStyle/>
          <a:p>
            <a:pPr algn="just">
              <a:spcAft>
                <a:spcPts val="0"/>
              </a:spcAft>
            </a:pPr>
            <a:r>
              <a:rPr lang="en-US" sz="2400" b="1" u="sng" dirty="0" err="1">
                <a:solidFill>
                  <a:srgbClr val="000000"/>
                </a:solidFill>
                <a:latin typeface="Arial" panose="020B0604020202020204" pitchFamily="34" charset="0"/>
                <a:ea typeface="Times New Roman" panose="02020603050405020304" pitchFamily="18" charset="0"/>
              </a:rPr>
              <a:t>Kết</a:t>
            </a:r>
            <a:r>
              <a:rPr lang="en-US" sz="2400" b="1" u="sng" dirty="0">
                <a:solidFill>
                  <a:srgbClr val="000000"/>
                </a:solidFill>
                <a:latin typeface="Arial" panose="020B0604020202020204" pitchFamily="34" charset="0"/>
                <a:ea typeface="Times New Roman" panose="02020603050405020304" pitchFamily="18" charset="0"/>
              </a:rPr>
              <a:t> </a:t>
            </a:r>
            <a:r>
              <a:rPr lang="en-US" sz="2400" b="1" u="sng" dirty="0" err="1">
                <a:solidFill>
                  <a:srgbClr val="000000"/>
                </a:solidFill>
                <a:latin typeface="Arial" panose="020B0604020202020204" pitchFamily="34" charset="0"/>
                <a:ea typeface="Times New Roman" panose="02020603050405020304" pitchFamily="18" charset="0"/>
              </a:rPr>
              <a:t>luận</a:t>
            </a:r>
            <a:r>
              <a:rPr lang="en-US" sz="2400" b="1" u="sng" dirty="0">
                <a:solidFill>
                  <a:srgbClr val="000000"/>
                </a:solidFill>
                <a:latin typeface="Arial" panose="020B0604020202020204" pitchFamily="34" charset="0"/>
                <a:ea typeface="Times New Roman" panose="02020603050405020304" pitchFamily="18" charset="0"/>
              </a:rPr>
              <a:t>:</a:t>
            </a:r>
            <a:r>
              <a:rPr lang="en-US" sz="2400" b="1" dirty="0">
                <a:solidFill>
                  <a:srgbClr val="000000"/>
                </a:solidFill>
                <a:latin typeface="Arial" panose="020B0604020202020204" pitchFamily="34" charset="0"/>
                <a:ea typeface="Times New Roman" panose="02020603050405020304" pitchFamily="18" charset="0"/>
              </a:rPr>
              <a:t> </a:t>
            </a:r>
            <a:r>
              <a:rPr lang="en-US" sz="2400" b="1">
                <a:solidFill>
                  <a:srgbClr val="FF0000"/>
                </a:solidFill>
                <a:latin typeface="Arial" panose="020B0604020202020204" pitchFamily="34" charset="0"/>
                <a:ea typeface="Times New Roman" panose="02020603050405020304" pitchFamily="18" charset="0"/>
              </a:rPr>
              <a:t>Lực tác dụng lên vật sẽ làm quay vật, khi lực đó </a:t>
            </a:r>
            <a:r>
              <a:rPr lang="en-US" sz="2400" b="1" u="sng">
                <a:solidFill>
                  <a:srgbClr val="FF0000"/>
                </a:solidFill>
                <a:latin typeface="Arial" panose="020B0604020202020204" pitchFamily="34" charset="0"/>
                <a:ea typeface="Times New Roman" panose="02020603050405020304" pitchFamily="18" charset="0"/>
              </a:rPr>
              <a:t>không song song với trục quay </a:t>
            </a:r>
            <a:r>
              <a:rPr lang="en-US" sz="2400" b="1">
                <a:solidFill>
                  <a:srgbClr val="FF0000"/>
                </a:solidFill>
                <a:latin typeface="Arial" panose="020B0604020202020204" pitchFamily="34" charset="0"/>
                <a:ea typeface="Times New Roman" panose="02020603050405020304" pitchFamily="18" charset="0"/>
              </a:rPr>
              <a:t>và </a:t>
            </a:r>
            <a:r>
              <a:rPr lang="en-US" sz="2400" b="1" u="sng">
                <a:solidFill>
                  <a:srgbClr val="FF0000"/>
                </a:solidFill>
                <a:latin typeface="Arial" panose="020B0604020202020204" pitchFamily="34" charset="0"/>
                <a:ea typeface="Times New Roman" panose="02020603050405020304" pitchFamily="18" charset="0"/>
              </a:rPr>
              <a:t>có giá không đi qua trục quay.</a:t>
            </a:r>
          </a:p>
        </p:txBody>
      </p:sp>
      <p:pic>
        <p:nvPicPr>
          <p:cNvPr id="12" name="Picture 11" descr="Hình ảnh Bản Gốc Vector Ai Phim Hoạt Hình, Viết Clipart, Nguyên, Vectơ  Vector và PNG với nền trong suốt để tải xuống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595241" y="804672"/>
            <a:ext cx="1415033" cy="141503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2033783" y="100999"/>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2060944" y="1174743"/>
            <a:ext cx="8094722" cy="430887"/>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8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8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
        <p:nvSpPr>
          <p:cNvPr id="14" name="WordArt 5"/>
          <p:cNvSpPr>
            <a:spLocks noChangeArrowheads="1" noChangeShapeType="1" noTextEdit="1"/>
          </p:cNvSpPr>
          <p:nvPr/>
        </p:nvSpPr>
        <p:spPr bwMode="auto">
          <a:xfrm>
            <a:off x="1954295" y="315266"/>
            <a:ext cx="8316620" cy="422304"/>
          </a:xfrm>
          <a:prstGeom prst="rect">
            <a:avLst/>
          </a:prstGeom>
          <a:ln>
            <a:noFill/>
          </a:ln>
          <a:effectLst>
            <a:outerShdw blurRad="190500" dist="228600" dir="2700000" algn="ctr">
              <a:srgbClr val="000000">
                <a:alpha val="30000"/>
              </a:srgbClr>
            </a:outerShdw>
          </a:effectLst>
          <a:scene3d>
            <a:camera prst="obliqueTopRight"/>
            <a:lightRig rig="glow" dir="t">
              <a:rot lat="0" lon="0" rev="4800000"/>
            </a:lightRig>
          </a:scene3d>
          <a:sp3d prstMaterial="matte">
            <a:bevelT w="127000" h="63500" prst="convex"/>
          </a:sp3d>
        </p:spPr>
        <p:txBody>
          <a:bodyPr wrap="none" fromWordArt="1">
            <a:prstTxWarp prst="textPlain">
              <a:avLst>
                <a:gd name="adj" fmla="val 50000"/>
              </a:avLst>
            </a:prstTxWarp>
            <a:sp3d extrusionH="57150">
              <a:bevelT w="38100" h="38100"/>
            </a:sp3d>
          </a:bodyPr>
          <a:lstStyle/>
          <a:p>
            <a:pPr>
              <a:defRPr/>
            </a:pPr>
            <a:r>
              <a:rPr lang="en-US" sz="3600" kern="10">
                <a:ln w="17780" cmpd="sng">
                  <a:solidFill>
                    <a:prstClr val="black"/>
                  </a:solidFill>
                  <a:prstDash val="solid"/>
                  <a:miter lim="800000"/>
                </a:ln>
                <a:solidFill>
                  <a:prstClr val="black">
                    <a:lumMod val="95000"/>
                    <a:lumOff val="5000"/>
                  </a:prstClr>
                </a:solidFill>
                <a:cs typeface="Arial"/>
              </a:rPr>
              <a:t>KHOA HỌC TỰ NHIÊN </a:t>
            </a:r>
            <a:r>
              <a:rPr lang="en-US" sz="3600" kern="10" smtClean="0">
                <a:ln w="17780" cmpd="sng">
                  <a:solidFill>
                    <a:prstClr val="black"/>
                  </a:solidFill>
                  <a:prstDash val="solid"/>
                  <a:miter lim="800000"/>
                </a:ln>
                <a:solidFill>
                  <a:prstClr val="black">
                    <a:lumMod val="95000"/>
                    <a:lumOff val="5000"/>
                  </a:prstClr>
                </a:solidFill>
                <a:cs typeface="Arial"/>
              </a:rPr>
              <a:t>8</a:t>
            </a:r>
            <a:endParaRPr lang="vi-VN" sz="3600" kern="10" dirty="0">
              <a:ln w="17780" cmpd="sng">
                <a:solidFill>
                  <a:prstClr val="black"/>
                </a:solidFill>
                <a:prstDash val="solid"/>
                <a:miter lim="800000"/>
              </a:ln>
              <a:solidFill>
                <a:prstClr val="black">
                  <a:lumMod val="95000"/>
                  <a:lumOff val="5000"/>
                </a:prstClr>
              </a:solidFill>
              <a:cs typeface="Arial"/>
            </a:endParaRPr>
          </a:p>
        </p:txBody>
      </p:sp>
      <p:pic>
        <p:nvPicPr>
          <p:cNvPr id="18" name="Picture 17"/>
          <p:cNvPicPr>
            <a:picLocks noChangeAspect="1"/>
          </p:cNvPicPr>
          <p:nvPr/>
        </p:nvPicPr>
        <p:blipFill>
          <a:blip r:embed="rId3"/>
          <a:stretch>
            <a:fillRect/>
          </a:stretch>
        </p:blipFill>
        <p:spPr>
          <a:xfrm>
            <a:off x="2001726" y="1913267"/>
            <a:ext cx="8233941" cy="4614282"/>
          </a:xfrm>
          <a:prstGeom prst="rect">
            <a:avLst/>
          </a:prstGeom>
        </p:spPr>
      </p:pic>
    </p:spTree>
    <p:extLst>
      <p:ext uri="{BB962C8B-B14F-4D97-AF65-F5344CB8AC3E}">
        <p14:creationId xmlns:p14="http://schemas.microsoft.com/office/powerpoint/2010/main" val="321670597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sp>
        <p:nvSpPr>
          <p:cNvPr id="8" name="Text Box 7"/>
          <p:cNvSpPr txBox="1"/>
          <p:nvPr/>
        </p:nvSpPr>
        <p:spPr>
          <a:xfrm>
            <a:off x="4188606" y="887095"/>
            <a:ext cx="7782560" cy="830997"/>
          </a:xfrm>
          <a:prstGeom prst="rect">
            <a:avLst/>
          </a:prstGeom>
          <a:noFill/>
        </p:spPr>
        <p:txBody>
          <a:bodyPr wrap="square" rtlCol="0" anchor="t">
            <a:spAutoFit/>
          </a:bodyPr>
          <a:lstStyle/>
          <a:p>
            <a:pPr algn="just"/>
            <a:r>
              <a:rPr lang="en-US" sz="2400" b="1" dirty="0" err="1">
                <a:latin typeface="Times New Roman" panose="02020603050405020304" pitchFamily="18" charset="0"/>
                <a:cs typeface="Times New Roman" panose="02020603050405020304" pitchFamily="18" charset="0"/>
              </a:rPr>
              <a:t>Luyện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trang</a:t>
            </a:r>
            <a:r>
              <a:rPr lang="en-US" sz="2400" b="1" dirty="0">
                <a:latin typeface="Times New Roman" panose="02020603050405020304" pitchFamily="18" charset="0"/>
                <a:cs typeface="Times New Roman" panose="02020603050405020304" pitchFamily="18" charset="0"/>
              </a:rPr>
              <a:t> 92 -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18.1, </a:t>
            </a:r>
            <a:r>
              <a:rPr lang="en-US" sz="2400" b="1" dirty="0" err="1">
                <a:latin typeface="Times New Roman" panose="02020603050405020304" pitchFamily="18" charset="0"/>
                <a:cs typeface="Times New Roman" panose="02020603050405020304" pitchFamily="18" charset="0"/>
              </a:rPr>
              <a:t>tay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quay?</a:t>
            </a:r>
          </a:p>
        </p:txBody>
      </p:sp>
      <p:pic>
        <p:nvPicPr>
          <p:cNvPr id="9" name="Picture 8"/>
          <p:cNvPicPr>
            <a:picLocks noChangeAspect="1"/>
          </p:cNvPicPr>
          <p:nvPr/>
        </p:nvPicPr>
        <p:blipFill>
          <a:blip r:embed="rId2"/>
          <a:stretch>
            <a:fillRect/>
          </a:stretch>
        </p:blipFill>
        <p:spPr>
          <a:xfrm>
            <a:off x="4305622" y="2270760"/>
            <a:ext cx="3800153" cy="3522802"/>
          </a:xfrm>
          <a:prstGeom prst="rect">
            <a:avLst/>
          </a:prstGeom>
        </p:spPr>
      </p:pic>
      <p:sp>
        <p:nvSpPr>
          <p:cNvPr id="10" name="Text Box 9"/>
          <p:cNvSpPr txBox="1"/>
          <p:nvPr/>
        </p:nvSpPr>
        <p:spPr>
          <a:xfrm>
            <a:off x="4182700" y="5377815"/>
            <a:ext cx="7635227" cy="1200329"/>
          </a:xfrm>
          <a:prstGeom prst="rect">
            <a:avLst/>
          </a:prstGeom>
          <a:noFill/>
        </p:spPr>
        <p:txBody>
          <a:bodyPr wrap="square" rtlCol="0" anchor="t">
            <a:spAutoFit/>
          </a:bodyPr>
          <a:lstStyle/>
          <a:p>
            <a:pPr algn="just"/>
            <a:endParaRPr lang="en-US" sz="2400" b="1"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charset="0"/>
              <a:buChar char="Ø"/>
            </a:pPr>
            <a:r>
              <a:rPr lang="en-US" sz="2400" b="1" dirty="0" err="1" smtClean="0">
                <a:latin typeface="Times New Roman" panose="02020603050405020304" pitchFamily="18" charset="0"/>
                <a:cs typeface="Times New Roman" panose="02020603050405020304" pitchFamily="18" charset="0"/>
              </a:rPr>
              <a:t>Tay</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song </a:t>
            </a:r>
            <a:r>
              <a:rPr lang="en-US" sz="2400" b="1" dirty="0" err="1">
                <a:latin typeface="Times New Roman" panose="02020603050405020304" pitchFamily="18" charset="0"/>
                <a:cs typeface="Times New Roman" panose="02020603050405020304" pitchFamily="18" charset="0"/>
              </a:rPr>
              <a:t>song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trục</a:t>
            </a:r>
            <a:r>
              <a:rPr lang="en-US" sz="2400" b="1" dirty="0">
                <a:latin typeface="Times New Roman" panose="02020603050405020304" pitchFamily="18" charset="0"/>
                <a:cs typeface="Times New Roman" panose="02020603050405020304" pitchFamily="18" charset="0"/>
              </a:rPr>
              <a:t> quay </a:t>
            </a:r>
            <a:r>
              <a:rPr lang="en-US" sz="2400" b="1" dirty="0" err="1">
                <a:latin typeface="Times New Roman" panose="02020603050405020304" pitchFamily="18" charset="0"/>
                <a:cs typeface="Times New Roman" panose="02020603050405020304" pitchFamily="18" charset="0"/>
              </a:rPr>
              <a:t>thì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quay.</a:t>
            </a:r>
          </a:p>
        </p:txBody>
      </p:sp>
      <p:pic>
        <p:nvPicPr>
          <p:cNvPr id="11" name="Picture 10"/>
          <p:cNvPicPr>
            <a:picLocks noChangeAspect="1"/>
          </p:cNvPicPr>
          <p:nvPr/>
        </p:nvPicPr>
        <p:blipFill>
          <a:blip r:embed="rId3"/>
          <a:stretch>
            <a:fillRect/>
          </a:stretch>
        </p:blipFill>
        <p:spPr>
          <a:xfrm>
            <a:off x="8270239" y="2270760"/>
            <a:ext cx="3686234" cy="3522802"/>
          </a:xfrm>
          <a:prstGeom prst="rect">
            <a:avLst/>
          </a:prstGeom>
        </p:spPr>
      </p:pic>
      <p:sp>
        <p:nvSpPr>
          <p:cNvPr id="12" name="Text Box 4"/>
          <p:cNvSpPr txBox="1">
            <a:spLocks noChangeArrowheads="1"/>
          </p:cNvSpPr>
          <p:nvPr/>
        </p:nvSpPr>
        <p:spPr bwMode="auto">
          <a:xfrm>
            <a:off x="2033783" y="100999"/>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 fill="hold"/>
                                        <p:tgtEl>
                                          <p:spTgt spid="9"/>
                                        </p:tgtEl>
                                        <p:attrNameLst>
                                          <p:attrName>ppt_x</p:attrName>
                                        </p:attrNameLst>
                                      </p:cBhvr>
                                      <p:tavLst>
                                        <p:tav tm="0">
                                          <p:val>
                                            <p:strVal val="#ppt_x"/>
                                          </p:val>
                                        </p:tav>
                                        <p:tav tm="100000">
                                          <p:val>
                                            <p:strVal val="#ppt_x"/>
                                          </p:val>
                                        </p:tav>
                                      </p:tavLst>
                                    </p:anim>
                                    <p:anim calcmode="lin" valueType="num">
                                      <p:cBhvr additive="base">
                                        <p:cTn id="12" dur="1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 fill="hold"/>
                                        <p:tgtEl>
                                          <p:spTgt spid="10"/>
                                        </p:tgtEl>
                                        <p:attrNameLst>
                                          <p:attrName>ppt_x</p:attrName>
                                        </p:attrNameLst>
                                      </p:cBhvr>
                                      <p:tavLst>
                                        <p:tav tm="0">
                                          <p:val>
                                            <p:strVal val="#ppt_x"/>
                                          </p:val>
                                        </p:tav>
                                        <p:tav tm="100000">
                                          <p:val>
                                            <p:strVal val="#ppt_x"/>
                                          </p:val>
                                        </p:tav>
                                      </p:tavLst>
                                    </p:anim>
                                    <p:anim calcmode="lin" valueType="num">
                                      <p:cBhvr additive="base">
                                        <p:cTn id="18" dur="1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 fill="hold"/>
                                        <p:tgtEl>
                                          <p:spTgt spid="11"/>
                                        </p:tgtEl>
                                        <p:attrNameLst>
                                          <p:attrName>ppt_x</p:attrName>
                                        </p:attrNameLst>
                                      </p:cBhvr>
                                      <p:tavLst>
                                        <p:tav tm="0">
                                          <p:val>
                                            <p:strVal val="#ppt_x"/>
                                          </p:val>
                                        </p:tav>
                                        <p:tav tm="100000">
                                          <p:val>
                                            <p:strVal val="#ppt_x"/>
                                          </p:val>
                                        </p:tav>
                                      </p:tavLst>
                                    </p:anim>
                                    <p:anim calcmode="lin" valueType="num">
                                      <p:cBhvr additive="base">
                                        <p:cTn id="24" dur="1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73736" y="886968"/>
            <a:ext cx="373074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5" name="Text Box 7"/>
          <p:cNvSpPr txBox="1"/>
          <p:nvPr/>
        </p:nvSpPr>
        <p:spPr>
          <a:xfrm>
            <a:off x="4448175" y="804545"/>
            <a:ext cx="7384704" cy="1938992"/>
          </a:xfrm>
          <a:prstGeom prst="rect">
            <a:avLst/>
          </a:prstGeom>
          <a:noFill/>
        </p:spPr>
        <p:txBody>
          <a:bodyPr wrap="square" rtlCol="0" anchor="t">
            <a:spAutoFit/>
          </a:bodyPr>
          <a:lstStyle/>
          <a:p>
            <a:pPr algn="just"/>
            <a:r>
              <a:rPr lang="en-US" sz="2400" b="1" dirty="0" err="1">
                <a:solidFill>
                  <a:srgbClr val="3510C2"/>
                </a:solidFill>
                <a:latin typeface="Times New Roman" panose="02020603050405020304" pitchFamily="18" charset="0"/>
                <a:cs typeface="Times New Roman" panose="02020603050405020304" pitchFamily="18" charset="0"/>
              </a:rPr>
              <a:t>Vận</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dụng</a:t>
            </a:r>
            <a:r>
              <a:rPr lang="en-US" sz="2400" b="1" dirty="0">
                <a:solidFill>
                  <a:srgbClr val="3510C2"/>
                </a:solidFill>
                <a:latin typeface="Times New Roman" panose="02020603050405020304" pitchFamily="18" charset="0"/>
                <a:cs typeface="Times New Roman" panose="02020603050405020304" pitchFamily="18" charset="0"/>
              </a:rPr>
              <a:t> 2 </a:t>
            </a:r>
            <a:r>
              <a:rPr lang="en-US" sz="2400" b="1" dirty="0" err="1">
                <a:solidFill>
                  <a:srgbClr val="3510C2"/>
                </a:solidFill>
                <a:latin typeface="Times New Roman" panose="02020603050405020304" pitchFamily="18" charset="0"/>
                <a:cs typeface="Times New Roman" panose="02020603050405020304" pitchFamily="18" charset="0"/>
              </a:rPr>
              <a:t>trang</a:t>
            </a:r>
            <a:r>
              <a:rPr lang="en-US" sz="2400" b="1" dirty="0">
                <a:solidFill>
                  <a:srgbClr val="3510C2"/>
                </a:solidFill>
                <a:latin typeface="Times New Roman" panose="02020603050405020304" pitchFamily="18" charset="0"/>
                <a:cs typeface="Times New Roman" panose="02020603050405020304" pitchFamily="18" charset="0"/>
              </a:rPr>
              <a:t> 93 : </a:t>
            </a:r>
            <a:r>
              <a:rPr lang="en-US" sz="2400" b="1" dirty="0" err="1">
                <a:solidFill>
                  <a:srgbClr val="3510C2"/>
                </a:solidFill>
                <a:latin typeface="Times New Roman" panose="02020603050405020304" pitchFamily="18" charset="0"/>
                <a:cs typeface="Times New Roman" panose="02020603050405020304" pitchFamily="18" charset="0"/>
              </a:rPr>
              <a:t>Hình</a:t>
            </a:r>
            <a:r>
              <a:rPr lang="en-US" sz="2400" b="1" dirty="0">
                <a:solidFill>
                  <a:srgbClr val="3510C2"/>
                </a:solidFill>
                <a:latin typeface="Times New Roman" panose="02020603050405020304" pitchFamily="18" charset="0"/>
                <a:cs typeface="Times New Roman" panose="02020603050405020304" pitchFamily="18" charset="0"/>
              </a:rPr>
              <a:t> 18.6 </a:t>
            </a:r>
            <a:r>
              <a:rPr lang="en-US" sz="2400" b="1" dirty="0" err="1">
                <a:solidFill>
                  <a:srgbClr val="3510C2"/>
                </a:solidFill>
                <a:latin typeface="Times New Roman" panose="02020603050405020304" pitchFamily="18" charset="0"/>
                <a:cs typeface="Times New Roman" panose="02020603050405020304" pitchFamily="18" charset="0"/>
              </a:rPr>
              <a:t>là</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ảnh</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chiếc</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kìm</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cán</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dài</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dùng</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để</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cắt</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sắt</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hình</a:t>
            </a:r>
            <a:r>
              <a:rPr lang="en-US" sz="2400" b="1" dirty="0">
                <a:solidFill>
                  <a:srgbClr val="3510C2"/>
                </a:solidFill>
                <a:latin typeface="Times New Roman" panose="02020603050405020304" pitchFamily="18" charset="0"/>
                <a:cs typeface="Times New Roman" panose="02020603050405020304" pitchFamily="18" charset="0"/>
              </a:rPr>
              <a:t> 18.6 a) </a:t>
            </a:r>
            <a:r>
              <a:rPr lang="en-US" sz="2400" b="1" dirty="0" err="1">
                <a:solidFill>
                  <a:srgbClr val="3510C2"/>
                </a:solidFill>
                <a:latin typeface="Times New Roman" panose="02020603050405020304" pitchFamily="18" charset="0"/>
                <a:cs typeface="Times New Roman" panose="02020603050405020304" pitchFamily="18" charset="0"/>
              </a:rPr>
              <a:t>và</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dao</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xén</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giấy</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hình</a:t>
            </a:r>
            <a:r>
              <a:rPr lang="en-US" sz="2400" b="1" dirty="0">
                <a:solidFill>
                  <a:srgbClr val="3510C2"/>
                </a:solidFill>
                <a:latin typeface="Times New Roman" panose="02020603050405020304" pitchFamily="18" charset="0"/>
                <a:cs typeface="Times New Roman" panose="02020603050405020304" pitchFamily="18" charset="0"/>
              </a:rPr>
              <a:t> 18.6b). </a:t>
            </a:r>
            <a:r>
              <a:rPr lang="en-US" sz="2400" b="1" dirty="0" err="1">
                <a:solidFill>
                  <a:srgbClr val="3510C2"/>
                </a:solidFill>
                <a:latin typeface="Times New Roman" panose="02020603050405020304" pitchFamily="18" charset="0"/>
                <a:cs typeface="Times New Roman" panose="02020603050405020304" pitchFamily="18" charset="0"/>
              </a:rPr>
              <a:t>Trong</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mỗi</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hình</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nêu</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rõ</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bộ</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phận</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nào</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của</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dụng</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cụ</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sẽ</a:t>
            </a:r>
            <a:r>
              <a:rPr lang="en-US" sz="2400" b="1" dirty="0">
                <a:solidFill>
                  <a:srgbClr val="3510C2"/>
                </a:solidFill>
                <a:latin typeface="Times New Roman" panose="02020603050405020304" pitchFamily="18" charset="0"/>
                <a:cs typeface="Times New Roman" panose="02020603050405020304" pitchFamily="18" charset="0"/>
              </a:rPr>
              <a:t> quay </a:t>
            </a:r>
            <a:r>
              <a:rPr lang="en-US" sz="2400" b="1" dirty="0" err="1">
                <a:solidFill>
                  <a:srgbClr val="3510C2"/>
                </a:solidFill>
                <a:latin typeface="Times New Roman" panose="02020603050405020304" pitchFamily="18" charset="0"/>
                <a:cs typeface="Times New Roman" panose="02020603050405020304" pitchFamily="18" charset="0"/>
              </a:rPr>
              <a:t>được</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khi</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chịu</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lực</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tác</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dụng</a:t>
            </a:r>
            <a:r>
              <a:rPr lang="en-US" sz="2400" b="1" dirty="0" smtClean="0">
                <a:solidFill>
                  <a:srgbClr val="3510C2"/>
                </a:solidFill>
                <a:latin typeface="Times New Roman" panose="02020603050405020304" pitchFamily="18" charset="0"/>
                <a:cs typeface="Times New Roman" panose="02020603050405020304" pitchFamily="18" charset="0"/>
              </a:rPr>
              <a:t>.</a:t>
            </a:r>
            <a:endParaRPr lang="en-US" sz="2400" b="1" dirty="0">
              <a:solidFill>
                <a:srgbClr val="3510C2"/>
              </a:solidFill>
              <a:latin typeface="Times New Roman" panose="02020603050405020304" pitchFamily="18" charset="0"/>
              <a:cs typeface="Times New Roman" panose="02020603050405020304" pitchFamily="18" charset="0"/>
            </a:endParaRPr>
          </a:p>
          <a:p>
            <a:pPr algn="just"/>
            <a:endParaRPr lang="en-US" sz="2400" b="1" dirty="0">
              <a:solidFill>
                <a:srgbClr val="3510C2"/>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017" y="2761307"/>
            <a:ext cx="7151274" cy="3749221"/>
          </a:xfrm>
          <a:prstGeom prst="rect">
            <a:avLst/>
          </a:prstGeom>
          <a:effectLst>
            <a:softEdge rad="63500"/>
          </a:effectLst>
        </p:spPr>
      </p:pic>
      <p:sp>
        <p:nvSpPr>
          <p:cNvPr id="9" name="Text Box 4"/>
          <p:cNvSpPr txBox="1">
            <a:spLocks noChangeArrowheads="1"/>
          </p:cNvSpPr>
          <p:nvPr/>
        </p:nvSpPr>
        <p:spPr bwMode="auto">
          <a:xfrm>
            <a:off x="2033783" y="100999"/>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Tree>
    <p:extLst>
      <p:ext uri="{BB962C8B-B14F-4D97-AF65-F5344CB8AC3E}">
        <p14:creationId xmlns:p14="http://schemas.microsoft.com/office/powerpoint/2010/main" val="3155792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8" name="Text Box 7"/>
          <p:cNvSpPr txBox="1"/>
          <p:nvPr/>
        </p:nvSpPr>
        <p:spPr>
          <a:xfrm>
            <a:off x="4448175" y="804545"/>
            <a:ext cx="7503160" cy="1938992"/>
          </a:xfrm>
          <a:prstGeom prst="rect">
            <a:avLst/>
          </a:prstGeom>
          <a:noFill/>
        </p:spPr>
        <p:txBody>
          <a:bodyPr wrap="square" rtlCol="0" anchor="t">
            <a:spAutoFit/>
          </a:bodyPr>
          <a:lstStyle/>
          <a:p>
            <a:pPr algn="just"/>
            <a:r>
              <a:rPr lang="en-US" sz="2400" b="1" dirty="0" err="1">
                <a:solidFill>
                  <a:srgbClr val="3510C2"/>
                </a:solidFill>
                <a:latin typeface="Times New Roman" panose="02020603050405020304" pitchFamily="18" charset="0"/>
                <a:cs typeface="Times New Roman" panose="02020603050405020304" pitchFamily="18" charset="0"/>
              </a:rPr>
              <a:t>Vận</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dụng</a:t>
            </a:r>
            <a:r>
              <a:rPr lang="en-US" sz="2400" b="1" dirty="0">
                <a:solidFill>
                  <a:srgbClr val="3510C2"/>
                </a:solidFill>
                <a:latin typeface="Times New Roman" panose="02020603050405020304" pitchFamily="18" charset="0"/>
                <a:cs typeface="Times New Roman" panose="02020603050405020304" pitchFamily="18" charset="0"/>
              </a:rPr>
              <a:t> 2 </a:t>
            </a:r>
            <a:r>
              <a:rPr lang="en-US" sz="2400" b="1" dirty="0" err="1">
                <a:solidFill>
                  <a:srgbClr val="3510C2"/>
                </a:solidFill>
                <a:latin typeface="Times New Roman" panose="02020603050405020304" pitchFamily="18" charset="0"/>
                <a:cs typeface="Times New Roman" panose="02020603050405020304" pitchFamily="18" charset="0"/>
              </a:rPr>
              <a:t>trang</a:t>
            </a:r>
            <a:r>
              <a:rPr lang="en-US" sz="2400" b="1" dirty="0">
                <a:solidFill>
                  <a:srgbClr val="3510C2"/>
                </a:solidFill>
                <a:latin typeface="Times New Roman" panose="02020603050405020304" pitchFamily="18" charset="0"/>
                <a:cs typeface="Times New Roman" panose="02020603050405020304" pitchFamily="18" charset="0"/>
              </a:rPr>
              <a:t> 93 : </a:t>
            </a:r>
            <a:r>
              <a:rPr lang="en-US" sz="2400" b="1" dirty="0" err="1">
                <a:solidFill>
                  <a:srgbClr val="3510C2"/>
                </a:solidFill>
                <a:latin typeface="Times New Roman" panose="02020603050405020304" pitchFamily="18" charset="0"/>
                <a:cs typeface="Times New Roman" panose="02020603050405020304" pitchFamily="18" charset="0"/>
              </a:rPr>
              <a:t>Hình</a:t>
            </a:r>
            <a:r>
              <a:rPr lang="en-US" sz="2400" b="1" dirty="0">
                <a:solidFill>
                  <a:srgbClr val="3510C2"/>
                </a:solidFill>
                <a:latin typeface="Times New Roman" panose="02020603050405020304" pitchFamily="18" charset="0"/>
                <a:cs typeface="Times New Roman" panose="02020603050405020304" pitchFamily="18" charset="0"/>
              </a:rPr>
              <a:t> 18.6 </a:t>
            </a:r>
            <a:r>
              <a:rPr lang="en-US" sz="2400" b="1" dirty="0" err="1">
                <a:solidFill>
                  <a:srgbClr val="3510C2"/>
                </a:solidFill>
                <a:latin typeface="Times New Roman" panose="02020603050405020304" pitchFamily="18" charset="0"/>
                <a:cs typeface="Times New Roman" panose="02020603050405020304" pitchFamily="18" charset="0"/>
              </a:rPr>
              <a:t>là</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ảnh</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chiếc</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kìm</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cán</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dài</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dùng</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để</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cắt</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sắt</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hình</a:t>
            </a:r>
            <a:r>
              <a:rPr lang="en-US" sz="2400" b="1" dirty="0">
                <a:solidFill>
                  <a:srgbClr val="3510C2"/>
                </a:solidFill>
                <a:latin typeface="Times New Roman" panose="02020603050405020304" pitchFamily="18" charset="0"/>
                <a:cs typeface="Times New Roman" panose="02020603050405020304" pitchFamily="18" charset="0"/>
              </a:rPr>
              <a:t> 18.6 a) </a:t>
            </a:r>
            <a:r>
              <a:rPr lang="en-US" sz="2400" b="1" dirty="0" err="1">
                <a:solidFill>
                  <a:srgbClr val="3510C2"/>
                </a:solidFill>
                <a:latin typeface="Times New Roman" panose="02020603050405020304" pitchFamily="18" charset="0"/>
                <a:cs typeface="Times New Roman" panose="02020603050405020304" pitchFamily="18" charset="0"/>
              </a:rPr>
              <a:t>và</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dao</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xén</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giấy</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hình</a:t>
            </a:r>
            <a:r>
              <a:rPr lang="en-US" sz="2400" b="1" dirty="0">
                <a:solidFill>
                  <a:srgbClr val="3510C2"/>
                </a:solidFill>
                <a:latin typeface="Times New Roman" panose="02020603050405020304" pitchFamily="18" charset="0"/>
                <a:cs typeface="Times New Roman" panose="02020603050405020304" pitchFamily="18" charset="0"/>
              </a:rPr>
              <a:t> 18.6b). </a:t>
            </a:r>
            <a:r>
              <a:rPr lang="en-US" sz="2400" b="1" dirty="0" err="1">
                <a:solidFill>
                  <a:srgbClr val="3510C2"/>
                </a:solidFill>
                <a:latin typeface="Times New Roman" panose="02020603050405020304" pitchFamily="18" charset="0"/>
                <a:cs typeface="Times New Roman" panose="02020603050405020304" pitchFamily="18" charset="0"/>
              </a:rPr>
              <a:t>Trong</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mỗi</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hình</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nêu</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rõ</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bộ</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phận</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nào</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của</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dụng</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cụ</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sẽ</a:t>
            </a:r>
            <a:r>
              <a:rPr lang="en-US" sz="2400" b="1" dirty="0">
                <a:solidFill>
                  <a:srgbClr val="3510C2"/>
                </a:solidFill>
                <a:latin typeface="Times New Roman" panose="02020603050405020304" pitchFamily="18" charset="0"/>
                <a:cs typeface="Times New Roman" panose="02020603050405020304" pitchFamily="18" charset="0"/>
              </a:rPr>
              <a:t> quay </a:t>
            </a:r>
            <a:r>
              <a:rPr lang="en-US" sz="2400" b="1" dirty="0" err="1">
                <a:solidFill>
                  <a:srgbClr val="3510C2"/>
                </a:solidFill>
                <a:latin typeface="Times New Roman" panose="02020603050405020304" pitchFamily="18" charset="0"/>
                <a:cs typeface="Times New Roman" panose="02020603050405020304" pitchFamily="18" charset="0"/>
              </a:rPr>
              <a:t>được</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khi</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chịu</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lực</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tác</a:t>
            </a:r>
            <a:r>
              <a:rPr lang="en-US" sz="2400" b="1" dirty="0">
                <a:solidFill>
                  <a:srgbClr val="3510C2"/>
                </a:solidFill>
                <a:latin typeface="Times New Roman" panose="02020603050405020304" pitchFamily="18" charset="0"/>
                <a:cs typeface="Times New Roman" panose="02020603050405020304" pitchFamily="18" charset="0"/>
              </a:rPr>
              <a:t> </a:t>
            </a:r>
            <a:r>
              <a:rPr lang="en-US" sz="2400" b="1" dirty="0" err="1">
                <a:solidFill>
                  <a:srgbClr val="3510C2"/>
                </a:solidFill>
                <a:latin typeface="Times New Roman" panose="02020603050405020304" pitchFamily="18" charset="0"/>
                <a:cs typeface="Times New Roman" panose="02020603050405020304" pitchFamily="18" charset="0"/>
              </a:rPr>
              <a:t>dụng</a:t>
            </a:r>
            <a:r>
              <a:rPr lang="en-US" sz="2400" b="1" dirty="0" smtClean="0">
                <a:solidFill>
                  <a:srgbClr val="3510C2"/>
                </a:solidFill>
                <a:latin typeface="Times New Roman" panose="02020603050405020304" pitchFamily="18" charset="0"/>
                <a:cs typeface="Times New Roman" panose="02020603050405020304" pitchFamily="18" charset="0"/>
              </a:rPr>
              <a:t>.</a:t>
            </a:r>
            <a:endParaRPr lang="en-US" sz="2400" b="1" dirty="0">
              <a:solidFill>
                <a:srgbClr val="3510C2"/>
              </a:solidFill>
              <a:latin typeface="Times New Roman" panose="02020603050405020304" pitchFamily="18" charset="0"/>
              <a:cs typeface="Times New Roman" panose="02020603050405020304" pitchFamily="18" charset="0"/>
            </a:endParaRPr>
          </a:p>
          <a:p>
            <a:pPr algn="just"/>
            <a:endParaRPr lang="en-US" sz="2400" b="1" dirty="0">
              <a:solidFill>
                <a:srgbClr val="3510C2"/>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092268" y="2544024"/>
            <a:ext cx="7717500" cy="3809183"/>
          </a:xfrm>
          <a:prstGeom prst="rect">
            <a:avLst/>
          </a:prstGeom>
        </p:spPr>
      </p:pic>
      <p:sp>
        <p:nvSpPr>
          <p:cNvPr id="7" name="Text Box 4"/>
          <p:cNvSpPr txBox="1">
            <a:spLocks noChangeArrowheads="1"/>
          </p:cNvSpPr>
          <p:nvPr/>
        </p:nvSpPr>
        <p:spPr bwMode="auto">
          <a:xfrm>
            <a:off x="2033783" y="100999"/>
            <a:ext cx="8094722" cy="369332"/>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4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4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2169585" y="233191"/>
            <a:ext cx="8094722" cy="430887"/>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ctr">
              <a:defRPr/>
            </a:pPr>
            <a:r>
              <a:rPr lang="en-US" sz="28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LỰC CÓ THỂ LÀM QUAY VẬT</a:t>
            </a:r>
            <a:endParaRPr lang="en-US" sz="28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pic>
        <p:nvPicPr>
          <p:cNvPr id="8194" name="Picture 2" descr="Video chơi đu quay bập bênh tại Mộc Châu nhận được nhiều lời khen trên báo  nước ngoà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88394" y="898024"/>
            <a:ext cx="9204065" cy="575254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矩形 45"/>
          <p:cNvSpPr>
            <a:spLocks noChangeArrowheads="1"/>
          </p:cNvSpPr>
          <p:nvPr/>
        </p:nvSpPr>
        <p:spPr bwMode="auto">
          <a:xfrm>
            <a:off x="1702051" y="858433"/>
            <a:ext cx="1874951" cy="543153"/>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just"/>
            <a:r>
              <a:rPr lang="en-US" dirty="0" err="1">
                <a:solidFill>
                  <a:schemeClr val="bg1"/>
                </a:solidFill>
                <a:latin typeface="Times New Roman" panose="02020603050405020304" pitchFamily="18" charset="0"/>
                <a:cs typeface="Times New Roman" panose="02020603050405020304" pitchFamily="18" charset="0"/>
              </a:rPr>
              <a:t>đẩy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cầu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bập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bênh</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8200" name="Picture 8" descr="Top những hình ảnh hoa hồng đẹp nhất mọi thời đại năm 20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2832" y="1086930"/>
            <a:ext cx="1451043" cy="144897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78188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34910" y="227585"/>
            <a:ext cx="4836580" cy="8402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rial" charset="0"/>
              </a:rPr>
              <a:t>AI NHANH HƠN?</a:t>
            </a:r>
          </a:p>
        </p:txBody>
      </p:sp>
      <p:pic>
        <p:nvPicPr>
          <p:cNvPr id="5" name="Picture 2" descr="F:\linh\chay nhan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4651" y="57151"/>
            <a:ext cx="16113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Ống Nghiệm Hình ảnh | Định dạng hình ảnh PSD 401068664| vn.lovepik.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800" y="5372101"/>
            <a:ext cx="1981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0" name="Horizontal Scroll 9"/>
          <p:cNvSpPr/>
          <p:nvPr/>
        </p:nvSpPr>
        <p:spPr>
          <a:xfrm>
            <a:off x="1644650" y="914401"/>
            <a:ext cx="8794750" cy="5257801"/>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latin typeface="Times New Roman" pitchFamily="18" charset="0"/>
                <a:cs typeface="Times New Roman" pitchFamily="18" charset="0"/>
              </a:rPr>
              <a:t>Luật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endParaRPr lang="en-US" sz="3600" dirty="0">
              <a:latin typeface="Times New Roman" pitchFamily="18" charset="0"/>
              <a:cs typeface="Times New Roman" pitchFamily="18" charset="0"/>
            </a:endParaRPr>
          </a:p>
          <a:p>
            <a:pPr marL="285750" indent="-285750" algn="just">
              <a:buFontTx/>
              <a:buChar char="-"/>
            </a:pP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chia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4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a:t>
            </a:r>
          </a:p>
          <a:p>
            <a:pPr marL="285750" indent="-285750" algn="just">
              <a:buFontTx/>
              <a:buChar char="-"/>
            </a:pPr>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1 </a:t>
            </a:r>
            <a:r>
              <a:rPr lang="en-US" sz="3600" dirty="0" err="1">
                <a:latin typeface="Times New Roman" pitchFamily="18" charset="0"/>
                <a:cs typeface="Times New Roman" pitchFamily="18" charset="0"/>
              </a:rPr>
              <a:t>phút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phụ</a:t>
            </a:r>
            <a:r>
              <a:rPr lang="en-US" sz="3600">
                <a:latin typeface="Times New Roman" pitchFamily="18" charset="0"/>
                <a:cs typeface="Times New Roman" pitchFamily="18" charset="0"/>
              </a:rPr>
              <a:t>.</a:t>
            </a:r>
          </a:p>
          <a:p>
            <a:pPr marL="285750" indent="-285750" algn="just">
              <a:buFontTx/>
              <a:buChar char="-"/>
            </a:pPr>
            <a:r>
              <a:rPr lang="en-US" sz="3600" dirty="0" err="1">
                <a:latin typeface="Times New Roman" pitchFamily="18" charset="0"/>
                <a:cs typeface="Times New Roman" pitchFamily="18" charset="0"/>
              </a:rPr>
              <a:t>Hết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thắng</a:t>
            </a:r>
            <a:r>
              <a:rPr lang="en-US" dirty="0"/>
              <a:t>.</a:t>
            </a:r>
          </a:p>
        </p:txBody>
      </p:sp>
    </p:spTree>
    <p:extLst>
      <p:ext uri="{BB962C8B-B14F-4D97-AF65-F5344CB8AC3E}">
        <p14:creationId xmlns:p14="http://schemas.microsoft.com/office/powerpoint/2010/main" val="81490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75206" y="3160572"/>
            <a:ext cx="1731146" cy="648072"/>
          </a:xfrm>
          <a:prstGeom prst="roundRect">
            <a:avLst/>
          </a:prstGeom>
          <a:solidFill>
            <a:srgbClr val="E0F2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zh-CN" altLang="en-US" sz="2400" dirty="0">
              <a:solidFill>
                <a:srgbClr val="E75329"/>
              </a:solidFill>
              <a:latin typeface="Times New Roman" panose="02020603050405020304" pitchFamily="18" charset="0"/>
              <a:ea typeface="Adobe 黑体 Std R" pitchFamily="34" charset="-122"/>
              <a:cs typeface="Times New Roman" panose="02020603050405020304" pitchFamily="18" charset="0"/>
            </a:endParaRPr>
          </a:p>
        </p:txBody>
      </p:sp>
      <p:sp>
        <p:nvSpPr>
          <p:cNvPr id="5" name="TextBox 12"/>
          <p:cNvSpPr txBox="1"/>
          <p:nvPr/>
        </p:nvSpPr>
        <p:spPr>
          <a:xfrm>
            <a:off x="2128886" y="3195328"/>
            <a:ext cx="7566700" cy="1366528"/>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gn="just">
              <a:lnSpc>
                <a:spcPct val="115000"/>
              </a:lnSpc>
              <a:spcBef>
                <a:spcPts val="200"/>
              </a:spcBef>
              <a:spcAft>
                <a:spcPts val="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 về cho nhóm. Thư kí lớp sẽ ghi nhận điểm cho các nhóm qua từng phần. Kết thúc tiết học, tổng kết điểm. Nhóm chiến thắng có điểm cao nhất. </a:t>
            </a:r>
            <a:endParaRPr lang="en-US" sz="24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13"/>
          <p:cNvSpPr txBox="1"/>
          <p:nvPr/>
        </p:nvSpPr>
        <p:spPr>
          <a:xfrm>
            <a:off x="2130641" y="1539630"/>
            <a:ext cx="7554897" cy="1200329"/>
          </a:xfrm>
          <a:prstGeom prst="rect">
            <a:avLst/>
          </a:prstGeom>
          <a:noFill/>
          <a:ln w="19050">
            <a:solidFill>
              <a:srgbClr val="E75329"/>
            </a:solidFill>
            <a:prstDash val="sysDash"/>
          </a:ln>
        </p:spPr>
        <p:txBody>
          <a:bodyPr wrap="square" rtlCol="0">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7" name="TextBox 14"/>
          <p:cNvSpPr txBox="1"/>
          <p:nvPr/>
        </p:nvSpPr>
        <p:spPr>
          <a:xfrm>
            <a:off x="2128886" y="5053971"/>
            <a:ext cx="7566700" cy="461665"/>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gn="just"/>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pic>
        <p:nvPicPr>
          <p:cNvPr id="8" name="Picture 6" descr="5"/>
          <p:cNvPicPr>
            <a:picLocks noChangeAspect="1" noChangeArrowheads="1"/>
          </p:cNvPicPr>
          <p:nvPr/>
        </p:nvPicPr>
        <p:blipFill>
          <a:blip r:embed="rId3"/>
          <a:srcRect t="62344" r="64444"/>
          <a:stretch>
            <a:fillRect/>
          </a:stretch>
        </p:blipFill>
        <p:spPr bwMode="auto">
          <a:xfrm>
            <a:off x="6254268" y="5418371"/>
            <a:ext cx="2745741" cy="1635646"/>
          </a:xfrm>
          <a:prstGeom prst="rect">
            <a:avLst/>
          </a:prstGeom>
          <a:noFill/>
        </p:spPr>
      </p:pic>
      <p:pic>
        <p:nvPicPr>
          <p:cNvPr id="9" name="图片 28"/>
          <p:cNvPicPr>
            <a:picLocks noChangeAspect="1"/>
          </p:cNvPicPr>
          <p:nvPr/>
        </p:nvPicPr>
        <p:blipFill>
          <a:blip r:embed="rId4"/>
          <a:srcRect/>
          <a:stretch>
            <a:fillRect/>
          </a:stretch>
        </p:blipFill>
        <p:spPr bwMode="auto">
          <a:xfrm rot="732619">
            <a:off x="358959" y="203635"/>
            <a:ext cx="844550" cy="842963"/>
          </a:xfrm>
          <a:prstGeom prst="rect">
            <a:avLst/>
          </a:prstGeom>
          <a:noFill/>
        </p:spPr>
      </p:pic>
      <p:sp>
        <p:nvSpPr>
          <p:cNvPr id="10" name="Oval 9"/>
          <p:cNvSpPr/>
          <p:nvPr/>
        </p:nvSpPr>
        <p:spPr>
          <a:xfrm>
            <a:off x="2509421" y="283657"/>
            <a:ext cx="7173158" cy="8617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TRÒ CHƠI: ĐUỔI HÌNH BẮT CHỮ. </a:t>
            </a:r>
            <a:endParaRPr lang="en-US" sz="2400" b="1" kern="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8" presetClass="emph" presetSubtype="0" fill="hold" nodeType="withEffect">
                                  <p:stCondLst>
                                    <p:cond delay="1000"/>
                                  </p:stCondLst>
                                  <p:childTnLst>
                                    <p:animRot by="-21600000">
                                      <p:cBhvr>
                                        <p:cTn id="12" dur="1250" fill="hold"/>
                                        <p:tgtEl>
                                          <p:spTgt spid="9"/>
                                        </p:tgtEl>
                                        <p:attrNameLst>
                                          <p:attrName>r</p:attrName>
                                        </p:attrNameLst>
                                      </p:cBhvr>
                                    </p:animRot>
                                  </p:childTnLst>
                                </p:cTn>
                              </p:par>
                              <p:par>
                                <p:cTn id="13" presetID="2" presetClass="entr" presetSubtype="8"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0-#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10"/>
                                        <p:tgtEl>
                                          <p:spTgt spid="2"/>
                                        </p:tgtEl>
                                      </p:cBhvr>
                                    </p:animEffect>
                                  </p:childTnLst>
                                </p:cTn>
                              </p:par>
                              <p:par>
                                <p:cTn id="20" presetID="22" presetClass="entr" presetSubtype="1"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0"/>
                                        <p:tgtEl>
                                          <p:spTgt spid="6"/>
                                        </p:tgtEl>
                                      </p:cBhvr>
                                    </p:animEffect>
                                  </p:childTnLst>
                                </p:cTn>
                              </p:par>
                              <p:par>
                                <p:cTn id="23" presetID="22" presetClass="entr" presetSubtype="1"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10"/>
                                        <p:tgtEl>
                                          <p:spTgt spid="5"/>
                                        </p:tgtEl>
                                      </p:cBhvr>
                                    </p:animEffect>
                                  </p:childTnLst>
                                </p:cTn>
                              </p:par>
                              <p:par>
                                <p:cTn id="26" presetID="22" presetClass="entr" presetSubtype="1" fill="hold" grpId="0" nodeType="withEffect">
                                  <p:stCondLst>
                                    <p:cond delay="100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6874" y="382003"/>
            <a:ext cx="8649478" cy="461665"/>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H</a:t>
            </a:r>
            <a:r>
              <a:rPr lang="vi-VN" sz="2400" dirty="0">
                <a:solidFill>
                  <a:srgbClr val="FF0000"/>
                </a:solidFill>
                <a:latin typeface="Arial" panose="020B0604020202020204" pitchFamily="34" charset="0"/>
                <a:cs typeface="Arial" panose="020B0604020202020204" pitchFamily="34" charset="0"/>
              </a:rPr>
              <a:t>ư</a:t>
            </a:r>
            <a:r>
              <a:rPr lang="en-US" sz="2400" dirty="0" err="1">
                <a:solidFill>
                  <a:srgbClr val="FF0000"/>
                </a:solidFill>
                <a:latin typeface="Arial" panose="020B0604020202020204" pitchFamily="34" charset="0"/>
                <a:cs typeface="Arial" panose="020B0604020202020204" pitchFamily="34" charset="0"/>
              </a:rPr>
              <a:t>ớng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dẫn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trò</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a:t>
            </a:r>
            <a:r>
              <a:rPr lang="vi-VN" sz="2400">
                <a:solidFill>
                  <a:srgbClr val="FF0000"/>
                </a:solidFill>
                <a:latin typeface="Arial" panose="020B0604020202020204" pitchFamily="34" charset="0"/>
                <a:cs typeface="Arial" panose="020B0604020202020204" pitchFamily="34" charset="0"/>
              </a:rPr>
              <a:t>ơ</a:t>
            </a:r>
            <a:r>
              <a:rPr lang="en-US" sz="2400" smtClean="0">
                <a:solidFill>
                  <a:srgbClr val="FF0000"/>
                </a:solidFill>
                <a:latin typeface="Arial" panose="020B0604020202020204" pitchFamily="34" charset="0"/>
                <a:cs typeface="Arial" panose="020B0604020202020204" pitchFamily="34" charset="0"/>
              </a:rPr>
              <a:t>i</a:t>
            </a: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555813" y="1197793"/>
            <a:ext cx="10883152" cy="830997"/>
          </a:xfrm>
          <a:prstGeom prst="rect">
            <a:avLst/>
          </a:prstGeom>
          <a:noFill/>
        </p:spPr>
        <p:txBody>
          <a:bodyPr wrap="square" rtlCol="0">
            <a:spAutoFit/>
          </a:bodyPr>
          <a:lstStyle/>
          <a:p>
            <a:pPr algn="just"/>
            <a:r>
              <a:rPr lang="en-US" sz="2400" b="1" smtClean="0">
                <a:solidFill>
                  <a:srgbClr val="FF0000"/>
                </a:solidFill>
                <a:latin typeface="Arial" panose="020B0604020202020204" pitchFamily="34" charset="0"/>
                <a:cs typeface="Arial" panose="020B0604020202020204" pitchFamily="34" charset="0"/>
              </a:rPr>
              <a:t>1.</a:t>
            </a:r>
            <a:r>
              <a:rPr lang="en-US" sz="2400" smtClean="0">
                <a:latin typeface="Arial" panose="020B0604020202020204" pitchFamily="34" charset="0"/>
                <a:cs typeface="Arial" panose="020B0604020202020204" pitchFamily="34" charset="0"/>
              </a:rPr>
              <a:t> Giáo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cái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Mô </a:t>
            </a:r>
            <a:r>
              <a:rPr lang="en-US" sz="2400" dirty="0" err="1">
                <a:latin typeface="Arial" panose="020B0604020202020204" pitchFamily="34" charset="0"/>
                <a:cs typeface="Arial" panose="020B0604020202020204" pitchFamily="34" charset="0"/>
              </a:rPr>
              <a:t>tả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hình</a:t>
            </a:r>
            <a:r>
              <a:rPr lang="en-US" sz="240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4" name="TextBox 3"/>
          <p:cNvSpPr txBox="1"/>
          <p:nvPr/>
        </p:nvSpPr>
        <p:spPr>
          <a:xfrm>
            <a:off x="555814" y="2076335"/>
            <a:ext cx="10883152" cy="830997"/>
          </a:xfrm>
          <a:prstGeom prst="rect">
            <a:avLst/>
          </a:prstGeom>
          <a:noFill/>
        </p:spPr>
        <p:txBody>
          <a:bodyPr wrap="square" rtlCol="0">
            <a:spAutoFit/>
          </a:bodyPr>
          <a:lstStyle/>
          <a:p>
            <a:pPr algn="just"/>
            <a:r>
              <a:rPr lang="en-US" sz="2400" b="1" smtClean="0">
                <a:solidFill>
                  <a:srgbClr val="FF0000"/>
                </a:solidFill>
                <a:latin typeface="Arial" panose="020B0604020202020204" pitchFamily="34" charset="0"/>
                <a:cs typeface="Arial" panose="020B0604020202020204" pitchFamily="34" charset="0"/>
              </a:rPr>
              <a:t>2.</a:t>
            </a:r>
            <a:r>
              <a:rPr lang="en-US" sz="2400" smtClean="0">
                <a:latin typeface="Arial" panose="020B0604020202020204" pitchFamily="34" charset="0"/>
                <a:cs typeface="Arial" panose="020B0604020202020204" pitchFamily="34" charset="0"/>
              </a:rPr>
              <a:t> Giáo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gian</a:t>
            </a:r>
            <a:r>
              <a:rPr lang="en-US" sz="240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555814" y="3044526"/>
            <a:ext cx="10883152" cy="461665"/>
          </a:xfrm>
          <a:prstGeom prst="rect">
            <a:avLst/>
          </a:prstGeom>
          <a:noFill/>
        </p:spPr>
        <p:txBody>
          <a:bodyPr wrap="square" rtlCol="0">
            <a:spAutoFit/>
          </a:bodyPr>
          <a:lstStyle/>
          <a:p>
            <a:pPr algn="just"/>
            <a:r>
              <a:rPr lang="en-US" sz="2400" b="1" smtClean="0">
                <a:solidFill>
                  <a:srgbClr val="FF0000"/>
                </a:solidFill>
                <a:latin typeface="Arial" panose="020B0604020202020204" pitchFamily="34" charset="0"/>
                <a:cs typeface="Arial" panose="020B0604020202020204" pitchFamily="34" charset="0"/>
              </a:rPr>
              <a:t>3.</a:t>
            </a:r>
            <a:r>
              <a:rPr lang="en-US" sz="240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quả</a:t>
            </a:r>
            <a:r>
              <a:rPr lang="en-US" sz="240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555814" y="3681024"/>
            <a:ext cx="10883152" cy="830997"/>
          </a:xfrm>
          <a:prstGeom prst="rect">
            <a:avLst/>
          </a:prstGeom>
          <a:noFill/>
        </p:spPr>
        <p:txBody>
          <a:bodyPr wrap="square" rtlCol="0">
            <a:spAutoFit/>
          </a:bodyPr>
          <a:lstStyle/>
          <a:p>
            <a:pPr algn="just"/>
            <a:r>
              <a:rPr lang="en-US" sz="2400" b="1" smtClean="0">
                <a:solidFill>
                  <a:srgbClr val="FF0000"/>
                </a:solidFill>
                <a:latin typeface="Arial" panose="020B0604020202020204" pitchFamily="34" charset="0"/>
                <a:cs typeface="Arial" panose="020B0604020202020204" pitchFamily="34" charset="0"/>
              </a:rPr>
              <a:t>4. </a:t>
            </a:r>
            <a:r>
              <a:rPr lang="en-US" sz="2400" smtClean="0">
                <a:latin typeface="Arial" panose="020B0604020202020204" pitchFamily="34" charset="0"/>
                <a:cs typeface="Arial" panose="020B0604020202020204" pitchFamily="34" charset="0"/>
              </a:rPr>
              <a:t>Nếu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sai</a:t>
            </a:r>
            <a:r>
              <a:rPr lang="en-US" sz="2400" dirty="0">
                <a:latin typeface="Arial" panose="020B0604020202020204" pitchFamily="34" charset="0"/>
                <a:cs typeface="Arial" panose="020B0604020202020204" pitchFamily="34" charset="0"/>
              </a:rPr>
              <a:t> GV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gv</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ra </a:t>
            </a:r>
            <a:r>
              <a:rPr lang="en-US" sz="2400" dirty="0" err="1">
                <a:latin typeface="Arial" panose="020B0604020202020204" pitchFamily="34" charset="0"/>
                <a:cs typeface="Arial" panose="020B0604020202020204" pitchFamily="34" charset="0"/>
              </a:rPr>
              <a:t>ngoài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quả</a:t>
            </a:r>
            <a:r>
              <a:rPr lang="en-US" sz="240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555814" y="4703000"/>
            <a:ext cx="10883152" cy="461665"/>
          </a:xfrm>
          <a:prstGeom prst="rect">
            <a:avLst/>
          </a:prstGeom>
          <a:noFill/>
        </p:spPr>
        <p:txBody>
          <a:bodyPr wrap="square" rtlCol="0">
            <a:spAutoFit/>
          </a:bodyPr>
          <a:lstStyle/>
          <a:p>
            <a:pPr algn="just"/>
            <a:r>
              <a:rPr lang="en-US" sz="2400" smtClean="0">
                <a:solidFill>
                  <a:srgbClr val="3510C2"/>
                </a:solidFill>
                <a:latin typeface="Arial" panose="020B0604020202020204" pitchFamily="34" charset="0"/>
                <a:cs typeface="Arial" panose="020B0604020202020204" pitchFamily="34" charset="0"/>
              </a:rPr>
              <a:t>T</a:t>
            </a:r>
            <a:r>
              <a:rPr lang="vi-VN" sz="2400" dirty="0">
                <a:solidFill>
                  <a:srgbClr val="3510C2"/>
                </a:solidFill>
                <a:latin typeface="Arial" panose="020B0604020202020204" pitchFamily="34" charset="0"/>
                <a:cs typeface="Arial" panose="020B0604020202020204" pitchFamily="34" charset="0"/>
              </a:rPr>
              <a:t>ư</a:t>
            </a:r>
            <a:r>
              <a:rPr lang="en-US" sz="2400" dirty="0" err="1">
                <a:solidFill>
                  <a:srgbClr val="3510C2"/>
                </a:solidFill>
                <a:latin typeface="Arial" panose="020B0604020202020204" pitchFamily="34" charset="0"/>
                <a:cs typeface="Arial" panose="020B0604020202020204" pitchFamily="34" charset="0"/>
              </a:rPr>
              <a:t>ơng</a:t>
            </a:r>
            <a:r>
              <a:rPr lang="en-US" sz="2400" dirty="0">
                <a:solidFill>
                  <a:srgbClr val="3510C2"/>
                </a:solidFill>
                <a:latin typeface="Arial" panose="020B0604020202020204" pitchFamily="34" charset="0"/>
                <a:cs typeface="Arial" panose="020B0604020202020204" pitchFamily="34" charset="0"/>
              </a:rPr>
              <a:t> </a:t>
            </a:r>
            <a:r>
              <a:rPr lang="en-US" sz="2400" dirty="0" err="1">
                <a:solidFill>
                  <a:srgbClr val="3510C2"/>
                </a:solidFill>
                <a:latin typeface="Arial" panose="020B0604020202020204" pitchFamily="34" charset="0"/>
                <a:cs typeface="Arial" panose="020B0604020202020204" pitchFamily="34" charset="0"/>
              </a:rPr>
              <a:t>tự</a:t>
            </a:r>
            <a:r>
              <a:rPr lang="en-US" sz="2400" dirty="0">
                <a:solidFill>
                  <a:srgbClr val="3510C2"/>
                </a:solidFill>
                <a:latin typeface="Arial" panose="020B0604020202020204" pitchFamily="34" charset="0"/>
                <a:cs typeface="Arial" panose="020B0604020202020204" pitchFamily="34" charset="0"/>
              </a:rPr>
              <a:t> </a:t>
            </a:r>
            <a:r>
              <a:rPr lang="en-US" sz="2400" dirty="0" err="1">
                <a:solidFill>
                  <a:srgbClr val="3510C2"/>
                </a:solidFill>
                <a:latin typeface="Arial" panose="020B0604020202020204" pitchFamily="34" charset="0"/>
                <a:cs typeface="Arial" panose="020B0604020202020204" pitchFamily="34" charset="0"/>
              </a:rPr>
              <a:t>các</a:t>
            </a:r>
            <a:r>
              <a:rPr lang="en-US" sz="2400" dirty="0">
                <a:solidFill>
                  <a:srgbClr val="3510C2"/>
                </a:solidFill>
                <a:latin typeface="Arial" panose="020B0604020202020204" pitchFamily="34" charset="0"/>
                <a:cs typeface="Arial" panose="020B0604020202020204" pitchFamily="34" charset="0"/>
              </a:rPr>
              <a:t> </a:t>
            </a:r>
            <a:r>
              <a:rPr lang="en-US" sz="2400" dirty="0" err="1">
                <a:solidFill>
                  <a:srgbClr val="3510C2"/>
                </a:solidFill>
                <a:latin typeface="Arial" panose="020B0604020202020204" pitchFamily="34" charset="0"/>
                <a:cs typeface="Arial" panose="020B0604020202020204" pitchFamily="34" charset="0"/>
              </a:rPr>
              <a:t>hình</a:t>
            </a:r>
            <a:r>
              <a:rPr lang="en-US" sz="2400" dirty="0">
                <a:solidFill>
                  <a:srgbClr val="3510C2"/>
                </a:solidFill>
                <a:latin typeface="Arial" panose="020B0604020202020204" pitchFamily="34" charset="0"/>
                <a:cs typeface="Arial" panose="020B0604020202020204" pitchFamily="34" charset="0"/>
              </a:rPr>
              <a:t> </a:t>
            </a:r>
            <a:r>
              <a:rPr lang="en-US" sz="2400" dirty="0" err="1">
                <a:solidFill>
                  <a:srgbClr val="3510C2"/>
                </a:solidFill>
                <a:latin typeface="Arial" panose="020B0604020202020204" pitchFamily="34" charset="0"/>
                <a:cs typeface="Arial" panose="020B0604020202020204" pitchFamily="34" charset="0"/>
              </a:rPr>
              <a:t>còn</a:t>
            </a:r>
            <a:r>
              <a:rPr lang="en-US" sz="2400" dirty="0">
                <a:solidFill>
                  <a:srgbClr val="3510C2"/>
                </a:solidFill>
                <a:latin typeface="Arial" panose="020B0604020202020204" pitchFamily="34" charset="0"/>
                <a:cs typeface="Arial" panose="020B0604020202020204" pitchFamily="34" charset="0"/>
              </a:rPr>
              <a:t> </a:t>
            </a:r>
            <a:r>
              <a:rPr lang="en-US" sz="2400" dirty="0" err="1">
                <a:solidFill>
                  <a:srgbClr val="3510C2"/>
                </a:solidFill>
                <a:latin typeface="Arial" panose="020B0604020202020204" pitchFamily="34" charset="0"/>
                <a:cs typeface="Arial" panose="020B0604020202020204" pitchFamily="34" charset="0"/>
              </a:rPr>
              <a:t>lại</a:t>
            </a:r>
            <a:r>
              <a:rPr lang="en-US" sz="2400" dirty="0">
                <a:solidFill>
                  <a:srgbClr val="3510C2"/>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6487680"/>
            <a:ext cx="12303126" cy="366204"/>
            <a:chOff x="-25400" y="5164139"/>
            <a:chExt cx="12303126" cy="1743075"/>
          </a:xfrm>
        </p:grpSpPr>
        <p:sp>
          <p:nvSpPr>
            <p:cNvPr id="366" name="Freeform 17"/>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8"/>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1"/>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2"/>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4"/>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5"/>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7"/>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8"/>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6"/>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60"/>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61"/>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62"/>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64"/>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65"/>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68"/>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70"/>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9" name="Freeform 80"/>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81"/>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84"/>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85"/>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86"/>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90"/>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92"/>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95"/>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97"/>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101"/>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102"/>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103"/>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104"/>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106"/>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107"/>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108"/>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109"/>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113"/>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115"/>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118"/>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120"/>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124"/>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125"/>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126"/>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127"/>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129"/>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130"/>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132"/>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133"/>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147"/>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148"/>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161"/>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162"/>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172"/>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173"/>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176"/>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177"/>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178"/>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181"/>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182"/>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183"/>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3" name="Freeform 184"/>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185"/>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186"/>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187"/>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188"/>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189"/>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190"/>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191"/>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192"/>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193"/>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194"/>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195"/>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196"/>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197"/>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198"/>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199"/>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200"/>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209"/>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219"/>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226"/>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227"/>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228"/>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229"/>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232"/>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233"/>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234"/>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235"/>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238"/>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239"/>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240"/>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241"/>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242"/>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243"/>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46"/>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49"/>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52"/>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55"/>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59"/>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62"/>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63"/>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64"/>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65"/>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66"/>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67"/>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68"/>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69"/>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70"/>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83"/>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327"/>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328"/>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329"/>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330"/>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331"/>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335"/>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340"/>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47"/>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48"/>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49"/>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50"/>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51"/>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52"/>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53"/>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54"/>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55"/>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56"/>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57"/>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58"/>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59"/>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60"/>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61"/>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62"/>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63"/>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64"/>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65"/>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66"/>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67"/>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68"/>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69"/>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70"/>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71"/>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72"/>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73"/>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74"/>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75"/>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76"/>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77"/>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78"/>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79"/>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80"/>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81"/>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82"/>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83"/>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84"/>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85"/>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86"/>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87"/>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88"/>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89"/>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90"/>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91"/>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92"/>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93"/>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94"/>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95"/>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96"/>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97"/>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98"/>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99"/>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400"/>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401"/>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402"/>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403"/>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404"/>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405"/>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407"/>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408"/>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409"/>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410"/>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411"/>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412"/>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413"/>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14"/>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15"/>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16"/>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17"/>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418"/>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419"/>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420"/>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421"/>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22"/>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23"/>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24"/>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425"/>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426"/>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427"/>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428"/>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29"/>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30"/>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431"/>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432"/>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433"/>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434"/>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435"/>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436"/>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37"/>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38"/>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39"/>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40"/>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41"/>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42"/>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3"/>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44"/>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45"/>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46"/>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7"/>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48"/>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49"/>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50"/>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51"/>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52"/>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53"/>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54"/>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55"/>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6"/>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57"/>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58"/>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59"/>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60"/>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61"/>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62"/>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63"/>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64"/>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465"/>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466"/>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467"/>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68"/>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69"/>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70"/>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71"/>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472"/>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73"/>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74"/>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75"/>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76"/>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77"/>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78"/>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479"/>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480"/>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481"/>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482"/>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483"/>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484"/>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485"/>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486"/>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487"/>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488"/>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489"/>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490"/>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91"/>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492"/>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493"/>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494"/>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495"/>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496"/>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497"/>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498"/>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499"/>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500"/>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501"/>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502"/>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503"/>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504"/>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505"/>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06"/>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507"/>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508"/>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509"/>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510"/>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511"/>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512"/>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513"/>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514"/>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515"/>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516"/>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17"/>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518"/>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519"/>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520"/>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521"/>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522"/>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523"/>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524"/>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525"/>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526"/>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527"/>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528"/>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529"/>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530"/>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531"/>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532"/>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533"/>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534"/>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535"/>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536"/>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537"/>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538"/>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539"/>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540"/>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541"/>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542"/>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543"/>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544"/>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545"/>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546"/>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547"/>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548"/>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549"/>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550"/>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551"/>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552"/>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553"/>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 name="30 seconds countdown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711888" cy="400437"/>
          </a:xfrm>
          <a:prstGeom prst="rect">
            <a:avLst/>
          </a:prstGeom>
          <a:effectLst>
            <a:softEdge rad="63500"/>
          </a:effectLst>
        </p:spPr>
      </p:pic>
      <p:sp>
        <p:nvSpPr>
          <p:cNvPr id="357" name="Freeform 6"/>
          <p:cNvSpPr/>
          <p:nvPr/>
        </p:nvSpPr>
        <p:spPr bwMode="auto">
          <a:xfrm>
            <a:off x="7087952" y="1995531"/>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0" name="矩形 45"/>
          <p:cNvSpPr>
            <a:spLocks noChangeArrowheads="1"/>
          </p:cNvSpPr>
          <p:nvPr/>
        </p:nvSpPr>
        <p:spPr bwMode="auto">
          <a:xfrm>
            <a:off x="1372000" y="2963756"/>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dirty="0" err="1">
                <a:latin typeface="Times New Roman" panose="02020603050405020304" pitchFamily="18" charset="0"/>
                <a:cs typeface="Times New Roman" panose="02020603050405020304" pitchFamily="18" charset="0"/>
              </a:rPr>
              <a:t>D</a:t>
            </a:r>
            <a:r>
              <a:rPr lang="en-US" b="1" smtClean="0">
                <a:latin typeface="Times New Roman" panose="02020603050405020304" pitchFamily="18" charset="0"/>
                <a:cs typeface="Times New Roman" panose="02020603050405020304" pitchFamily="18" charset="0"/>
              </a:rPr>
              <a:t>ùng </a:t>
            </a:r>
            <a:r>
              <a:rPr lang="en-US" b="1" dirty="0" err="1">
                <a:latin typeface="Times New Roman" panose="02020603050405020304" pitchFamily="18" charset="0"/>
                <a:cs typeface="Times New Roman" panose="02020603050405020304" pitchFamily="18" charset="0"/>
              </a:rPr>
              <a:t>cờ</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vặn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ốc</a:t>
            </a:r>
            <a:endParaRPr lang="en-US" b="1" dirty="0">
              <a:latin typeface="Times New Roman" panose="02020603050405020304" pitchFamily="18" charset="0"/>
              <a:cs typeface="Times New Roman" panose="02020603050405020304" pitchFamily="18" charset="0"/>
            </a:endParaRPr>
          </a:p>
        </p:txBody>
      </p:sp>
      <p:pic>
        <p:nvPicPr>
          <p:cNvPr id="416" name="Picture 415" descr="Cách Mở Ổ Khoá Tay Nắm Tròn Bị Kẹt &amp; Cách Sửa Đơn Giản Hiệu Quả"/>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6550" y="3523249"/>
            <a:ext cx="3284820" cy="2713536"/>
          </a:xfrm>
          <a:prstGeom prst="rect">
            <a:avLst/>
          </a:prstGeom>
          <a:noFill/>
          <a:ln>
            <a:solidFill>
              <a:schemeClr val="tx1"/>
            </a:solidFill>
          </a:ln>
          <a:effectLst>
            <a:softEdge rad="31750"/>
          </a:effectLst>
        </p:spPr>
      </p:pic>
      <p:grpSp>
        <p:nvGrpSpPr>
          <p:cNvPr id="491" name="Group 490"/>
          <p:cNvGrpSpPr/>
          <p:nvPr/>
        </p:nvGrpSpPr>
        <p:grpSpPr>
          <a:xfrm>
            <a:off x="775397" y="397464"/>
            <a:ext cx="3565783" cy="2595170"/>
            <a:chOff x="775397" y="246538"/>
            <a:chExt cx="3565783" cy="2595170"/>
          </a:xfrm>
        </p:grpSpPr>
        <p:pic>
          <p:nvPicPr>
            <p:cNvPr id="7170" name="Picture 2" descr="Cờ lê, mỏ lết là gì? Phân biệt cờ lê và mỏ lết, lưu ý khi sử dụ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397" y="246538"/>
              <a:ext cx="3565783" cy="25951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172" name="Picture 4" descr="Mỏ lết là gì? Phân biệt cờ lê, mỏ lết có gì khác nhau - META.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0583" y="275798"/>
              <a:ext cx="1199213" cy="7041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pic>
        <p:nvPicPr>
          <p:cNvPr id="7174" name="Picture 6" descr="Những mẹo vặt giúp tiết kiệm tiền nước siêu đơn giả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3874" y="408378"/>
            <a:ext cx="3319295" cy="257452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stretch>
            <a:fillRect/>
          </a:stretch>
        </p:blipFill>
        <p:spPr>
          <a:xfrm>
            <a:off x="8460419" y="411435"/>
            <a:ext cx="3220061" cy="2551388"/>
          </a:xfrm>
          <a:prstGeom prst="rect">
            <a:avLst/>
          </a:prstGeom>
          <a:effectLst>
            <a:softEdge rad="31750"/>
          </a:effectLst>
        </p:spPr>
      </p:pic>
      <p:pic>
        <p:nvPicPr>
          <p:cNvPr id="8" name="Picture 2" descr="Hướng dẫn chi tiết lái xe số tự động qua hình ảnh"/>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4465" y="3516286"/>
            <a:ext cx="3585593" cy="274247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484" name="Picture 4" descr="Milda: Khóa cửa bên trong kéo đẩy một bước - SANYTUONG.V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449847" y="3501038"/>
            <a:ext cx="3215411" cy="274884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85" name="矩形 45"/>
          <p:cNvSpPr>
            <a:spLocks noChangeArrowheads="1"/>
          </p:cNvSpPr>
          <p:nvPr/>
        </p:nvSpPr>
        <p:spPr bwMode="auto">
          <a:xfrm>
            <a:off x="5313687" y="2963755"/>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Vặn vòi nước</a:t>
            </a:r>
            <a:endParaRPr lang="en-US" b="1" dirty="0">
              <a:latin typeface="Times New Roman" panose="02020603050405020304" pitchFamily="18" charset="0"/>
              <a:cs typeface="Times New Roman" panose="02020603050405020304" pitchFamily="18" charset="0"/>
            </a:endParaRPr>
          </a:p>
        </p:txBody>
      </p:sp>
      <p:sp>
        <p:nvSpPr>
          <p:cNvPr id="486" name="矩形 45"/>
          <p:cNvSpPr>
            <a:spLocks noChangeArrowheads="1"/>
          </p:cNvSpPr>
          <p:nvPr/>
        </p:nvSpPr>
        <p:spPr bwMode="auto">
          <a:xfrm>
            <a:off x="9024551" y="2963757"/>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Đẩy cầu bập bênh</a:t>
            </a:r>
            <a:endParaRPr lang="en-US" b="1" dirty="0">
              <a:latin typeface="Times New Roman" panose="02020603050405020304" pitchFamily="18" charset="0"/>
              <a:cs typeface="Times New Roman" panose="02020603050405020304" pitchFamily="18" charset="0"/>
            </a:endParaRPr>
          </a:p>
        </p:txBody>
      </p:sp>
      <p:sp>
        <p:nvSpPr>
          <p:cNvPr id="488" name="矩形 45"/>
          <p:cNvSpPr>
            <a:spLocks noChangeArrowheads="1"/>
          </p:cNvSpPr>
          <p:nvPr/>
        </p:nvSpPr>
        <p:spPr bwMode="auto">
          <a:xfrm>
            <a:off x="1150054" y="6186344"/>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Xoay vô lăng</a:t>
            </a:r>
            <a:endParaRPr lang="en-US" b="1" dirty="0">
              <a:latin typeface="Times New Roman" panose="02020603050405020304" pitchFamily="18" charset="0"/>
              <a:cs typeface="Times New Roman" panose="02020603050405020304" pitchFamily="18" charset="0"/>
            </a:endParaRPr>
          </a:p>
        </p:txBody>
      </p:sp>
      <p:sp>
        <p:nvSpPr>
          <p:cNvPr id="489" name="矩形 45"/>
          <p:cNvSpPr>
            <a:spLocks noChangeArrowheads="1"/>
          </p:cNvSpPr>
          <p:nvPr/>
        </p:nvSpPr>
        <p:spPr bwMode="auto">
          <a:xfrm>
            <a:off x="5322560" y="6186345"/>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Vặn nắm cửa</a:t>
            </a:r>
            <a:endParaRPr lang="en-US" b="1" dirty="0">
              <a:latin typeface="Times New Roman" panose="02020603050405020304" pitchFamily="18" charset="0"/>
              <a:cs typeface="Times New Roman" panose="02020603050405020304" pitchFamily="18" charset="0"/>
            </a:endParaRPr>
          </a:p>
        </p:txBody>
      </p:sp>
      <p:sp>
        <p:nvSpPr>
          <p:cNvPr id="490" name="矩形 45"/>
          <p:cNvSpPr>
            <a:spLocks noChangeArrowheads="1"/>
          </p:cNvSpPr>
          <p:nvPr/>
        </p:nvSpPr>
        <p:spPr bwMode="auto">
          <a:xfrm>
            <a:off x="8918016" y="6186345"/>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Đẩy cửa ra, vào</a:t>
            </a:r>
            <a:endParaRPr lang="en-US" b="1" dirty="0">
              <a:latin typeface="Times New Roman" panose="02020603050405020304" pitchFamily="18" charset="0"/>
              <a:cs typeface="Times New Roman" panose="02020603050405020304" pitchFamily="18" charset="0"/>
            </a:endParaRPr>
          </a:p>
        </p:txBody>
      </p:sp>
      <p:sp>
        <p:nvSpPr>
          <p:cNvPr id="407" name="Rectangle 3"/>
          <p:cNvSpPr>
            <a:spLocks noChangeArrowheads="1"/>
          </p:cNvSpPr>
          <p:nvPr/>
        </p:nvSpPr>
        <p:spPr bwMode="auto">
          <a:xfrm>
            <a:off x="703387" y="0"/>
            <a:ext cx="3620038"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solidFill>
                    <a:srgbClr val="C00000"/>
                  </a:solidFill>
                </a:ln>
                <a:solidFill>
                  <a:prstClr val="black"/>
                </a:solidFill>
                <a:latin typeface="Times New Roman" pitchFamily="18" charset="0"/>
                <a:cs typeface="Times New Roman" pitchFamily="18" charset="0"/>
              </a:rPr>
              <a:t>Đây là hành động gì</a:t>
            </a:r>
            <a:endParaRPr lang="vi-VN" sz="2200" i="1">
              <a:ln w="12700">
                <a:solidFill>
                  <a:prstClr val="black"/>
                </a:solidFill>
              </a:ln>
              <a:solidFill>
                <a:prstClr val="black">
                  <a:lumMod val="50000"/>
                  <a:lumOff val="50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310519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 fill="hold"/>
                                        <p:tgtEl>
                                          <p:spTgt spid="491"/>
                                        </p:tgtEl>
                                        <p:attrNameLst>
                                          <p:attrName>ppt_w</p:attrName>
                                        </p:attrNameLst>
                                      </p:cBhvr>
                                      <p:tavLst>
                                        <p:tav tm="0">
                                          <p:val>
                                            <p:fltVal val="0"/>
                                          </p:val>
                                        </p:tav>
                                        <p:tav tm="100000">
                                          <p:val>
                                            <p:strVal val="#ppt_w"/>
                                          </p:val>
                                        </p:tav>
                                      </p:tavLst>
                                    </p:anim>
                                    <p:anim calcmode="lin" valueType="num">
                                      <p:cBhvr>
                                        <p:cTn id="8" dur="10" fill="hold"/>
                                        <p:tgtEl>
                                          <p:spTgt spid="491"/>
                                        </p:tgtEl>
                                        <p:attrNameLst>
                                          <p:attrName>ppt_h</p:attrName>
                                        </p:attrNameLst>
                                      </p:cBhvr>
                                      <p:tavLst>
                                        <p:tav tm="0">
                                          <p:val>
                                            <p:fltVal val="0"/>
                                          </p:val>
                                        </p:tav>
                                        <p:tav tm="100000">
                                          <p:val>
                                            <p:strVal val="#ppt_h"/>
                                          </p:val>
                                        </p:tav>
                                      </p:tavLst>
                                    </p:anim>
                                    <p:animEffect transition="in" filter="fade">
                                      <p:cBhvr>
                                        <p:cTn id="9" dur="10"/>
                                        <p:tgtEl>
                                          <p:spTgt spid="49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90"/>
                                        </p:tgtEl>
                                        <p:attrNameLst>
                                          <p:attrName>style.visibility</p:attrName>
                                        </p:attrNameLst>
                                      </p:cBhvr>
                                      <p:to>
                                        <p:strVal val="visible"/>
                                      </p:to>
                                    </p:set>
                                    <p:anim calcmode="lin" valueType="num">
                                      <p:cBhvr>
                                        <p:cTn id="14" dur="10" fill="hold"/>
                                        <p:tgtEl>
                                          <p:spTgt spid="590"/>
                                        </p:tgtEl>
                                        <p:attrNameLst>
                                          <p:attrName>ppt_w</p:attrName>
                                        </p:attrNameLst>
                                      </p:cBhvr>
                                      <p:tavLst>
                                        <p:tav tm="0">
                                          <p:val>
                                            <p:fltVal val="0"/>
                                          </p:val>
                                        </p:tav>
                                        <p:tav tm="100000">
                                          <p:val>
                                            <p:strVal val="#ppt_w"/>
                                          </p:val>
                                        </p:tav>
                                      </p:tavLst>
                                    </p:anim>
                                    <p:anim calcmode="lin" valueType="num">
                                      <p:cBhvr>
                                        <p:cTn id="15" dur="10" fill="hold"/>
                                        <p:tgtEl>
                                          <p:spTgt spid="590"/>
                                        </p:tgtEl>
                                        <p:attrNameLst>
                                          <p:attrName>ppt_h</p:attrName>
                                        </p:attrNameLst>
                                      </p:cBhvr>
                                      <p:tavLst>
                                        <p:tav tm="0">
                                          <p:val>
                                            <p:fltVal val="0"/>
                                          </p:val>
                                        </p:tav>
                                        <p:tav tm="100000">
                                          <p:val>
                                            <p:strVal val="#ppt_h"/>
                                          </p:val>
                                        </p:tav>
                                      </p:tavLst>
                                    </p:anim>
                                    <p:animEffect transition="in" filter="fade">
                                      <p:cBhvr>
                                        <p:cTn id="16" dur="10"/>
                                        <p:tgtEl>
                                          <p:spTgt spid="59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174"/>
                                        </p:tgtEl>
                                        <p:attrNameLst>
                                          <p:attrName>style.visibility</p:attrName>
                                        </p:attrNameLst>
                                      </p:cBhvr>
                                      <p:to>
                                        <p:strVal val="visible"/>
                                      </p:to>
                                    </p:set>
                                    <p:anim calcmode="lin" valueType="num">
                                      <p:cBhvr>
                                        <p:cTn id="21" dur="10" fill="hold"/>
                                        <p:tgtEl>
                                          <p:spTgt spid="7174"/>
                                        </p:tgtEl>
                                        <p:attrNameLst>
                                          <p:attrName>ppt_w</p:attrName>
                                        </p:attrNameLst>
                                      </p:cBhvr>
                                      <p:tavLst>
                                        <p:tav tm="0">
                                          <p:val>
                                            <p:fltVal val="0"/>
                                          </p:val>
                                        </p:tav>
                                        <p:tav tm="100000">
                                          <p:val>
                                            <p:strVal val="#ppt_w"/>
                                          </p:val>
                                        </p:tav>
                                      </p:tavLst>
                                    </p:anim>
                                    <p:anim calcmode="lin" valueType="num">
                                      <p:cBhvr>
                                        <p:cTn id="22" dur="10" fill="hold"/>
                                        <p:tgtEl>
                                          <p:spTgt spid="7174"/>
                                        </p:tgtEl>
                                        <p:attrNameLst>
                                          <p:attrName>ppt_h</p:attrName>
                                        </p:attrNameLst>
                                      </p:cBhvr>
                                      <p:tavLst>
                                        <p:tav tm="0">
                                          <p:val>
                                            <p:fltVal val="0"/>
                                          </p:val>
                                        </p:tav>
                                        <p:tav tm="100000">
                                          <p:val>
                                            <p:strVal val="#ppt_h"/>
                                          </p:val>
                                        </p:tav>
                                      </p:tavLst>
                                    </p:anim>
                                    <p:animEffect transition="in" filter="fade">
                                      <p:cBhvr>
                                        <p:cTn id="23" dur="10"/>
                                        <p:tgtEl>
                                          <p:spTgt spid="717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85"/>
                                        </p:tgtEl>
                                        <p:attrNameLst>
                                          <p:attrName>style.visibility</p:attrName>
                                        </p:attrNameLst>
                                      </p:cBhvr>
                                      <p:to>
                                        <p:strVal val="visible"/>
                                      </p:to>
                                    </p:set>
                                    <p:anim calcmode="lin" valueType="num">
                                      <p:cBhvr>
                                        <p:cTn id="28" dur="10" fill="hold"/>
                                        <p:tgtEl>
                                          <p:spTgt spid="485"/>
                                        </p:tgtEl>
                                        <p:attrNameLst>
                                          <p:attrName>ppt_w</p:attrName>
                                        </p:attrNameLst>
                                      </p:cBhvr>
                                      <p:tavLst>
                                        <p:tav tm="0">
                                          <p:val>
                                            <p:fltVal val="0"/>
                                          </p:val>
                                        </p:tav>
                                        <p:tav tm="100000">
                                          <p:val>
                                            <p:strVal val="#ppt_w"/>
                                          </p:val>
                                        </p:tav>
                                      </p:tavLst>
                                    </p:anim>
                                    <p:anim calcmode="lin" valueType="num">
                                      <p:cBhvr>
                                        <p:cTn id="29" dur="10" fill="hold"/>
                                        <p:tgtEl>
                                          <p:spTgt spid="485"/>
                                        </p:tgtEl>
                                        <p:attrNameLst>
                                          <p:attrName>ppt_h</p:attrName>
                                        </p:attrNameLst>
                                      </p:cBhvr>
                                      <p:tavLst>
                                        <p:tav tm="0">
                                          <p:val>
                                            <p:fltVal val="0"/>
                                          </p:val>
                                        </p:tav>
                                        <p:tav tm="100000">
                                          <p:val>
                                            <p:strVal val="#ppt_h"/>
                                          </p:val>
                                        </p:tav>
                                      </p:tavLst>
                                    </p:anim>
                                    <p:animEffect transition="in" filter="fade">
                                      <p:cBhvr>
                                        <p:cTn id="30" dur="10"/>
                                        <p:tgtEl>
                                          <p:spTgt spid="48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 fill="hold"/>
                                        <p:tgtEl>
                                          <p:spTgt spid="4"/>
                                        </p:tgtEl>
                                        <p:attrNameLst>
                                          <p:attrName>ppt_w</p:attrName>
                                        </p:attrNameLst>
                                      </p:cBhvr>
                                      <p:tavLst>
                                        <p:tav tm="0">
                                          <p:val>
                                            <p:fltVal val="0"/>
                                          </p:val>
                                        </p:tav>
                                        <p:tav tm="100000">
                                          <p:val>
                                            <p:strVal val="#ppt_w"/>
                                          </p:val>
                                        </p:tav>
                                      </p:tavLst>
                                    </p:anim>
                                    <p:anim calcmode="lin" valueType="num">
                                      <p:cBhvr>
                                        <p:cTn id="36" dur="10" fill="hold"/>
                                        <p:tgtEl>
                                          <p:spTgt spid="4"/>
                                        </p:tgtEl>
                                        <p:attrNameLst>
                                          <p:attrName>ppt_h</p:attrName>
                                        </p:attrNameLst>
                                      </p:cBhvr>
                                      <p:tavLst>
                                        <p:tav tm="0">
                                          <p:val>
                                            <p:fltVal val="0"/>
                                          </p:val>
                                        </p:tav>
                                        <p:tav tm="100000">
                                          <p:val>
                                            <p:strVal val="#ppt_h"/>
                                          </p:val>
                                        </p:tav>
                                      </p:tavLst>
                                    </p:anim>
                                    <p:animEffect transition="in" filter="fade">
                                      <p:cBhvr>
                                        <p:cTn id="37" dur="1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86"/>
                                        </p:tgtEl>
                                        <p:attrNameLst>
                                          <p:attrName>style.visibility</p:attrName>
                                        </p:attrNameLst>
                                      </p:cBhvr>
                                      <p:to>
                                        <p:strVal val="visible"/>
                                      </p:to>
                                    </p:set>
                                    <p:anim calcmode="lin" valueType="num">
                                      <p:cBhvr>
                                        <p:cTn id="42" dur="10" fill="hold"/>
                                        <p:tgtEl>
                                          <p:spTgt spid="486"/>
                                        </p:tgtEl>
                                        <p:attrNameLst>
                                          <p:attrName>ppt_w</p:attrName>
                                        </p:attrNameLst>
                                      </p:cBhvr>
                                      <p:tavLst>
                                        <p:tav tm="0">
                                          <p:val>
                                            <p:fltVal val="0"/>
                                          </p:val>
                                        </p:tav>
                                        <p:tav tm="100000">
                                          <p:val>
                                            <p:strVal val="#ppt_w"/>
                                          </p:val>
                                        </p:tav>
                                      </p:tavLst>
                                    </p:anim>
                                    <p:anim calcmode="lin" valueType="num">
                                      <p:cBhvr>
                                        <p:cTn id="43" dur="10" fill="hold"/>
                                        <p:tgtEl>
                                          <p:spTgt spid="486"/>
                                        </p:tgtEl>
                                        <p:attrNameLst>
                                          <p:attrName>ppt_h</p:attrName>
                                        </p:attrNameLst>
                                      </p:cBhvr>
                                      <p:tavLst>
                                        <p:tav tm="0">
                                          <p:val>
                                            <p:fltVal val="0"/>
                                          </p:val>
                                        </p:tav>
                                        <p:tav tm="100000">
                                          <p:val>
                                            <p:strVal val="#ppt_h"/>
                                          </p:val>
                                        </p:tav>
                                      </p:tavLst>
                                    </p:anim>
                                    <p:animEffect transition="in" filter="fade">
                                      <p:cBhvr>
                                        <p:cTn id="44" dur="10"/>
                                        <p:tgtEl>
                                          <p:spTgt spid="48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57"/>
                                        </p:tgtEl>
                                        <p:attrNameLst>
                                          <p:attrName>style.visibility</p:attrName>
                                        </p:attrNameLst>
                                      </p:cBhvr>
                                      <p:to>
                                        <p:strVal val="visible"/>
                                      </p:to>
                                    </p:set>
                                    <p:anim calcmode="lin" valueType="num">
                                      <p:cBhvr>
                                        <p:cTn id="49" dur="10" fill="hold"/>
                                        <p:tgtEl>
                                          <p:spTgt spid="357"/>
                                        </p:tgtEl>
                                        <p:attrNameLst>
                                          <p:attrName>ppt_w</p:attrName>
                                        </p:attrNameLst>
                                      </p:cBhvr>
                                      <p:tavLst>
                                        <p:tav tm="0">
                                          <p:val>
                                            <p:fltVal val="0"/>
                                          </p:val>
                                        </p:tav>
                                        <p:tav tm="100000">
                                          <p:val>
                                            <p:strVal val="#ppt_w"/>
                                          </p:val>
                                        </p:tav>
                                      </p:tavLst>
                                    </p:anim>
                                    <p:anim calcmode="lin" valueType="num">
                                      <p:cBhvr>
                                        <p:cTn id="50" dur="10" fill="hold"/>
                                        <p:tgtEl>
                                          <p:spTgt spid="357"/>
                                        </p:tgtEl>
                                        <p:attrNameLst>
                                          <p:attrName>ppt_h</p:attrName>
                                        </p:attrNameLst>
                                      </p:cBhvr>
                                      <p:tavLst>
                                        <p:tav tm="0">
                                          <p:val>
                                            <p:fltVal val="0"/>
                                          </p:val>
                                        </p:tav>
                                        <p:tav tm="100000">
                                          <p:val>
                                            <p:strVal val="#ppt_h"/>
                                          </p:val>
                                        </p:tav>
                                      </p:tavLst>
                                    </p:anim>
                                    <p:animEffect transition="in" filter="fade">
                                      <p:cBhvr>
                                        <p:cTn id="51" dur="10"/>
                                        <p:tgtEl>
                                          <p:spTgt spid="35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 fill="hold"/>
                                        <p:tgtEl>
                                          <p:spTgt spid="8"/>
                                        </p:tgtEl>
                                        <p:attrNameLst>
                                          <p:attrName>ppt_w</p:attrName>
                                        </p:attrNameLst>
                                      </p:cBhvr>
                                      <p:tavLst>
                                        <p:tav tm="0">
                                          <p:val>
                                            <p:fltVal val="0"/>
                                          </p:val>
                                        </p:tav>
                                        <p:tav tm="100000">
                                          <p:val>
                                            <p:strVal val="#ppt_w"/>
                                          </p:val>
                                        </p:tav>
                                      </p:tavLst>
                                    </p:anim>
                                    <p:anim calcmode="lin" valueType="num">
                                      <p:cBhvr>
                                        <p:cTn id="57" dur="10" fill="hold"/>
                                        <p:tgtEl>
                                          <p:spTgt spid="8"/>
                                        </p:tgtEl>
                                        <p:attrNameLst>
                                          <p:attrName>ppt_h</p:attrName>
                                        </p:attrNameLst>
                                      </p:cBhvr>
                                      <p:tavLst>
                                        <p:tav tm="0">
                                          <p:val>
                                            <p:fltVal val="0"/>
                                          </p:val>
                                        </p:tav>
                                        <p:tav tm="100000">
                                          <p:val>
                                            <p:strVal val="#ppt_h"/>
                                          </p:val>
                                        </p:tav>
                                      </p:tavLst>
                                    </p:anim>
                                    <p:animEffect transition="in" filter="fade">
                                      <p:cBhvr>
                                        <p:cTn id="58" dur="1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88"/>
                                        </p:tgtEl>
                                        <p:attrNameLst>
                                          <p:attrName>style.visibility</p:attrName>
                                        </p:attrNameLst>
                                      </p:cBhvr>
                                      <p:to>
                                        <p:strVal val="visible"/>
                                      </p:to>
                                    </p:set>
                                    <p:anim calcmode="lin" valueType="num">
                                      <p:cBhvr>
                                        <p:cTn id="63" dur="10" fill="hold"/>
                                        <p:tgtEl>
                                          <p:spTgt spid="488"/>
                                        </p:tgtEl>
                                        <p:attrNameLst>
                                          <p:attrName>ppt_w</p:attrName>
                                        </p:attrNameLst>
                                      </p:cBhvr>
                                      <p:tavLst>
                                        <p:tav tm="0">
                                          <p:val>
                                            <p:fltVal val="0"/>
                                          </p:val>
                                        </p:tav>
                                        <p:tav tm="100000">
                                          <p:val>
                                            <p:strVal val="#ppt_w"/>
                                          </p:val>
                                        </p:tav>
                                      </p:tavLst>
                                    </p:anim>
                                    <p:anim calcmode="lin" valueType="num">
                                      <p:cBhvr>
                                        <p:cTn id="64" dur="10" fill="hold"/>
                                        <p:tgtEl>
                                          <p:spTgt spid="488"/>
                                        </p:tgtEl>
                                        <p:attrNameLst>
                                          <p:attrName>ppt_h</p:attrName>
                                        </p:attrNameLst>
                                      </p:cBhvr>
                                      <p:tavLst>
                                        <p:tav tm="0">
                                          <p:val>
                                            <p:fltVal val="0"/>
                                          </p:val>
                                        </p:tav>
                                        <p:tav tm="100000">
                                          <p:val>
                                            <p:strVal val="#ppt_h"/>
                                          </p:val>
                                        </p:tav>
                                      </p:tavLst>
                                    </p:anim>
                                    <p:animEffect transition="in" filter="fade">
                                      <p:cBhvr>
                                        <p:cTn id="65" dur="10"/>
                                        <p:tgtEl>
                                          <p:spTgt spid="48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416"/>
                                        </p:tgtEl>
                                        <p:attrNameLst>
                                          <p:attrName>style.visibility</p:attrName>
                                        </p:attrNameLst>
                                      </p:cBhvr>
                                      <p:to>
                                        <p:strVal val="visible"/>
                                      </p:to>
                                    </p:set>
                                    <p:anim calcmode="lin" valueType="num">
                                      <p:cBhvr>
                                        <p:cTn id="70" dur="10" fill="hold"/>
                                        <p:tgtEl>
                                          <p:spTgt spid="416"/>
                                        </p:tgtEl>
                                        <p:attrNameLst>
                                          <p:attrName>ppt_w</p:attrName>
                                        </p:attrNameLst>
                                      </p:cBhvr>
                                      <p:tavLst>
                                        <p:tav tm="0">
                                          <p:val>
                                            <p:fltVal val="0"/>
                                          </p:val>
                                        </p:tav>
                                        <p:tav tm="100000">
                                          <p:val>
                                            <p:strVal val="#ppt_w"/>
                                          </p:val>
                                        </p:tav>
                                      </p:tavLst>
                                    </p:anim>
                                    <p:anim calcmode="lin" valueType="num">
                                      <p:cBhvr>
                                        <p:cTn id="71" dur="10" fill="hold"/>
                                        <p:tgtEl>
                                          <p:spTgt spid="416"/>
                                        </p:tgtEl>
                                        <p:attrNameLst>
                                          <p:attrName>ppt_h</p:attrName>
                                        </p:attrNameLst>
                                      </p:cBhvr>
                                      <p:tavLst>
                                        <p:tav tm="0">
                                          <p:val>
                                            <p:fltVal val="0"/>
                                          </p:val>
                                        </p:tav>
                                        <p:tav tm="100000">
                                          <p:val>
                                            <p:strVal val="#ppt_h"/>
                                          </p:val>
                                        </p:tav>
                                      </p:tavLst>
                                    </p:anim>
                                    <p:animEffect transition="in" filter="fade">
                                      <p:cBhvr>
                                        <p:cTn id="72" dur="10"/>
                                        <p:tgtEl>
                                          <p:spTgt spid="41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89"/>
                                        </p:tgtEl>
                                        <p:attrNameLst>
                                          <p:attrName>style.visibility</p:attrName>
                                        </p:attrNameLst>
                                      </p:cBhvr>
                                      <p:to>
                                        <p:strVal val="visible"/>
                                      </p:to>
                                    </p:set>
                                    <p:anim calcmode="lin" valueType="num">
                                      <p:cBhvr>
                                        <p:cTn id="77" dur="10" fill="hold"/>
                                        <p:tgtEl>
                                          <p:spTgt spid="489"/>
                                        </p:tgtEl>
                                        <p:attrNameLst>
                                          <p:attrName>ppt_w</p:attrName>
                                        </p:attrNameLst>
                                      </p:cBhvr>
                                      <p:tavLst>
                                        <p:tav tm="0">
                                          <p:val>
                                            <p:fltVal val="0"/>
                                          </p:val>
                                        </p:tav>
                                        <p:tav tm="100000">
                                          <p:val>
                                            <p:strVal val="#ppt_w"/>
                                          </p:val>
                                        </p:tav>
                                      </p:tavLst>
                                    </p:anim>
                                    <p:anim calcmode="lin" valueType="num">
                                      <p:cBhvr>
                                        <p:cTn id="78" dur="10" fill="hold"/>
                                        <p:tgtEl>
                                          <p:spTgt spid="489"/>
                                        </p:tgtEl>
                                        <p:attrNameLst>
                                          <p:attrName>ppt_h</p:attrName>
                                        </p:attrNameLst>
                                      </p:cBhvr>
                                      <p:tavLst>
                                        <p:tav tm="0">
                                          <p:val>
                                            <p:fltVal val="0"/>
                                          </p:val>
                                        </p:tav>
                                        <p:tav tm="100000">
                                          <p:val>
                                            <p:strVal val="#ppt_h"/>
                                          </p:val>
                                        </p:tav>
                                      </p:tavLst>
                                    </p:anim>
                                    <p:animEffect transition="in" filter="fade">
                                      <p:cBhvr>
                                        <p:cTn id="79" dur="10"/>
                                        <p:tgtEl>
                                          <p:spTgt spid="489"/>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484"/>
                                        </p:tgtEl>
                                        <p:attrNameLst>
                                          <p:attrName>style.visibility</p:attrName>
                                        </p:attrNameLst>
                                      </p:cBhvr>
                                      <p:to>
                                        <p:strVal val="visible"/>
                                      </p:to>
                                    </p:set>
                                    <p:anim calcmode="lin" valueType="num">
                                      <p:cBhvr>
                                        <p:cTn id="84" dur="10" fill="hold"/>
                                        <p:tgtEl>
                                          <p:spTgt spid="484"/>
                                        </p:tgtEl>
                                        <p:attrNameLst>
                                          <p:attrName>ppt_w</p:attrName>
                                        </p:attrNameLst>
                                      </p:cBhvr>
                                      <p:tavLst>
                                        <p:tav tm="0">
                                          <p:val>
                                            <p:fltVal val="0"/>
                                          </p:val>
                                        </p:tav>
                                        <p:tav tm="100000">
                                          <p:val>
                                            <p:strVal val="#ppt_w"/>
                                          </p:val>
                                        </p:tav>
                                      </p:tavLst>
                                    </p:anim>
                                    <p:anim calcmode="lin" valueType="num">
                                      <p:cBhvr>
                                        <p:cTn id="85" dur="10" fill="hold"/>
                                        <p:tgtEl>
                                          <p:spTgt spid="484"/>
                                        </p:tgtEl>
                                        <p:attrNameLst>
                                          <p:attrName>ppt_h</p:attrName>
                                        </p:attrNameLst>
                                      </p:cBhvr>
                                      <p:tavLst>
                                        <p:tav tm="0">
                                          <p:val>
                                            <p:fltVal val="0"/>
                                          </p:val>
                                        </p:tav>
                                        <p:tav tm="100000">
                                          <p:val>
                                            <p:strVal val="#ppt_h"/>
                                          </p:val>
                                        </p:tav>
                                      </p:tavLst>
                                    </p:anim>
                                    <p:animEffect transition="in" filter="fade">
                                      <p:cBhvr>
                                        <p:cTn id="86" dur="10"/>
                                        <p:tgtEl>
                                          <p:spTgt spid="48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90"/>
                                        </p:tgtEl>
                                        <p:attrNameLst>
                                          <p:attrName>style.visibility</p:attrName>
                                        </p:attrNameLst>
                                      </p:cBhvr>
                                      <p:to>
                                        <p:strVal val="visible"/>
                                      </p:to>
                                    </p:set>
                                    <p:anim calcmode="lin" valueType="num">
                                      <p:cBhvr>
                                        <p:cTn id="91" dur="10" fill="hold"/>
                                        <p:tgtEl>
                                          <p:spTgt spid="490"/>
                                        </p:tgtEl>
                                        <p:attrNameLst>
                                          <p:attrName>ppt_w</p:attrName>
                                        </p:attrNameLst>
                                      </p:cBhvr>
                                      <p:tavLst>
                                        <p:tav tm="0">
                                          <p:val>
                                            <p:fltVal val="0"/>
                                          </p:val>
                                        </p:tav>
                                        <p:tav tm="100000">
                                          <p:val>
                                            <p:strVal val="#ppt_w"/>
                                          </p:val>
                                        </p:tav>
                                      </p:tavLst>
                                    </p:anim>
                                    <p:anim calcmode="lin" valueType="num">
                                      <p:cBhvr>
                                        <p:cTn id="92" dur="10" fill="hold"/>
                                        <p:tgtEl>
                                          <p:spTgt spid="490"/>
                                        </p:tgtEl>
                                        <p:attrNameLst>
                                          <p:attrName>ppt_h</p:attrName>
                                        </p:attrNameLst>
                                      </p:cBhvr>
                                      <p:tavLst>
                                        <p:tav tm="0">
                                          <p:val>
                                            <p:fltVal val="0"/>
                                          </p:val>
                                        </p:tav>
                                        <p:tav tm="100000">
                                          <p:val>
                                            <p:strVal val="#ppt_h"/>
                                          </p:val>
                                        </p:tav>
                                      </p:tavLst>
                                    </p:anim>
                                    <p:animEffect transition="in" filter="fade">
                                      <p:cBhvr>
                                        <p:cTn id="93" dur="1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4" fill="hold" display="0">
                  <p:stCondLst>
                    <p:cond delay="indefinite"/>
                  </p:stCondLst>
                </p:cTn>
                <p:tgtEl>
                  <p:spTgt spid="2"/>
                </p:tgtEl>
              </p:cMediaNode>
            </p:video>
            <p:seq concurrent="1" nextAc="seek">
              <p:cTn id="95" restart="whenNotActive" fill="hold" evtFilter="cancelBubble" nodeType="interactiveSeq">
                <p:stCondLst>
                  <p:cond evt="onClick" delay="0">
                    <p:tgtEl>
                      <p:spTgt spid="2"/>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clickEffect">
                                  <p:stCondLst>
                                    <p:cond delay="0"/>
                                  </p:stCondLst>
                                  <p:childTnLst>
                                    <p:cmd type="call" cmd="togglePause">
                                      <p:cBhvr>
                                        <p:cTn id="99" dur="1" fill="hold"/>
                                        <p:tgtEl>
                                          <p:spTgt spid="2"/>
                                        </p:tgtEl>
                                      </p:cBhvr>
                                    </p:cmd>
                                  </p:childTnLst>
                                </p:cTn>
                              </p:par>
                            </p:childTnLst>
                          </p:cTn>
                        </p:par>
                      </p:childTnLst>
                    </p:cTn>
                  </p:par>
                </p:childTnLst>
              </p:cTn>
              <p:nextCondLst>
                <p:cond evt="onClick" delay="0">
                  <p:tgtEl>
                    <p:spTgt spid="2"/>
                  </p:tgtEl>
                </p:cond>
              </p:nextCondLst>
            </p:seq>
          </p:childTnLst>
        </p:cTn>
      </p:par>
    </p:tnLst>
    <p:bldLst>
      <p:bldP spid="357" grpId="0" animBg="1"/>
      <p:bldP spid="590" grpId="0"/>
      <p:bldP spid="485" grpId="0"/>
      <p:bldP spid="486" grpId="0"/>
      <p:bldP spid="488" grpId="0"/>
      <p:bldP spid="489" grpId="0"/>
      <p:bldP spid="49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6487680"/>
            <a:ext cx="12303126" cy="366204"/>
            <a:chOff x="-25400" y="5164139"/>
            <a:chExt cx="12303126" cy="1743075"/>
          </a:xfrm>
        </p:grpSpPr>
        <p:sp>
          <p:nvSpPr>
            <p:cNvPr id="366" name="Freeform 17"/>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8"/>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1"/>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2"/>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4"/>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5"/>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7"/>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8"/>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6"/>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60"/>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61"/>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62"/>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64"/>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65"/>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68"/>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70"/>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9" name="Freeform 80"/>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81"/>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84"/>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85"/>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86"/>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90"/>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92"/>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95"/>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97"/>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101"/>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102"/>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103"/>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104"/>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106"/>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107"/>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108"/>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109"/>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113"/>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115"/>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118"/>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120"/>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124"/>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125"/>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126"/>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127"/>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129"/>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130"/>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132"/>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133"/>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147"/>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148"/>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161"/>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162"/>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172"/>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173"/>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176"/>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177"/>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178"/>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181"/>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182"/>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183"/>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3" name="Freeform 184"/>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185"/>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186"/>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187"/>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188"/>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189"/>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190"/>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191"/>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192"/>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193"/>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194"/>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195"/>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196"/>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197"/>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198"/>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199"/>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200"/>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209"/>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219"/>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226"/>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227"/>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228"/>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229"/>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232"/>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233"/>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234"/>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235"/>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238"/>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239"/>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240"/>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241"/>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242"/>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243"/>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46"/>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49"/>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52"/>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55"/>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59"/>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62"/>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63"/>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64"/>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65"/>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66"/>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67"/>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68"/>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69"/>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70"/>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83"/>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327"/>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328"/>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329"/>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330"/>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331"/>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335"/>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340"/>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47"/>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48"/>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49"/>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50"/>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51"/>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52"/>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53"/>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54"/>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55"/>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56"/>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57"/>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58"/>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59"/>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60"/>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61"/>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62"/>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63"/>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64"/>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65"/>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66"/>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67"/>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68"/>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69"/>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70"/>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71"/>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72"/>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73"/>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74"/>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75"/>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76"/>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77"/>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78"/>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79"/>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80"/>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81"/>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82"/>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83"/>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84"/>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85"/>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86"/>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87"/>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88"/>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89"/>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90"/>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91"/>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92"/>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93"/>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94"/>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95"/>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96"/>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97"/>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98"/>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99"/>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400"/>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401"/>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402"/>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403"/>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404"/>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405"/>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407"/>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408"/>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409"/>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410"/>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411"/>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412"/>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413"/>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14"/>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15"/>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16"/>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17"/>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418"/>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419"/>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420"/>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421"/>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22"/>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23"/>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24"/>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425"/>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426"/>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427"/>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428"/>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29"/>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30"/>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431"/>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432"/>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433"/>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434"/>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435"/>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436"/>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37"/>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38"/>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39"/>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40"/>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41"/>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42"/>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3"/>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44"/>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45"/>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46"/>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7"/>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48"/>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49"/>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50"/>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51"/>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52"/>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53"/>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54"/>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55"/>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6"/>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57"/>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58"/>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59"/>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60"/>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61"/>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62"/>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63"/>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64"/>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465"/>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466"/>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467"/>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68"/>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69"/>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70"/>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71"/>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472"/>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73"/>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74"/>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75"/>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76"/>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77"/>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78"/>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479"/>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480"/>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481"/>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482"/>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483"/>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484"/>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485"/>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486"/>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487"/>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488"/>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489"/>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490"/>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91"/>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492"/>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493"/>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494"/>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495"/>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496"/>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497"/>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498"/>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499"/>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500"/>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501"/>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502"/>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503"/>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504"/>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505"/>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06"/>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507"/>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508"/>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509"/>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510"/>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511"/>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512"/>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513"/>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514"/>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515"/>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516"/>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17"/>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518"/>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519"/>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520"/>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521"/>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522"/>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523"/>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524"/>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525"/>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526"/>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527"/>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528"/>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529"/>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530"/>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531"/>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532"/>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533"/>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534"/>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535"/>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536"/>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537"/>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538"/>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539"/>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540"/>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541"/>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542"/>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543"/>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544"/>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545"/>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546"/>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547"/>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548"/>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549"/>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550"/>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551"/>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552"/>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553"/>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 name="30 seconds countdown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711888" cy="400437"/>
          </a:xfrm>
          <a:prstGeom prst="rect">
            <a:avLst/>
          </a:prstGeom>
          <a:effectLst>
            <a:softEdge rad="63500"/>
          </a:effectLst>
        </p:spPr>
      </p:pic>
      <p:pic>
        <p:nvPicPr>
          <p:cNvPr id="416" name="Picture 415" descr="Cách Mở Ổ Khoá Tay Nắm Tròn Bị Kẹt &amp; Cách Sửa Đơn Giản Hiệu Quả"/>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6550" y="3523249"/>
            <a:ext cx="3284820" cy="2713536"/>
          </a:xfrm>
          <a:prstGeom prst="rect">
            <a:avLst/>
          </a:prstGeom>
          <a:noFill/>
          <a:ln>
            <a:solidFill>
              <a:schemeClr val="tx1"/>
            </a:solidFill>
          </a:ln>
          <a:effectLst>
            <a:softEdge rad="31750"/>
          </a:effectLst>
        </p:spPr>
      </p:pic>
      <p:pic>
        <p:nvPicPr>
          <p:cNvPr id="4" name="Picture 3"/>
          <p:cNvPicPr>
            <a:picLocks noChangeAspect="1"/>
          </p:cNvPicPr>
          <p:nvPr/>
        </p:nvPicPr>
        <p:blipFill>
          <a:blip r:embed="rId7"/>
          <a:stretch>
            <a:fillRect/>
          </a:stretch>
        </p:blipFill>
        <p:spPr>
          <a:xfrm>
            <a:off x="8460419" y="411435"/>
            <a:ext cx="3220061" cy="2551388"/>
          </a:xfrm>
          <a:prstGeom prst="rect">
            <a:avLst/>
          </a:prstGeom>
          <a:effectLst>
            <a:softEdge rad="31750"/>
          </a:effectLst>
        </p:spPr>
      </p:pic>
      <p:pic>
        <p:nvPicPr>
          <p:cNvPr id="8" name="Picture 2" descr="Hướng dẫn chi tiết lái xe số tự động qua hình ảnh"/>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4465" y="3516286"/>
            <a:ext cx="3585593" cy="274247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484" name="Picture 4" descr="Milda: Khóa cửa bên trong kéo đẩy một bước - SANYTUONG.VN"/>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49847" y="3501038"/>
            <a:ext cx="3215411" cy="274884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07" name="Rectangle 3"/>
          <p:cNvSpPr>
            <a:spLocks noChangeArrowheads="1"/>
          </p:cNvSpPr>
          <p:nvPr/>
        </p:nvSpPr>
        <p:spPr bwMode="auto">
          <a:xfrm>
            <a:off x="703386" y="0"/>
            <a:ext cx="6856257" cy="430887"/>
          </a:xfrm>
          <a:prstGeom prst="rect">
            <a:avLst/>
          </a:prstGeom>
          <a:noFill/>
          <a:ln w="9525">
            <a:noFill/>
            <a:miter lim="800000"/>
            <a:headEnd/>
            <a:tailEnd/>
          </a:ln>
          <a:scene3d>
            <a:camera prst="perspectiveFront"/>
            <a:lightRig rig="sunset" dir="t"/>
          </a:scene3d>
          <a:sp3d prstMaterial="metal"/>
        </p:spPr>
        <p:txBody>
          <a:bodyPr wrap="square">
            <a:spAutoFit/>
            <a:scene3d>
              <a:camera prst="orthographicFront"/>
              <a:lightRig rig="sunset" dir="t"/>
            </a:scene3d>
          </a:bodyPr>
          <a:lstStyle/>
          <a:p>
            <a:pPr algn="just">
              <a:spcBef>
                <a:spcPct val="50000"/>
              </a:spcBef>
              <a:defRPr/>
            </a:pPr>
            <a:r>
              <a:rPr lang="en-US" sz="2200" b="1" smtClean="0">
                <a:ln w="12700">
                  <a:solidFill>
                    <a:srgbClr val="C00000"/>
                  </a:solidFill>
                </a:ln>
                <a:solidFill>
                  <a:prstClr val="black"/>
                </a:solidFill>
                <a:latin typeface="Times New Roman" pitchFamily="18" charset="0"/>
                <a:cs typeface="Times New Roman" pitchFamily="18" charset="0"/>
              </a:rPr>
              <a:t>Xác định trục quay của vật trong các trường hợp sau:</a:t>
            </a:r>
            <a:endParaRPr lang="vi-VN" sz="2200" i="1">
              <a:ln w="12700">
                <a:solidFill>
                  <a:prstClr val="black"/>
                </a:solidFill>
              </a:ln>
              <a:solidFill>
                <a:prstClr val="black">
                  <a:lumMod val="50000"/>
                  <a:lumOff val="50000"/>
                </a:prstClr>
              </a:solidFill>
              <a:latin typeface="Times New Roman" pitchFamily="18" charset="0"/>
              <a:cs typeface="Times New Roman" pitchFamily="18" charset="0"/>
            </a:endParaRPr>
          </a:p>
        </p:txBody>
      </p:sp>
      <p:pic>
        <p:nvPicPr>
          <p:cNvPr id="3" name="Picture 2"/>
          <p:cNvPicPr>
            <a:picLocks noChangeAspect="1"/>
          </p:cNvPicPr>
          <p:nvPr/>
        </p:nvPicPr>
        <p:blipFill>
          <a:blip r:embed="rId10"/>
          <a:stretch>
            <a:fillRect/>
          </a:stretch>
        </p:blipFill>
        <p:spPr>
          <a:xfrm>
            <a:off x="8436274" y="3521797"/>
            <a:ext cx="3197429" cy="2716041"/>
          </a:xfrm>
          <a:prstGeom prst="rect">
            <a:avLst/>
          </a:prstGeom>
        </p:spPr>
      </p:pic>
      <p:sp>
        <p:nvSpPr>
          <p:cNvPr id="5" name="Oval 4"/>
          <p:cNvSpPr/>
          <p:nvPr/>
        </p:nvSpPr>
        <p:spPr>
          <a:xfrm>
            <a:off x="2399170" y="4870765"/>
            <a:ext cx="181069" cy="1991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75397" y="397464"/>
            <a:ext cx="3565783" cy="2595170"/>
            <a:chOff x="775397" y="397464"/>
            <a:chExt cx="3565783" cy="2595170"/>
          </a:xfrm>
        </p:grpSpPr>
        <p:grpSp>
          <p:nvGrpSpPr>
            <p:cNvPr id="491" name="Group 490"/>
            <p:cNvGrpSpPr/>
            <p:nvPr/>
          </p:nvGrpSpPr>
          <p:grpSpPr>
            <a:xfrm>
              <a:off x="775397" y="397464"/>
              <a:ext cx="3565783" cy="2595170"/>
              <a:chOff x="775397" y="246538"/>
              <a:chExt cx="3565783" cy="2595170"/>
            </a:xfrm>
          </p:grpSpPr>
          <p:pic>
            <p:nvPicPr>
              <p:cNvPr id="7170" name="Picture 2" descr="Cờ lê, mỏ lết là gì? Phân biệt cờ lê và mỏ lết, lưu ý khi sử dụ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397" y="246538"/>
                <a:ext cx="3565783" cy="25951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172" name="Picture 4" descr="Mỏ lết là gì? Phân biệt cờ lê, mỏ lết có gì khác nhau - META.v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20583" y="275798"/>
                <a:ext cx="1199213" cy="7041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
          <p:nvSpPr>
            <p:cNvPr id="590" name="矩形 45"/>
            <p:cNvSpPr>
              <a:spLocks noChangeArrowheads="1"/>
            </p:cNvSpPr>
            <p:nvPr/>
          </p:nvSpPr>
          <p:spPr bwMode="auto">
            <a:xfrm>
              <a:off x="1480641" y="2275693"/>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chemeClr val="bg1"/>
                  </a:solidFill>
                  <a:latin typeface="Times New Roman" panose="02020603050405020304" pitchFamily="18" charset="0"/>
                  <a:cs typeface="Times New Roman" panose="02020603050405020304" pitchFamily="18" charset="0"/>
                </a:rPr>
                <a:t>1</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92" name="矩形 45"/>
            <p:cNvSpPr>
              <a:spLocks noChangeArrowheads="1"/>
            </p:cNvSpPr>
            <p:nvPr/>
          </p:nvSpPr>
          <p:spPr bwMode="auto">
            <a:xfrm>
              <a:off x="1190930" y="1207383"/>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chemeClr val="bg1"/>
                  </a:solidFill>
                  <a:latin typeface="Times New Roman" panose="02020603050405020304" pitchFamily="18" charset="0"/>
                  <a:cs typeface="Times New Roman" panose="02020603050405020304" pitchFamily="18" charset="0"/>
                </a:rPr>
                <a:t>2</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408" name="矩形 45"/>
            <p:cNvSpPr>
              <a:spLocks noChangeArrowheads="1"/>
            </p:cNvSpPr>
            <p:nvPr/>
          </p:nvSpPr>
          <p:spPr bwMode="auto">
            <a:xfrm>
              <a:off x="2856768" y="1596683"/>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chemeClr val="bg1"/>
                  </a:solidFill>
                  <a:latin typeface="Times New Roman" panose="02020603050405020304" pitchFamily="18" charset="0"/>
                  <a:cs typeface="Times New Roman" panose="02020603050405020304" pitchFamily="18" charset="0"/>
                </a:rPr>
                <a:t>3</a:t>
              </a:r>
              <a:endParaRPr lang="en-US" b="1"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723874" y="408378"/>
            <a:ext cx="3319295" cy="2574525"/>
            <a:chOff x="4723874" y="408378"/>
            <a:chExt cx="3319295" cy="2574525"/>
          </a:xfrm>
        </p:grpSpPr>
        <p:sp>
          <p:nvSpPr>
            <p:cNvPr id="357" name="Freeform 6"/>
            <p:cNvSpPr/>
            <p:nvPr/>
          </p:nvSpPr>
          <p:spPr bwMode="auto">
            <a:xfrm>
              <a:off x="7087952" y="1995531"/>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7174" name="Picture 6" descr="Những mẹo vặt giúp tiết kiệm tiền nước siêu đơn giả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3874" y="408378"/>
              <a:ext cx="3319295" cy="257452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15" name="矩形 45"/>
            <p:cNvSpPr>
              <a:spLocks noChangeArrowheads="1"/>
            </p:cNvSpPr>
            <p:nvPr/>
          </p:nvSpPr>
          <p:spPr bwMode="auto">
            <a:xfrm>
              <a:off x="7021362" y="1297918"/>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A</a:t>
              </a:r>
              <a:endParaRPr lang="en-US" b="1" dirty="0">
                <a:latin typeface="Times New Roman" panose="02020603050405020304" pitchFamily="18" charset="0"/>
                <a:cs typeface="Times New Roman" panose="02020603050405020304" pitchFamily="18" charset="0"/>
              </a:endParaRPr>
            </a:p>
          </p:txBody>
        </p:sp>
        <p:sp>
          <p:nvSpPr>
            <p:cNvPr id="418" name="矩形 45"/>
            <p:cNvSpPr>
              <a:spLocks noChangeArrowheads="1"/>
            </p:cNvSpPr>
            <p:nvPr/>
          </p:nvSpPr>
          <p:spPr bwMode="auto">
            <a:xfrm>
              <a:off x="5536594" y="1596683"/>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B</a:t>
              </a:r>
              <a:endParaRPr lang="en-US" b="1" dirty="0">
                <a:latin typeface="Times New Roman" panose="02020603050405020304" pitchFamily="18" charset="0"/>
                <a:cs typeface="Times New Roman" panose="02020603050405020304" pitchFamily="18" charset="0"/>
              </a:endParaRPr>
            </a:p>
          </p:txBody>
        </p:sp>
        <p:sp>
          <p:nvSpPr>
            <p:cNvPr id="420" name="矩形 45"/>
            <p:cNvSpPr>
              <a:spLocks noChangeArrowheads="1"/>
            </p:cNvSpPr>
            <p:nvPr/>
          </p:nvSpPr>
          <p:spPr bwMode="auto">
            <a:xfrm>
              <a:off x="5898732" y="1107795"/>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C</a:t>
              </a:r>
              <a:endParaRPr lang="en-US" b="1" dirty="0">
                <a:latin typeface="Times New Roman" panose="02020603050405020304" pitchFamily="18" charset="0"/>
                <a:cs typeface="Times New Roman" panose="02020603050405020304" pitchFamily="18" charset="0"/>
              </a:endParaRPr>
            </a:p>
          </p:txBody>
        </p:sp>
      </p:grpSp>
      <p:sp>
        <p:nvSpPr>
          <p:cNvPr id="421" name="矩形 45"/>
          <p:cNvSpPr>
            <a:spLocks noChangeArrowheads="1"/>
          </p:cNvSpPr>
          <p:nvPr/>
        </p:nvSpPr>
        <p:spPr bwMode="auto">
          <a:xfrm>
            <a:off x="10434519" y="2167052"/>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rgbClr val="C00000"/>
                </a:solidFill>
                <a:latin typeface="Times New Roman" panose="02020603050405020304" pitchFamily="18" charset="0"/>
                <a:cs typeface="Times New Roman" panose="02020603050405020304" pitchFamily="18" charset="0"/>
              </a:rPr>
              <a:t>M</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22" name="矩形 45"/>
          <p:cNvSpPr>
            <a:spLocks noChangeArrowheads="1"/>
          </p:cNvSpPr>
          <p:nvPr/>
        </p:nvSpPr>
        <p:spPr bwMode="auto">
          <a:xfrm>
            <a:off x="10144808" y="1560469"/>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rgbClr val="C00000"/>
                </a:solidFill>
                <a:latin typeface="Times New Roman" panose="02020603050405020304" pitchFamily="18" charset="0"/>
                <a:cs typeface="Times New Roman" panose="02020603050405020304" pitchFamily="18" charset="0"/>
              </a:rPr>
              <a:t>N</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23" name="矩形 45"/>
          <p:cNvSpPr>
            <a:spLocks noChangeArrowheads="1"/>
          </p:cNvSpPr>
          <p:nvPr/>
        </p:nvSpPr>
        <p:spPr bwMode="auto">
          <a:xfrm>
            <a:off x="2349773" y="4484737"/>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rgbClr val="C00000"/>
                </a:solidFill>
                <a:latin typeface="Times New Roman" panose="02020603050405020304" pitchFamily="18" charset="0"/>
                <a:cs typeface="Times New Roman" panose="02020603050405020304" pitchFamily="18" charset="0"/>
              </a:rPr>
              <a:t>O</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24" name="矩形 45"/>
          <p:cNvSpPr>
            <a:spLocks noChangeArrowheads="1"/>
          </p:cNvSpPr>
          <p:nvPr/>
        </p:nvSpPr>
        <p:spPr bwMode="auto">
          <a:xfrm>
            <a:off x="2938248" y="4321775"/>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rgbClr val="C00000"/>
                </a:solidFill>
                <a:latin typeface="Times New Roman" panose="02020603050405020304" pitchFamily="18" charset="0"/>
                <a:cs typeface="Times New Roman" panose="02020603050405020304" pitchFamily="18" charset="0"/>
              </a:rPr>
              <a:t>P</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25" name="矩形 45"/>
          <p:cNvSpPr>
            <a:spLocks noChangeArrowheads="1"/>
          </p:cNvSpPr>
          <p:nvPr/>
        </p:nvSpPr>
        <p:spPr bwMode="auto">
          <a:xfrm>
            <a:off x="5536592" y="4520951"/>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rgbClr val="C00000"/>
                </a:solidFill>
                <a:latin typeface="Times New Roman" panose="02020603050405020304" pitchFamily="18" charset="0"/>
                <a:cs typeface="Times New Roman" panose="02020603050405020304" pitchFamily="18" charset="0"/>
              </a:rPr>
              <a:t>Q</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26" name="矩形 45"/>
          <p:cNvSpPr>
            <a:spLocks noChangeArrowheads="1"/>
          </p:cNvSpPr>
          <p:nvPr/>
        </p:nvSpPr>
        <p:spPr bwMode="auto">
          <a:xfrm>
            <a:off x="4902849" y="5236175"/>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chemeClr val="bg1"/>
                </a:solidFill>
                <a:latin typeface="Times New Roman" panose="02020603050405020304" pitchFamily="18" charset="0"/>
                <a:cs typeface="Times New Roman" panose="02020603050405020304" pitchFamily="18" charset="0"/>
              </a:rPr>
              <a:t>S</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431" name="矩形 45"/>
          <p:cNvSpPr>
            <a:spLocks noChangeArrowheads="1"/>
          </p:cNvSpPr>
          <p:nvPr/>
        </p:nvSpPr>
        <p:spPr bwMode="auto">
          <a:xfrm>
            <a:off x="10688014" y="3896262"/>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rgbClr val="C00000"/>
                </a:solidFill>
                <a:latin typeface="Times New Roman" panose="02020603050405020304" pitchFamily="18" charset="0"/>
                <a:cs typeface="Times New Roman" panose="02020603050405020304" pitchFamily="18" charset="0"/>
              </a:rPr>
              <a:t>H</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32" name="矩形 45"/>
          <p:cNvSpPr>
            <a:spLocks noChangeArrowheads="1"/>
          </p:cNvSpPr>
          <p:nvPr/>
        </p:nvSpPr>
        <p:spPr bwMode="auto">
          <a:xfrm>
            <a:off x="10688014" y="5317656"/>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rgbClr val="C00000"/>
                </a:solidFill>
                <a:latin typeface="Times New Roman" panose="02020603050405020304" pitchFamily="18" charset="0"/>
                <a:cs typeface="Times New Roman" panose="02020603050405020304" pitchFamily="18" charset="0"/>
              </a:rPr>
              <a:t>G</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83" name="矩形 45"/>
          <p:cNvSpPr>
            <a:spLocks noChangeArrowheads="1"/>
          </p:cNvSpPr>
          <p:nvPr/>
        </p:nvSpPr>
        <p:spPr bwMode="auto">
          <a:xfrm>
            <a:off x="9393368" y="4692967"/>
            <a:ext cx="339105"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solidFill>
                  <a:srgbClr val="C00000"/>
                </a:solidFill>
                <a:latin typeface="Times New Roman" panose="02020603050405020304" pitchFamily="18" charset="0"/>
                <a:cs typeface="Times New Roman" panose="02020603050405020304" pitchFamily="18" charset="0"/>
              </a:rPr>
              <a:t>F</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87" name="矩形 45"/>
          <p:cNvSpPr>
            <a:spLocks noChangeArrowheads="1"/>
          </p:cNvSpPr>
          <p:nvPr/>
        </p:nvSpPr>
        <p:spPr bwMode="auto">
          <a:xfrm>
            <a:off x="1372000" y="2963756"/>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a)</a:t>
            </a:r>
            <a:endParaRPr lang="en-US" b="1" dirty="0">
              <a:latin typeface="Times New Roman" panose="02020603050405020304" pitchFamily="18" charset="0"/>
              <a:cs typeface="Times New Roman" panose="02020603050405020304" pitchFamily="18" charset="0"/>
            </a:endParaRPr>
          </a:p>
        </p:txBody>
      </p:sp>
      <p:sp>
        <p:nvSpPr>
          <p:cNvPr id="492" name="矩形 45"/>
          <p:cNvSpPr>
            <a:spLocks noChangeArrowheads="1"/>
          </p:cNvSpPr>
          <p:nvPr/>
        </p:nvSpPr>
        <p:spPr bwMode="auto">
          <a:xfrm>
            <a:off x="5313687" y="2963755"/>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b)</a:t>
            </a:r>
            <a:endParaRPr lang="en-US" b="1" dirty="0">
              <a:latin typeface="Times New Roman" panose="02020603050405020304" pitchFamily="18" charset="0"/>
              <a:cs typeface="Times New Roman" panose="02020603050405020304" pitchFamily="18" charset="0"/>
            </a:endParaRPr>
          </a:p>
        </p:txBody>
      </p:sp>
      <p:sp>
        <p:nvSpPr>
          <p:cNvPr id="493" name="矩形 45"/>
          <p:cNvSpPr>
            <a:spLocks noChangeArrowheads="1"/>
          </p:cNvSpPr>
          <p:nvPr/>
        </p:nvSpPr>
        <p:spPr bwMode="auto">
          <a:xfrm>
            <a:off x="9024551" y="2963757"/>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c)</a:t>
            </a:r>
            <a:endParaRPr lang="en-US" b="1" dirty="0">
              <a:latin typeface="Times New Roman" panose="02020603050405020304" pitchFamily="18" charset="0"/>
              <a:cs typeface="Times New Roman" panose="02020603050405020304" pitchFamily="18" charset="0"/>
            </a:endParaRPr>
          </a:p>
        </p:txBody>
      </p:sp>
      <p:sp>
        <p:nvSpPr>
          <p:cNvPr id="494" name="矩形 45"/>
          <p:cNvSpPr>
            <a:spLocks noChangeArrowheads="1"/>
          </p:cNvSpPr>
          <p:nvPr/>
        </p:nvSpPr>
        <p:spPr bwMode="auto">
          <a:xfrm>
            <a:off x="1150054" y="6186344"/>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d)</a:t>
            </a:r>
            <a:endParaRPr lang="en-US" b="1" dirty="0">
              <a:latin typeface="Times New Roman" panose="02020603050405020304" pitchFamily="18" charset="0"/>
              <a:cs typeface="Times New Roman" panose="02020603050405020304" pitchFamily="18" charset="0"/>
            </a:endParaRPr>
          </a:p>
        </p:txBody>
      </p:sp>
      <p:sp>
        <p:nvSpPr>
          <p:cNvPr id="495" name="矩形 45"/>
          <p:cNvSpPr>
            <a:spLocks noChangeArrowheads="1"/>
          </p:cNvSpPr>
          <p:nvPr/>
        </p:nvSpPr>
        <p:spPr bwMode="auto">
          <a:xfrm>
            <a:off x="5322560" y="6186345"/>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e)</a:t>
            </a:r>
            <a:endParaRPr lang="en-US" b="1" dirty="0">
              <a:latin typeface="Times New Roman" panose="02020603050405020304" pitchFamily="18" charset="0"/>
              <a:cs typeface="Times New Roman" panose="02020603050405020304" pitchFamily="18" charset="0"/>
            </a:endParaRPr>
          </a:p>
        </p:txBody>
      </p:sp>
      <p:sp>
        <p:nvSpPr>
          <p:cNvPr id="498" name="矩形 45"/>
          <p:cNvSpPr>
            <a:spLocks noChangeArrowheads="1"/>
          </p:cNvSpPr>
          <p:nvPr/>
        </p:nvSpPr>
        <p:spPr bwMode="auto">
          <a:xfrm>
            <a:off x="8918016" y="6186345"/>
            <a:ext cx="2179067" cy="507258"/>
          </a:xfrm>
          <a:prstGeom prst="rect">
            <a:avLst/>
          </a:prstGeom>
          <a:no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smtClean="0">
                <a:latin typeface="Times New Roman" panose="02020603050405020304" pitchFamily="18" charset="0"/>
                <a:cs typeface="Times New Roman" panose="02020603050405020304" pitchFamily="18" charset="0"/>
              </a:rPr>
              <a:t>f)</a:t>
            </a:r>
            <a:endParaRPr lang="en-US" b="1" dirty="0">
              <a:latin typeface="Times New Roman" panose="02020603050405020304" pitchFamily="18" charset="0"/>
              <a:cs typeface="Times New Roman" panose="02020603050405020304" pitchFamily="18" charset="0"/>
            </a:endParaRPr>
          </a:p>
        </p:txBody>
      </p:sp>
      <p:grpSp>
        <p:nvGrpSpPr>
          <p:cNvPr id="7169" name="Group 7168"/>
          <p:cNvGrpSpPr/>
          <p:nvPr/>
        </p:nvGrpSpPr>
        <p:grpSpPr>
          <a:xfrm>
            <a:off x="1249380" y="1367075"/>
            <a:ext cx="407405" cy="199177"/>
            <a:chOff x="1249380" y="1367075"/>
            <a:chExt cx="407405" cy="199177"/>
          </a:xfrm>
        </p:grpSpPr>
        <p:cxnSp>
          <p:nvCxnSpPr>
            <p:cNvPr id="7168" name="Straight Connector 7167"/>
            <p:cNvCxnSpPr/>
            <p:nvPr/>
          </p:nvCxnSpPr>
          <p:spPr>
            <a:xfrm flipV="1">
              <a:off x="1430448" y="1421394"/>
              <a:ext cx="226337" cy="4526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99" name="Oval 498"/>
            <p:cNvSpPr/>
            <p:nvPr/>
          </p:nvSpPr>
          <p:spPr>
            <a:xfrm>
              <a:off x="1249380" y="1367075"/>
              <a:ext cx="181069" cy="1991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73" name="Straight Connector 7172"/>
          <p:cNvCxnSpPr/>
          <p:nvPr/>
        </p:nvCxnSpPr>
        <p:spPr>
          <a:xfrm>
            <a:off x="7197506" y="1954880"/>
            <a:ext cx="81481" cy="7618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501" name="Oval 500"/>
          <p:cNvSpPr/>
          <p:nvPr/>
        </p:nvSpPr>
        <p:spPr>
          <a:xfrm>
            <a:off x="10266633" y="2326742"/>
            <a:ext cx="181069" cy="1991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76" name="Straight Connector 7175"/>
          <p:cNvCxnSpPr/>
          <p:nvPr/>
        </p:nvCxnSpPr>
        <p:spPr>
          <a:xfrm flipV="1">
            <a:off x="5450189" y="4916032"/>
            <a:ext cx="706170" cy="2716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78" name="Straight Connector 7177"/>
          <p:cNvCxnSpPr/>
          <p:nvPr/>
        </p:nvCxnSpPr>
        <p:spPr>
          <a:xfrm flipH="1">
            <a:off x="10687684" y="3873062"/>
            <a:ext cx="9054" cy="194840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4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 calcmode="lin" valueType="num">
                                      <p:cBhvr>
                                        <p:cTn id="7" dur="10" fill="hold"/>
                                        <p:tgtEl>
                                          <p:spTgt spid="7169"/>
                                        </p:tgtEl>
                                        <p:attrNameLst>
                                          <p:attrName>ppt_w</p:attrName>
                                        </p:attrNameLst>
                                      </p:cBhvr>
                                      <p:tavLst>
                                        <p:tav tm="0">
                                          <p:val>
                                            <p:fltVal val="0"/>
                                          </p:val>
                                        </p:tav>
                                        <p:tav tm="100000">
                                          <p:val>
                                            <p:strVal val="#ppt_w"/>
                                          </p:val>
                                        </p:tav>
                                      </p:tavLst>
                                    </p:anim>
                                    <p:anim calcmode="lin" valueType="num">
                                      <p:cBhvr>
                                        <p:cTn id="8" dur="10" fill="hold"/>
                                        <p:tgtEl>
                                          <p:spTgt spid="7169"/>
                                        </p:tgtEl>
                                        <p:attrNameLst>
                                          <p:attrName>ppt_h</p:attrName>
                                        </p:attrNameLst>
                                      </p:cBhvr>
                                      <p:tavLst>
                                        <p:tav tm="0">
                                          <p:val>
                                            <p:fltVal val="0"/>
                                          </p:val>
                                        </p:tav>
                                        <p:tav tm="100000">
                                          <p:val>
                                            <p:strVal val="#ppt_h"/>
                                          </p:val>
                                        </p:tav>
                                      </p:tavLst>
                                    </p:anim>
                                    <p:animEffect transition="in" filter="fade">
                                      <p:cBhvr>
                                        <p:cTn id="9" dur="10"/>
                                        <p:tgtEl>
                                          <p:spTgt spid="716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173"/>
                                        </p:tgtEl>
                                        <p:attrNameLst>
                                          <p:attrName>style.visibility</p:attrName>
                                        </p:attrNameLst>
                                      </p:cBhvr>
                                      <p:to>
                                        <p:strVal val="visible"/>
                                      </p:to>
                                    </p:set>
                                    <p:anim calcmode="lin" valueType="num">
                                      <p:cBhvr>
                                        <p:cTn id="14" dur="10" fill="hold"/>
                                        <p:tgtEl>
                                          <p:spTgt spid="7173"/>
                                        </p:tgtEl>
                                        <p:attrNameLst>
                                          <p:attrName>ppt_w</p:attrName>
                                        </p:attrNameLst>
                                      </p:cBhvr>
                                      <p:tavLst>
                                        <p:tav tm="0">
                                          <p:val>
                                            <p:fltVal val="0"/>
                                          </p:val>
                                        </p:tav>
                                        <p:tav tm="100000">
                                          <p:val>
                                            <p:strVal val="#ppt_w"/>
                                          </p:val>
                                        </p:tav>
                                      </p:tavLst>
                                    </p:anim>
                                    <p:anim calcmode="lin" valueType="num">
                                      <p:cBhvr>
                                        <p:cTn id="15" dur="10" fill="hold"/>
                                        <p:tgtEl>
                                          <p:spTgt spid="7173"/>
                                        </p:tgtEl>
                                        <p:attrNameLst>
                                          <p:attrName>ppt_h</p:attrName>
                                        </p:attrNameLst>
                                      </p:cBhvr>
                                      <p:tavLst>
                                        <p:tav tm="0">
                                          <p:val>
                                            <p:fltVal val="0"/>
                                          </p:val>
                                        </p:tav>
                                        <p:tav tm="100000">
                                          <p:val>
                                            <p:strVal val="#ppt_h"/>
                                          </p:val>
                                        </p:tav>
                                      </p:tavLst>
                                    </p:anim>
                                    <p:animEffect transition="in" filter="fade">
                                      <p:cBhvr>
                                        <p:cTn id="16" dur="10"/>
                                        <p:tgtEl>
                                          <p:spTgt spid="717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01"/>
                                        </p:tgtEl>
                                        <p:attrNameLst>
                                          <p:attrName>style.visibility</p:attrName>
                                        </p:attrNameLst>
                                      </p:cBhvr>
                                      <p:to>
                                        <p:strVal val="visible"/>
                                      </p:to>
                                    </p:set>
                                    <p:anim calcmode="lin" valueType="num">
                                      <p:cBhvr>
                                        <p:cTn id="21" dur="10" fill="hold"/>
                                        <p:tgtEl>
                                          <p:spTgt spid="501"/>
                                        </p:tgtEl>
                                        <p:attrNameLst>
                                          <p:attrName>ppt_w</p:attrName>
                                        </p:attrNameLst>
                                      </p:cBhvr>
                                      <p:tavLst>
                                        <p:tav tm="0">
                                          <p:val>
                                            <p:fltVal val="0"/>
                                          </p:val>
                                        </p:tav>
                                        <p:tav tm="100000">
                                          <p:val>
                                            <p:strVal val="#ppt_w"/>
                                          </p:val>
                                        </p:tav>
                                      </p:tavLst>
                                    </p:anim>
                                    <p:anim calcmode="lin" valueType="num">
                                      <p:cBhvr>
                                        <p:cTn id="22" dur="10" fill="hold"/>
                                        <p:tgtEl>
                                          <p:spTgt spid="501"/>
                                        </p:tgtEl>
                                        <p:attrNameLst>
                                          <p:attrName>ppt_h</p:attrName>
                                        </p:attrNameLst>
                                      </p:cBhvr>
                                      <p:tavLst>
                                        <p:tav tm="0">
                                          <p:val>
                                            <p:fltVal val="0"/>
                                          </p:val>
                                        </p:tav>
                                        <p:tav tm="100000">
                                          <p:val>
                                            <p:strVal val="#ppt_h"/>
                                          </p:val>
                                        </p:tav>
                                      </p:tavLst>
                                    </p:anim>
                                    <p:animEffect transition="in" filter="fade">
                                      <p:cBhvr>
                                        <p:cTn id="23" dur="10"/>
                                        <p:tgtEl>
                                          <p:spTgt spid="50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 fill="hold"/>
                                        <p:tgtEl>
                                          <p:spTgt spid="5"/>
                                        </p:tgtEl>
                                        <p:attrNameLst>
                                          <p:attrName>ppt_w</p:attrName>
                                        </p:attrNameLst>
                                      </p:cBhvr>
                                      <p:tavLst>
                                        <p:tav tm="0">
                                          <p:val>
                                            <p:fltVal val="0"/>
                                          </p:val>
                                        </p:tav>
                                        <p:tav tm="100000">
                                          <p:val>
                                            <p:strVal val="#ppt_w"/>
                                          </p:val>
                                        </p:tav>
                                      </p:tavLst>
                                    </p:anim>
                                    <p:anim calcmode="lin" valueType="num">
                                      <p:cBhvr>
                                        <p:cTn id="29" dur="10" fill="hold"/>
                                        <p:tgtEl>
                                          <p:spTgt spid="5"/>
                                        </p:tgtEl>
                                        <p:attrNameLst>
                                          <p:attrName>ppt_h</p:attrName>
                                        </p:attrNameLst>
                                      </p:cBhvr>
                                      <p:tavLst>
                                        <p:tav tm="0">
                                          <p:val>
                                            <p:fltVal val="0"/>
                                          </p:val>
                                        </p:tav>
                                        <p:tav tm="100000">
                                          <p:val>
                                            <p:strVal val="#ppt_h"/>
                                          </p:val>
                                        </p:tav>
                                      </p:tavLst>
                                    </p:anim>
                                    <p:animEffect transition="in" filter="fade">
                                      <p:cBhvr>
                                        <p:cTn id="30" dur="1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176"/>
                                        </p:tgtEl>
                                        <p:attrNameLst>
                                          <p:attrName>style.visibility</p:attrName>
                                        </p:attrNameLst>
                                      </p:cBhvr>
                                      <p:to>
                                        <p:strVal val="visible"/>
                                      </p:to>
                                    </p:set>
                                    <p:anim calcmode="lin" valueType="num">
                                      <p:cBhvr>
                                        <p:cTn id="35" dur="10" fill="hold"/>
                                        <p:tgtEl>
                                          <p:spTgt spid="7176"/>
                                        </p:tgtEl>
                                        <p:attrNameLst>
                                          <p:attrName>ppt_w</p:attrName>
                                        </p:attrNameLst>
                                      </p:cBhvr>
                                      <p:tavLst>
                                        <p:tav tm="0">
                                          <p:val>
                                            <p:fltVal val="0"/>
                                          </p:val>
                                        </p:tav>
                                        <p:tav tm="100000">
                                          <p:val>
                                            <p:strVal val="#ppt_w"/>
                                          </p:val>
                                        </p:tav>
                                      </p:tavLst>
                                    </p:anim>
                                    <p:anim calcmode="lin" valueType="num">
                                      <p:cBhvr>
                                        <p:cTn id="36" dur="10" fill="hold"/>
                                        <p:tgtEl>
                                          <p:spTgt spid="7176"/>
                                        </p:tgtEl>
                                        <p:attrNameLst>
                                          <p:attrName>ppt_h</p:attrName>
                                        </p:attrNameLst>
                                      </p:cBhvr>
                                      <p:tavLst>
                                        <p:tav tm="0">
                                          <p:val>
                                            <p:fltVal val="0"/>
                                          </p:val>
                                        </p:tav>
                                        <p:tav tm="100000">
                                          <p:val>
                                            <p:strVal val="#ppt_h"/>
                                          </p:val>
                                        </p:tav>
                                      </p:tavLst>
                                    </p:anim>
                                    <p:animEffect transition="in" filter="fade">
                                      <p:cBhvr>
                                        <p:cTn id="37" dur="10"/>
                                        <p:tgtEl>
                                          <p:spTgt spid="717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178"/>
                                        </p:tgtEl>
                                        <p:attrNameLst>
                                          <p:attrName>style.visibility</p:attrName>
                                        </p:attrNameLst>
                                      </p:cBhvr>
                                      <p:to>
                                        <p:strVal val="visible"/>
                                      </p:to>
                                    </p:set>
                                    <p:anim calcmode="lin" valueType="num">
                                      <p:cBhvr>
                                        <p:cTn id="42" dur="10" fill="hold"/>
                                        <p:tgtEl>
                                          <p:spTgt spid="7178"/>
                                        </p:tgtEl>
                                        <p:attrNameLst>
                                          <p:attrName>ppt_w</p:attrName>
                                        </p:attrNameLst>
                                      </p:cBhvr>
                                      <p:tavLst>
                                        <p:tav tm="0">
                                          <p:val>
                                            <p:fltVal val="0"/>
                                          </p:val>
                                        </p:tav>
                                        <p:tav tm="100000">
                                          <p:val>
                                            <p:strVal val="#ppt_w"/>
                                          </p:val>
                                        </p:tav>
                                      </p:tavLst>
                                    </p:anim>
                                    <p:anim calcmode="lin" valueType="num">
                                      <p:cBhvr>
                                        <p:cTn id="43" dur="10" fill="hold"/>
                                        <p:tgtEl>
                                          <p:spTgt spid="7178"/>
                                        </p:tgtEl>
                                        <p:attrNameLst>
                                          <p:attrName>ppt_h</p:attrName>
                                        </p:attrNameLst>
                                      </p:cBhvr>
                                      <p:tavLst>
                                        <p:tav tm="0">
                                          <p:val>
                                            <p:fltVal val="0"/>
                                          </p:val>
                                        </p:tav>
                                        <p:tav tm="100000">
                                          <p:val>
                                            <p:strVal val="#ppt_h"/>
                                          </p:val>
                                        </p:tav>
                                      </p:tavLst>
                                    </p:anim>
                                    <p:animEffect transition="in" filter="fade">
                                      <p:cBhvr>
                                        <p:cTn id="44" dur="1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
                </p:tgtEl>
              </p:cMediaNode>
            </p:video>
          </p:childTnLst>
        </p:cTn>
      </p:par>
    </p:tnLst>
    <p:bldLst>
      <p:bldP spid="5" grpId="0" animBg="1"/>
      <p:bldP spid="5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7" descr="555_0020_素材CNN-sccnn.com-26"/>
          <p:cNvPicPr>
            <a:picLocks noChangeAspect="1" noChangeArrowheads="1"/>
          </p:cNvPicPr>
          <p:nvPr/>
        </p:nvPicPr>
        <p:blipFill>
          <a:blip r:embed="rId3"/>
          <a:srcRect/>
          <a:stretch>
            <a:fillRect/>
          </a:stretch>
        </p:blipFill>
        <p:spPr bwMode="auto">
          <a:xfrm>
            <a:off x="10430694" y="3209937"/>
            <a:ext cx="1723206" cy="3648063"/>
          </a:xfrm>
          <a:prstGeom prst="rect">
            <a:avLst/>
          </a:prstGeom>
          <a:noFill/>
        </p:spPr>
      </p:pic>
      <p:sp>
        <p:nvSpPr>
          <p:cNvPr id="45" name="Rectangle 44"/>
          <p:cNvSpPr/>
          <p:nvPr/>
        </p:nvSpPr>
        <p:spPr>
          <a:xfrm>
            <a:off x="2375739" y="241195"/>
            <a:ext cx="8565318" cy="517065"/>
          </a:xfrm>
          <a:prstGeom prst="rect">
            <a:avLst/>
          </a:prstGeom>
        </p:spPr>
        <p:txBody>
          <a:bodyPr wrap="square">
            <a:spAutoFit/>
          </a:bodyPr>
          <a:lstStyle/>
          <a:p>
            <a:pPr>
              <a:lnSpc>
                <a:spcPct val="115000"/>
              </a:lnSpc>
              <a:spcBef>
                <a:spcPts val="200"/>
              </a:spcBef>
              <a:spcAft>
                <a:spcPts val="0"/>
              </a:spcAft>
            </a:pPr>
            <a:r>
              <a:rPr lang="en-US" sz="2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47" name="Rectangle 46"/>
          <p:cNvSpPr/>
          <p:nvPr/>
        </p:nvSpPr>
        <p:spPr>
          <a:xfrm>
            <a:off x="2375738" y="817792"/>
            <a:ext cx="8351520" cy="480901"/>
          </a:xfrm>
          <a:prstGeom prst="rect">
            <a:avLst/>
          </a:prstGeom>
        </p:spPr>
        <p:txBody>
          <a:bodyPr wrap="square">
            <a:spAutoFit/>
          </a:bodyPr>
          <a:lstStyle/>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quay.</a:t>
            </a:r>
            <a:endParaRPr lang="en-US" sz="2400" b="1"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9" name="Picture 48"/>
          <p:cNvPicPr>
            <a:picLocks noChangeAspect="1"/>
          </p:cNvPicPr>
          <p:nvPr/>
        </p:nvPicPr>
        <p:blipFill>
          <a:blip r:embed="rId4"/>
          <a:stretch>
            <a:fillRect/>
          </a:stretch>
        </p:blipFill>
        <p:spPr>
          <a:xfrm>
            <a:off x="0" y="0"/>
            <a:ext cx="1692071" cy="1104148"/>
          </a:xfrm>
          <a:prstGeom prst="rect">
            <a:avLst/>
          </a:prstGeom>
          <a:effectLst>
            <a:softEdge rad="63500"/>
          </a:effectLst>
        </p:spPr>
      </p:pic>
      <p:pic>
        <p:nvPicPr>
          <p:cNvPr id="50" name="Picture 49"/>
          <p:cNvPicPr>
            <a:picLocks noChangeAspect="1"/>
          </p:cNvPicPr>
          <p:nvPr/>
        </p:nvPicPr>
        <p:blipFill>
          <a:blip r:embed="rId5"/>
          <a:stretch>
            <a:fillRect/>
          </a:stretch>
        </p:blipFill>
        <p:spPr>
          <a:xfrm>
            <a:off x="3200755" y="3599121"/>
            <a:ext cx="2200274" cy="1353751"/>
          </a:xfrm>
          <a:prstGeom prst="rect">
            <a:avLst/>
          </a:prstGeom>
          <a:effectLst>
            <a:softEdge rad="127000"/>
          </a:effectLst>
        </p:spPr>
      </p:pic>
      <p:sp>
        <p:nvSpPr>
          <p:cNvPr id="2" name="Thought Bubble: Cloud 1"/>
          <p:cNvSpPr/>
          <p:nvPr/>
        </p:nvSpPr>
        <p:spPr>
          <a:xfrm>
            <a:off x="4407217" y="2094614"/>
            <a:ext cx="7054681" cy="180073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rgbClr val="FF0000"/>
                </a:solidFill>
                <a:latin typeface="Arial" panose="020B0604020202020204" pitchFamily="34" charset="0"/>
                <a:cs typeface="Arial" panose="020B0604020202020204" pitchFamily="34" charset="0"/>
              </a:rPr>
              <a:t>Khi</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nào</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lực</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gây</a:t>
            </a:r>
            <a:r>
              <a:rPr lang="en-US" sz="2200" dirty="0">
                <a:solidFill>
                  <a:srgbClr val="FF0000"/>
                </a:solidFill>
                <a:latin typeface="Arial" panose="020B0604020202020204" pitchFamily="34" charset="0"/>
                <a:cs typeface="Arial" panose="020B0604020202020204" pitchFamily="34" charset="0"/>
              </a:rPr>
              <a:t> ra </a:t>
            </a:r>
            <a:r>
              <a:rPr lang="en-US" sz="2200" dirty="0" err="1">
                <a:solidFill>
                  <a:srgbClr val="FF0000"/>
                </a:solidFill>
                <a:latin typeface="Arial" panose="020B0604020202020204" pitchFamily="34" charset="0"/>
                <a:cs typeface="Arial" panose="020B0604020202020204" pitchFamily="34" charset="0"/>
              </a:rPr>
              <a:t>tác</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dụng</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làm</a:t>
            </a:r>
            <a:r>
              <a:rPr lang="en-US" sz="2200" dirty="0">
                <a:solidFill>
                  <a:srgbClr val="FF0000"/>
                </a:solidFill>
                <a:latin typeface="Arial" panose="020B0604020202020204" pitchFamily="34" charset="0"/>
                <a:cs typeface="Arial" panose="020B0604020202020204" pitchFamily="34" charset="0"/>
              </a:rPr>
              <a:t> quay </a:t>
            </a:r>
            <a:r>
              <a:rPr lang="en-US" sz="2200" dirty="0" err="1">
                <a:solidFill>
                  <a:srgbClr val="FF0000"/>
                </a:solidFill>
                <a:latin typeface="Arial" panose="020B0604020202020204" pitchFamily="34" charset="0"/>
                <a:cs typeface="Arial" panose="020B0604020202020204" pitchFamily="34" charset="0"/>
              </a:rPr>
              <a:t>vật</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Tác</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dụng</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đó</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phụ</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thuộc</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vào</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yếu</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tố</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nào</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Chúng</a:t>
            </a:r>
            <a:r>
              <a:rPr lang="en-US" sz="2200" dirty="0">
                <a:solidFill>
                  <a:srgbClr val="FF0000"/>
                </a:solidFill>
                <a:latin typeface="Arial" panose="020B0604020202020204" pitchFamily="34" charset="0"/>
                <a:cs typeface="Arial" panose="020B0604020202020204" pitchFamily="34" charset="0"/>
              </a:rPr>
              <a:t> </a:t>
            </a:r>
            <a:r>
              <a:rPr lang="en-US" sz="2200">
                <a:solidFill>
                  <a:srgbClr val="FF0000"/>
                </a:solidFill>
                <a:latin typeface="Arial" panose="020B0604020202020204" pitchFamily="34" charset="0"/>
                <a:cs typeface="Arial" panose="020B0604020202020204" pitchFamily="34" charset="0"/>
              </a:rPr>
              <a:t>ta </a:t>
            </a:r>
            <a:r>
              <a:rPr lang="en-US" sz="2200" smtClean="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tìm</a:t>
            </a:r>
            <a:r>
              <a:rPr lang="en-US" sz="2200" dirty="0">
                <a:solidFill>
                  <a:srgbClr val="FF0000"/>
                </a:solidFill>
                <a:latin typeface="Arial" panose="020B0604020202020204" pitchFamily="34" charset="0"/>
                <a:cs typeface="Arial" panose="020B0604020202020204" pitchFamily="34" charset="0"/>
              </a:rPr>
              <a:t> </a:t>
            </a:r>
            <a:r>
              <a:rPr lang="en-US" sz="2200" err="1">
                <a:solidFill>
                  <a:srgbClr val="FF0000"/>
                </a:solidFill>
                <a:latin typeface="Arial" panose="020B0604020202020204" pitchFamily="34" charset="0"/>
                <a:cs typeface="Arial" panose="020B0604020202020204" pitchFamily="34" charset="0"/>
              </a:rPr>
              <a:t>hiểu</a:t>
            </a:r>
            <a:r>
              <a:rPr lang="en-US" sz="2200">
                <a:solidFill>
                  <a:srgbClr val="FF0000"/>
                </a:solidFill>
                <a:latin typeface="Arial" panose="020B0604020202020204" pitchFamily="34" charset="0"/>
                <a:cs typeface="Arial" panose="020B0604020202020204" pitchFamily="34" charset="0"/>
              </a:rPr>
              <a:t> </a:t>
            </a:r>
            <a:r>
              <a:rPr lang="en-US" sz="2200" smtClean="0">
                <a:solidFill>
                  <a:srgbClr val="FF0000"/>
                </a:solidFill>
                <a:latin typeface="Arial" panose="020B0604020202020204" pitchFamily="34" charset="0"/>
                <a:cs typeface="Arial" panose="020B0604020202020204" pitchFamily="34" charset="0"/>
              </a:rPr>
              <a:t>bài 18.</a:t>
            </a:r>
            <a:endParaRPr lang="en-US" sz="2200" dirty="0">
              <a:solidFill>
                <a:srgbClr val="FF0000"/>
              </a:solidFill>
              <a:latin typeface="Arial" panose="020B0604020202020204" pitchFamily="34" charset="0"/>
              <a:cs typeface="Arial" panose="020B0604020202020204" pitchFamily="34" charset="0"/>
            </a:endParaRPr>
          </a:p>
        </p:txBody>
      </p:sp>
      <p:pic>
        <p:nvPicPr>
          <p:cNvPr id="10" name="Picture 2" descr="Hướng dẫn chi tiết lái xe số tự động qua hình ản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03758" y="4115526"/>
            <a:ext cx="3585593" cy="274247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2496880" y="1427689"/>
            <a:ext cx="8094722" cy="307777"/>
          </a:xfrm>
          <a:prstGeom prst="rect">
            <a:avLst/>
          </a:prstGeom>
          <a:noFill/>
          <a:ln w="9525">
            <a:noFill/>
            <a:miter lim="800000"/>
            <a:headEnd/>
            <a:tailEnd/>
          </a:ln>
          <a:effectLst>
            <a:outerShdw blurRad="50800" dist="38100" dir="5400000" algn="t" rotWithShape="0">
              <a:prstClr val="black">
                <a:alpha val="40000"/>
              </a:prstClr>
            </a:outerShdw>
          </a:effectLst>
          <a:scene3d>
            <a:camera prst="obliqueTopRight"/>
            <a:lightRig rig="threePt" dir="t"/>
          </a:scene3d>
          <a:sp3d>
            <a:bevelT prst="slope"/>
          </a:sp3d>
        </p:spPr>
        <p:txBody>
          <a:bodyPr lIns="0" tIns="0" rIns="0" bIns="0" anchor="ctr">
            <a:spAutoFit/>
            <a:sp3d extrusionH="57150">
              <a:bevelT w="38100" h="38100"/>
            </a:sp3d>
          </a:bodyPr>
          <a:lstStyle/>
          <a:p>
            <a:pPr algn="just">
              <a:defRPr/>
            </a:pPr>
            <a:r>
              <a:rPr lang="en-US" sz="2000" b="1" smtClean="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rPr>
              <a:t>BÀI 18. LỰC CÓ THỂ LÀM QUAY VẬT</a:t>
            </a:r>
            <a:endParaRPr lang="en-US" sz="2000" b="1" dirty="0">
              <a:ln w="12700">
                <a:solidFill>
                  <a:srgbClr val="C00000"/>
                </a:solidFill>
                <a:prstDash val="solid"/>
              </a:ln>
              <a:solidFill>
                <a:prstClr val="black"/>
              </a:solidFill>
              <a:effectLst>
                <a:outerShdw blurRad="50800" dist="38100" dir="18900000" algn="bl" rotWithShape="0">
                  <a:prstClr val="black">
                    <a:alpha val="40000"/>
                  </a:prstClr>
                </a:outerShdw>
              </a:effectLst>
              <a:latin typeface="Arial "/>
            </a:endParaRPr>
          </a:p>
        </p:txBody>
      </p:sp>
      <p:sp>
        <p:nvSpPr>
          <p:cNvPr id="12" name="Oval 11"/>
          <p:cNvSpPr/>
          <p:nvPr/>
        </p:nvSpPr>
        <p:spPr>
          <a:xfrm>
            <a:off x="8483099" y="5450187"/>
            <a:ext cx="181069" cy="1991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 fill="hold"/>
                                        <p:tgtEl>
                                          <p:spTgt spid="48"/>
                                        </p:tgtEl>
                                        <p:attrNameLst>
                                          <p:attrName>ppt_x</p:attrName>
                                        </p:attrNameLst>
                                      </p:cBhvr>
                                      <p:tavLst>
                                        <p:tav tm="0">
                                          <p:val>
                                            <p:strVal val="#ppt_x"/>
                                          </p:val>
                                        </p:tav>
                                        <p:tav tm="100000">
                                          <p:val>
                                            <p:strVal val="#ppt_x"/>
                                          </p:val>
                                        </p:tav>
                                      </p:tavLst>
                                    </p:anim>
                                    <p:anim calcmode="lin" valueType="num">
                                      <p:cBhvr additive="base">
                                        <p:cTn id="8" dur="1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
                                        <p:tgtEl>
                                          <p:spTgt spid="47"/>
                                        </p:tgtEl>
                                      </p:cBhvr>
                                    </p:animEffect>
                                    <p:anim calcmode="lin" valueType="num">
                                      <p:cBhvr>
                                        <p:cTn id="18" dur="10" fill="hold"/>
                                        <p:tgtEl>
                                          <p:spTgt spid="47"/>
                                        </p:tgtEl>
                                        <p:attrNameLst>
                                          <p:attrName>ppt_x</p:attrName>
                                        </p:attrNameLst>
                                      </p:cBhvr>
                                      <p:tavLst>
                                        <p:tav tm="0">
                                          <p:val>
                                            <p:strVal val="#ppt_x"/>
                                          </p:val>
                                        </p:tav>
                                        <p:tav tm="100000">
                                          <p:val>
                                            <p:strVal val="#ppt_x"/>
                                          </p:val>
                                        </p:tav>
                                      </p:tavLst>
                                    </p:anim>
                                    <p:anim calcmode="lin" valueType="num">
                                      <p:cBhvr>
                                        <p:cTn id="19" dur="1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p:cTn id="24" dur="10" fill="hold"/>
                                        <p:tgtEl>
                                          <p:spTgt spid="50"/>
                                        </p:tgtEl>
                                        <p:attrNameLst>
                                          <p:attrName>ppt_w</p:attrName>
                                        </p:attrNameLst>
                                      </p:cBhvr>
                                      <p:tavLst>
                                        <p:tav tm="0">
                                          <p:val>
                                            <p:fltVal val="0"/>
                                          </p:val>
                                        </p:tav>
                                        <p:tav tm="100000">
                                          <p:val>
                                            <p:strVal val="#ppt_w"/>
                                          </p:val>
                                        </p:tav>
                                      </p:tavLst>
                                    </p:anim>
                                    <p:anim calcmode="lin" valueType="num">
                                      <p:cBhvr>
                                        <p:cTn id="25" dur="10" fill="hold"/>
                                        <p:tgtEl>
                                          <p:spTgt spid="50"/>
                                        </p:tgtEl>
                                        <p:attrNameLst>
                                          <p:attrName>ppt_h</p:attrName>
                                        </p:attrNameLst>
                                      </p:cBhvr>
                                      <p:tavLst>
                                        <p:tav tm="0">
                                          <p:val>
                                            <p:fltVal val="0"/>
                                          </p:val>
                                        </p:tav>
                                        <p:tav tm="100000">
                                          <p:val>
                                            <p:strVal val="#ppt_h"/>
                                          </p:val>
                                        </p:tav>
                                      </p:tavLst>
                                    </p:anim>
                                    <p:anim calcmode="lin" valueType="num">
                                      <p:cBhvr>
                                        <p:cTn id="26" dur="10" fill="hold"/>
                                        <p:tgtEl>
                                          <p:spTgt spid="50"/>
                                        </p:tgtEl>
                                        <p:attrNameLst>
                                          <p:attrName>style.rotation</p:attrName>
                                        </p:attrNameLst>
                                      </p:cBhvr>
                                      <p:tavLst>
                                        <p:tav tm="0">
                                          <p:val>
                                            <p:fltVal val="90"/>
                                          </p:val>
                                        </p:tav>
                                        <p:tav tm="100000">
                                          <p:val>
                                            <p:fltVal val="0"/>
                                          </p:val>
                                        </p:tav>
                                      </p:tavLst>
                                    </p:anim>
                                    <p:animEffect transition="in" filter="fade">
                                      <p:cBhvr>
                                        <p:cTn id="27" dur="10"/>
                                        <p:tgtEl>
                                          <p:spTgt spid="50"/>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 fill="hold"/>
                                        <p:tgtEl>
                                          <p:spTgt spid="2"/>
                                        </p:tgtEl>
                                        <p:attrNameLst>
                                          <p:attrName>ppt_w</p:attrName>
                                        </p:attrNameLst>
                                      </p:cBhvr>
                                      <p:tavLst>
                                        <p:tav tm="0">
                                          <p:val>
                                            <p:fltVal val="0"/>
                                          </p:val>
                                        </p:tav>
                                        <p:tav tm="100000">
                                          <p:val>
                                            <p:strVal val="#ppt_w"/>
                                          </p:val>
                                        </p:tav>
                                      </p:tavLst>
                                    </p:anim>
                                    <p:anim calcmode="lin" valueType="num">
                                      <p:cBhvr>
                                        <p:cTn id="31" dur="10" fill="hold"/>
                                        <p:tgtEl>
                                          <p:spTgt spid="2"/>
                                        </p:tgtEl>
                                        <p:attrNameLst>
                                          <p:attrName>ppt_h</p:attrName>
                                        </p:attrNameLst>
                                      </p:cBhvr>
                                      <p:tavLst>
                                        <p:tav tm="0">
                                          <p:val>
                                            <p:fltVal val="0"/>
                                          </p:val>
                                        </p:tav>
                                        <p:tav tm="100000">
                                          <p:val>
                                            <p:strVal val="#ppt_h"/>
                                          </p:val>
                                        </p:tav>
                                      </p:tavLst>
                                    </p:anim>
                                    <p:anim calcmode="lin" valueType="num">
                                      <p:cBhvr>
                                        <p:cTn id="32" dur="10" fill="hold"/>
                                        <p:tgtEl>
                                          <p:spTgt spid="2"/>
                                        </p:tgtEl>
                                        <p:attrNameLst>
                                          <p:attrName>style.rotation</p:attrName>
                                        </p:attrNameLst>
                                      </p:cBhvr>
                                      <p:tavLst>
                                        <p:tav tm="0">
                                          <p:val>
                                            <p:fltVal val="90"/>
                                          </p:val>
                                        </p:tav>
                                        <p:tav tm="100000">
                                          <p:val>
                                            <p:fltVal val="0"/>
                                          </p:val>
                                        </p:tav>
                                      </p:tavLst>
                                    </p:anim>
                                    <p:animEffect transition="in" filter="fade">
                                      <p:cBhvr>
                                        <p:cTn id="33" dur="10"/>
                                        <p:tgtEl>
                                          <p:spTgt spid="2"/>
                                        </p:tgtEl>
                                      </p:cBhvr>
                                    </p:animEffect>
                                  </p:childTnLst>
                                </p:cTn>
                              </p:par>
                            </p:childTnLst>
                          </p:cTn>
                        </p:par>
                        <p:par>
                          <p:cTn id="34" fill="hold">
                            <p:stCondLst>
                              <p:cond delay="10"/>
                            </p:stCondLst>
                            <p:childTnLst>
                              <p:par>
                                <p:cTn id="35" presetID="5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 fill="hold"/>
                                        <p:tgtEl>
                                          <p:spTgt spid="11"/>
                                        </p:tgtEl>
                                        <p:attrNameLst>
                                          <p:attrName>ppt_w</p:attrName>
                                        </p:attrNameLst>
                                      </p:cBhvr>
                                      <p:tavLst>
                                        <p:tav tm="0">
                                          <p:val>
                                            <p:fltVal val="0"/>
                                          </p:val>
                                        </p:tav>
                                        <p:tav tm="100000">
                                          <p:val>
                                            <p:strVal val="#ppt_w"/>
                                          </p:val>
                                        </p:tav>
                                      </p:tavLst>
                                    </p:anim>
                                    <p:anim calcmode="lin" valueType="num">
                                      <p:cBhvr>
                                        <p:cTn id="38" dur="10" fill="hold"/>
                                        <p:tgtEl>
                                          <p:spTgt spid="11"/>
                                        </p:tgtEl>
                                        <p:attrNameLst>
                                          <p:attrName>ppt_h</p:attrName>
                                        </p:attrNameLst>
                                      </p:cBhvr>
                                      <p:tavLst>
                                        <p:tav tm="0">
                                          <p:val>
                                            <p:fltVal val="0"/>
                                          </p:val>
                                        </p:tav>
                                        <p:tav tm="100000">
                                          <p:val>
                                            <p:strVal val="#ppt_h"/>
                                          </p:val>
                                        </p:tav>
                                      </p:tavLst>
                                    </p:anim>
                                    <p:animEffect transition="in" filter="fade">
                                      <p:cBhvr>
                                        <p:cTn id="39"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2"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1694</Words>
  <Application>Microsoft Office PowerPoint</Application>
  <PresentationFormat>Widescreen</PresentationFormat>
  <Paragraphs>167</Paragraphs>
  <Slides>22</Slides>
  <Notes>7</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SimSun</vt:lpstr>
      <vt:lpstr>Adobe 黑体 Std R</vt:lpstr>
      <vt:lpstr>Arial</vt:lpstr>
      <vt:lpstr>Arial </vt:lpstr>
      <vt:lpstr>Calibri</vt:lpstr>
      <vt:lpstr>Calibri Light</vt:lpstr>
      <vt:lpstr>等线</vt:lpstr>
      <vt:lpstr>Times New Roman</vt:lpstr>
      <vt:lpstr>Wingdings</vt:lpstr>
      <vt:lpstr>Office Theme</vt:lpstr>
      <vt:lpstr>Equation</vt:lpstr>
      <vt:lpstr>PowerPoint Presentation</vt:lpstr>
      <vt:lpstr>PowerPoint Presentation</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112</cp:revision>
  <dcterms:created xsi:type="dcterms:W3CDTF">2023-07-05T09:11:00Z</dcterms:created>
  <dcterms:modified xsi:type="dcterms:W3CDTF">2024-12-15T12:48:06Z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1667388724A841689271192638DFEE79</vt:lpwstr>
  </property>
  <property fmtid="{D5CDD505-2E9C-101B-9397-08002B2CF9AE}" pid="3" name="KSOProductBuildVer">
    <vt:lpwstr>1033-11.2.0.11537</vt:lpwstr>
  </property>
</Properties>
</file>