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9"/>
  </p:notesMasterIdLst>
  <p:sldIdLst>
    <p:sldId id="373" r:id="rId2"/>
    <p:sldId id="372" r:id="rId3"/>
    <p:sldId id="351" r:id="rId4"/>
    <p:sldId id="261" r:id="rId5"/>
    <p:sldId id="281" r:id="rId6"/>
    <p:sldId id="315" r:id="rId7"/>
    <p:sldId id="333" r:id="rId8"/>
    <p:sldId id="283" r:id="rId9"/>
    <p:sldId id="267" r:id="rId10"/>
    <p:sldId id="336" r:id="rId11"/>
    <p:sldId id="337" r:id="rId12"/>
    <p:sldId id="313" r:id="rId13"/>
    <p:sldId id="352" r:id="rId14"/>
    <p:sldId id="340" r:id="rId15"/>
    <p:sldId id="273" r:id="rId16"/>
    <p:sldId id="330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8DA4"/>
    <a:srgbClr val="00A9A5"/>
    <a:srgbClr val="48C0B6"/>
    <a:srgbClr val="FFDAAB"/>
    <a:srgbClr val="F7941E"/>
    <a:srgbClr val="CBEAF0"/>
    <a:srgbClr val="FBB040"/>
    <a:srgbClr val="00B2A5"/>
    <a:srgbClr val="FF9801"/>
    <a:srgbClr val="0FB7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C16277-3D03-4ECD-8635-CD76A46F74A3}" v="111" dt="2022-01-12T07:38:02.85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28" autoAdjust="0"/>
    <p:restoredTop sz="94660"/>
  </p:normalViewPr>
  <p:slideViewPr>
    <p:cSldViewPr snapToGrid="0" showGuides="1">
      <p:cViewPr varScale="1">
        <p:scale>
          <a:sx n="81" d="100"/>
          <a:sy n="81" d="100"/>
        </p:scale>
        <p:origin x="95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:a16="http://schemas.microsoft.com/office/drawing/2014/main" id="{EDD286BA-0300-423F-B519-86827C525D3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CDCC400-1332-4D28-B335-67E3D5C6B455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32771" name="Rectangle 7">
            <a:extLst>
              <a:ext uri="{FF2B5EF4-FFF2-40B4-BE49-F238E27FC236}">
                <a16:creationId xmlns:a16="http://schemas.microsoft.com/office/drawing/2014/main" id="{5D4C2888-C462-446A-933F-7B762934A8C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3025" y="8685213"/>
            <a:ext cx="29733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53" tIns="43227" rIns="86453" bIns="43227" anchor="b"/>
          <a:lstStyle>
            <a:lvl1pPr defTabSz="8747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747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747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747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747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74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74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74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74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lnSpc>
                <a:spcPct val="130000"/>
              </a:lnSpc>
            </a:pPr>
            <a:fld id="{837AB161-8C55-4946-9D62-81B9995349F2}" type="slidenum">
              <a:rPr lang="en-US" altLang="en-US" sz="1100"/>
              <a:pPr algn="r">
                <a:lnSpc>
                  <a:spcPct val="130000"/>
                </a:lnSpc>
              </a:pPr>
              <a:t>1</a:t>
            </a:fld>
            <a:endParaRPr lang="en-US" altLang="en-US" sz="1100"/>
          </a:p>
        </p:txBody>
      </p:sp>
      <p:sp>
        <p:nvSpPr>
          <p:cNvPr id="32772" name="Rectangle 2">
            <a:extLst>
              <a:ext uri="{FF2B5EF4-FFF2-40B4-BE49-F238E27FC236}">
                <a16:creationId xmlns:a16="http://schemas.microsoft.com/office/drawing/2014/main" id="{B5567CD8-1EC2-4144-A41D-74338D0A102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5800"/>
            <a:ext cx="6097587" cy="34305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3" name="Rectangle 3">
            <a:extLst>
              <a:ext uri="{FF2B5EF4-FFF2-40B4-BE49-F238E27FC236}">
                <a16:creationId xmlns:a16="http://schemas.microsoft.com/office/drawing/2014/main" id="{5EE892E7-489E-4F16-94C0-74A09CAEF6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4343400"/>
            <a:ext cx="548957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453" tIns="43227" rIns="86453" bIns="43227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vi-V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76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6" name="Google Shape;316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69231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" name="Google Shape;15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212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4613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1690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2" name="Google Shape;222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8416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41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7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0A43EB47-022C-4F00-B3EC-A428634F6902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9144000" cy="6858000"/>
          </a:xfrm>
          <a:effectLst>
            <a:prstShdw prst="shdw13" dist="53882" dir="13500000">
              <a:schemeClr val="bg2">
                <a:alpha val="50000"/>
              </a:schemeClr>
            </a:prstShdw>
          </a:effectLst>
        </p:spPr>
      </p:pic>
      <p:pic>
        <p:nvPicPr>
          <p:cNvPr id="14339" name="Picture 4" descr="dover">
            <a:extLst>
              <a:ext uri="{FF2B5EF4-FFF2-40B4-BE49-F238E27FC236}">
                <a16:creationId xmlns:a16="http://schemas.microsoft.com/office/drawing/2014/main" id="{D415C82C-3FF1-41FF-9C4E-A54E669D097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267200"/>
            <a:ext cx="2667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 descr="dover">
            <a:extLst>
              <a:ext uri="{FF2B5EF4-FFF2-40B4-BE49-F238E27FC236}">
                <a16:creationId xmlns:a16="http://schemas.microsoft.com/office/drawing/2014/main" id="{5B25AE05-05AB-4709-8FEA-7DF741EE37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038600"/>
            <a:ext cx="161925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A238C80-C2D7-445D-BCEF-33FAC74E44C0}"/>
              </a:ext>
            </a:extLst>
          </p:cNvPr>
          <p:cNvSpPr/>
          <p:nvPr/>
        </p:nvSpPr>
        <p:spPr>
          <a:xfrm>
            <a:off x="3746211" y="2967039"/>
            <a:ext cx="184731" cy="106022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  <a:defRPr/>
            </a:pPr>
            <a:endParaRPr lang="en-US" sz="5400" b="1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14342" name="Picture 3" descr="Hoa 0004">
            <a:extLst>
              <a:ext uri="{FF2B5EF4-FFF2-40B4-BE49-F238E27FC236}">
                <a16:creationId xmlns:a16="http://schemas.microsoft.com/office/drawing/2014/main" id="{40E6B9C6-A587-4C71-8B24-44A0C72E827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0"/>
            <a:ext cx="30480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7" descr="Hoa 0004">
            <a:extLst>
              <a:ext uri="{FF2B5EF4-FFF2-40B4-BE49-F238E27FC236}">
                <a16:creationId xmlns:a16="http://schemas.microsoft.com/office/drawing/2014/main" id="{614DD3E7-0EF4-4B5B-B5C6-350CA3B01B8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2225"/>
            <a:ext cx="31432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5" descr="Hoa 0004">
            <a:extLst>
              <a:ext uri="{FF2B5EF4-FFF2-40B4-BE49-F238E27FC236}">
                <a16:creationId xmlns:a16="http://schemas.microsoft.com/office/drawing/2014/main" id="{2653FE3B-A662-47EF-8B67-3B4073DB47F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9688"/>
            <a:ext cx="29908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7" descr="Hoa 0004">
            <a:extLst>
              <a:ext uri="{FF2B5EF4-FFF2-40B4-BE49-F238E27FC236}">
                <a16:creationId xmlns:a16="http://schemas.microsoft.com/office/drawing/2014/main" id="{5E5314C0-27C9-4C53-BF5C-8078E5EE1B1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847138" y="1333500"/>
            <a:ext cx="31432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5" descr="Hoa 0004">
            <a:extLst>
              <a:ext uri="{FF2B5EF4-FFF2-40B4-BE49-F238E27FC236}">
                <a16:creationId xmlns:a16="http://schemas.microsoft.com/office/drawing/2014/main" id="{BED1DE52-8131-4FEC-9241-F268F928609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637588" y="4449763"/>
            <a:ext cx="35845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7" descr="Hoa 0004">
            <a:extLst>
              <a:ext uri="{FF2B5EF4-FFF2-40B4-BE49-F238E27FC236}">
                <a16:creationId xmlns:a16="http://schemas.microsoft.com/office/drawing/2014/main" id="{9E5A0786-D8A6-4D00-9082-7D8880A3C0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6381750"/>
            <a:ext cx="31432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Picture 3" descr="Hoa 0004">
            <a:extLst>
              <a:ext uri="{FF2B5EF4-FFF2-40B4-BE49-F238E27FC236}">
                <a16:creationId xmlns:a16="http://schemas.microsoft.com/office/drawing/2014/main" id="{9557DB1F-E705-445A-A824-F1FF2E5B78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6381750"/>
            <a:ext cx="30480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9" name="Picture 5" descr="Hoa 0004">
            <a:extLst>
              <a:ext uri="{FF2B5EF4-FFF2-40B4-BE49-F238E27FC236}">
                <a16:creationId xmlns:a16="http://schemas.microsoft.com/office/drawing/2014/main" id="{A54FF398-2984-4427-A65B-C42879AE6F2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381750"/>
            <a:ext cx="33909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0" name="Picture 7" descr="Hoa 0004">
            <a:extLst>
              <a:ext uri="{FF2B5EF4-FFF2-40B4-BE49-F238E27FC236}">
                <a16:creationId xmlns:a16="http://schemas.microsoft.com/office/drawing/2014/main" id="{EC88930C-6C15-4B1C-8399-9FD1EC08E6F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9687" y="4714875"/>
            <a:ext cx="38100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1" name="Picture 5" descr="Hoa 0004">
            <a:extLst>
              <a:ext uri="{FF2B5EF4-FFF2-40B4-BE49-F238E27FC236}">
                <a16:creationId xmlns:a16="http://schemas.microsoft.com/office/drawing/2014/main" id="{CBDCAFCB-5C67-443C-A472-44A6B2D683D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03213" y="1323975"/>
            <a:ext cx="31242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2" name="Picture 15" descr="167">
            <a:extLst>
              <a:ext uri="{FF2B5EF4-FFF2-40B4-BE49-F238E27FC236}">
                <a16:creationId xmlns:a16="http://schemas.microsoft.com/office/drawing/2014/main" id="{23F7B819-DA37-4075-881E-99A8CA481B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lum brigh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1828800"/>
            <a:ext cx="152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3" name="Picture 15" descr="167">
            <a:extLst>
              <a:ext uri="{FF2B5EF4-FFF2-40B4-BE49-F238E27FC236}">
                <a16:creationId xmlns:a16="http://schemas.microsoft.com/office/drawing/2014/main" id="{B329961F-352A-4EC6-8A1A-721EBDC2221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lum brigh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133600"/>
            <a:ext cx="152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4" name="Picture 15" descr="167">
            <a:extLst>
              <a:ext uri="{FF2B5EF4-FFF2-40B4-BE49-F238E27FC236}">
                <a16:creationId xmlns:a16="http://schemas.microsoft.com/office/drawing/2014/main" id="{8DC99CEC-020F-44ED-AFB6-C4E93B7C1FE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lum brigh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447800"/>
            <a:ext cx="152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5" name="Picture 15" descr="167">
            <a:extLst>
              <a:ext uri="{FF2B5EF4-FFF2-40B4-BE49-F238E27FC236}">
                <a16:creationId xmlns:a16="http://schemas.microsoft.com/office/drawing/2014/main" id="{9A50E31F-3E3C-49E2-B236-CBD7FAE965C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lum brigh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209800"/>
            <a:ext cx="152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6" name="Picture 15" descr="167">
            <a:extLst>
              <a:ext uri="{FF2B5EF4-FFF2-40B4-BE49-F238E27FC236}">
                <a16:creationId xmlns:a16="http://schemas.microsoft.com/office/drawing/2014/main" id="{CC8C185D-94A8-4F71-9DE8-93C97FB14C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lum brigh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609600"/>
            <a:ext cx="152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43" name="Rectangle 23">
            <a:extLst>
              <a:ext uri="{FF2B5EF4-FFF2-40B4-BE49-F238E27FC236}">
                <a16:creationId xmlns:a16="http://schemas.microsoft.com/office/drawing/2014/main" id="{C025921C-57D6-43FA-8086-3F831BEBA2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1" y="5430838"/>
            <a:ext cx="8589963" cy="68580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altLang="en-US" sz="4000" b="1" i="1">
                <a:solidFill>
                  <a:srgbClr val="0000FF"/>
                </a:solidFill>
              </a:rPr>
              <a:t>Welcome the Teachers to our class</a:t>
            </a:r>
            <a:endParaRPr lang="en-US" altLang="en-US" sz="3200" b="1" i="1">
              <a:solidFill>
                <a:srgbClr val="0000FF"/>
              </a:solidFill>
              <a:latin typeface="VNI-Ariston" pitchFamily="2" charset="0"/>
            </a:endParaRPr>
          </a:p>
        </p:txBody>
      </p:sp>
      <p:sp>
        <p:nvSpPr>
          <p:cNvPr id="14358" name="WordArt 25">
            <a:extLst>
              <a:ext uri="{FF2B5EF4-FFF2-40B4-BE49-F238E27FC236}">
                <a16:creationId xmlns:a16="http://schemas.microsoft.com/office/drawing/2014/main" id="{48136BF8-E7FC-40D6-A9E0-C7C1C810FF0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25678" y="573088"/>
            <a:ext cx="7966071" cy="628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LAM HONG SECONDARY SCHOOL</a:t>
            </a:r>
          </a:p>
        </p:txBody>
      </p:sp>
      <p:sp>
        <p:nvSpPr>
          <p:cNvPr id="14359" name="WordArt 27">
            <a:extLst>
              <a:ext uri="{FF2B5EF4-FFF2-40B4-BE49-F238E27FC236}">
                <a16:creationId xmlns:a16="http://schemas.microsoft.com/office/drawing/2014/main" id="{7CFB8733-8EAA-41C0-819E-943E3562B6F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410221" y="1769269"/>
            <a:ext cx="2809875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ENGLISH 7</a:t>
            </a:r>
          </a:p>
        </p:txBody>
      </p:sp>
      <p:sp>
        <p:nvSpPr>
          <p:cNvPr id="14360" name="Slide Number Placeholder 23">
            <a:extLst>
              <a:ext uri="{FF2B5EF4-FFF2-40B4-BE49-F238E27FC236}">
                <a16:creationId xmlns:a16="http://schemas.microsoft.com/office/drawing/2014/main" id="{4FF4CEA0-DEA8-4051-8BF5-5C84BA808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72E7CE2-3068-44BD-A5C1-B80188ABE3CF}" type="slidenum">
              <a:rPr lang="en-US" altLang="en-US"/>
              <a:pPr/>
              <a:t>1</a:t>
            </a:fld>
            <a:endParaRPr lang="en-US" altLang="en-US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4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42458" y="1357587"/>
            <a:ext cx="5915390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Look at these road signs. Then write the correct phrases under the signs.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720E8675-C478-4A41-8EE3-3215145955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15" r="64807" b="31249"/>
          <a:stretch/>
        </p:blipFill>
        <p:spPr>
          <a:xfrm>
            <a:off x="522237" y="2535006"/>
            <a:ext cx="2126736" cy="2635647"/>
          </a:xfrm>
          <a:prstGeom prst="rect">
            <a:avLst/>
          </a:prstGeom>
        </p:spPr>
      </p:pic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65A90642-8E1F-4DCF-AF71-478227318A9D}"/>
              </a:ext>
            </a:extLst>
          </p:cNvPr>
          <p:cNvSpPr/>
          <p:nvPr/>
        </p:nvSpPr>
        <p:spPr>
          <a:xfrm>
            <a:off x="829475" y="4355137"/>
            <a:ext cx="171874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vi-VN" sz="2000" b="1" dirty="0" err="1"/>
              <a:t>traffic</a:t>
            </a:r>
            <a:r>
              <a:rPr lang="vi-VN" sz="2000" b="1" dirty="0"/>
              <a:t> </a:t>
            </a:r>
            <a:r>
              <a:rPr lang="vi-VN" sz="2000" b="1" dirty="0" err="1"/>
              <a:t>lights</a:t>
            </a:r>
            <a:r>
              <a:rPr lang="vi-VN" sz="2000" b="1" dirty="0"/>
              <a:t> </a:t>
            </a:r>
            <a:endParaRPr lang="en-US" sz="2000" b="1" dirty="0">
              <a:solidFill>
                <a:schemeClr val="accent2"/>
              </a:solidFill>
            </a:endParaRPr>
          </a:p>
        </p:txBody>
      </p:sp>
      <p:pic>
        <p:nvPicPr>
          <p:cNvPr id="21" name="Hình ảnh 20">
            <a:extLst>
              <a:ext uri="{FF2B5EF4-FFF2-40B4-BE49-F238E27FC236}">
                <a16:creationId xmlns:a16="http://schemas.microsoft.com/office/drawing/2014/main" id="{FAF2711F-8AAA-4D08-BECF-958022A5EE7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" b="70708"/>
          <a:stretch/>
        </p:blipFill>
        <p:spPr>
          <a:xfrm>
            <a:off x="6571877" y="1121580"/>
            <a:ext cx="4289612" cy="1383760"/>
          </a:xfrm>
          <a:prstGeom prst="rect">
            <a:avLst/>
          </a:prstGeom>
        </p:spPr>
      </p:pic>
      <p:pic>
        <p:nvPicPr>
          <p:cNvPr id="25" name="Hình ảnh 24">
            <a:extLst>
              <a:ext uri="{FF2B5EF4-FFF2-40B4-BE49-F238E27FC236}">
                <a16:creationId xmlns:a16="http://schemas.microsoft.com/office/drawing/2014/main" id="{EDFB8CB2-5A5E-4B09-B552-A6B0C51159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80" t="70931"/>
          <a:stretch/>
        </p:blipFill>
        <p:spPr>
          <a:xfrm>
            <a:off x="8362654" y="4515665"/>
            <a:ext cx="1811360" cy="2055906"/>
          </a:xfrm>
          <a:prstGeom prst="rect">
            <a:avLst/>
          </a:prstGeom>
        </p:spPr>
      </p:pic>
      <p:pic>
        <p:nvPicPr>
          <p:cNvPr id="26" name="Hình ảnh 25">
            <a:extLst>
              <a:ext uri="{FF2B5EF4-FFF2-40B4-BE49-F238E27FC236}">
                <a16:creationId xmlns:a16="http://schemas.microsoft.com/office/drawing/2014/main" id="{2E78990B-3D5C-4844-983C-762A809B96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0" t="31045" r="31728" b="29460"/>
          <a:stretch/>
        </p:blipFill>
        <p:spPr>
          <a:xfrm>
            <a:off x="2552378" y="2615761"/>
            <a:ext cx="2015846" cy="2635647"/>
          </a:xfrm>
          <a:prstGeom prst="rect">
            <a:avLst/>
          </a:prstGeom>
        </p:spPr>
      </p:pic>
      <p:sp>
        <p:nvSpPr>
          <p:cNvPr id="27" name="Hình chữ nhật 26">
            <a:extLst>
              <a:ext uri="{FF2B5EF4-FFF2-40B4-BE49-F238E27FC236}">
                <a16:creationId xmlns:a16="http://schemas.microsoft.com/office/drawing/2014/main" id="{819747E6-4B0B-4993-B0D0-603CBDB5E419}"/>
              </a:ext>
            </a:extLst>
          </p:cNvPr>
          <p:cNvSpPr/>
          <p:nvPr/>
        </p:nvSpPr>
        <p:spPr>
          <a:xfrm>
            <a:off x="2996342" y="4304920"/>
            <a:ext cx="207941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vi-VN" sz="2000" b="1" dirty="0">
                <a:effectLst/>
                <a:ea typeface="Calibri" panose="020F0502020204030204" pitchFamily="34" charset="0"/>
              </a:rPr>
              <a:t>Hospital </a:t>
            </a:r>
            <a:r>
              <a:rPr lang="vi-VN" sz="2000" b="1" dirty="0" err="1">
                <a:effectLst/>
                <a:ea typeface="Calibri" panose="020F0502020204030204" pitchFamily="34" charset="0"/>
              </a:rPr>
              <a:t>ahead</a:t>
            </a:r>
            <a:r>
              <a:rPr lang="vi-VN" sz="2000" b="1" dirty="0">
                <a:effectLst/>
                <a:ea typeface="Calibri" panose="020F0502020204030204" pitchFamily="34" charset="0"/>
              </a:rPr>
              <a:t> </a:t>
            </a:r>
            <a:endParaRPr lang="en-US" sz="2400" b="1" dirty="0"/>
          </a:p>
        </p:txBody>
      </p:sp>
      <p:pic>
        <p:nvPicPr>
          <p:cNvPr id="28" name="Hình ảnh 27">
            <a:extLst>
              <a:ext uri="{FF2B5EF4-FFF2-40B4-BE49-F238E27FC236}">
                <a16:creationId xmlns:a16="http://schemas.microsoft.com/office/drawing/2014/main" id="{CE2A26A9-BDD3-4820-B735-63A33BC3AD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12" t="31443" b="36598"/>
          <a:stretch/>
        </p:blipFill>
        <p:spPr>
          <a:xfrm>
            <a:off x="5399288" y="2462865"/>
            <a:ext cx="1811360" cy="2206552"/>
          </a:xfrm>
          <a:prstGeom prst="rect">
            <a:avLst/>
          </a:prstGeom>
        </p:spPr>
      </p:pic>
      <p:sp>
        <p:nvSpPr>
          <p:cNvPr id="29" name="Hình chữ nhật 28">
            <a:extLst>
              <a:ext uri="{FF2B5EF4-FFF2-40B4-BE49-F238E27FC236}">
                <a16:creationId xmlns:a16="http://schemas.microsoft.com/office/drawing/2014/main" id="{4C8CD893-8554-4396-8CF5-DC9562D87DED}"/>
              </a:ext>
            </a:extLst>
          </p:cNvPr>
          <p:cNvSpPr/>
          <p:nvPr/>
        </p:nvSpPr>
        <p:spPr>
          <a:xfrm>
            <a:off x="5785190" y="4191183"/>
            <a:ext cx="173637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vi-VN" sz="2000" b="1" dirty="0">
                <a:effectLst/>
                <a:ea typeface="Calibri" panose="020F0502020204030204" pitchFamily="34" charset="0"/>
              </a:rPr>
              <a:t>No </a:t>
            </a:r>
            <a:r>
              <a:rPr lang="vi-VN" sz="2000" b="1" dirty="0" err="1">
                <a:effectLst/>
                <a:ea typeface="Calibri" panose="020F0502020204030204" pitchFamily="34" charset="0"/>
              </a:rPr>
              <a:t>right</a:t>
            </a:r>
            <a:r>
              <a:rPr lang="vi-VN" sz="2000" b="1" dirty="0">
                <a:effectLst/>
                <a:ea typeface="Calibri" panose="020F0502020204030204" pitchFamily="34" charset="0"/>
              </a:rPr>
              <a:t> </a:t>
            </a:r>
            <a:r>
              <a:rPr lang="vi-VN" sz="2000" b="1" dirty="0" err="1">
                <a:effectLst/>
                <a:ea typeface="Calibri" panose="020F0502020204030204" pitchFamily="34" charset="0"/>
              </a:rPr>
              <a:t>turn</a:t>
            </a:r>
            <a:endParaRPr lang="en-US" sz="2400" b="1" dirty="0"/>
          </a:p>
        </p:txBody>
      </p:sp>
      <p:pic>
        <p:nvPicPr>
          <p:cNvPr id="30" name="Hình ảnh 29">
            <a:extLst>
              <a:ext uri="{FF2B5EF4-FFF2-40B4-BE49-F238E27FC236}">
                <a16:creationId xmlns:a16="http://schemas.microsoft.com/office/drawing/2014/main" id="{331274ED-BA0C-4D6A-B6F6-497F07E435A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27" r="65420"/>
          <a:stretch/>
        </p:blipFill>
        <p:spPr>
          <a:xfrm>
            <a:off x="7814182" y="2451565"/>
            <a:ext cx="2222718" cy="2110879"/>
          </a:xfrm>
          <a:prstGeom prst="rect">
            <a:avLst/>
          </a:prstGeom>
        </p:spPr>
      </p:pic>
      <p:sp>
        <p:nvSpPr>
          <p:cNvPr id="31" name="Hình chữ nhật 30">
            <a:extLst>
              <a:ext uri="{FF2B5EF4-FFF2-40B4-BE49-F238E27FC236}">
                <a16:creationId xmlns:a16="http://schemas.microsoft.com/office/drawing/2014/main" id="{EA01B181-156E-46BF-AA8E-D4A77193B49F}"/>
              </a:ext>
            </a:extLst>
          </p:cNvPr>
          <p:cNvSpPr/>
          <p:nvPr/>
        </p:nvSpPr>
        <p:spPr>
          <a:xfrm>
            <a:off x="8362654" y="4104865"/>
            <a:ext cx="140936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vi-VN" sz="2000" b="1" dirty="0" err="1">
                <a:effectLst/>
                <a:ea typeface="Calibri" panose="020F0502020204030204" pitchFamily="34" charset="0"/>
              </a:rPr>
              <a:t>cycle</a:t>
            </a:r>
            <a:r>
              <a:rPr lang="vi-VN" sz="2000" b="1" dirty="0">
                <a:effectLst/>
                <a:ea typeface="Calibri" panose="020F0502020204030204" pitchFamily="34" charset="0"/>
              </a:rPr>
              <a:t> </a:t>
            </a:r>
            <a:r>
              <a:rPr lang="vi-VN" sz="2000" b="1" dirty="0" err="1">
                <a:effectLst/>
                <a:ea typeface="Calibri" panose="020F0502020204030204" pitchFamily="34" charset="0"/>
              </a:rPr>
              <a:t>lane</a:t>
            </a:r>
            <a:endParaRPr lang="en-US" sz="2400" b="1" dirty="0"/>
          </a:p>
        </p:txBody>
      </p:sp>
      <p:pic>
        <p:nvPicPr>
          <p:cNvPr id="32" name="Hình ảnh 31">
            <a:extLst>
              <a:ext uri="{FF2B5EF4-FFF2-40B4-BE49-F238E27FC236}">
                <a16:creationId xmlns:a16="http://schemas.microsoft.com/office/drawing/2014/main" id="{81A6755D-ECAE-49C9-B5FC-76CF1DAA45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71" t="68700" r="32691" b="406"/>
          <a:stretch/>
        </p:blipFill>
        <p:spPr>
          <a:xfrm>
            <a:off x="5136359" y="4592044"/>
            <a:ext cx="1884551" cy="1999647"/>
          </a:xfrm>
          <a:prstGeom prst="rect">
            <a:avLst/>
          </a:prstGeom>
        </p:spPr>
      </p:pic>
      <p:sp>
        <p:nvSpPr>
          <p:cNvPr id="33" name="Hình chữ nhật 32">
            <a:extLst>
              <a:ext uri="{FF2B5EF4-FFF2-40B4-BE49-F238E27FC236}">
                <a16:creationId xmlns:a16="http://schemas.microsoft.com/office/drawing/2014/main" id="{8A50F504-A572-4054-9994-6DDEB3F61208}"/>
              </a:ext>
            </a:extLst>
          </p:cNvPr>
          <p:cNvSpPr/>
          <p:nvPr/>
        </p:nvSpPr>
        <p:spPr>
          <a:xfrm>
            <a:off x="5556278" y="6191581"/>
            <a:ext cx="185339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vi-VN" sz="2000" b="1" dirty="0" err="1">
                <a:effectLst/>
                <a:ea typeface="Calibri" panose="020F0502020204030204" pitchFamily="34" charset="0"/>
              </a:rPr>
              <a:t>School</a:t>
            </a:r>
            <a:r>
              <a:rPr lang="vi-VN" sz="2000" b="1" dirty="0">
                <a:effectLst/>
                <a:ea typeface="Calibri" panose="020F0502020204030204" pitchFamily="34" charset="0"/>
              </a:rPr>
              <a:t> </a:t>
            </a:r>
            <a:r>
              <a:rPr lang="vi-VN" sz="2000" b="1" dirty="0" err="1">
                <a:effectLst/>
                <a:ea typeface="Calibri" panose="020F0502020204030204" pitchFamily="34" charset="0"/>
              </a:rPr>
              <a:t>ahead</a:t>
            </a:r>
            <a:endParaRPr lang="en-US" sz="2400" b="1" dirty="0"/>
          </a:p>
        </p:txBody>
      </p:sp>
      <p:sp>
        <p:nvSpPr>
          <p:cNvPr id="34" name="Hình chữ nhật 33">
            <a:extLst>
              <a:ext uri="{FF2B5EF4-FFF2-40B4-BE49-F238E27FC236}">
                <a16:creationId xmlns:a16="http://schemas.microsoft.com/office/drawing/2014/main" id="{F8078BF7-F933-4F45-B31E-BBFE63261DF7}"/>
              </a:ext>
            </a:extLst>
          </p:cNvPr>
          <p:cNvSpPr/>
          <p:nvPr/>
        </p:nvSpPr>
        <p:spPr>
          <a:xfrm>
            <a:off x="8716683" y="6131077"/>
            <a:ext cx="148149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vi-VN" sz="2000" b="1" dirty="0">
                <a:effectLst/>
                <a:ea typeface="Calibri" panose="020F0502020204030204" pitchFamily="34" charset="0"/>
              </a:rPr>
              <a:t>No </a:t>
            </a:r>
            <a:r>
              <a:rPr lang="vi-VN" sz="2000" b="1" dirty="0" err="1">
                <a:effectLst/>
                <a:ea typeface="Calibri" panose="020F0502020204030204" pitchFamily="34" charset="0"/>
              </a:rPr>
              <a:t>cycling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308787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7" grpId="0"/>
      <p:bldP spid="29" grpId="0"/>
      <p:bldP spid="31" grpId="0"/>
      <p:bldP spid="33" grpId="0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42458" y="1282936"/>
            <a:ext cx="6748609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Take turns to say which of the signs in 2 you see on the way to school.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20" name="Picture 2" descr="Free photo School Education Teaching Students Classroom - Max Pixel">
            <a:extLst>
              <a:ext uri="{FF2B5EF4-FFF2-40B4-BE49-F238E27FC236}">
                <a16:creationId xmlns:a16="http://schemas.microsoft.com/office/drawing/2014/main" id="{D69D9513-83BA-491E-BAC1-B11EEDEE2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52" y="2809188"/>
            <a:ext cx="3560189" cy="3111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4E4C5F3-5D2F-493E-8DF8-B2E87E58001E}"/>
              </a:ext>
            </a:extLst>
          </p:cNvPr>
          <p:cNvSpPr txBox="1"/>
          <p:nvPr/>
        </p:nvSpPr>
        <p:spPr>
          <a:xfrm>
            <a:off x="3742441" y="2368453"/>
            <a:ext cx="8449559" cy="1598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-1905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A: On the way to school, I can see a “ no </a:t>
            </a:r>
            <a:r>
              <a: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right turn” 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sign.</a:t>
            </a:r>
          </a:p>
          <a:p>
            <a:pPr marL="0" marR="0" indent="-1905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B: On my way to school there is a hospital, so I can see a “hospital ahead” sign.</a:t>
            </a:r>
          </a:p>
        </p:txBody>
      </p:sp>
    </p:spTree>
    <p:extLst>
      <p:ext uri="{BB962C8B-B14F-4D97-AF65-F5344CB8AC3E}">
        <p14:creationId xmlns:p14="http://schemas.microsoft.com/office/powerpoint/2010/main" val="25882981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1439884" y="1727225"/>
            <a:ext cx="298350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aɪ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/ and /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eɪ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/</a:t>
            </a:r>
            <a:endParaRPr lang="en-US" sz="4400" dirty="0"/>
          </a:p>
        </p:txBody>
      </p:sp>
      <p:pic>
        <p:nvPicPr>
          <p:cNvPr id="7" name="Picture 4" descr="Global Affairs - International Names &amp;amp; Pronunciation">
            <a:extLst>
              <a:ext uri="{FF2B5EF4-FFF2-40B4-BE49-F238E27FC236}">
                <a16:creationId xmlns:a16="http://schemas.microsoft.com/office/drawing/2014/main" id="{E5B3EA6F-CC6B-4D4B-92B9-9193F7573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671" y="2725976"/>
            <a:ext cx="2912824" cy="2912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6C227-0AF4-4A1A-AA5D-390B231BD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ƯỚNG DẪN PHÁT ÂM LỚP 7 - Unit 7- Traffic -aɪ- - -eɪ-">
            <a:hlinkClick r:id="" action="ppaction://media"/>
            <a:extLst>
              <a:ext uri="{FF2B5EF4-FFF2-40B4-BE49-F238E27FC236}">
                <a16:creationId xmlns:a16="http://schemas.microsoft.com/office/drawing/2014/main" id="{FBD5F716-56F1-49F7-97A8-05254A80725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738670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8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08026" y="1398528"/>
            <a:ext cx="10890258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repeat. Pay attention to the sounds </a:t>
            </a:r>
            <a:r>
              <a:rPr lang="en-US" sz="24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400" b="1" dirty="0" err="1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aɪ</a:t>
            </a:r>
            <a:r>
              <a:rPr lang="en-US" sz="24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4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400" b="1" dirty="0" err="1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eɪ</a:t>
            </a:r>
            <a:r>
              <a:rPr lang="en-US" sz="24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/.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D8E047D4-1C88-48DA-917E-EC330CA14E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91"/>
          <a:stretch/>
        </p:blipFill>
        <p:spPr>
          <a:xfrm>
            <a:off x="2495182" y="2094135"/>
            <a:ext cx="7201636" cy="4083145"/>
          </a:xfrm>
          <a:prstGeom prst="rect">
            <a:avLst/>
          </a:prstGeom>
        </p:spPr>
      </p:pic>
      <p:pic>
        <p:nvPicPr>
          <p:cNvPr id="2" name="048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08432" y="12817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239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8"/>
          <p:cNvSpPr txBox="1"/>
          <p:nvPr/>
        </p:nvSpPr>
        <p:spPr>
          <a:xfrm>
            <a:off x="989673" y="2519014"/>
            <a:ext cx="10208614" cy="3694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 The bus station is far from my house.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2. Remember to ride your bike carefully.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3. We must obey </a:t>
            </a:r>
            <a:r>
              <a:rPr lang="en-US" sz="32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traffіc</a:t>
            </a:r>
            <a:r>
              <a:rPr lang="en-US"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rules for our safety.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4. You have to get there in time for the train.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5. Don’t ride on the pavement.</a:t>
            </a:r>
            <a:endParaRPr sz="3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0" name="Google Shape;320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18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PRONUNCIATION</a:t>
            </a:r>
            <a:endParaRPr/>
          </a:p>
        </p:txBody>
      </p:sp>
      <p:sp>
        <p:nvSpPr>
          <p:cNvPr id="322" name="Google Shape;322;p18"/>
          <p:cNvSpPr txBox="1"/>
          <p:nvPr/>
        </p:nvSpPr>
        <p:spPr>
          <a:xfrm>
            <a:off x="989673" y="1254643"/>
            <a:ext cx="10685654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Underline the words with the sound /aɪ/ and circle the words with the sound /eɪ/. Then listen, check and repeat</a:t>
            </a:r>
            <a:endParaRPr/>
          </a:p>
        </p:txBody>
      </p:sp>
      <p:sp>
        <p:nvSpPr>
          <p:cNvPr id="323" name="Google Shape;323;p18"/>
          <p:cNvSpPr/>
          <p:nvPr/>
        </p:nvSpPr>
        <p:spPr>
          <a:xfrm>
            <a:off x="487067" y="1357587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p18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5</a:t>
            </a:r>
            <a:endParaRPr/>
          </a:p>
        </p:txBody>
      </p:sp>
      <p:cxnSp>
        <p:nvCxnSpPr>
          <p:cNvPr id="325" name="Google Shape;325;p18"/>
          <p:cNvCxnSpPr/>
          <p:nvPr/>
        </p:nvCxnSpPr>
        <p:spPr>
          <a:xfrm>
            <a:off x="6340196" y="3144795"/>
            <a:ext cx="551142" cy="0"/>
          </a:xfrm>
          <a:prstGeom prst="straightConnector1">
            <a:avLst/>
          </a:prstGeom>
          <a:noFill/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26" name="Google Shape;326;p18"/>
          <p:cNvCxnSpPr/>
          <p:nvPr/>
        </p:nvCxnSpPr>
        <p:spPr>
          <a:xfrm>
            <a:off x="4068621" y="3894095"/>
            <a:ext cx="731979" cy="0"/>
          </a:xfrm>
          <a:prstGeom prst="straightConnector1">
            <a:avLst/>
          </a:prstGeom>
          <a:noFill/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27" name="Google Shape;327;p18"/>
          <p:cNvCxnSpPr/>
          <p:nvPr/>
        </p:nvCxnSpPr>
        <p:spPr>
          <a:xfrm>
            <a:off x="2539541" y="6082026"/>
            <a:ext cx="731979" cy="0"/>
          </a:xfrm>
          <a:prstGeom prst="straightConnector1">
            <a:avLst/>
          </a:prstGeom>
          <a:noFill/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28" name="Google Shape;328;p18"/>
          <p:cNvCxnSpPr/>
          <p:nvPr/>
        </p:nvCxnSpPr>
        <p:spPr>
          <a:xfrm>
            <a:off x="5887617" y="5354249"/>
            <a:ext cx="760833" cy="0"/>
          </a:xfrm>
          <a:prstGeom prst="straightConnector1">
            <a:avLst/>
          </a:prstGeom>
          <a:noFill/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29" name="Google Shape;329;p18"/>
          <p:cNvSpPr/>
          <p:nvPr/>
        </p:nvSpPr>
        <p:spPr>
          <a:xfrm>
            <a:off x="3028950" y="2692400"/>
            <a:ext cx="1352550" cy="584200"/>
          </a:xfrm>
          <a:prstGeom prst="ellipse">
            <a:avLst/>
          </a:prstGeom>
          <a:noFill/>
          <a:ln w="38100" cap="flat" cmpd="sng">
            <a:solidFill>
              <a:srgbClr val="FF980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18"/>
          <p:cNvSpPr/>
          <p:nvPr/>
        </p:nvSpPr>
        <p:spPr>
          <a:xfrm>
            <a:off x="7515611" y="4174486"/>
            <a:ext cx="1352550" cy="584200"/>
          </a:xfrm>
          <a:prstGeom prst="ellipse">
            <a:avLst/>
          </a:prstGeom>
          <a:noFill/>
          <a:ln w="38100" cap="flat" cmpd="sng">
            <a:solidFill>
              <a:srgbClr val="FF980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18"/>
          <p:cNvSpPr/>
          <p:nvPr/>
        </p:nvSpPr>
        <p:spPr>
          <a:xfrm>
            <a:off x="3155950" y="4169563"/>
            <a:ext cx="1041400" cy="584200"/>
          </a:xfrm>
          <a:prstGeom prst="ellipse">
            <a:avLst/>
          </a:prstGeom>
          <a:noFill/>
          <a:ln w="38100" cap="flat" cmpd="sng">
            <a:solidFill>
              <a:srgbClr val="FF980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p18"/>
          <p:cNvSpPr/>
          <p:nvPr/>
        </p:nvSpPr>
        <p:spPr>
          <a:xfrm>
            <a:off x="4535066" y="5530850"/>
            <a:ext cx="2056233" cy="761999"/>
          </a:xfrm>
          <a:prstGeom prst="ellipse">
            <a:avLst/>
          </a:prstGeom>
          <a:noFill/>
          <a:ln w="38100" cap="flat" cmpd="sng">
            <a:solidFill>
              <a:srgbClr val="FF980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p18"/>
          <p:cNvSpPr/>
          <p:nvPr/>
        </p:nvSpPr>
        <p:spPr>
          <a:xfrm>
            <a:off x="7943850" y="4893610"/>
            <a:ext cx="1041400" cy="584200"/>
          </a:xfrm>
          <a:prstGeom prst="ellipse">
            <a:avLst/>
          </a:prstGeom>
          <a:noFill/>
          <a:ln w="38100" cap="flat" cmpd="sng">
            <a:solidFill>
              <a:srgbClr val="FF980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0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29771" y="1670141"/>
            <a:ext cx="406400" cy="406400"/>
          </a:xfrm>
          <a:prstGeom prst="rect">
            <a:avLst/>
          </a:prstGeom>
        </p:spPr>
      </p:pic>
      <p:pic>
        <p:nvPicPr>
          <p:cNvPr id="19" name="Picture 2" descr="Asset 4847F84D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9546" y="-40448"/>
            <a:ext cx="573771" cy="678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694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49944" y="133191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51956" y="2272146"/>
            <a:ext cx="7747462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/>
              <a:t>Exercises in the workbook </a:t>
            </a:r>
          </a:p>
        </p:txBody>
      </p:sp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7553"/>
            <a:ext cx="9143999" cy="6839711"/>
          </a:xfrm>
        </p:spPr>
      </p:pic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3">
            <a:extLst>
              <a:ext uri="{FF2B5EF4-FFF2-40B4-BE49-F238E27FC236}">
                <a16:creationId xmlns:a16="http://schemas.microsoft.com/office/drawing/2014/main" id="{8EB18D9D-DF8F-40F6-A949-6BC5CDC08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95DE3A-5BF2-40CA-BDF3-AE183C1AC18D}" type="slidenum">
              <a:rPr lang="en-US" altLang="en-US">
                <a:solidFill>
                  <a:srgbClr val="000000"/>
                </a:solidFill>
              </a:rPr>
              <a:pPr/>
              <a:t>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96BFC5CA-9601-406D-B400-68C306B80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381001"/>
            <a:ext cx="7696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 sz="4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626B01E9-5C6C-422C-8AF4-39621D4340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1143001"/>
            <a:ext cx="3124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="1" dirty="0">
                <a:solidFill>
                  <a:srgbClr val="000000"/>
                </a:solidFill>
                <a:latin typeface=".VnAristote" panose="020B7200000000000000" pitchFamily="34" charset="0"/>
              </a:rPr>
              <a:t>Unit 7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0334E528-FB42-4868-A390-39FA1E557A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5939" y="1965325"/>
            <a:ext cx="882173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800" b="1">
                <a:solidFill>
                  <a:srgbClr val="FF0000"/>
                </a:solidFill>
              </a:rPr>
              <a:t>TRAFFIC</a:t>
            </a:r>
            <a:endParaRPr lang="en-US" altLang="en-US" sz="4800" b="1" dirty="0">
              <a:solidFill>
                <a:srgbClr val="FF0000"/>
              </a:solidFill>
              <a:latin typeface=".VnRevue" panose="020B7200000000000000" pitchFamily="34" charset="0"/>
            </a:endParaRPr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6B92B561-76D3-43E1-9737-175CA46E57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4321176"/>
            <a:ext cx="6546850" cy="708025"/>
          </a:xfrm>
          <a:prstGeom prst="rect">
            <a:avLst/>
          </a:prstGeom>
          <a:noFill/>
          <a:ln>
            <a:noFill/>
          </a:ln>
          <a:effectLst>
            <a:outerShdw dist="63500" dir="2212194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 b="1" i="1" u="sng" dirty="0">
                <a:solidFill>
                  <a:srgbClr val="000099"/>
                </a:solidFill>
                <a:latin typeface=".VnArabia" panose="020B7200000000000000" pitchFamily="34" charset="0"/>
              </a:rPr>
              <a:t>Lesson 2</a:t>
            </a:r>
            <a:r>
              <a:rPr lang="en-US" altLang="en-US" sz="4000" b="1" i="1" dirty="0">
                <a:solidFill>
                  <a:srgbClr val="000099"/>
                </a:solidFill>
                <a:latin typeface=".VnArabia" panose="020B7200000000000000" pitchFamily="34" charset="0"/>
              </a:rPr>
              <a:t>:  A closer look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5484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6"/>
          <p:cNvSpPr txBox="1"/>
          <p:nvPr/>
        </p:nvSpPr>
        <p:spPr>
          <a:xfrm>
            <a:off x="663571" y="202239"/>
            <a:ext cx="699818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WARM-UP: JUMBLED WORDS</a:t>
            </a:r>
            <a:endParaRPr/>
          </a:p>
        </p:txBody>
      </p:sp>
      <p:sp>
        <p:nvSpPr>
          <p:cNvPr id="156" name="Google Shape;156;p6"/>
          <p:cNvSpPr/>
          <p:nvPr/>
        </p:nvSpPr>
        <p:spPr>
          <a:xfrm>
            <a:off x="2229369" y="1095389"/>
            <a:ext cx="692292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7CAAC"/>
                </a:solidFill>
                <a:latin typeface="Calibri"/>
                <a:ea typeface="Calibri"/>
                <a:cs typeface="Calibri"/>
                <a:sym typeface="Calibri"/>
              </a:rPr>
              <a:t>MEANS OF TRANSPORT</a:t>
            </a:r>
            <a:endParaRPr/>
          </a:p>
        </p:txBody>
      </p:sp>
      <p:sp>
        <p:nvSpPr>
          <p:cNvPr id="157" name="Google Shape;157;p6"/>
          <p:cNvSpPr txBox="1"/>
          <p:nvPr/>
        </p:nvSpPr>
        <p:spPr>
          <a:xfrm>
            <a:off x="2392888" y="2345673"/>
            <a:ext cx="3299252" cy="3567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44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0A9A5"/>
                </a:solidFill>
                <a:latin typeface="Calibri"/>
                <a:ea typeface="Calibri"/>
                <a:cs typeface="Calibri"/>
                <a:sym typeface="Calibri"/>
              </a:rPr>
              <a:t>1- OTBA  </a:t>
            </a:r>
            <a:endParaRPr/>
          </a:p>
          <a:p>
            <a:pPr marL="0" marR="0" lvl="0" indent="0" algn="l" rtl="0">
              <a:lnSpc>
                <a:spcPct val="844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0A9A5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endParaRPr/>
          </a:p>
          <a:p>
            <a:pPr marL="0" marR="0" lvl="0" indent="0" algn="l" rtl="0">
              <a:lnSpc>
                <a:spcPct val="844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0A9A5"/>
                </a:solidFill>
                <a:latin typeface="Calibri"/>
                <a:ea typeface="Calibri"/>
                <a:cs typeface="Calibri"/>
                <a:sym typeface="Calibri"/>
              </a:rPr>
              <a:t>2- ITANR  </a:t>
            </a:r>
            <a:endParaRPr sz="3600" b="1">
              <a:solidFill>
                <a:srgbClr val="00A9A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4444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00A9A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44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0A9A5"/>
                </a:solidFill>
                <a:latin typeface="Calibri"/>
                <a:ea typeface="Calibri"/>
                <a:cs typeface="Calibri"/>
                <a:sym typeface="Calibri"/>
              </a:rPr>
              <a:t>3- NPEILARA  </a:t>
            </a:r>
            <a:endParaRPr/>
          </a:p>
          <a:p>
            <a:pPr marL="0" marR="0" lvl="0" indent="0" algn="l" rtl="0">
              <a:lnSpc>
                <a:spcPct val="84444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00A9A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44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0A9A5"/>
                </a:solidFill>
                <a:latin typeface="Calibri"/>
                <a:ea typeface="Calibri"/>
                <a:cs typeface="Calibri"/>
                <a:sym typeface="Calibri"/>
              </a:rPr>
              <a:t>4- RSOTRPCA  </a:t>
            </a:r>
            <a:endParaRPr sz="3600" b="1">
              <a:solidFill>
                <a:srgbClr val="00A9A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4444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00A9A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44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0A9A5"/>
                </a:solidFill>
                <a:latin typeface="Calibri"/>
                <a:ea typeface="Calibri"/>
                <a:cs typeface="Calibri"/>
                <a:sym typeface="Calibri"/>
              </a:rPr>
              <a:t>5- OTMIROEKB </a:t>
            </a:r>
            <a:endParaRPr sz="3600">
              <a:solidFill>
                <a:srgbClr val="00A9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6"/>
          <p:cNvSpPr txBox="1"/>
          <p:nvPr/>
        </p:nvSpPr>
        <p:spPr>
          <a:xfrm>
            <a:off x="5690830" y="2371392"/>
            <a:ext cx="1772475" cy="4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44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0A9A5"/>
                </a:solidFill>
                <a:latin typeface="Calibri"/>
                <a:ea typeface="Calibri"/>
                <a:cs typeface="Calibri"/>
                <a:sym typeface="Calibri"/>
              </a:rPr>
              <a:t>-&gt; BOAT</a:t>
            </a:r>
            <a:endParaRPr sz="3600" b="1">
              <a:solidFill>
                <a:srgbClr val="00A9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6"/>
          <p:cNvSpPr txBox="1"/>
          <p:nvPr/>
        </p:nvSpPr>
        <p:spPr>
          <a:xfrm>
            <a:off x="5690830" y="3190473"/>
            <a:ext cx="2054415" cy="4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44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0A9A5"/>
                </a:solidFill>
                <a:latin typeface="Calibri"/>
                <a:ea typeface="Calibri"/>
                <a:cs typeface="Calibri"/>
                <a:sym typeface="Calibri"/>
              </a:rPr>
              <a:t>-&gt; TRAIN</a:t>
            </a:r>
            <a:endParaRPr sz="3600" b="1" dirty="0">
              <a:solidFill>
                <a:srgbClr val="00A9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6"/>
          <p:cNvSpPr txBox="1"/>
          <p:nvPr/>
        </p:nvSpPr>
        <p:spPr>
          <a:xfrm>
            <a:off x="5580326" y="4230507"/>
            <a:ext cx="2609340" cy="4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44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0A9A5"/>
                </a:solidFill>
                <a:latin typeface="Calibri"/>
                <a:ea typeface="Calibri"/>
                <a:cs typeface="Calibri"/>
                <a:sym typeface="Calibri"/>
              </a:rPr>
              <a:t>-&gt; AIRPLANE</a:t>
            </a:r>
            <a:endParaRPr sz="3600" b="1" dirty="0">
              <a:solidFill>
                <a:srgbClr val="00A9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6"/>
          <p:cNvSpPr txBox="1"/>
          <p:nvPr/>
        </p:nvSpPr>
        <p:spPr>
          <a:xfrm>
            <a:off x="5699600" y="5168068"/>
            <a:ext cx="2956005" cy="4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44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0A9A5"/>
                </a:solidFill>
                <a:latin typeface="Calibri"/>
                <a:ea typeface="Calibri"/>
                <a:cs typeface="Calibri"/>
                <a:sym typeface="Calibri"/>
              </a:rPr>
              <a:t>-&gt; SPORT CAR</a:t>
            </a:r>
            <a:endParaRPr sz="3600" b="1" dirty="0">
              <a:solidFill>
                <a:srgbClr val="00A9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6"/>
          <p:cNvSpPr txBox="1"/>
          <p:nvPr/>
        </p:nvSpPr>
        <p:spPr>
          <a:xfrm>
            <a:off x="5733331" y="5912675"/>
            <a:ext cx="3118298" cy="4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44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0A9A5"/>
                </a:solidFill>
                <a:latin typeface="Calibri"/>
                <a:ea typeface="Calibri"/>
                <a:cs typeface="Calibri"/>
                <a:sym typeface="Calibri"/>
              </a:rPr>
              <a:t>-&gt; MOTORBIKE</a:t>
            </a:r>
            <a:endParaRPr sz="3600" dirty="0">
              <a:solidFill>
                <a:srgbClr val="00A9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914487" y="2026790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4800" b="1" dirty="0" err="1">
                <a:solidFill>
                  <a:srgbClr val="F7941E"/>
                </a:solidFill>
              </a:rPr>
              <a:t>road</a:t>
            </a:r>
            <a:r>
              <a:rPr lang="vi-VN" sz="4800" b="1" dirty="0">
                <a:solidFill>
                  <a:srgbClr val="F7941E"/>
                </a:solidFill>
              </a:rPr>
              <a:t> </a:t>
            </a:r>
            <a:r>
              <a:rPr lang="vi-VN" sz="4800" b="1" dirty="0" err="1">
                <a:solidFill>
                  <a:srgbClr val="F7941E"/>
                </a:solidFill>
              </a:rPr>
              <a:t>sign</a:t>
            </a:r>
            <a:r>
              <a:rPr lang="vi-VN" sz="4800" b="1" dirty="0">
                <a:solidFill>
                  <a:srgbClr val="F7941E"/>
                </a:solidFill>
              </a:rPr>
              <a:t> (n): </a:t>
            </a:r>
            <a:endParaRPr lang="en-US" sz="4000" b="1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78085" y="4076709"/>
            <a:ext cx="40508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2800" dirty="0"/>
              <a:t>BIỂN BÁO </a:t>
            </a:r>
          </a:p>
          <a:p>
            <a:pPr lvl="0" algn="ctr"/>
            <a:r>
              <a:rPr lang="vi-VN" sz="2800" dirty="0"/>
              <a:t>GIAO THÔNG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2523322" y="3252092"/>
            <a:ext cx="17604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FB7BD"/>
                </a:solidFill>
              </a:rPr>
              <a:t>/ˈ</a:t>
            </a:r>
            <a:r>
              <a:rPr lang="en-US" sz="2400" b="1" dirty="0" err="1">
                <a:solidFill>
                  <a:srgbClr val="0FB7BD"/>
                </a:solidFill>
              </a:rPr>
              <a:t>rəʊd</a:t>
            </a:r>
            <a:r>
              <a:rPr lang="en-US" sz="2400" b="1" dirty="0">
                <a:solidFill>
                  <a:srgbClr val="0FB7BD"/>
                </a:solidFill>
              </a:rPr>
              <a:t> </a:t>
            </a:r>
            <a:r>
              <a:rPr lang="en-US" sz="2400" b="1" dirty="0" err="1">
                <a:solidFill>
                  <a:srgbClr val="0FB7BD"/>
                </a:solidFill>
              </a:rPr>
              <a:t>saɪn</a:t>
            </a:r>
            <a:r>
              <a:rPr lang="en-US" sz="24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AE6C7763-E991-4B3C-83AF-7626814A16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114" y="2026790"/>
            <a:ext cx="3728085" cy="3728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79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914487" y="2026790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4800" b="1" dirty="0" err="1">
                <a:solidFill>
                  <a:srgbClr val="F7941E"/>
                </a:solidFill>
              </a:rPr>
              <a:t>cycle</a:t>
            </a:r>
            <a:r>
              <a:rPr lang="vi-VN" sz="4800" b="1" dirty="0">
                <a:solidFill>
                  <a:srgbClr val="F7941E"/>
                </a:solidFill>
              </a:rPr>
              <a:t> </a:t>
            </a:r>
            <a:r>
              <a:rPr lang="vi-VN" sz="4800" b="1" dirty="0" err="1">
                <a:solidFill>
                  <a:srgbClr val="F7941E"/>
                </a:solidFill>
              </a:rPr>
              <a:t>lane</a:t>
            </a:r>
            <a:r>
              <a:rPr lang="vi-VN" sz="4800" b="1" dirty="0">
                <a:solidFill>
                  <a:srgbClr val="F7941E"/>
                </a:solidFill>
              </a:rPr>
              <a:t> (n)</a:t>
            </a:r>
            <a:endParaRPr lang="en-US" sz="4000" b="1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14487" y="4281618"/>
            <a:ext cx="502825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2800" dirty="0"/>
              <a:t>LÀN ĐƯỜNG </a:t>
            </a:r>
          </a:p>
          <a:p>
            <a:pPr lvl="0" algn="ctr"/>
            <a:r>
              <a:rPr lang="vi-VN" sz="2800" dirty="0"/>
              <a:t>DÀNH RIÊNG CHO XE ĐẠP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2550573" y="3252092"/>
            <a:ext cx="17059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FB7BD"/>
                </a:solidFill>
              </a:rPr>
              <a:t>/ˈ</a:t>
            </a:r>
            <a:r>
              <a:rPr lang="en-US" sz="2400" b="1" dirty="0" err="1">
                <a:solidFill>
                  <a:srgbClr val="0FB7BD"/>
                </a:solidFill>
              </a:rPr>
              <a:t>saɪkl</a:t>
            </a:r>
            <a:r>
              <a:rPr lang="en-US" sz="2400" b="1" dirty="0">
                <a:solidFill>
                  <a:srgbClr val="0FB7BD"/>
                </a:solidFill>
              </a:rPr>
              <a:t> </a:t>
            </a:r>
            <a:r>
              <a:rPr lang="en-US" sz="2400" b="1" dirty="0" err="1">
                <a:solidFill>
                  <a:srgbClr val="0FB7BD"/>
                </a:solidFill>
              </a:rPr>
              <a:t>leɪn</a:t>
            </a:r>
            <a:r>
              <a:rPr lang="en-US" sz="24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032C8822-61D1-4BC4-9F6D-9BC194D004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615" y="2095433"/>
            <a:ext cx="4221702" cy="3163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49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914487" y="2026790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4800" b="1" dirty="0" err="1">
                <a:solidFill>
                  <a:srgbClr val="F7941E"/>
                </a:solidFill>
              </a:rPr>
              <a:t>traffic</a:t>
            </a:r>
            <a:r>
              <a:rPr lang="vi-VN" sz="4800" b="1" dirty="0">
                <a:solidFill>
                  <a:srgbClr val="F7941E"/>
                </a:solidFill>
              </a:rPr>
              <a:t> </a:t>
            </a:r>
            <a:r>
              <a:rPr lang="vi-VN" sz="4800" b="1" dirty="0" err="1">
                <a:solidFill>
                  <a:srgbClr val="F7941E"/>
                </a:solidFill>
              </a:rPr>
              <a:t>lights</a:t>
            </a:r>
            <a:endParaRPr lang="en-US" sz="4000" b="1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78085" y="4076709"/>
            <a:ext cx="40508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2800" dirty="0"/>
              <a:t>ĐÈN GIAO THÔNG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2484528" y="3252092"/>
            <a:ext cx="18380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FB7BD"/>
                </a:solidFill>
              </a:rPr>
              <a:t>/ˈ</a:t>
            </a:r>
            <a:r>
              <a:rPr lang="en-US" sz="2400" b="1" dirty="0" err="1">
                <a:solidFill>
                  <a:srgbClr val="0FB7BD"/>
                </a:solidFill>
              </a:rPr>
              <a:t>træfɪk</a:t>
            </a:r>
            <a:r>
              <a:rPr lang="en-US" sz="2400" b="1" dirty="0">
                <a:solidFill>
                  <a:srgbClr val="0FB7BD"/>
                </a:solidFill>
              </a:rPr>
              <a:t> </a:t>
            </a:r>
            <a:r>
              <a:rPr lang="en-US" sz="2400" b="1" dirty="0" err="1">
                <a:solidFill>
                  <a:srgbClr val="0FB7BD"/>
                </a:solidFill>
              </a:rPr>
              <a:t>laɪt</a:t>
            </a:r>
            <a:r>
              <a:rPr lang="en-US" sz="24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45DC9ECA-1929-434D-A3C3-C3511574025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3" t="860" r="27836" b="8708"/>
          <a:stretch/>
        </p:blipFill>
        <p:spPr bwMode="auto">
          <a:xfrm>
            <a:off x="7058660" y="1312862"/>
            <a:ext cx="2369820" cy="50871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47571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9496945"/>
              </p:ext>
            </p:extLst>
          </p:nvPr>
        </p:nvGraphicFramePr>
        <p:xfrm>
          <a:off x="629920" y="2205464"/>
          <a:ext cx="10932160" cy="3015656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190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3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78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6831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</a:rPr>
                        <a:t>New words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</a:rPr>
                        <a:t>Pronunciation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</a:rPr>
                        <a:t>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89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1. </a:t>
                      </a:r>
                      <a:r>
                        <a:rPr lang="vi-VN" sz="28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road</a:t>
                      </a:r>
                      <a:r>
                        <a:rPr lang="vi-VN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vi-VN" sz="28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sign</a:t>
                      </a:r>
                      <a:r>
                        <a:rPr lang="vi-VN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/ˈ</a:t>
                      </a:r>
                      <a:r>
                        <a:rPr lang="vi-VN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rəʊd</a:t>
                      </a:r>
                      <a:r>
                        <a:rPr lang="vi-VN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saɪn</a:t>
                      </a:r>
                      <a:r>
                        <a:rPr lang="vi-VN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/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biển</a:t>
                      </a:r>
                      <a:r>
                        <a:rPr lang="vi-VN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báo</a:t>
                      </a:r>
                      <a:r>
                        <a:rPr lang="vi-VN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giao thông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43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2. </a:t>
                      </a: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cycle lane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/ˈ</a:t>
                      </a:r>
                      <a:r>
                        <a:rPr lang="vi-VN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saɪkl</a:t>
                      </a:r>
                      <a:r>
                        <a:rPr lang="vi-VN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leɪn</a:t>
                      </a:r>
                      <a:r>
                        <a:rPr lang="vi-VN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/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làn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đường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dành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riêng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cho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xe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đạp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429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3. </a:t>
                      </a: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traffic light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/ˈ</a:t>
                      </a:r>
                      <a:r>
                        <a:rPr lang="vi-VN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træfɪk</a:t>
                      </a:r>
                      <a:r>
                        <a:rPr lang="vi-VN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laɪt</a:t>
                      </a:r>
                      <a:r>
                        <a:rPr lang="vi-VN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/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đèn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giao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thông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9767" y="2184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2"/>
          <p:cNvSpPr txBox="1"/>
          <p:nvPr/>
        </p:nvSpPr>
        <p:spPr>
          <a:xfrm>
            <a:off x="1008026" y="1398528"/>
            <a:ext cx="99243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Match the words in A with the phrases in B.</a:t>
            </a:r>
            <a:endParaRPr/>
          </a:p>
        </p:txBody>
      </p:sp>
      <p:sp>
        <p:nvSpPr>
          <p:cNvPr id="226" name="Google Shape;226;p12"/>
          <p:cNvSpPr/>
          <p:nvPr/>
        </p:nvSpPr>
        <p:spPr>
          <a:xfrm>
            <a:off x="487067" y="1357587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12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4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28" name="Google Shape;228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12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/>
          </a:p>
        </p:txBody>
      </p:sp>
      <p:pic>
        <p:nvPicPr>
          <p:cNvPr id="230" name="Google Shape;230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8026" y="2175415"/>
            <a:ext cx="6572367" cy="3796909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12"/>
          <p:cNvSpPr/>
          <p:nvPr/>
        </p:nvSpPr>
        <p:spPr>
          <a:xfrm>
            <a:off x="8207992" y="2125762"/>
            <a:ext cx="946640" cy="754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1. c</a:t>
            </a:r>
            <a:endParaRPr sz="36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12"/>
          <p:cNvSpPr/>
          <p:nvPr/>
        </p:nvSpPr>
        <p:spPr>
          <a:xfrm>
            <a:off x="8207992" y="2880456"/>
            <a:ext cx="946640" cy="754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2. a</a:t>
            </a:r>
            <a:endParaRPr sz="36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12"/>
          <p:cNvSpPr/>
          <p:nvPr/>
        </p:nvSpPr>
        <p:spPr>
          <a:xfrm>
            <a:off x="8207992" y="3635150"/>
            <a:ext cx="94664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3. b</a:t>
            </a:r>
            <a:endParaRPr sz="36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12"/>
          <p:cNvSpPr/>
          <p:nvPr/>
        </p:nvSpPr>
        <p:spPr>
          <a:xfrm>
            <a:off x="8207992" y="4389844"/>
            <a:ext cx="94664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4. e</a:t>
            </a:r>
            <a:endParaRPr sz="36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12"/>
          <p:cNvSpPr/>
          <p:nvPr/>
        </p:nvSpPr>
        <p:spPr>
          <a:xfrm>
            <a:off x="8207992" y="5144538"/>
            <a:ext cx="94664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5. d</a:t>
            </a:r>
            <a:endParaRPr sz="36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2846</TotalTime>
  <Words>401</Words>
  <Application>Microsoft Office PowerPoint</Application>
  <PresentationFormat>Widescreen</PresentationFormat>
  <Paragraphs>104</Paragraphs>
  <Slides>17</Slides>
  <Notes>13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.VnArabia</vt:lpstr>
      <vt:lpstr>.VnAristote</vt:lpstr>
      <vt:lpstr>.VnRevue</vt:lpstr>
      <vt:lpstr>Arial</vt:lpstr>
      <vt:lpstr>Calibri</vt:lpstr>
      <vt:lpstr>Calibri Light</vt:lpstr>
      <vt:lpstr>Myriad Pro</vt:lpstr>
      <vt:lpstr>Open Sans</vt:lpstr>
      <vt:lpstr>Times New Roman</vt:lpstr>
      <vt:lpstr>VNI-Ariston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HH</cp:lastModifiedBy>
  <cp:revision>165</cp:revision>
  <dcterms:created xsi:type="dcterms:W3CDTF">2020-12-09T02:04:09Z</dcterms:created>
  <dcterms:modified xsi:type="dcterms:W3CDTF">2025-03-22T05:16:36Z</dcterms:modified>
</cp:coreProperties>
</file>