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373" r:id="rId2"/>
    <p:sldId id="261" r:id="rId3"/>
    <p:sldId id="279" r:id="rId4"/>
    <p:sldId id="281" r:id="rId5"/>
    <p:sldId id="263" r:id="rId6"/>
    <p:sldId id="264" r:id="rId7"/>
    <p:sldId id="267" r:id="rId8"/>
    <p:sldId id="280" r:id="rId9"/>
    <p:sldId id="270" r:id="rId10"/>
    <p:sldId id="271" r:id="rId11"/>
    <p:sldId id="275" r:id="rId12"/>
    <p:sldId id="276" r:id="rId13"/>
    <p:sldId id="277"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VNI-Ariston" pitchFamily="2" charset="0"/>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0LvpXKqMyTp3NqUmesuZhn1BL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801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DD286BA-0300-423F-B519-86827C525D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DCC400-1332-4D28-B335-67E3D5C6B455}" type="slidenum">
              <a:rPr lang="en-US" altLang="en-US"/>
              <a:pPr/>
              <a:t>1</a:t>
            </a:fld>
            <a:endParaRPr lang="en-US" altLang="en-US"/>
          </a:p>
        </p:txBody>
      </p:sp>
      <p:sp>
        <p:nvSpPr>
          <p:cNvPr id="32771" name="Rectangle 7">
            <a:extLst>
              <a:ext uri="{FF2B5EF4-FFF2-40B4-BE49-F238E27FC236}">
                <a16:creationId xmlns:a16="http://schemas.microsoft.com/office/drawing/2014/main" id="{5D4C2888-C462-446A-933F-7B762934A8CA}"/>
              </a:ext>
            </a:extLst>
          </p:cNvPr>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53" tIns="43227" rIns="86453" bIns="43227" anchor="b"/>
          <a:lstStyle>
            <a:lvl1pPr defTabSz="874713">
              <a:defRPr>
                <a:solidFill>
                  <a:schemeClr val="tx1"/>
                </a:solidFill>
                <a:latin typeface="Arial" panose="020B0604020202020204" pitchFamily="34" charset="0"/>
                <a:cs typeface="Arial" panose="020B0604020202020204" pitchFamily="34" charset="0"/>
              </a:defRPr>
            </a:lvl1pPr>
            <a:lvl2pPr marL="742950" indent="-285750" defTabSz="874713">
              <a:defRPr>
                <a:solidFill>
                  <a:schemeClr val="tx1"/>
                </a:solidFill>
                <a:latin typeface="Arial" panose="020B0604020202020204" pitchFamily="34" charset="0"/>
                <a:cs typeface="Arial" panose="020B0604020202020204" pitchFamily="34" charset="0"/>
              </a:defRPr>
            </a:lvl2pPr>
            <a:lvl3pPr marL="1143000" indent="-228600" defTabSz="874713">
              <a:defRPr>
                <a:solidFill>
                  <a:schemeClr val="tx1"/>
                </a:solidFill>
                <a:latin typeface="Arial" panose="020B0604020202020204" pitchFamily="34" charset="0"/>
                <a:cs typeface="Arial" panose="020B0604020202020204" pitchFamily="34" charset="0"/>
              </a:defRPr>
            </a:lvl3pPr>
            <a:lvl4pPr marL="1600200" indent="-228600" defTabSz="874713">
              <a:defRPr>
                <a:solidFill>
                  <a:schemeClr val="tx1"/>
                </a:solidFill>
                <a:latin typeface="Arial" panose="020B0604020202020204" pitchFamily="34" charset="0"/>
                <a:cs typeface="Arial" panose="020B0604020202020204" pitchFamily="34" charset="0"/>
              </a:defRPr>
            </a:lvl4pPr>
            <a:lvl5pPr marL="2057400" indent="-228600" defTabSz="874713">
              <a:defRPr>
                <a:solidFill>
                  <a:schemeClr val="tx1"/>
                </a:solidFill>
                <a:latin typeface="Arial" panose="020B0604020202020204" pitchFamily="34" charset="0"/>
                <a:cs typeface="Arial" panose="020B0604020202020204" pitchFamily="34" charset="0"/>
              </a:defRPr>
            </a:lvl5pPr>
            <a:lvl6pPr marL="25146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47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30000"/>
              </a:lnSpc>
            </a:pPr>
            <a:fld id="{837AB161-8C55-4946-9D62-81B9995349F2}" type="slidenum">
              <a:rPr lang="en-US" altLang="en-US" sz="1100"/>
              <a:pPr algn="r">
                <a:lnSpc>
                  <a:spcPct val="130000"/>
                </a:lnSpc>
              </a:pPr>
              <a:t>1</a:t>
            </a:fld>
            <a:endParaRPr lang="en-US" altLang="en-US" sz="1100"/>
          </a:p>
        </p:txBody>
      </p:sp>
      <p:sp>
        <p:nvSpPr>
          <p:cNvPr id="32772" name="Rectangle 2">
            <a:extLst>
              <a:ext uri="{FF2B5EF4-FFF2-40B4-BE49-F238E27FC236}">
                <a16:creationId xmlns:a16="http://schemas.microsoft.com/office/drawing/2014/main" id="{B5567CD8-1EC2-4144-A41D-74338D0A1027}"/>
              </a:ext>
            </a:extLst>
          </p:cNvPr>
          <p:cNvSpPr>
            <a:spLocks noGrp="1" noRot="1" noChangeAspect="1" noChangeArrowheads="1" noTextEdit="1"/>
          </p:cNvSpPr>
          <p:nvPr>
            <p:ph type="sldImg"/>
          </p:nvPr>
        </p:nvSpPr>
        <p:spPr bwMode="auto">
          <a:xfrm>
            <a:off x="382588" y="685800"/>
            <a:ext cx="6097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3">
            <a:extLst>
              <a:ext uri="{FF2B5EF4-FFF2-40B4-BE49-F238E27FC236}">
                <a16:creationId xmlns:a16="http://schemas.microsoft.com/office/drawing/2014/main" id="{5EE892E7-489E-4F16-94C0-74A09CAEF6D8}"/>
              </a:ext>
            </a:extLst>
          </p:cNvPr>
          <p:cNvSpPr>
            <a:spLocks noGrp="1" noChangeArrowheads="1"/>
          </p:cNvSpPr>
          <p:nvPr>
            <p:ph type="body" idx="1"/>
          </p:nvPr>
        </p:nvSpPr>
        <p:spPr bwMode="auto">
          <a:xfrm>
            <a:off x="684213" y="4343400"/>
            <a:ext cx="54895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53" tIns="43227" rIns="86453" bIns="43227" numCol="1" anchor="t" anchorCtr="0" compatLnSpc="1">
            <a:prstTxWarp prst="textNoShape">
              <a:avLst/>
            </a:prstTxWarp>
          </a:bodyPr>
          <a:lstStyle/>
          <a:p>
            <a:pPr eaLnBrk="1" hangingPunct="1"/>
            <a:endParaRPr lang="vi-V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8853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A43EB47-022C-4F00-B3EC-A428634F690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5926" y="0"/>
            <a:ext cx="11349872" cy="6858000"/>
          </a:xfrm>
          <a:effectLst>
            <a:prstShdw prst="shdw13" dist="53882" dir="13500000">
              <a:schemeClr val="bg2">
                <a:alpha val="50000"/>
              </a:schemeClr>
            </a:prstShdw>
          </a:effectLst>
        </p:spPr>
      </p:pic>
      <p:pic>
        <p:nvPicPr>
          <p:cNvPr id="14339" name="Picture 4" descr="dover">
            <a:extLst>
              <a:ext uri="{FF2B5EF4-FFF2-40B4-BE49-F238E27FC236}">
                <a16:creationId xmlns:a16="http://schemas.microsoft.com/office/drawing/2014/main" id="{D415C82C-3FF1-41FF-9C4E-A54E669D09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2672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dover">
            <a:extLst>
              <a:ext uri="{FF2B5EF4-FFF2-40B4-BE49-F238E27FC236}">
                <a16:creationId xmlns:a16="http://schemas.microsoft.com/office/drawing/2014/main" id="{5B25AE05-05AB-4709-8FEA-7DF741EE37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038600"/>
            <a:ext cx="1619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A238C80-C2D7-445D-BCEF-33FAC74E44C0}"/>
              </a:ext>
            </a:extLst>
          </p:cNvPr>
          <p:cNvSpPr/>
          <p:nvPr/>
        </p:nvSpPr>
        <p:spPr>
          <a:xfrm>
            <a:off x="3746211" y="2967039"/>
            <a:ext cx="184731" cy="1060227"/>
          </a:xfrm>
          <a:prstGeom prst="rect">
            <a:avLst/>
          </a:prstGeom>
          <a:noFill/>
        </p:spPr>
        <p:txBody>
          <a:bodyPr wrap="none">
            <a:spAutoFit/>
          </a:bodyPr>
          <a:lstStyle/>
          <a:p>
            <a:pPr algn="ctr">
              <a:lnSpc>
                <a:spcPct val="130000"/>
              </a:lnSpc>
              <a:defRPr/>
            </a:pPr>
            <a:endParaRPr lang="en-US" sz="5400" b="1" dirty="0">
              <a:ln w="18000">
                <a:solidFill>
                  <a:srgbClr val="FF0000"/>
                </a:solidFill>
                <a:prstDash val="solid"/>
                <a:miter lim="800000"/>
              </a:ln>
              <a:solidFill>
                <a:srgbClr val="FF0000"/>
              </a:solidFill>
              <a:effectLst>
                <a:outerShdw blurRad="25500" dist="23000" dir="7020000" algn="tl">
                  <a:srgbClr val="000000">
                    <a:alpha val="50000"/>
                  </a:srgbClr>
                </a:outerShdw>
              </a:effectLst>
              <a:latin typeface="Arial" charset="0"/>
            </a:endParaRPr>
          </a:p>
        </p:txBody>
      </p:sp>
      <p:pic>
        <p:nvPicPr>
          <p:cNvPr id="14342" name="Picture 3" descr="Hoa 0004">
            <a:extLst>
              <a:ext uri="{FF2B5EF4-FFF2-40B4-BE49-F238E27FC236}">
                <a16:creationId xmlns:a16="http://schemas.microsoft.com/office/drawing/2014/main" id="{40E6B9C6-A587-4C71-8B24-44A0C72E8271}"/>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0000" y="0"/>
            <a:ext cx="3048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Hoa 0004">
            <a:extLst>
              <a:ext uri="{FF2B5EF4-FFF2-40B4-BE49-F238E27FC236}">
                <a16:creationId xmlns:a16="http://schemas.microsoft.com/office/drawing/2014/main" id="{614DD3E7-0EF4-4B5B-B5C6-350CA3B01B89}"/>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95800" y="22225"/>
            <a:ext cx="3143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descr="Hoa 0004">
            <a:extLst>
              <a:ext uri="{FF2B5EF4-FFF2-40B4-BE49-F238E27FC236}">
                <a16:creationId xmlns:a16="http://schemas.microsoft.com/office/drawing/2014/main" id="{2653FE3B-A662-47EF-8B67-3B4073DB47F6}"/>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4000" y="39688"/>
            <a:ext cx="2990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7" descr="Hoa 0004">
            <a:extLst>
              <a:ext uri="{FF2B5EF4-FFF2-40B4-BE49-F238E27FC236}">
                <a16:creationId xmlns:a16="http://schemas.microsoft.com/office/drawing/2014/main" id="{5E5314C0-27C9-4C53-BF5C-8078E5EE1B11}"/>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400000">
            <a:off x="8847138" y="1333500"/>
            <a:ext cx="3143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Hoa 0004">
            <a:extLst>
              <a:ext uri="{FF2B5EF4-FFF2-40B4-BE49-F238E27FC236}">
                <a16:creationId xmlns:a16="http://schemas.microsoft.com/office/drawing/2014/main" id="{BED1DE52-8131-4FEC-9241-F268F928609B}"/>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400000">
            <a:off x="8637588" y="4449763"/>
            <a:ext cx="35845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7" descr="Hoa 0004">
            <a:extLst>
              <a:ext uri="{FF2B5EF4-FFF2-40B4-BE49-F238E27FC236}">
                <a16:creationId xmlns:a16="http://schemas.microsoft.com/office/drawing/2014/main" id="{9E5A0786-D8A6-4D00-9082-7D8880A3C07D}"/>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76800" y="6381750"/>
            <a:ext cx="3143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 descr="Hoa 0004">
            <a:extLst>
              <a:ext uri="{FF2B5EF4-FFF2-40B4-BE49-F238E27FC236}">
                <a16:creationId xmlns:a16="http://schemas.microsoft.com/office/drawing/2014/main" id="{9557DB1F-E705-445A-A824-F1FF2E5B789E}"/>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0000" y="6381750"/>
            <a:ext cx="3048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5" descr="Hoa 0004">
            <a:extLst>
              <a:ext uri="{FF2B5EF4-FFF2-40B4-BE49-F238E27FC236}">
                <a16:creationId xmlns:a16="http://schemas.microsoft.com/office/drawing/2014/main" id="{A54FF398-2984-4427-A65B-C42879AE6F2B}"/>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4000" y="6381750"/>
            <a:ext cx="3390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7" descr="Hoa 0004">
            <a:extLst>
              <a:ext uri="{FF2B5EF4-FFF2-40B4-BE49-F238E27FC236}">
                <a16:creationId xmlns:a16="http://schemas.microsoft.com/office/drawing/2014/main" id="{EC88930C-6C15-4B1C-8399-9FD1EC08E6FF}"/>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400000">
            <a:off x="-39687" y="4714875"/>
            <a:ext cx="3810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5" descr="Hoa 0004">
            <a:extLst>
              <a:ext uri="{FF2B5EF4-FFF2-40B4-BE49-F238E27FC236}">
                <a16:creationId xmlns:a16="http://schemas.microsoft.com/office/drawing/2014/main" id="{CBDCAFCB-5C67-443C-A472-44A6B2D683DE}"/>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5400000">
            <a:off x="303213" y="1323975"/>
            <a:ext cx="3124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5" descr="167">
            <a:extLst>
              <a:ext uri="{FF2B5EF4-FFF2-40B4-BE49-F238E27FC236}">
                <a16:creationId xmlns:a16="http://schemas.microsoft.com/office/drawing/2014/main" id="{23F7B819-DA37-4075-881E-99A8CA481B37}"/>
              </a:ext>
            </a:extLst>
          </p:cNvPr>
          <p:cNvPicPr>
            <a:picLocks noChangeAspect="1" noChangeArrowheads="1" noCrop="1"/>
          </p:cNvPicPr>
          <p:nvPr/>
        </p:nvPicPr>
        <p:blipFill>
          <a:blip r:embed="rId6">
            <a:lum bright="36000"/>
            <a:extLst>
              <a:ext uri="{28A0092B-C50C-407E-A947-70E740481C1C}">
                <a14:useLocalDpi xmlns:a14="http://schemas.microsoft.com/office/drawing/2010/main" val="0"/>
              </a:ext>
            </a:extLst>
          </a:blip>
          <a:srcRect/>
          <a:stretch>
            <a:fillRect/>
          </a:stretch>
        </p:blipFill>
        <p:spPr bwMode="auto">
          <a:xfrm>
            <a:off x="8534400" y="1828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5" descr="167">
            <a:extLst>
              <a:ext uri="{FF2B5EF4-FFF2-40B4-BE49-F238E27FC236}">
                <a16:creationId xmlns:a16="http://schemas.microsoft.com/office/drawing/2014/main" id="{B329961F-352A-4EC6-8A1A-721EBDC22213}"/>
              </a:ext>
            </a:extLst>
          </p:cNvPr>
          <p:cNvPicPr>
            <a:picLocks noChangeAspect="1" noChangeArrowheads="1" noCrop="1"/>
          </p:cNvPicPr>
          <p:nvPr/>
        </p:nvPicPr>
        <p:blipFill>
          <a:blip r:embed="rId6">
            <a:lum bright="36000"/>
            <a:extLst>
              <a:ext uri="{28A0092B-C50C-407E-A947-70E740481C1C}">
                <a14:useLocalDpi xmlns:a14="http://schemas.microsoft.com/office/drawing/2010/main" val="0"/>
              </a:ext>
            </a:extLst>
          </a:blip>
          <a:srcRect/>
          <a:stretch>
            <a:fillRect/>
          </a:stretch>
        </p:blipFill>
        <p:spPr bwMode="auto">
          <a:xfrm>
            <a:off x="4343400" y="21336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5" descr="167">
            <a:extLst>
              <a:ext uri="{FF2B5EF4-FFF2-40B4-BE49-F238E27FC236}">
                <a16:creationId xmlns:a16="http://schemas.microsoft.com/office/drawing/2014/main" id="{8DC99CEC-020F-44ED-AFB6-C4E93B7C1FEE}"/>
              </a:ext>
            </a:extLst>
          </p:cNvPr>
          <p:cNvPicPr>
            <a:picLocks noChangeAspect="1" noChangeArrowheads="1" noCrop="1"/>
          </p:cNvPicPr>
          <p:nvPr/>
        </p:nvPicPr>
        <p:blipFill>
          <a:blip r:embed="rId6">
            <a:lum bright="36000"/>
            <a:extLst>
              <a:ext uri="{28A0092B-C50C-407E-A947-70E740481C1C}">
                <a14:useLocalDpi xmlns:a14="http://schemas.microsoft.com/office/drawing/2010/main" val="0"/>
              </a:ext>
            </a:extLst>
          </a:blip>
          <a:srcRect/>
          <a:stretch>
            <a:fillRect/>
          </a:stretch>
        </p:blipFill>
        <p:spPr bwMode="auto">
          <a:xfrm>
            <a:off x="1828800" y="1447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5" descr="167">
            <a:extLst>
              <a:ext uri="{FF2B5EF4-FFF2-40B4-BE49-F238E27FC236}">
                <a16:creationId xmlns:a16="http://schemas.microsoft.com/office/drawing/2014/main" id="{9A50E31F-3E3C-49E2-B236-CBD7FAE965C5}"/>
              </a:ext>
            </a:extLst>
          </p:cNvPr>
          <p:cNvPicPr>
            <a:picLocks noChangeAspect="1" noChangeArrowheads="1" noCrop="1"/>
          </p:cNvPicPr>
          <p:nvPr/>
        </p:nvPicPr>
        <p:blipFill>
          <a:blip r:embed="rId6">
            <a:lum bright="36000"/>
            <a:extLst>
              <a:ext uri="{28A0092B-C50C-407E-A947-70E740481C1C}">
                <a14:useLocalDpi xmlns:a14="http://schemas.microsoft.com/office/drawing/2010/main" val="0"/>
              </a:ext>
            </a:extLst>
          </a:blip>
          <a:srcRect/>
          <a:stretch>
            <a:fillRect/>
          </a:stretch>
        </p:blipFill>
        <p:spPr bwMode="auto">
          <a:xfrm>
            <a:off x="6858000" y="2209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5" descr="167">
            <a:extLst>
              <a:ext uri="{FF2B5EF4-FFF2-40B4-BE49-F238E27FC236}">
                <a16:creationId xmlns:a16="http://schemas.microsoft.com/office/drawing/2014/main" id="{CC8C185D-94A8-4F71-9DE8-93C97FB14CEC}"/>
              </a:ext>
            </a:extLst>
          </p:cNvPr>
          <p:cNvPicPr>
            <a:picLocks noChangeAspect="1" noChangeArrowheads="1" noCrop="1"/>
          </p:cNvPicPr>
          <p:nvPr/>
        </p:nvPicPr>
        <p:blipFill>
          <a:blip r:embed="rId6">
            <a:lum bright="36000"/>
            <a:extLst>
              <a:ext uri="{28A0092B-C50C-407E-A947-70E740481C1C}">
                <a14:useLocalDpi xmlns:a14="http://schemas.microsoft.com/office/drawing/2010/main" val="0"/>
              </a:ext>
            </a:extLst>
          </a:blip>
          <a:srcRect/>
          <a:stretch>
            <a:fillRect/>
          </a:stretch>
        </p:blipFill>
        <p:spPr bwMode="auto">
          <a:xfrm>
            <a:off x="9144000" y="6096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Rectangle 23">
            <a:extLst>
              <a:ext uri="{FF2B5EF4-FFF2-40B4-BE49-F238E27FC236}">
                <a16:creationId xmlns:a16="http://schemas.microsoft.com/office/drawing/2014/main" id="{C025921C-57D6-43FA-8086-3F831BEBA22C}"/>
              </a:ext>
            </a:extLst>
          </p:cNvPr>
          <p:cNvSpPr>
            <a:spLocks noChangeArrowheads="1"/>
          </p:cNvSpPr>
          <p:nvPr/>
        </p:nvSpPr>
        <p:spPr bwMode="auto">
          <a:xfrm>
            <a:off x="1828801" y="5430838"/>
            <a:ext cx="8589963" cy="6858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30000"/>
              </a:lnSpc>
            </a:pPr>
            <a:r>
              <a:rPr lang="en-US" altLang="en-US" sz="4000" b="1" i="1">
                <a:solidFill>
                  <a:srgbClr val="0000FF"/>
                </a:solidFill>
              </a:rPr>
              <a:t>Welcome the Teachers to our class</a:t>
            </a:r>
            <a:endParaRPr lang="en-US" altLang="en-US" sz="3200" b="1" i="1">
              <a:solidFill>
                <a:srgbClr val="0000FF"/>
              </a:solidFill>
              <a:latin typeface="VNI-Ariston" pitchFamily="2" charset="0"/>
            </a:endParaRPr>
          </a:p>
        </p:txBody>
      </p:sp>
      <p:sp>
        <p:nvSpPr>
          <p:cNvPr id="14358" name="WordArt 25">
            <a:extLst>
              <a:ext uri="{FF2B5EF4-FFF2-40B4-BE49-F238E27FC236}">
                <a16:creationId xmlns:a16="http://schemas.microsoft.com/office/drawing/2014/main" id="{48136BF8-E7FC-40D6-A9E0-C7C1C810FF0E}"/>
              </a:ext>
            </a:extLst>
          </p:cNvPr>
          <p:cNvSpPr>
            <a:spLocks noChangeArrowheads="1" noChangeShapeType="1" noTextEdit="1"/>
          </p:cNvSpPr>
          <p:nvPr/>
        </p:nvSpPr>
        <p:spPr bwMode="auto">
          <a:xfrm>
            <a:off x="2225678" y="573088"/>
            <a:ext cx="7966071" cy="628650"/>
          </a:xfrm>
          <a:prstGeom prst="rect">
            <a:avLst/>
          </a:prstGeom>
        </p:spPr>
        <p:txBody>
          <a:bodyPr wrap="none" fromWordArt="1">
            <a:prstTxWarp prst="textPlain">
              <a:avLst>
                <a:gd name="adj" fmla="val 50000"/>
              </a:avLst>
            </a:prstTxWarp>
          </a:bodyPr>
          <a:lstStyle/>
          <a:p>
            <a:pPr algn="ctr"/>
            <a:r>
              <a:rPr lang="en-US" sz="3600" b="1" kern="10" dirty="0">
                <a:ln w="9525">
                  <a:solidFill>
                    <a:srgbClr val="800080"/>
                  </a:solidFill>
                  <a:round/>
                  <a:headEnd/>
                  <a:tailEnd/>
                </a:ln>
                <a:solidFill>
                  <a:srgbClr val="800080"/>
                </a:solidFill>
                <a:latin typeface="Times New Roman" panose="02020603050405020304" pitchFamily="18" charset="0"/>
                <a:cs typeface="Times New Roman" panose="02020603050405020304" pitchFamily="18" charset="0"/>
              </a:rPr>
              <a:t>LAM HONG SECONDARY SCHOOL</a:t>
            </a:r>
          </a:p>
        </p:txBody>
      </p:sp>
      <p:sp>
        <p:nvSpPr>
          <p:cNvPr id="14359" name="WordArt 27">
            <a:extLst>
              <a:ext uri="{FF2B5EF4-FFF2-40B4-BE49-F238E27FC236}">
                <a16:creationId xmlns:a16="http://schemas.microsoft.com/office/drawing/2014/main" id="{7CFB8733-8EAA-41C0-819E-943E3562B6FD}"/>
              </a:ext>
            </a:extLst>
          </p:cNvPr>
          <p:cNvSpPr>
            <a:spLocks noChangeArrowheads="1" noChangeShapeType="1" noTextEdit="1"/>
          </p:cNvSpPr>
          <p:nvPr/>
        </p:nvSpPr>
        <p:spPr bwMode="auto">
          <a:xfrm>
            <a:off x="4410221" y="1769269"/>
            <a:ext cx="2809875" cy="523875"/>
          </a:xfrm>
          <a:prstGeom prst="rect">
            <a:avLst/>
          </a:prstGeom>
        </p:spPr>
        <p:txBody>
          <a:bodyPr wrap="none" fromWordArt="1">
            <a:prstTxWarp prst="textPlain">
              <a:avLst>
                <a:gd name="adj" fmla="val 50000"/>
              </a:avLst>
            </a:prstTxWarp>
          </a:bodyPr>
          <a:lstStyle/>
          <a:p>
            <a:pPr algn="ctr"/>
            <a:r>
              <a:rPr lang="en-US" sz="3600" kern="10" dirty="0">
                <a:ln w="19050">
                  <a:solidFill>
                    <a:srgbClr val="FF6600"/>
                  </a:solidFill>
                  <a:round/>
                  <a:headEnd/>
                  <a:tailEnd/>
                </a:ln>
                <a:solidFill>
                  <a:srgbClr val="FF33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ENGLISH 7</a:t>
            </a:r>
          </a:p>
        </p:txBody>
      </p:sp>
      <p:sp>
        <p:nvSpPr>
          <p:cNvPr id="14360" name="Slide Number Placeholder 23">
            <a:extLst>
              <a:ext uri="{FF2B5EF4-FFF2-40B4-BE49-F238E27FC236}">
                <a16:creationId xmlns:a16="http://schemas.microsoft.com/office/drawing/2014/main" id="{4FF4CEA0-DEA8-4051-8BF5-5C84BA8084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2E7CE2-3068-44BD-A5C1-B80188ABE3CF}" type="slidenum">
              <a:rPr lang="en-US" altLang="en-US"/>
              <a:pPr/>
              <a:t>1</a:t>
            </a:fld>
            <a:endParaRPr lang="en-US" alt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143"/>
                                        </p:tgtEl>
                                        <p:attrNameLst>
                                          <p:attrName>style.visibility</p:attrName>
                                        </p:attrNameLst>
                                      </p:cBhvr>
                                      <p:to>
                                        <p:strVal val="visible"/>
                                      </p:to>
                                    </p:set>
                                    <p:anim calcmode="lin" valueType="num">
                                      <p:cBhvr additive="base">
                                        <p:cTn id="7" dur="5000" fill="hold"/>
                                        <p:tgtEl>
                                          <p:spTgt spid="5143"/>
                                        </p:tgtEl>
                                        <p:attrNameLst>
                                          <p:attrName>ppt_x</p:attrName>
                                        </p:attrNameLst>
                                      </p:cBhvr>
                                      <p:tavLst>
                                        <p:tav tm="0">
                                          <p:val>
                                            <p:strVal val="1+#ppt_w/2"/>
                                          </p:val>
                                        </p:tav>
                                        <p:tav tm="100000">
                                          <p:val>
                                            <p:strVal val="#ppt_x"/>
                                          </p:val>
                                        </p:tav>
                                      </p:tavLst>
                                    </p:anim>
                                    <p:anim calcmode="lin" valueType="num">
                                      <p:cBhvr additive="base">
                                        <p:cTn id="8" dur="5000" fill="hold"/>
                                        <p:tgtEl>
                                          <p:spTgt spid="51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16"/>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307" name="Google Shape;307;p16"/>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WHILE-WRITING</a:t>
            </a:r>
            <a:endParaRPr/>
          </a:p>
        </p:txBody>
      </p:sp>
      <p:sp>
        <p:nvSpPr>
          <p:cNvPr id="308" name="Google Shape;308;p16"/>
          <p:cNvSpPr txBox="1"/>
          <p:nvPr/>
        </p:nvSpPr>
        <p:spPr>
          <a:xfrm>
            <a:off x="682538" y="1111365"/>
            <a:ext cx="414074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Write a paragraph of about 70 words about your </a:t>
            </a:r>
            <a:r>
              <a:rPr lang="en-US" sz="2400" b="1" dirty="0" err="1">
                <a:solidFill>
                  <a:schemeClr val="dk1"/>
                </a:solidFill>
                <a:latin typeface="Arial"/>
                <a:ea typeface="Arial"/>
                <a:cs typeface="Arial"/>
                <a:sym typeface="Arial"/>
              </a:rPr>
              <a:t>favourite</a:t>
            </a:r>
            <a:r>
              <a:rPr lang="en-US" sz="2400" b="1" dirty="0">
                <a:solidFill>
                  <a:schemeClr val="dk1"/>
                </a:solidFill>
                <a:latin typeface="Arial"/>
                <a:ea typeface="Arial"/>
                <a:cs typeface="Arial"/>
                <a:sym typeface="Arial"/>
              </a:rPr>
              <a:t> film, using the information in    . </a:t>
            </a:r>
            <a:endParaRPr sz="2400" b="1" dirty="0">
              <a:solidFill>
                <a:schemeClr val="dk1"/>
              </a:solidFill>
              <a:latin typeface="Arial"/>
              <a:ea typeface="Arial"/>
              <a:cs typeface="Arial"/>
              <a:sym typeface="Arial"/>
            </a:endParaRPr>
          </a:p>
        </p:txBody>
      </p:sp>
      <p:sp>
        <p:nvSpPr>
          <p:cNvPr id="309" name="Google Shape;309;p16"/>
          <p:cNvSpPr/>
          <p:nvPr/>
        </p:nvSpPr>
        <p:spPr>
          <a:xfrm>
            <a:off x="187371" y="1163608"/>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0" name="Google Shape;310;p16"/>
          <p:cNvSpPr txBox="1"/>
          <p:nvPr/>
        </p:nvSpPr>
        <p:spPr>
          <a:xfrm>
            <a:off x="215904" y="1048684"/>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5</a:t>
            </a:r>
            <a:endParaRPr/>
          </a:p>
        </p:txBody>
      </p:sp>
      <p:sp>
        <p:nvSpPr>
          <p:cNvPr id="311" name="Google Shape;311;p16"/>
          <p:cNvSpPr txBox="1"/>
          <p:nvPr/>
        </p:nvSpPr>
        <p:spPr>
          <a:xfrm>
            <a:off x="2786911" y="2109469"/>
            <a:ext cx="39703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8C0B6"/>
                </a:solidFill>
                <a:latin typeface="Open Sans"/>
                <a:ea typeface="Open Sans"/>
                <a:cs typeface="Open Sans"/>
                <a:sym typeface="Open Sans"/>
              </a:rPr>
              <a:t>4 </a:t>
            </a:r>
            <a:endParaRPr sz="3200" b="1">
              <a:solidFill>
                <a:srgbClr val="48C0B6"/>
              </a:solidFill>
              <a:latin typeface="Open Sans"/>
              <a:ea typeface="Open Sans"/>
              <a:cs typeface="Open Sans"/>
              <a:sym typeface="Open Sans"/>
            </a:endParaRPr>
          </a:p>
        </p:txBody>
      </p:sp>
      <p:pic>
        <p:nvPicPr>
          <p:cNvPr id="312" name="Google Shape;312;p16"/>
          <p:cNvPicPr preferRelativeResize="0"/>
          <p:nvPr/>
        </p:nvPicPr>
        <p:blipFill rotWithShape="1">
          <a:blip r:embed="rId4">
            <a:alphaModFix/>
          </a:blip>
          <a:srcRect/>
          <a:stretch/>
        </p:blipFill>
        <p:spPr>
          <a:xfrm>
            <a:off x="528559" y="2994818"/>
            <a:ext cx="4139098" cy="2751817"/>
          </a:xfrm>
          <a:prstGeom prst="roundRect">
            <a:avLst>
              <a:gd name="adj" fmla="val 8594"/>
            </a:avLst>
          </a:prstGeom>
          <a:solidFill>
            <a:srgbClr val="ECECEC"/>
          </a:solidFill>
          <a:ln>
            <a:noFill/>
          </a:ln>
          <a:effectLst>
            <a:reflection stA="38000" endPos="28000" dist="5000" dir="5400000" sy="-100000" algn="bl" rotWithShape="0"/>
          </a:effectLst>
        </p:spPr>
      </p:pic>
      <p:pic>
        <p:nvPicPr>
          <p:cNvPr id="313" name="Google Shape;313;p16"/>
          <p:cNvPicPr preferRelativeResize="0"/>
          <p:nvPr/>
        </p:nvPicPr>
        <p:blipFill rotWithShape="1">
          <a:blip r:embed="rId5">
            <a:alphaModFix/>
          </a:blip>
          <a:srcRect/>
          <a:stretch/>
        </p:blipFill>
        <p:spPr>
          <a:xfrm>
            <a:off x="4823279" y="1163608"/>
            <a:ext cx="7144761" cy="5485958"/>
          </a:xfrm>
          <a:prstGeom prst="rect">
            <a:avLst/>
          </a:prstGeom>
          <a:noFill/>
          <a:ln>
            <a:noFill/>
          </a:ln>
        </p:spPr>
      </p:pic>
      <p:sp>
        <p:nvSpPr>
          <p:cNvPr id="314" name="Google Shape;314;p16"/>
          <p:cNvSpPr txBox="1"/>
          <p:nvPr/>
        </p:nvSpPr>
        <p:spPr>
          <a:xfrm>
            <a:off x="5247411" y="2142728"/>
            <a:ext cx="6340025"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1E4E79"/>
                </a:solidFill>
                <a:latin typeface="Calibri"/>
                <a:ea typeface="Calibri"/>
                <a:cs typeface="Calibri"/>
                <a:sym typeface="Calibri"/>
              </a:rPr>
              <a:t>My favourite film is the Harry Potter series. It is based on one of the best selling novels.  They are fantasy and fiction films about the wizard named Harry Potter and his friends: Ron and Hermione. Daniel Radcliffe, Emma Watson, Rupert Grint starred in this film. I like this film and I find it gripping, moving and funny, too. The scenes were set in the beautiful spots in the UK and the acting was really great.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5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0"/>
          <p:cNvSpPr txBox="1"/>
          <p:nvPr/>
        </p:nvSpPr>
        <p:spPr>
          <a:xfrm>
            <a:off x="1149944" y="1294750"/>
            <a:ext cx="10815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Wrap-up</a:t>
            </a:r>
            <a:endParaRPr sz="2800" b="1">
              <a:solidFill>
                <a:schemeClr val="dk1"/>
              </a:solidFill>
              <a:latin typeface="Arial"/>
              <a:ea typeface="Arial"/>
              <a:cs typeface="Arial"/>
              <a:sym typeface="Arial"/>
            </a:endParaRPr>
          </a:p>
        </p:txBody>
      </p:sp>
      <p:sp>
        <p:nvSpPr>
          <p:cNvPr id="374" name="Google Shape;374;p20"/>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75" name="Google Shape;375;p20"/>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a:p>
        </p:txBody>
      </p:sp>
      <p:pic>
        <p:nvPicPr>
          <p:cNvPr id="376" name="Google Shape;376;p2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77" name="Google Shape;377;p20"/>
          <p:cNvSpPr txBox="1"/>
          <p:nvPr/>
        </p:nvSpPr>
        <p:spPr>
          <a:xfrm>
            <a:off x="487067" y="207665"/>
            <a:ext cx="4132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CONSOLIDATION</a:t>
            </a:r>
            <a:endParaRPr sz="3600" b="1">
              <a:solidFill>
                <a:schemeClr val="dk1"/>
              </a:solidFill>
              <a:latin typeface="Arial"/>
              <a:ea typeface="Arial"/>
              <a:cs typeface="Arial"/>
              <a:sym typeface="Arial"/>
            </a:endParaRPr>
          </a:p>
        </p:txBody>
      </p:sp>
      <p:sp>
        <p:nvSpPr>
          <p:cNvPr id="378" name="Google Shape;378;p20"/>
          <p:cNvSpPr txBox="1"/>
          <p:nvPr/>
        </p:nvSpPr>
        <p:spPr>
          <a:xfrm>
            <a:off x="3812292" y="1916750"/>
            <a:ext cx="8152967" cy="2800767"/>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3200" b="1" dirty="0">
                <a:solidFill>
                  <a:schemeClr val="dk1"/>
                </a:solidFill>
                <a:latin typeface="Calibri"/>
                <a:ea typeface="Calibri"/>
                <a:cs typeface="Calibri"/>
                <a:sym typeface="Calibri"/>
              </a:rPr>
              <a:t>In this lesson, we have learnt to:</a:t>
            </a:r>
            <a:endParaRPr dirty="0"/>
          </a:p>
          <a:p>
            <a:pPr marL="457200" marR="0" lvl="0" indent="-457200" algn="l" rtl="0">
              <a:lnSpc>
                <a:spcPct val="200000"/>
              </a:lnSpc>
              <a:spcBef>
                <a:spcPts val="0"/>
              </a:spcBef>
              <a:spcAft>
                <a:spcPts val="0"/>
              </a:spcAft>
              <a:buClr>
                <a:schemeClr val="dk1"/>
              </a:buClr>
              <a:buSzPts val="2800"/>
              <a:buFont typeface="Courier New"/>
              <a:buChar char="o"/>
            </a:pPr>
            <a:r>
              <a:rPr lang="en-US" sz="2800" dirty="0">
                <a:solidFill>
                  <a:schemeClr val="dk1"/>
                </a:solidFill>
                <a:latin typeface="Calibri"/>
                <a:ea typeface="Calibri"/>
                <a:cs typeface="Calibri"/>
                <a:sym typeface="Calibri"/>
              </a:rPr>
              <a:t>listen for special information about a comedy;</a:t>
            </a:r>
            <a:endParaRPr sz="2800" dirty="0">
              <a:solidFill>
                <a:schemeClr val="dk1"/>
              </a:solidFill>
              <a:latin typeface="Calibri"/>
              <a:ea typeface="Calibri"/>
              <a:cs typeface="Calibri"/>
              <a:sym typeface="Calibri"/>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dirty="0">
                <a:solidFill>
                  <a:schemeClr val="dk1"/>
                </a:solidFill>
                <a:latin typeface="Calibri"/>
                <a:ea typeface="Calibri"/>
                <a:cs typeface="Calibri"/>
                <a:sym typeface="Calibri"/>
              </a:rPr>
              <a:t>write a short paragraph about your favorite film. </a:t>
            </a:r>
            <a:endParaRPr sz="2800" dirty="0">
              <a:solidFill>
                <a:schemeClr val="dk1"/>
              </a:solidFill>
              <a:latin typeface="Calibri"/>
              <a:ea typeface="Calibri"/>
              <a:cs typeface="Calibri"/>
              <a:sym typeface="Calibri"/>
            </a:endParaRPr>
          </a:p>
        </p:txBody>
      </p:sp>
      <p:pic>
        <p:nvPicPr>
          <p:cNvPr id="379" name="Google Shape;379;p20" descr="Presentation with checklist with solid fill"/>
          <p:cNvPicPr preferRelativeResize="0"/>
          <p:nvPr/>
        </p:nvPicPr>
        <p:blipFill rotWithShape="1">
          <a:blip r:embed="rId4">
            <a:alphaModFix/>
          </a:blip>
          <a:srcRect/>
          <a:stretch/>
        </p:blipFill>
        <p:spPr>
          <a:xfrm>
            <a:off x="576198" y="2042184"/>
            <a:ext cx="2851881" cy="28518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1"/>
          <p:cNvSpPr txBox="1"/>
          <p:nvPr/>
        </p:nvSpPr>
        <p:spPr>
          <a:xfrm>
            <a:off x="1131589" y="1299111"/>
            <a:ext cx="10815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Homework</a:t>
            </a:r>
            <a:endParaRPr sz="2800" b="1">
              <a:solidFill>
                <a:schemeClr val="dk1"/>
              </a:solidFill>
              <a:latin typeface="Arial"/>
              <a:ea typeface="Arial"/>
              <a:cs typeface="Arial"/>
              <a:sym typeface="Arial"/>
            </a:endParaRPr>
          </a:p>
        </p:txBody>
      </p:sp>
      <p:sp>
        <p:nvSpPr>
          <p:cNvPr id="386" name="Google Shape;386;p21"/>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87" name="Google Shape;387;p21"/>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pic>
        <p:nvPicPr>
          <p:cNvPr id="388" name="Google Shape;388;p21"/>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89" name="Google Shape;389;p21"/>
          <p:cNvSpPr txBox="1"/>
          <p:nvPr/>
        </p:nvSpPr>
        <p:spPr>
          <a:xfrm>
            <a:off x="487067" y="207665"/>
            <a:ext cx="4132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CONSOLIDATION</a:t>
            </a:r>
            <a:endParaRPr sz="3600" b="1">
              <a:solidFill>
                <a:schemeClr val="dk1"/>
              </a:solidFill>
              <a:latin typeface="Arial"/>
              <a:ea typeface="Arial"/>
              <a:cs typeface="Arial"/>
              <a:sym typeface="Arial"/>
            </a:endParaRPr>
          </a:p>
        </p:txBody>
      </p:sp>
      <p:sp>
        <p:nvSpPr>
          <p:cNvPr id="390" name="Google Shape;390;p21"/>
          <p:cNvSpPr txBox="1"/>
          <p:nvPr/>
        </p:nvSpPr>
        <p:spPr>
          <a:xfrm>
            <a:off x="628983" y="2238692"/>
            <a:ext cx="10513304" cy="9233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Prepare for the next lesson: </a:t>
            </a:r>
            <a:r>
              <a:rPr lang="en-US" sz="3600" b="1">
                <a:solidFill>
                  <a:schemeClr val="accent2"/>
                </a:solidFill>
                <a:latin typeface="Calibri"/>
                <a:ea typeface="Calibri"/>
                <a:cs typeface="Calibri"/>
                <a:sym typeface="Calibri"/>
              </a:rPr>
              <a:t>Looking back &amp; Project</a:t>
            </a:r>
            <a:endParaRPr/>
          </a:p>
        </p:txBody>
      </p:sp>
      <p:pic>
        <p:nvPicPr>
          <p:cNvPr id="391" name="Google Shape;391;p21"/>
          <p:cNvPicPr preferRelativeResize="0"/>
          <p:nvPr/>
        </p:nvPicPr>
        <p:blipFill rotWithShape="1">
          <a:blip r:embed="rId4">
            <a:alphaModFix/>
          </a:blip>
          <a:srcRect/>
          <a:stretch/>
        </p:blipFill>
        <p:spPr>
          <a:xfrm>
            <a:off x="6713339" y="3336073"/>
            <a:ext cx="3222397" cy="32223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2"/>
          <p:cNvPicPr preferRelativeResize="0">
            <a:picLocks noGrp="1"/>
          </p:cNvPicPr>
          <p:nvPr>
            <p:ph type="body" idx="1"/>
          </p:nvPr>
        </p:nvPicPr>
        <p:blipFill rotWithShape="1">
          <a:blip r:embed="rId3">
            <a:alphaModFix/>
          </a:blip>
          <a:srcRect/>
          <a:stretch/>
        </p:blipFill>
        <p:spPr>
          <a:xfrm>
            <a:off x="1524001" y="7553"/>
            <a:ext cx="9143999" cy="68397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3" name="Google Shape;153;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4" name="Google Shape;154;p6"/>
          <p:cNvSpPr/>
          <p:nvPr/>
        </p:nvSpPr>
        <p:spPr>
          <a:xfrm>
            <a:off x="2034633" y="1681882"/>
            <a:ext cx="493817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Watch the video and write down the types of the films. </a:t>
            </a:r>
            <a:endParaRPr sz="2800" b="1" dirty="0">
              <a:solidFill>
                <a:schemeClr val="dk1"/>
              </a:solidFill>
              <a:latin typeface="Arial"/>
              <a:ea typeface="Arial"/>
              <a:cs typeface="Arial"/>
              <a:sym typeface="Arial"/>
            </a:endParaRPr>
          </a:p>
        </p:txBody>
      </p:sp>
      <p:pic>
        <p:nvPicPr>
          <p:cNvPr id="155" name="Google Shape;155;p6" descr="Useful video resources"/>
          <p:cNvPicPr preferRelativeResize="0"/>
          <p:nvPr/>
        </p:nvPicPr>
        <p:blipFill rotWithShape="1">
          <a:blip r:embed="rId4">
            <a:alphaModFix/>
          </a:blip>
          <a:srcRect/>
          <a:stretch/>
        </p:blipFill>
        <p:spPr>
          <a:xfrm>
            <a:off x="268557" y="1218816"/>
            <a:ext cx="1653761" cy="1797313"/>
          </a:xfrm>
          <a:prstGeom prst="rect">
            <a:avLst/>
          </a:prstGeom>
          <a:noFill/>
          <a:ln>
            <a:noFill/>
          </a:ln>
        </p:spPr>
      </p:pic>
      <p:pic>
        <p:nvPicPr>
          <p:cNvPr id="156" name="Google Shape;156;p6"/>
          <p:cNvPicPr preferRelativeResize="0"/>
          <p:nvPr/>
        </p:nvPicPr>
        <p:blipFill rotWithShape="1">
          <a:blip r:embed="rId5">
            <a:alphaModFix/>
          </a:blip>
          <a:srcRect/>
          <a:stretch/>
        </p:blipFill>
        <p:spPr>
          <a:xfrm>
            <a:off x="7510137" y="202239"/>
            <a:ext cx="4256846" cy="6296585"/>
          </a:xfrm>
          <a:prstGeom prst="rect">
            <a:avLst/>
          </a:prstGeom>
          <a:noFill/>
          <a:ln>
            <a:noFill/>
          </a:ln>
        </p:spPr>
      </p:pic>
      <p:sp>
        <p:nvSpPr>
          <p:cNvPr id="157" name="Google Shape;157;p6"/>
          <p:cNvSpPr/>
          <p:nvPr/>
        </p:nvSpPr>
        <p:spPr>
          <a:xfrm>
            <a:off x="1633499" y="3006235"/>
            <a:ext cx="54516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dirty="0">
                <a:solidFill>
                  <a:srgbClr val="C00000"/>
                </a:solidFill>
                <a:latin typeface="Arial"/>
                <a:ea typeface="Arial"/>
                <a:cs typeface="Arial"/>
                <a:sym typeface="Arial"/>
              </a:rPr>
              <a:t>WHICH TYPES OF FILMS CAN YOU SEE IN THE VIDEO?</a:t>
            </a:r>
            <a:endParaRPr sz="3200" b="1" i="1" dirty="0">
              <a:solidFill>
                <a:srgbClr val="C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9138-6E98-4DE1-94DB-B95A086BBF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376D2A-A797-4AE8-BA1A-EAFB2536A5AE}"/>
              </a:ext>
            </a:extLst>
          </p:cNvPr>
          <p:cNvSpPr>
            <a:spLocks noGrp="1"/>
          </p:cNvSpPr>
          <p:nvPr>
            <p:ph type="body" idx="1"/>
          </p:nvPr>
        </p:nvSpPr>
        <p:spPr/>
        <p:txBody>
          <a:bodyPr/>
          <a:lstStyle/>
          <a:p>
            <a:endParaRPr lang="en-US"/>
          </a:p>
        </p:txBody>
      </p:sp>
      <p:pic>
        <p:nvPicPr>
          <p:cNvPr id="4" name="y2mate.com - TYPES OF FILMSESL_360p">
            <a:hlinkClick r:id="" action="ppaction://media"/>
            <a:extLst>
              <a:ext uri="{FF2B5EF4-FFF2-40B4-BE49-F238E27FC236}">
                <a16:creationId xmlns:a16="http://schemas.microsoft.com/office/drawing/2014/main" id="{D9027230-75EC-4202-B87C-5EF5795CE5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4718" y="273377"/>
            <a:ext cx="10689995" cy="4527223"/>
          </a:xfrm>
          <a:prstGeom prst="rect">
            <a:avLst/>
          </a:prstGeom>
        </p:spPr>
      </p:pic>
    </p:spTree>
    <p:extLst>
      <p:ext uri="{BB962C8B-B14F-4D97-AF65-F5344CB8AC3E}">
        <p14:creationId xmlns:p14="http://schemas.microsoft.com/office/powerpoint/2010/main" val="33799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ết quả hình ảnh cho welc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185563"/>
            <a:ext cx="1178560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2"/>
          <p:cNvSpPr txBox="1">
            <a:spLocks noChangeArrowheads="1"/>
          </p:cNvSpPr>
          <p:nvPr/>
        </p:nvSpPr>
        <p:spPr bwMode="auto">
          <a:xfrm>
            <a:off x="1828800" y="274316"/>
            <a:ext cx="8229600" cy="143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buFont typeface="Arial" charset="0"/>
              <a:defRPr>
                <a:solidFill>
                  <a:schemeClr val="tx1"/>
                </a:solidFill>
                <a:latin typeface="Times New Roman" pitchFamily="18" charset="0"/>
                <a:cs typeface="Arial" charset="0"/>
              </a:defRPr>
            </a:lvl6pPr>
            <a:lvl7pPr marL="2971800" indent="-228600" eaLnBrk="0" fontAlgn="base" hangingPunct="0">
              <a:spcBef>
                <a:spcPct val="0"/>
              </a:spcBef>
              <a:spcAft>
                <a:spcPct val="0"/>
              </a:spcAft>
              <a:buFont typeface="Arial" charset="0"/>
              <a:defRPr>
                <a:solidFill>
                  <a:schemeClr val="tx1"/>
                </a:solidFill>
                <a:latin typeface="Times New Roman" pitchFamily="18" charset="0"/>
                <a:cs typeface="Arial" charset="0"/>
              </a:defRPr>
            </a:lvl7pPr>
            <a:lvl8pPr marL="3429000" indent="-228600" eaLnBrk="0" fontAlgn="base" hangingPunct="0">
              <a:spcBef>
                <a:spcPct val="0"/>
              </a:spcBef>
              <a:spcAft>
                <a:spcPct val="0"/>
              </a:spcAft>
              <a:buFont typeface="Arial" charset="0"/>
              <a:defRPr>
                <a:solidFill>
                  <a:schemeClr val="tx1"/>
                </a:solidFill>
                <a:latin typeface="Times New Roman" pitchFamily="18" charset="0"/>
                <a:cs typeface="Arial" charset="0"/>
              </a:defRPr>
            </a:lvl8pPr>
            <a:lvl9pPr marL="3886200" indent="-228600" eaLnBrk="0" fontAlgn="base" hangingPunct="0">
              <a:spcBef>
                <a:spcPct val="0"/>
              </a:spcBef>
              <a:spcAft>
                <a:spcPct val="0"/>
              </a:spcAft>
              <a:buFont typeface="Arial" charset="0"/>
              <a:defRPr>
                <a:solidFill>
                  <a:schemeClr val="tx1"/>
                </a:solidFill>
                <a:latin typeface="Times New Roman" pitchFamily="18" charset="0"/>
                <a:cs typeface="Arial" charset="0"/>
              </a:defRPr>
            </a:lvl9pPr>
          </a:lstStyle>
          <a:p>
            <a:pPr algn="ctr" eaLnBrk="1" hangingPunct="1"/>
            <a:r>
              <a:rPr lang="en-US" sz="4300" dirty="0">
                <a:cs typeface="Times New Roman" pitchFamily="18" charset="0"/>
              </a:rPr>
              <a:t>UNIT 8: FILMS</a:t>
            </a:r>
          </a:p>
          <a:p>
            <a:pPr algn="ctr" eaLnBrk="1" hangingPunct="1"/>
            <a:r>
              <a:rPr lang="en-US" sz="4300" dirty="0">
                <a:cs typeface="Times New Roman" pitchFamily="18" charset="0"/>
              </a:rPr>
              <a:t>Lesson 6: Skills 2</a:t>
            </a:r>
          </a:p>
        </p:txBody>
      </p:sp>
    </p:spTree>
    <p:extLst>
      <p:ext uri="{BB962C8B-B14F-4D97-AF65-F5344CB8AC3E}">
        <p14:creationId xmlns:p14="http://schemas.microsoft.com/office/powerpoint/2010/main" val="847007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180" name="Google Shape;180;p8"/>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PRE-LISTENING</a:t>
            </a:r>
            <a:endParaRPr/>
          </a:p>
        </p:txBody>
      </p:sp>
      <p:sp>
        <p:nvSpPr>
          <p:cNvPr id="181" name="Google Shape;181;p8"/>
          <p:cNvSpPr txBox="1"/>
          <p:nvPr/>
        </p:nvSpPr>
        <p:spPr>
          <a:xfrm>
            <a:off x="1120911" y="1306071"/>
            <a:ext cx="996477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Work in pairs. Discuss the following question.</a:t>
            </a:r>
            <a:endParaRPr sz="2600" b="1">
              <a:solidFill>
                <a:schemeClr val="dk1"/>
              </a:solidFill>
              <a:latin typeface="Arial"/>
              <a:ea typeface="Arial"/>
              <a:cs typeface="Arial"/>
              <a:sym typeface="Arial"/>
            </a:endParaRPr>
          </a:p>
        </p:txBody>
      </p:sp>
      <p:sp>
        <p:nvSpPr>
          <p:cNvPr id="182" name="Google Shape;182;p8"/>
          <p:cNvSpPr/>
          <p:nvPr/>
        </p:nvSpPr>
        <p:spPr>
          <a:xfrm>
            <a:off x="537816" y="1284336"/>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183" name="Google Shape;183;p8"/>
          <p:cNvSpPr txBox="1"/>
          <p:nvPr/>
        </p:nvSpPr>
        <p:spPr>
          <a:xfrm>
            <a:off x="602748" y="1183476"/>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a:p>
        </p:txBody>
      </p:sp>
      <p:sp>
        <p:nvSpPr>
          <p:cNvPr id="184" name="Google Shape;184;p8"/>
          <p:cNvSpPr/>
          <p:nvPr/>
        </p:nvSpPr>
        <p:spPr>
          <a:xfrm>
            <a:off x="1382751" y="1908231"/>
            <a:ext cx="7694342" cy="578882"/>
          </a:xfrm>
          <a:prstGeom prst="wedgeRoundRectCallout">
            <a:avLst>
              <a:gd name="adj1" fmla="val 38355"/>
              <a:gd name="adj2" fmla="val 106991"/>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a:solidFill>
                  <a:srgbClr val="242021"/>
                </a:solidFill>
                <a:latin typeface="Arial"/>
                <a:ea typeface="Arial"/>
                <a:cs typeface="Arial"/>
                <a:sym typeface="Arial"/>
              </a:rPr>
              <a:t>What do you like / dislike about a comedy?</a:t>
            </a:r>
            <a:r>
              <a:rPr lang="en-US" sz="2800">
                <a:solidFill>
                  <a:schemeClr val="dk1"/>
                </a:solidFill>
                <a:latin typeface="Calibri"/>
                <a:ea typeface="Calibri"/>
                <a:cs typeface="Calibri"/>
                <a:sym typeface="Calibri"/>
              </a:rPr>
              <a:t> </a:t>
            </a:r>
            <a:endParaRPr/>
          </a:p>
        </p:txBody>
      </p:sp>
      <p:pic>
        <p:nvPicPr>
          <p:cNvPr id="185" name="Google Shape;185;p8" descr="Conversation - Free people icons"/>
          <p:cNvPicPr preferRelativeResize="0"/>
          <p:nvPr/>
        </p:nvPicPr>
        <p:blipFill rotWithShape="1">
          <a:blip r:embed="rId4">
            <a:alphaModFix/>
          </a:blip>
          <a:srcRect/>
          <a:stretch/>
        </p:blipFill>
        <p:spPr>
          <a:xfrm>
            <a:off x="9313157" y="1073253"/>
            <a:ext cx="2462282" cy="2462283"/>
          </a:xfrm>
          <a:prstGeom prst="rect">
            <a:avLst/>
          </a:prstGeom>
          <a:noFill/>
          <a:ln>
            <a:noFill/>
          </a:ln>
        </p:spPr>
      </p:pic>
      <p:pic>
        <p:nvPicPr>
          <p:cNvPr id="186" name="Google Shape;186;p8" descr="Icon&#10;&#10;Description automatically generated"/>
          <p:cNvPicPr preferRelativeResize="0"/>
          <p:nvPr/>
        </p:nvPicPr>
        <p:blipFill rotWithShape="1">
          <a:blip r:embed="rId5">
            <a:alphaModFix/>
          </a:blip>
          <a:srcRect/>
          <a:stretch/>
        </p:blipFill>
        <p:spPr>
          <a:xfrm>
            <a:off x="6698836" y="2873936"/>
            <a:ext cx="1430866" cy="1251778"/>
          </a:xfrm>
          <a:prstGeom prst="rect">
            <a:avLst/>
          </a:prstGeom>
          <a:noFill/>
          <a:ln>
            <a:noFill/>
          </a:ln>
        </p:spPr>
      </p:pic>
      <p:pic>
        <p:nvPicPr>
          <p:cNvPr id="187" name="Google Shape;187;p8" descr="Icon&#10;&#10;Description automatically generated"/>
          <p:cNvPicPr preferRelativeResize="0"/>
          <p:nvPr/>
        </p:nvPicPr>
        <p:blipFill rotWithShape="1">
          <a:blip r:embed="rId6">
            <a:alphaModFix/>
          </a:blip>
          <a:srcRect/>
          <a:stretch/>
        </p:blipFill>
        <p:spPr>
          <a:xfrm>
            <a:off x="1151826" y="2608258"/>
            <a:ext cx="2201705" cy="1284327"/>
          </a:xfrm>
          <a:prstGeom prst="rect">
            <a:avLst/>
          </a:prstGeom>
          <a:noFill/>
          <a:ln>
            <a:noFill/>
          </a:ln>
        </p:spPr>
      </p:pic>
      <p:sp>
        <p:nvSpPr>
          <p:cNvPr id="188" name="Google Shape;188;p8"/>
          <p:cNvSpPr/>
          <p:nvPr/>
        </p:nvSpPr>
        <p:spPr>
          <a:xfrm>
            <a:off x="685228" y="4102514"/>
            <a:ext cx="41320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MAKES PEOPLE LAUGH</a:t>
            </a:r>
            <a:endParaRPr sz="2400">
              <a:solidFill>
                <a:schemeClr val="dk1"/>
              </a:solidFill>
              <a:latin typeface="Calibri"/>
              <a:ea typeface="Calibri"/>
              <a:cs typeface="Calibri"/>
              <a:sym typeface="Calibri"/>
            </a:endParaRPr>
          </a:p>
        </p:txBody>
      </p:sp>
      <p:sp>
        <p:nvSpPr>
          <p:cNvPr id="189" name="Google Shape;189;p8"/>
          <p:cNvSpPr/>
          <p:nvPr/>
        </p:nvSpPr>
        <p:spPr>
          <a:xfrm>
            <a:off x="685228" y="4724281"/>
            <a:ext cx="4626730" cy="5778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HELPS PEOPLE RELAX</a:t>
            </a:r>
            <a:endParaRPr/>
          </a:p>
        </p:txBody>
      </p:sp>
      <p:sp>
        <p:nvSpPr>
          <p:cNvPr id="190" name="Google Shape;190;p8"/>
          <p:cNvSpPr/>
          <p:nvPr/>
        </p:nvSpPr>
        <p:spPr>
          <a:xfrm>
            <a:off x="685228" y="5353611"/>
            <a:ext cx="3775260"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REDUCES STRESS</a:t>
            </a:r>
            <a:endParaRPr/>
          </a:p>
        </p:txBody>
      </p:sp>
      <p:sp>
        <p:nvSpPr>
          <p:cNvPr id="191" name="Google Shape;191;p8"/>
          <p:cNvSpPr/>
          <p:nvPr/>
        </p:nvSpPr>
        <p:spPr>
          <a:xfrm>
            <a:off x="5467137" y="4116930"/>
            <a:ext cx="5636007" cy="5866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MOSTLY NOT EDUCATIONAL</a:t>
            </a:r>
            <a:endParaRPr sz="2000">
              <a:solidFill>
                <a:schemeClr val="dk1"/>
              </a:solidFill>
              <a:latin typeface="Calibri"/>
              <a:ea typeface="Calibri"/>
              <a:cs typeface="Calibri"/>
              <a:sym typeface="Calibri"/>
            </a:endParaRPr>
          </a:p>
        </p:txBody>
      </p:sp>
      <p:sp>
        <p:nvSpPr>
          <p:cNvPr id="192" name="Google Shape;192;p8"/>
          <p:cNvSpPr/>
          <p:nvPr/>
        </p:nvSpPr>
        <p:spPr>
          <a:xfrm>
            <a:off x="5467137" y="4633260"/>
            <a:ext cx="67248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rgbClr val="000000"/>
                </a:solidFill>
                <a:latin typeface="Calibri"/>
                <a:ea typeface="Calibri"/>
                <a:cs typeface="Calibri"/>
                <a:sym typeface="Calibri"/>
              </a:rPr>
              <a:t>SOME ARE NOT SUITABLE FOR CHILDREN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500"/>
                                        <p:tgtEl>
                                          <p:spTgt spid="1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9"/>
                                        </p:tgtEl>
                                        <p:attrNameLst>
                                          <p:attrName>style.visibility</p:attrName>
                                        </p:attrNameLst>
                                      </p:cBhvr>
                                      <p:to>
                                        <p:strVal val="visible"/>
                                      </p:to>
                                    </p:set>
                                    <p:animEffect transition="in" filter="fade">
                                      <p:cBhvr>
                                        <p:cTn id="20" dur="500"/>
                                        <p:tgtEl>
                                          <p:spTgt spid="1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p:cNvPicPr preferRelativeResize="0"/>
          <p:nvPr/>
        </p:nvPicPr>
        <p:blipFill rotWithShape="1">
          <a:blip r:embed="rId5">
            <a:alphaModFix/>
          </a:blip>
          <a:srcRect/>
          <a:stretch/>
        </p:blipFill>
        <p:spPr>
          <a:xfrm>
            <a:off x="0" y="-10053"/>
            <a:ext cx="12192000" cy="1083306"/>
          </a:xfrm>
          <a:prstGeom prst="rect">
            <a:avLst/>
          </a:prstGeom>
          <a:noFill/>
          <a:ln>
            <a:noFill/>
          </a:ln>
        </p:spPr>
      </p:pic>
      <p:sp>
        <p:nvSpPr>
          <p:cNvPr id="199" name="Google Shape;199;p9"/>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00" name="Google Shape;200;p9"/>
          <p:cNvSpPr txBox="1"/>
          <p:nvPr/>
        </p:nvSpPr>
        <p:spPr>
          <a:xfrm>
            <a:off x="1042458" y="1232611"/>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Mark and Hoa are talking about the film </a:t>
            </a:r>
            <a:r>
              <a:rPr lang="en-US" sz="2400" b="1" i="1">
                <a:solidFill>
                  <a:schemeClr val="dk1"/>
                </a:solidFill>
                <a:latin typeface="Arial"/>
                <a:ea typeface="Arial"/>
                <a:cs typeface="Arial"/>
                <a:sym typeface="Arial"/>
              </a:rPr>
              <a:t>Naughty Twins</a:t>
            </a:r>
            <a:r>
              <a:rPr lang="en-US" sz="2400" b="1">
                <a:solidFill>
                  <a:schemeClr val="dk1"/>
                </a:solidFill>
                <a:latin typeface="Arial"/>
                <a:ea typeface="Arial"/>
                <a:cs typeface="Arial"/>
                <a:sym typeface="Arial"/>
              </a:rPr>
              <a:t>. </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Listen to their conversation. Who stars in the film?</a:t>
            </a:r>
            <a:endParaRPr sz="2400" b="1">
              <a:solidFill>
                <a:schemeClr val="dk1"/>
              </a:solidFill>
              <a:latin typeface="Arial"/>
              <a:ea typeface="Arial"/>
              <a:cs typeface="Arial"/>
              <a:sym typeface="Arial"/>
            </a:endParaRPr>
          </a:p>
        </p:txBody>
      </p:sp>
      <p:sp>
        <p:nvSpPr>
          <p:cNvPr id="201" name="Google Shape;201;p9"/>
          <p:cNvSpPr/>
          <p:nvPr/>
        </p:nvSpPr>
        <p:spPr>
          <a:xfrm>
            <a:off x="487067" y="1357587"/>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02" name="Google Shape;202;p9"/>
          <p:cNvSpPr txBox="1"/>
          <p:nvPr/>
        </p:nvSpPr>
        <p:spPr>
          <a:xfrm>
            <a:off x="539852" y="1254947"/>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sp>
        <p:nvSpPr>
          <p:cNvPr id="203" name="Google Shape;203;p9"/>
          <p:cNvSpPr/>
          <p:nvPr/>
        </p:nvSpPr>
        <p:spPr>
          <a:xfrm>
            <a:off x="8681845" y="1962833"/>
            <a:ext cx="3383670" cy="1259919"/>
          </a:xfrm>
          <a:prstGeom prst="wedgeRoundRectCallout">
            <a:avLst>
              <a:gd name="adj1" fmla="val -55091"/>
              <a:gd name="adj2" fmla="val 88065"/>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dirty="0">
                <a:solidFill>
                  <a:srgbClr val="242021"/>
                </a:solidFill>
                <a:latin typeface="Open Sans"/>
                <a:ea typeface="Open Sans"/>
                <a:cs typeface="Open Sans"/>
                <a:sym typeface="Open Sans"/>
              </a:rPr>
              <a:t>Linda Brown and Susan Smith</a:t>
            </a:r>
            <a:r>
              <a:rPr lang="en-US" sz="4000" b="1" i="1" dirty="0">
                <a:solidFill>
                  <a:schemeClr val="dk1"/>
                </a:solidFill>
                <a:latin typeface="Calibri"/>
                <a:ea typeface="Calibri"/>
                <a:cs typeface="Calibri"/>
                <a:sym typeface="Calibri"/>
              </a:rPr>
              <a:t> </a:t>
            </a:r>
            <a:endParaRPr dirty="0"/>
          </a:p>
        </p:txBody>
      </p:sp>
      <p:pic>
        <p:nvPicPr>
          <p:cNvPr id="204" name="Google Shape;204;p9" descr="Conversation - Free people icons"/>
          <p:cNvPicPr preferRelativeResize="0"/>
          <p:nvPr/>
        </p:nvPicPr>
        <p:blipFill rotWithShape="1">
          <a:blip r:embed="rId6">
            <a:alphaModFix/>
          </a:blip>
          <a:srcRect/>
          <a:stretch/>
        </p:blipFill>
        <p:spPr>
          <a:xfrm>
            <a:off x="6278369" y="2591861"/>
            <a:ext cx="2403476" cy="2403477"/>
          </a:xfrm>
          <a:prstGeom prst="rect">
            <a:avLst/>
          </a:prstGeom>
          <a:noFill/>
          <a:ln>
            <a:noFill/>
          </a:ln>
        </p:spPr>
      </p:pic>
      <p:sp>
        <p:nvSpPr>
          <p:cNvPr id="205" name="Google Shape;205;p9"/>
          <p:cNvSpPr txBox="1"/>
          <p:nvPr/>
        </p:nvSpPr>
        <p:spPr>
          <a:xfrm>
            <a:off x="679509" y="2626484"/>
            <a:ext cx="5416491" cy="2368854"/>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chemeClr val="dk1"/>
              </a:buClr>
              <a:buSzPts val="2600"/>
              <a:buFont typeface="Arial"/>
              <a:buAutoNum type="alphaUcPeriod"/>
            </a:pPr>
            <a:r>
              <a:rPr lang="en-US" sz="2600" b="1" dirty="0">
                <a:solidFill>
                  <a:schemeClr val="dk1"/>
                </a:solidFill>
                <a:latin typeface="Arial"/>
                <a:ea typeface="Arial"/>
                <a:cs typeface="Arial"/>
                <a:sym typeface="Arial"/>
              </a:rPr>
              <a:t>Linda Smith and Susan Brown</a:t>
            </a:r>
            <a:endParaRPr dirty="0"/>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dirty="0">
                <a:solidFill>
                  <a:schemeClr val="dk1"/>
                </a:solidFill>
                <a:latin typeface="Arial"/>
                <a:ea typeface="Arial"/>
                <a:cs typeface="Arial"/>
                <a:sym typeface="Arial"/>
              </a:rPr>
              <a:t>Linda Brown and Susan Smith </a:t>
            </a:r>
            <a:endParaRPr dirty="0"/>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dirty="0">
                <a:solidFill>
                  <a:schemeClr val="dk1"/>
                </a:solidFill>
                <a:latin typeface="Arial"/>
                <a:ea typeface="Arial"/>
                <a:cs typeface="Arial"/>
                <a:sym typeface="Arial"/>
              </a:rPr>
              <a:t>Susan Linda and Brown Smith</a:t>
            </a:r>
            <a:endParaRPr sz="2600" b="1" dirty="0">
              <a:solidFill>
                <a:schemeClr val="dk1"/>
              </a:solidFill>
              <a:latin typeface="Arial"/>
              <a:ea typeface="Arial"/>
              <a:cs typeface="Arial"/>
              <a:sym typeface="Arial"/>
            </a:endParaRPr>
          </a:p>
        </p:txBody>
      </p:sp>
      <p:sp>
        <p:nvSpPr>
          <p:cNvPr id="206" name="Google Shape;206;p9"/>
          <p:cNvSpPr/>
          <p:nvPr/>
        </p:nvSpPr>
        <p:spPr>
          <a:xfrm>
            <a:off x="589080" y="3633505"/>
            <a:ext cx="613063" cy="623455"/>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7" name="Google Shape;207;p9"/>
          <p:cNvPicPr preferRelativeResize="0"/>
          <p:nvPr/>
        </p:nvPicPr>
        <p:blipFill rotWithShape="1">
          <a:blip r:embed="rId5">
            <a:alphaModFix/>
          </a:blip>
          <a:srcRect/>
          <a:stretch/>
        </p:blipFill>
        <p:spPr>
          <a:xfrm>
            <a:off x="0" y="0"/>
            <a:ext cx="12192000" cy="1083306"/>
          </a:xfrm>
          <a:prstGeom prst="rect">
            <a:avLst/>
          </a:prstGeom>
          <a:noFill/>
          <a:ln>
            <a:noFill/>
          </a:ln>
        </p:spPr>
      </p:pic>
      <p:sp>
        <p:nvSpPr>
          <p:cNvPr id="208" name="Google Shape;208;p9"/>
          <p:cNvSpPr txBox="1"/>
          <p:nvPr/>
        </p:nvSpPr>
        <p:spPr>
          <a:xfrm>
            <a:off x="487067" y="218487"/>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pic>
        <p:nvPicPr>
          <p:cNvPr id="3" name="file nghe anh 7 unt 8 skills 2">
            <a:hlinkClick r:id="" action="ppaction://media"/>
            <a:extLst>
              <a:ext uri="{FF2B5EF4-FFF2-40B4-BE49-F238E27FC236}">
                <a16:creationId xmlns:a16="http://schemas.microsoft.com/office/drawing/2014/main" id="{E94B8893-18BD-4BA6-A7A5-2C3D285E77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80175" y="55023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2"/>
          <p:cNvPicPr preferRelativeResize="0"/>
          <p:nvPr/>
        </p:nvPicPr>
        <p:blipFill rotWithShape="1">
          <a:blip r:embed="rId5">
            <a:alphaModFix/>
          </a:blip>
          <a:srcRect/>
          <a:stretch/>
        </p:blipFill>
        <p:spPr>
          <a:xfrm>
            <a:off x="0" y="-10053"/>
            <a:ext cx="12192000" cy="1083306"/>
          </a:xfrm>
          <a:prstGeom prst="rect">
            <a:avLst/>
          </a:prstGeom>
          <a:noFill/>
          <a:ln>
            <a:noFill/>
          </a:ln>
        </p:spPr>
      </p:pic>
      <p:sp>
        <p:nvSpPr>
          <p:cNvPr id="240" name="Google Shape;240;p12"/>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WHILE-LISTENING</a:t>
            </a:r>
            <a:endParaRPr/>
          </a:p>
        </p:txBody>
      </p:sp>
      <p:sp>
        <p:nvSpPr>
          <p:cNvPr id="241" name="Google Shape;241;p12"/>
          <p:cNvSpPr txBox="1"/>
          <p:nvPr/>
        </p:nvSpPr>
        <p:spPr>
          <a:xfrm>
            <a:off x="1042458" y="1154958"/>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Listen to the conversation again. Choose the best answer to each question below.</a:t>
            </a:r>
            <a:endParaRPr sz="2400" b="1">
              <a:solidFill>
                <a:schemeClr val="dk1"/>
              </a:solidFill>
              <a:latin typeface="Arial"/>
              <a:ea typeface="Arial"/>
              <a:cs typeface="Arial"/>
              <a:sym typeface="Arial"/>
            </a:endParaRPr>
          </a:p>
        </p:txBody>
      </p:sp>
      <p:sp>
        <p:nvSpPr>
          <p:cNvPr id="242" name="Google Shape;242;p12"/>
          <p:cNvSpPr/>
          <p:nvPr/>
        </p:nvSpPr>
        <p:spPr>
          <a:xfrm>
            <a:off x="487067" y="1220805"/>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539852" y="1118165"/>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44" name="Google Shape;244;p12"/>
          <p:cNvSpPr txBox="1"/>
          <p:nvPr/>
        </p:nvSpPr>
        <p:spPr>
          <a:xfrm>
            <a:off x="0" y="2088595"/>
            <a:ext cx="4755027" cy="452431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i="0" dirty="0">
                <a:solidFill>
                  <a:srgbClr val="F26548"/>
                </a:solidFill>
                <a:latin typeface="Arial"/>
                <a:ea typeface="Arial"/>
                <a:cs typeface="Arial"/>
                <a:sym typeface="Arial"/>
              </a:rPr>
              <a:t>1. </a:t>
            </a:r>
            <a:r>
              <a:rPr lang="en-US" sz="2400" i="1" dirty="0">
                <a:solidFill>
                  <a:srgbClr val="242021"/>
                </a:solidFill>
                <a:latin typeface="Arial"/>
                <a:ea typeface="Arial"/>
                <a:cs typeface="Arial"/>
                <a:sym typeface="Arial"/>
              </a:rPr>
              <a:t>Naughty Twins</a:t>
            </a:r>
            <a:r>
              <a:rPr lang="en-US" sz="2400" i="0" dirty="0">
                <a:solidFill>
                  <a:srgbClr val="242021"/>
                </a:solidFill>
                <a:latin typeface="Arial"/>
                <a:ea typeface="Arial"/>
                <a:cs typeface="Arial"/>
                <a:sym typeface="Arial"/>
              </a:rPr>
              <a:t> is a </a:t>
            </a:r>
            <a:r>
              <a:rPr lang="en-US" sz="1600" i="0" dirty="0">
                <a:solidFill>
                  <a:srgbClr val="949599"/>
                </a:solidFill>
                <a:latin typeface="Arial"/>
                <a:ea typeface="Arial"/>
                <a:cs typeface="Arial"/>
                <a:sym typeface="Arial"/>
              </a:rPr>
              <a:t>______</a:t>
            </a:r>
            <a:r>
              <a:rPr lang="en-US" sz="2400" i="0" dirty="0">
                <a:solidFill>
                  <a:srgbClr val="242021"/>
                </a:solidFill>
                <a:latin typeface="Arial"/>
                <a:ea typeface="Arial"/>
                <a:cs typeface="Arial"/>
                <a:sym typeface="Arial"/>
              </a:rPr>
              <a:t>.</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A. </a:t>
            </a:r>
            <a:r>
              <a:rPr lang="en-US" sz="2400" b="0" i="0" dirty="0">
                <a:solidFill>
                  <a:srgbClr val="242021"/>
                </a:solidFill>
                <a:latin typeface="Arial"/>
                <a:ea typeface="Arial"/>
                <a:cs typeface="Arial"/>
                <a:sym typeface="Arial"/>
              </a:rPr>
              <a:t>comedy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b="0" i="0" dirty="0">
                <a:solidFill>
                  <a:srgbClr val="00A9A5"/>
                </a:solidFill>
                <a:latin typeface="Arial"/>
                <a:ea typeface="Arial"/>
                <a:cs typeface="Arial"/>
                <a:sym typeface="Arial"/>
              </a:rPr>
              <a:t>	B. </a:t>
            </a:r>
            <a:r>
              <a:rPr lang="en-US" sz="2400" b="0" i="0" dirty="0">
                <a:solidFill>
                  <a:srgbClr val="242021"/>
                </a:solidFill>
                <a:latin typeface="Arial"/>
                <a:ea typeface="Arial"/>
                <a:cs typeface="Arial"/>
                <a:sym typeface="Arial"/>
              </a:rPr>
              <a:t>science fiction film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b="0" i="0" dirty="0">
                <a:solidFill>
                  <a:srgbClr val="00A9A5"/>
                </a:solidFill>
                <a:latin typeface="Arial"/>
                <a:ea typeface="Arial"/>
                <a:cs typeface="Arial"/>
                <a:sym typeface="Arial"/>
              </a:rPr>
              <a:t>	C. </a:t>
            </a:r>
            <a:r>
              <a:rPr lang="en-US" sz="2400" b="0" i="0" dirty="0">
                <a:solidFill>
                  <a:srgbClr val="242021"/>
                </a:solidFill>
                <a:latin typeface="Arial"/>
                <a:ea typeface="Arial"/>
                <a:cs typeface="Arial"/>
                <a:sym typeface="Arial"/>
              </a:rPr>
              <a:t>horror film</a:t>
            </a:r>
            <a:endParaRPr dirty="0"/>
          </a:p>
          <a:p>
            <a:pPr marL="0" marR="0" lvl="0" indent="0" algn="l" rtl="0">
              <a:lnSpc>
                <a:spcPct val="120000"/>
              </a:lnSpc>
              <a:spcBef>
                <a:spcPts val="0"/>
              </a:spcBef>
              <a:spcAft>
                <a:spcPts val="0"/>
              </a:spcAft>
              <a:buNone/>
            </a:pPr>
            <a:br>
              <a:rPr lang="en-US" sz="2400" b="0" i="0" dirty="0">
                <a:solidFill>
                  <a:srgbClr val="242021"/>
                </a:solidFill>
                <a:latin typeface="Arial"/>
                <a:ea typeface="Arial"/>
                <a:cs typeface="Arial"/>
                <a:sym typeface="Arial"/>
              </a:rPr>
            </a:br>
            <a:r>
              <a:rPr lang="en-US" sz="2400" dirty="0">
                <a:solidFill>
                  <a:srgbClr val="F26548"/>
                </a:solidFill>
                <a:latin typeface="Arial"/>
                <a:ea typeface="Arial"/>
                <a:cs typeface="Arial"/>
                <a:sym typeface="Arial"/>
              </a:rPr>
              <a:t>2. </a:t>
            </a:r>
            <a:r>
              <a:rPr lang="en-US" sz="2400" i="0" dirty="0">
                <a:solidFill>
                  <a:srgbClr val="242021"/>
                </a:solidFill>
                <a:latin typeface="Arial"/>
                <a:ea typeface="Arial"/>
                <a:cs typeface="Arial"/>
                <a:sym typeface="Arial"/>
              </a:rPr>
              <a:t>The main characters are </a:t>
            </a:r>
            <a:r>
              <a:rPr lang="en-US" sz="1600" i="0" dirty="0">
                <a:solidFill>
                  <a:srgbClr val="949599"/>
                </a:solidFill>
                <a:latin typeface="Arial"/>
                <a:ea typeface="Arial"/>
                <a:cs typeface="Arial"/>
                <a:sym typeface="Arial"/>
              </a:rPr>
              <a:t>______</a:t>
            </a:r>
            <a:r>
              <a:rPr lang="en-US" sz="2400" i="0" dirty="0">
                <a:solidFill>
                  <a:srgbClr val="242021"/>
                </a:solidFill>
                <a:latin typeface="Arial"/>
                <a:ea typeface="Arial"/>
                <a:cs typeface="Arial"/>
                <a:sym typeface="Arial"/>
              </a:rPr>
              <a:t>.</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A. </a:t>
            </a:r>
            <a:r>
              <a:rPr lang="en-US" sz="2400" b="0" i="0" dirty="0">
                <a:solidFill>
                  <a:srgbClr val="242021"/>
                </a:solidFill>
                <a:latin typeface="Arial"/>
                <a:ea typeface="Arial"/>
                <a:cs typeface="Arial"/>
                <a:sym typeface="Arial"/>
              </a:rPr>
              <a:t>old classmates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B. </a:t>
            </a:r>
            <a:r>
              <a:rPr lang="en-US" sz="2400" b="0" i="0" dirty="0">
                <a:solidFill>
                  <a:srgbClr val="242021"/>
                </a:solidFill>
                <a:latin typeface="Arial"/>
                <a:ea typeface="Arial"/>
                <a:cs typeface="Arial"/>
                <a:sym typeface="Arial"/>
              </a:rPr>
              <a:t>twin brothers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C. </a:t>
            </a:r>
            <a:r>
              <a:rPr lang="en-US" sz="2400" b="0" i="0" dirty="0">
                <a:solidFill>
                  <a:srgbClr val="242021"/>
                </a:solidFill>
                <a:latin typeface="Arial"/>
                <a:ea typeface="Arial"/>
                <a:cs typeface="Arial"/>
                <a:sym typeface="Arial"/>
              </a:rPr>
              <a:t>twin sisters</a:t>
            </a:r>
            <a:br>
              <a:rPr lang="en-US" sz="2400" b="0" i="0" dirty="0">
                <a:solidFill>
                  <a:srgbClr val="242021"/>
                </a:solidFill>
                <a:latin typeface="Arial"/>
                <a:ea typeface="Arial"/>
                <a:cs typeface="Arial"/>
                <a:sym typeface="Arial"/>
              </a:rPr>
            </a:br>
            <a:endParaRPr sz="2400" dirty="0">
              <a:solidFill>
                <a:schemeClr val="dk1"/>
              </a:solidFill>
              <a:latin typeface="Calibri"/>
              <a:ea typeface="Calibri"/>
              <a:cs typeface="Calibri"/>
              <a:sym typeface="Calibri"/>
            </a:endParaRPr>
          </a:p>
        </p:txBody>
      </p:sp>
      <p:sp>
        <p:nvSpPr>
          <p:cNvPr id="245" name="Google Shape;245;p12"/>
          <p:cNvSpPr/>
          <p:nvPr/>
        </p:nvSpPr>
        <p:spPr>
          <a:xfrm>
            <a:off x="939577" y="2575230"/>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2"/>
          <p:cNvSpPr/>
          <p:nvPr/>
        </p:nvSpPr>
        <p:spPr>
          <a:xfrm>
            <a:off x="939577" y="5672058"/>
            <a:ext cx="409248" cy="426067"/>
          </a:xfrm>
          <a:prstGeom prst="ellipse">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C3A2862-15D8-4CED-A48F-A187FBA83518}"/>
              </a:ext>
            </a:extLst>
          </p:cNvPr>
          <p:cNvPicPr>
            <a:picLocks noChangeAspect="1"/>
          </p:cNvPicPr>
          <p:nvPr/>
        </p:nvPicPr>
        <p:blipFill>
          <a:blip r:embed="rId6"/>
          <a:stretch>
            <a:fillRect/>
          </a:stretch>
        </p:blipFill>
        <p:spPr>
          <a:xfrm>
            <a:off x="4453378" y="2351139"/>
            <a:ext cx="7998645" cy="4157832"/>
          </a:xfrm>
          <a:prstGeom prst="rect">
            <a:avLst/>
          </a:prstGeom>
        </p:spPr>
      </p:pic>
      <p:pic>
        <p:nvPicPr>
          <p:cNvPr id="5" name="Picture 4">
            <a:extLst>
              <a:ext uri="{FF2B5EF4-FFF2-40B4-BE49-F238E27FC236}">
                <a16:creationId xmlns:a16="http://schemas.microsoft.com/office/drawing/2014/main" id="{793F920F-11CA-4B57-9212-4745CC712DD1}"/>
              </a:ext>
            </a:extLst>
          </p:cNvPr>
          <p:cNvPicPr>
            <a:picLocks noChangeAspect="1"/>
          </p:cNvPicPr>
          <p:nvPr/>
        </p:nvPicPr>
        <p:blipFill>
          <a:blip r:embed="rId7"/>
          <a:stretch>
            <a:fillRect/>
          </a:stretch>
        </p:blipFill>
        <p:spPr>
          <a:xfrm>
            <a:off x="5383224" y="2818195"/>
            <a:ext cx="438950" cy="457240"/>
          </a:xfrm>
          <a:prstGeom prst="rect">
            <a:avLst/>
          </a:prstGeom>
        </p:spPr>
      </p:pic>
      <p:pic>
        <p:nvPicPr>
          <p:cNvPr id="6" name="Picture 5">
            <a:extLst>
              <a:ext uri="{FF2B5EF4-FFF2-40B4-BE49-F238E27FC236}">
                <a16:creationId xmlns:a16="http://schemas.microsoft.com/office/drawing/2014/main" id="{326C76CC-2D6E-4C63-9A3A-9CB0AD38FB91}"/>
              </a:ext>
            </a:extLst>
          </p:cNvPr>
          <p:cNvPicPr>
            <a:picLocks noChangeAspect="1"/>
          </p:cNvPicPr>
          <p:nvPr/>
        </p:nvPicPr>
        <p:blipFill>
          <a:blip r:embed="rId7"/>
          <a:stretch>
            <a:fillRect/>
          </a:stretch>
        </p:blipFill>
        <p:spPr>
          <a:xfrm>
            <a:off x="5437575" y="5090473"/>
            <a:ext cx="438950" cy="397517"/>
          </a:xfrm>
          <a:prstGeom prst="rect">
            <a:avLst/>
          </a:prstGeom>
        </p:spPr>
      </p:pic>
      <p:pic>
        <p:nvPicPr>
          <p:cNvPr id="7" name="file nghe anh 7 unit 8 skills 2 part 3">
            <a:hlinkClick r:id="" action="ppaction://media"/>
            <a:extLst>
              <a:ext uri="{FF2B5EF4-FFF2-40B4-BE49-F238E27FC236}">
                <a16:creationId xmlns:a16="http://schemas.microsoft.com/office/drawing/2014/main" id="{9697342E-4624-4050-AA83-867F2D77EA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66445" y="18909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21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AEC8D-24B8-4C4A-9957-1C4118A89D4D}"/>
              </a:ext>
            </a:extLst>
          </p:cNvPr>
          <p:cNvSpPr>
            <a:spLocks noGrp="1"/>
          </p:cNvSpPr>
          <p:nvPr>
            <p:ph type="body" idx="1"/>
          </p:nvPr>
        </p:nvSpPr>
        <p:spPr>
          <a:xfrm>
            <a:off x="329938" y="1102936"/>
            <a:ext cx="11528982" cy="5373277"/>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1. How many part are there in the paragraph?</a:t>
            </a:r>
          </a:p>
          <a:p>
            <a:r>
              <a:rPr lang="en-US" sz="3200" dirty="0">
                <a:solidFill>
                  <a:schemeClr val="tx1"/>
                </a:solidFill>
                <a:latin typeface="Times New Roman" panose="02020603050405020304" pitchFamily="18" charset="0"/>
                <a:cs typeface="Times New Roman" panose="02020603050405020304" pitchFamily="18" charset="0"/>
              </a:rPr>
              <a:t>There are 3 parts</a:t>
            </a:r>
          </a:p>
          <a:p>
            <a:r>
              <a:rPr lang="en-US" sz="3200" dirty="0">
                <a:solidFill>
                  <a:schemeClr val="tx1"/>
                </a:solidFill>
                <a:latin typeface="Times New Roman" panose="02020603050405020304" pitchFamily="18" charset="0"/>
                <a:cs typeface="Times New Roman" panose="02020603050405020304" pitchFamily="18" charset="0"/>
              </a:rPr>
              <a:t>2. What are they?</a:t>
            </a:r>
          </a:p>
          <a:p>
            <a:pPr marL="685800" indent="-457200">
              <a:buFontTx/>
              <a:buChar char="-"/>
            </a:pPr>
            <a:r>
              <a:rPr lang="en-US" sz="3200" dirty="0">
                <a:solidFill>
                  <a:schemeClr val="tx1"/>
                </a:solidFill>
                <a:latin typeface="Times New Roman" panose="02020603050405020304" pitchFamily="18" charset="0"/>
                <a:cs typeface="Times New Roman" panose="02020603050405020304" pitchFamily="18" charset="0"/>
              </a:rPr>
              <a:t>Introduction</a:t>
            </a:r>
          </a:p>
          <a:p>
            <a:pPr marL="685800" indent="-457200">
              <a:buFontTx/>
              <a:buChar char="-"/>
            </a:pPr>
            <a:r>
              <a:rPr lang="en-US" sz="3200" dirty="0">
                <a:solidFill>
                  <a:schemeClr val="tx1"/>
                </a:solidFill>
                <a:latin typeface="Times New Roman" panose="02020603050405020304" pitchFamily="18" charset="0"/>
                <a:cs typeface="Times New Roman" panose="02020603050405020304" pitchFamily="18" charset="0"/>
              </a:rPr>
              <a:t>Body</a:t>
            </a:r>
          </a:p>
          <a:p>
            <a:pPr marL="685800" indent="-457200">
              <a:buFontTx/>
              <a:buChar char="-"/>
            </a:pPr>
            <a:r>
              <a:rPr lang="en-US" sz="3200" dirty="0">
                <a:solidFill>
                  <a:schemeClr val="tx1"/>
                </a:solidFill>
                <a:latin typeface="Times New Roman" panose="02020603050405020304" pitchFamily="18" charset="0"/>
                <a:cs typeface="Times New Roman" panose="02020603050405020304" pitchFamily="18" charset="0"/>
              </a:rPr>
              <a:t>Conclusion</a:t>
            </a:r>
          </a:p>
        </p:txBody>
      </p:sp>
      <p:sp>
        <p:nvSpPr>
          <p:cNvPr id="5" name="Google Shape;284;p15">
            <a:extLst>
              <a:ext uri="{FF2B5EF4-FFF2-40B4-BE49-F238E27FC236}">
                <a16:creationId xmlns:a16="http://schemas.microsoft.com/office/drawing/2014/main" id="{6EFF474B-C2C2-41FB-B773-35F4479DB111}"/>
              </a:ext>
            </a:extLst>
          </p:cNvPr>
          <p:cNvSpPr txBox="1">
            <a:spLocks noGrp="1"/>
          </p:cNvSpPr>
          <p:nvPr>
            <p:ph type="title"/>
          </p:nvPr>
        </p:nvSpPr>
        <p:spPr>
          <a:xfrm>
            <a:off x="330200" y="198438"/>
            <a:ext cx="10914063" cy="5908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PRE-WRITING</a:t>
            </a:r>
            <a:endParaRPr dirty="0"/>
          </a:p>
        </p:txBody>
      </p:sp>
    </p:spTree>
    <p:extLst>
      <p:ext uri="{BB962C8B-B14F-4D97-AF65-F5344CB8AC3E}">
        <p14:creationId xmlns:p14="http://schemas.microsoft.com/office/powerpoint/2010/main" val="28413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5"/>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284" name="Google Shape;284;p15"/>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PRE-WRITING</a:t>
            </a:r>
            <a:endParaRPr dirty="0"/>
          </a:p>
        </p:txBody>
      </p:sp>
      <p:sp>
        <p:nvSpPr>
          <p:cNvPr id="285" name="Google Shape;285;p15"/>
          <p:cNvSpPr txBox="1"/>
          <p:nvPr/>
        </p:nvSpPr>
        <p:spPr>
          <a:xfrm>
            <a:off x="1042458" y="1166138"/>
            <a:ext cx="996477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Make notes about one of your favourite films.</a:t>
            </a:r>
            <a:endParaRPr sz="2600" b="1">
              <a:solidFill>
                <a:schemeClr val="dk1"/>
              </a:solidFill>
              <a:latin typeface="Arial"/>
              <a:ea typeface="Arial"/>
              <a:cs typeface="Arial"/>
              <a:sym typeface="Arial"/>
            </a:endParaRPr>
          </a:p>
        </p:txBody>
      </p:sp>
      <p:sp>
        <p:nvSpPr>
          <p:cNvPr id="286" name="Google Shape;286;p15"/>
          <p:cNvSpPr/>
          <p:nvPr/>
        </p:nvSpPr>
        <p:spPr>
          <a:xfrm>
            <a:off x="487067" y="1144099"/>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87" name="Google Shape;287;p15"/>
          <p:cNvSpPr txBox="1"/>
          <p:nvPr/>
        </p:nvSpPr>
        <p:spPr>
          <a:xfrm>
            <a:off x="539852" y="1041459"/>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4</a:t>
            </a:r>
            <a:endParaRPr/>
          </a:p>
        </p:txBody>
      </p:sp>
      <p:pic>
        <p:nvPicPr>
          <p:cNvPr id="288" name="Google Shape;288;p15"/>
          <p:cNvPicPr preferRelativeResize="0"/>
          <p:nvPr/>
        </p:nvPicPr>
        <p:blipFill rotWithShape="1">
          <a:blip r:embed="rId4">
            <a:alphaModFix/>
          </a:blip>
          <a:srcRect/>
          <a:stretch/>
        </p:blipFill>
        <p:spPr>
          <a:xfrm>
            <a:off x="329660" y="1749345"/>
            <a:ext cx="5766340" cy="5098807"/>
          </a:xfrm>
          <a:prstGeom prst="rect">
            <a:avLst/>
          </a:prstGeom>
          <a:noFill/>
          <a:ln>
            <a:noFill/>
          </a:ln>
        </p:spPr>
      </p:pic>
      <p:cxnSp>
        <p:nvCxnSpPr>
          <p:cNvPr id="289" name="Google Shape;289;p15"/>
          <p:cNvCxnSpPr/>
          <p:nvPr/>
        </p:nvCxnSpPr>
        <p:spPr>
          <a:xfrm>
            <a:off x="3498273" y="2920808"/>
            <a:ext cx="29025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0" name="Google Shape;290;p15"/>
          <p:cNvCxnSpPr/>
          <p:nvPr/>
        </p:nvCxnSpPr>
        <p:spPr>
          <a:xfrm>
            <a:off x="2698173" y="3492308"/>
            <a:ext cx="37026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1" name="Google Shape;291;p15"/>
          <p:cNvCxnSpPr/>
          <p:nvPr/>
        </p:nvCxnSpPr>
        <p:spPr>
          <a:xfrm>
            <a:off x="2240973" y="4298748"/>
            <a:ext cx="41598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2" name="Google Shape;292;p15"/>
          <p:cNvCxnSpPr/>
          <p:nvPr/>
        </p:nvCxnSpPr>
        <p:spPr>
          <a:xfrm>
            <a:off x="4610100" y="4846169"/>
            <a:ext cx="1790700"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3" name="Google Shape;293;p15"/>
          <p:cNvCxnSpPr/>
          <p:nvPr/>
        </p:nvCxnSpPr>
        <p:spPr>
          <a:xfrm>
            <a:off x="2615045" y="5632836"/>
            <a:ext cx="37857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4" name="Google Shape;294;p15"/>
          <p:cNvCxnSpPr/>
          <p:nvPr/>
        </p:nvCxnSpPr>
        <p:spPr>
          <a:xfrm>
            <a:off x="3955473" y="6158518"/>
            <a:ext cx="2445327" cy="0"/>
          </a:xfrm>
          <a:prstGeom prst="straightConnector1">
            <a:avLst/>
          </a:prstGeom>
          <a:noFill/>
          <a:ln w="38100" cap="flat" cmpd="sng">
            <a:solidFill>
              <a:srgbClr val="C00000"/>
            </a:solidFill>
            <a:prstDash val="solid"/>
            <a:miter lim="800000"/>
            <a:headEnd type="none" w="sm" len="sm"/>
            <a:tailEnd type="triangle" w="med" len="med"/>
          </a:ln>
        </p:spPr>
      </p:cxnSp>
      <p:sp>
        <p:nvSpPr>
          <p:cNvPr id="295" name="Google Shape;295;p15"/>
          <p:cNvSpPr txBox="1"/>
          <p:nvPr/>
        </p:nvSpPr>
        <p:spPr>
          <a:xfrm>
            <a:off x="6517370" y="2659198"/>
            <a:ext cx="29798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Harry Potter</a:t>
            </a:r>
            <a:endParaRPr sz="2800" b="1">
              <a:solidFill>
                <a:srgbClr val="1E4E79"/>
              </a:solidFill>
              <a:latin typeface="Calibri"/>
              <a:ea typeface="Calibri"/>
              <a:cs typeface="Calibri"/>
              <a:sym typeface="Calibri"/>
            </a:endParaRPr>
          </a:p>
        </p:txBody>
      </p:sp>
      <p:sp>
        <p:nvSpPr>
          <p:cNvPr id="296" name="Google Shape;296;p15"/>
          <p:cNvSpPr txBox="1"/>
          <p:nvPr/>
        </p:nvSpPr>
        <p:spPr>
          <a:xfrm>
            <a:off x="6517370" y="3279084"/>
            <a:ext cx="29798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Fantasy / Fiction</a:t>
            </a:r>
            <a:endParaRPr sz="2800" b="1">
              <a:solidFill>
                <a:srgbClr val="1E4E79"/>
              </a:solidFill>
              <a:latin typeface="Calibri"/>
              <a:ea typeface="Calibri"/>
              <a:cs typeface="Calibri"/>
              <a:sym typeface="Calibri"/>
            </a:endParaRPr>
          </a:p>
        </p:txBody>
      </p:sp>
      <p:sp>
        <p:nvSpPr>
          <p:cNvPr id="297" name="Google Shape;297;p15"/>
          <p:cNvSpPr txBox="1"/>
          <p:nvPr/>
        </p:nvSpPr>
        <p:spPr>
          <a:xfrm>
            <a:off x="6483926" y="3832410"/>
            <a:ext cx="5274581" cy="8154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a:solidFill>
                  <a:srgbClr val="1E4E79"/>
                </a:solidFill>
                <a:latin typeface="Calibri"/>
                <a:ea typeface="Calibri"/>
                <a:cs typeface="Calibri"/>
                <a:sym typeface="Calibri"/>
              </a:rPr>
              <a:t>Daniel Radcliffe, </a:t>
            </a:r>
            <a:r>
              <a:rPr lang="en-US" sz="2800" b="1">
                <a:solidFill>
                  <a:srgbClr val="F7941E"/>
                </a:solidFill>
                <a:latin typeface="Calibri"/>
                <a:ea typeface="Calibri"/>
                <a:cs typeface="Calibri"/>
                <a:sym typeface="Calibri"/>
              </a:rPr>
              <a:t>Emma Watson</a:t>
            </a:r>
            <a:r>
              <a:rPr lang="en-US" sz="2800" b="1">
                <a:solidFill>
                  <a:srgbClr val="1E4E79"/>
                </a:solidFill>
                <a:latin typeface="Calibri"/>
                <a:ea typeface="Calibri"/>
                <a:cs typeface="Calibri"/>
                <a:sym typeface="Calibri"/>
              </a:rPr>
              <a:t>, </a:t>
            </a:r>
            <a:endParaRPr sz="2800" b="1">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1">
                <a:solidFill>
                  <a:srgbClr val="1E4E79"/>
                </a:solidFill>
                <a:latin typeface="Calibri"/>
                <a:ea typeface="Calibri"/>
                <a:cs typeface="Calibri"/>
                <a:sym typeface="Calibri"/>
              </a:rPr>
              <a:t>Rupert Grint </a:t>
            </a:r>
            <a:endParaRPr sz="2800" b="1">
              <a:solidFill>
                <a:srgbClr val="1E4E79"/>
              </a:solidFill>
              <a:latin typeface="Calibri"/>
              <a:ea typeface="Calibri"/>
              <a:cs typeface="Calibri"/>
              <a:sym typeface="Calibri"/>
            </a:endParaRPr>
          </a:p>
        </p:txBody>
      </p:sp>
      <p:sp>
        <p:nvSpPr>
          <p:cNvPr id="298" name="Google Shape;298;p15"/>
          <p:cNvSpPr txBox="1"/>
          <p:nvPr/>
        </p:nvSpPr>
        <p:spPr>
          <a:xfrm>
            <a:off x="6517369" y="5373688"/>
            <a:ext cx="47771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Great acting, beautiful scences</a:t>
            </a:r>
            <a:endParaRPr sz="2800" b="1">
              <a:solidFill>
                <a:srgbClr val="1E4E79"/>
              </a:solidFill>
              <a:latin typeface="Calibri"/>
              <a:ea typeface="Calibri"/>
              <a:cs typeface="Calibri"/>
              <a:sym typeface="Calibri"/>
            </a:endParaRPr>
          </a:p>
        </p:txBody>
      </p:sp>
      <p:sp>
        <p:nvSpPr>
          <p:cNvPr id="299" name="Google Shape;299;p15"/>
          <p:cNvSpPr txBox="1"/>
          <p:nvPr/>
        </p:nvSpPr>
        <p:spPr>
          <a:xfrm>
            <a:off x="6517369" y="5896908"/>
            <a:ext cx="47771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Gripping, moving, funny</a:t>
            </a:r>
            <a:endParaRPr sz="2800" b="1">
              <a:solidFill>
                <a:srgbClr val="1E4E79"/>
              </a:solidFill>
              <a:latin typeface="Calibri"/>
              <a:ea typeface="Calibri"/>
              <a:cs typeface="Calibri"/>
              <a:sym typeface="Calibri"/>
            </a:endParaRPr>
          </a:p>
        </p:txBody>
      </p:sp>
      <p:sp>
        <p:nvSpPr>
          <p:cNvPr id="300" name="Google Shape;300;p15"/>
          <p:cNvSpPr txBox="1"/>
          <p:nvPr/>
        </p:nvSpPr>
        <p:spPr>
          <a:xfrm>
            <a:off x="6483926" y="4528102"/>
            <a:ext cx="5843579"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1E4E79"/>
                </a:solidFill>
                <a:latin typeface="Calibri"/>
                <a:ea typeface="Calibri"/>
                <a:cs typeface="Calibri"/>
                <a:sym typeface="Calibri"/>
              </a:rPr>
              <a:t>A group of teenage wizards and witches in Hogwarts fight against the Dark Lord.</a:t>
            </a:r>
            <a:endParaRPr sz="2600" b="1">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435</Words>
  <Application>Microsoft Office PowerPoint</Application>
  <PresentationFormat>Widescreen</PresentationFormat>
  <Paragraphs>78</Paragraphs>
  <Slides>13</Slides>
  <Notes>10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Courier New</vt:lpstr>
      <vt:lpstr>Open Sans</vt:lpstr>
      <vt:lpstr>Calibri</vt:lpstr>
      <vt:lpstr>Noto Sans Symbols</vt:lpstr>
      <vt:lpstr>Arial</vt:lpstr>
      <vt:lpstr>VNI-Ariston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PRE-WRITING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HH</cp:lastModifiedBy>
  <cp:revision>7</cp:revision>
  <dcterms:created xsi:type="dcterms:W3CDTF">2020-12-09T02:04:09Z</dcterms:created>
  <dcterms:modified xsi:type="dcterms:W3CDTF">2025-02-17T10:46:29Z</dcterms:modified>
</cp:coreProperties>
</file>