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9"/>
  </p:notesMasterIdLst>
  <p:sldIdLst>
    <p:sldId id="271" r:id="rId3"/>
    <p:sldId id="285" r:id="rId4"/>
    <p:sldId id="283" r:id="rId5"/>
    <p:sldId id="349" r:id="rId6"/>
    <p:sldId id="348" r:id="rId7"/>
    <p:sldId id="256" r:id="rId8"/>
    <p:sldId id="347" r:id="rId9"/>
    <p:sldId id="331" r:id="rId10"/>
    <p:sldId id="332" r:id="rId11"/>
    <p:sldId id="338" r:id="rId12"/>
    <p:sldId id="340" r:id="rId13"/>
    <p:sldId id="342" r:id="rId14"/>
    <p:sldId id="313" r:id="rId15"/>
    <p:sldId id="280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H" initials="H" lastIdx="1" clrIdx="0">
    <p:extLst>
      <p:ext uri="{19B8F6BF-5375-455C-9EA6-DF929625EA0E}">
        <p15:presenceInfo xmlns:p15="http://schemas.microsoft.com/office/powerpoint/2012/main" userId="H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E6B845"/>
    <a:srgbClr val="00A9A5"/>
    <a:srgbClr val="F7941E"/>
    <a:srgbClr val="FBB040"/>
    <a:srgbClr val="FFDAAB"/>
    <a:srgbClr val="48C0B6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3089"/>
  </p:normalViewPr>
  <p:slideViewPr>
    <p:cSldViewPr snapToGrid="0" showGuides="1">
      <p:cViewPr varScale="1">
        <p:scale>
          <a:sx n="80" d="100"/>
          <a:sy n="80" d="100"/>
        </p:scale>
        <p:origin x="1205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</dgm:pt>
    <dgm:pt modelId="{9DEF6C18-816D-47C2-AC9B-8FC46B6F6AFB}" type="pres">
      <dgm:prSet presAssocID="{BB12BF44-DAD1-42BA-8CBC-89072BC83F28}" presName="ribbon" presStyleLbl="node1" presStyleIdx="0" presStyleCnt="1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</dgm:pt>
  </dgm:ptLst>
  <dgm:cxnLst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1DFC3E1B-8654-4C0A-84DF-B1635B868A1B}" type="presOf" srcId="{6CDE2599-E91F-42F7-B348-ADC551BC07C8}" destId="{FCC475DA-4B96-4983-8988-3A4FFC7AAA4E}" srcOrd="0" destOrd="0" presId="urn:microsoft.com/office/officeart/2005/8/layout/arrow6"/>
    <dgm:cxn modelId="{04F36F72-D943-4D74-9305-622AF397041E}" type="presOf" srcId="{BB12BF44-DAD1-42BA-8CBC-89072BC83F28}" destId="{A2904627-634C-4E9A-8A65-04DD3ABB5862}" srcOrd="0" destOrd="0" presId="urn:microsoft.com/office/officeart/2005/8/layout/arrow6"/>
    <dgm:cxn modelId="{49EEFE74-072F-4441-9F7E-AA5F4D685DA4}" type="presOf" srcId="{A68BF011-98FE-4293-8673-9126EC8C8E27}" destId="{63344CB8-06C1-4D05-B756-603395A2B6A6}" srcOrd="0" destOrd="0" presId="urn:microsoft.com/office/officeart/2005/8/layout/arrow6"/>
    <dgm:cxn modelId="{13540BEA-E412-4E2F-BBCB-4D035C04A44D}" type="presParOf" srcId="{A2904627-634C-4E9A-8A65-04DD3ABB5862}" destId="{9DEF6C18-816D-47C2-AC9B-8FC46B6F6AFB}" srcOrd="0" destOrd="0" presId="urn:microsoft.com/office/officeart/2005/8/layout/arrow6"/>
    <dgm:cxn modelId="{1A506A7D-C56D-40B8-98CE-95C37D601777}" type="presParOf" srcId="{A2904627-634C-4E9A-8A65-04DD3ABB5862}" destId="{FCC475DA-4B96-4983-8988-3A4FFC7AAA4E}" srcOrd="1" destOrd="0" presId="urn:microsoft.com/office/officeart/2005/8/layout/arrow6"/>
    <dgm:cxn modelId="{BE0C0BC0-59F1-415B-AD5E-D77E41953FBD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141901" y="198958"/>
          <a:ext cx="6689863" cy="267594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-141901" y="681829"/>
          <a:ext cx="4380826" cy="131121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</a:rPr>
            <a:t>time</a:t>
          </a:r>
        </a:p>
      </dsp:txBody>
      <dsp:txXfrm>
        <a:off x="-141901" y="681829"/>
        <a:ext cx="4380826" cy="1311213"/>
      </dsp:txXfrm>
    </dsp:sp>
    <dsp:sp modelId="{63344CB8-06C1-4D05-B756-603395A2B6A6}">
      <dsp:nvSpPr>
        <dsp:cNvPr id="0" name=""/>
        <dsp:cNvSpPr/>
      </dsp:nvSpPr>
      <dsp:spPr>
        <a:xfrm>
          <a:off x="3075411" y="1095400"/>
          <a:ext cx="3431887" cy="131121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</a:rPr>
            <a:t>place</a:t>
          </a:r>
        </a:p>
      </dsp:txBody>
      <dsp:txXfrm>
        <a:off x="3075411" y="1095400"/>
        <a:ext cx="3431887" cy="1311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D6DFD56-58C4-4249-B499-AF0E3AF5B1BC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434B3774-210E-44C6-A1DE-78236289AF15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7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6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3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45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1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99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6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83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23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2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55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9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90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59559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Prepositions of </a:t>
            </a:r>
            <a:r>
              <a:rPr lang="vi-VN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2F97AB-4983-DE42-9E30-BD7DD2678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05825"/>
              </p:ext>
            </p:extLst>
          </p:nvPr>
        </p:nvGraphicFramePr>
        <p:xfrm>
          <a:off x="191502" y="1334666"/>
          <a:ext cx="11369843" cy="2801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439">
                  <a:extLst>
                    <a:ext uri="{9D8B030D-6E8A-4147-A177-3AD203B41FA5}">
                      <a16:colId xmlns:a16="http://schemas.microsoft.com/office/drawing/2014/main" val="1398073744"/>
                    </a:ext>
                  </a:extLst>
                </a:gridCol>
                <a:gridCol w="4640456">
                  <a:extLst>
                    <a:ext uri="{9D8B030D-6E8A-4147-A177-3AD203B41FA5}">
                      <a16:colId xmlns:a16="http://schemas.microsoft.com/office/drawing/2014/main" val="368518978"/>
                    </a:ext>
                  </a:extLst>
                </a:gridCol>
                <a:gridCol w="3789948">
                  <a:extLst>
                    <a:ext uri="{9D8B030D-6E8A-4147-A177-3AD203B41FA5}">
                      <a16:colId xmlns:a16="http://schemas.microsoft.com/office/drawing/2014/main" val="3525258343"/>
                    </a:ext>
                  </a:extLst>
                </a:gridCol>
              </a:tblGrid>
              <a:tr h="408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At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</a:rPr>
                        <a:t> (tại)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In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</a:rPr>
                        <a:t>( trong)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On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</a:rPr>
                        <a:t>(trên)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3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home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school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work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the classroom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the school garden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the playground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the box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the board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the wall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the second floor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3978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70ECFB-C0C5-9147-BCE2-052DD45F9631}"/>
              </a:ext>
            </a:extLst>
          </p:cNvPr>
          <p:cNvCxnSpPr/>
          <p:nvPr/>
        </p:nvCxnSpPr>
        <p:spPr>
          <a:xfrm>
            <a:off x="1320707" y="4135969"/>
            <a:ext cx="0" cy="7688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2A2878-9A06-EB4D-AF9A-CABABBDC1F0B}"/>
              </a:ext>
            </a:extLst>
          </p:cNvPr>
          <p:cNvSpPr txBox="1"/>
          <p:nvPr/>
        </p:nvSpPr>
        <p:spPr>
          <a:xfrm>
            <a:off x="0" y="4904773"/>
            <a:ext cx="298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certain point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một vị trí or địa điểm xác 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1381E1-8F5D-2A4E-B673-E317AD972B32}"/>
              </a:ext>
            </a:extLst>
          </p:cNvPr>
          <p:cNvCxnSpPr>
            <a:cxnSpLocks/>
          </p:cNvCxnSpPr>
          <p:nvPr/>
        </p:nvCxnSpPr>
        <p:spPr>
          <a:xfrm>
            <a:off x="5500605" y="3936698"/>
            <a:ext cx="0" cy="1241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BAFA08-07F2-BE4E-94E7-0799BB492574}"/>
              </a:ext>
            </a:extLst>
          </p:cNvPr>
          <p:cNvSpPr txBox="1"/>
          <p:nvPr/>
        </p:nvSpPr>
        <p:spPr>
          <a:xfrm>
            <a:off x="3886303" y="5135605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a place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một không gian kín, được bao quanh ở các phía ,trong một nơi nào đó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85FFBC-CC73-524C-AB59-77261886C6A3}"/>
              </a:ext>
            </a:extLst>
          </p:cNvPr>
          <p:cNvCxnSpPr>
            <a:cxnSpLocks/>
          </p:cNvCxnSpPr>
          <p:nvPr/>
        </p:nvCxnSpPr>
        <p:spPr>
          <a:xfrm>
            <a:off x="9877312" y="4158765"/>
            <a:ext cx="12276" cy="15770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6D1B41-1A33-4C4B-A087-42DFC8D23676}"/>
              </a:ext>
            </a:extLst>
          </p:cNvPr>
          <p:cNvSpPr txBox="1"/>
          <p:nvPr/>
        </p:nvSpPr>
        <p:spPr>
          <a:xfrm>
            <a:off x="8445711" y="5662108"/>
            <a:ext cx="3347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surface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một bề mặt cái gì 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348" y="2278055"/>
            <a:ext cx="1112797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 classroom is ___ the third floor of that building.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I’m at school, my parents are ___ work.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Look! The students are playing football ___ the classroom.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little sister usually has lunch ___ school.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most beautiful posters are ___ the wall ___ the staffroom.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AA9C-ED76-CE4E-9C15-94B138BA789E}"/>
              </a:ext>
            </a:extLst>
          </p:cNvPr>
          <p:cNvSpPr/>
          <p:nvPr/>
        </p:nvSpPr>
        <p:spPr>
          <a:xfrm>
            <a:off x="3313568" y="2362332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6AB19A-5668-9540-B90B-D0D6F45960F7}"/>
              </a:ext>
            </a:extLst>
          </p:cNvPr>
          <p:cNvSpPr/>
          <p:nvPr/>
        </p:nvSpPr>
        <p:spPr>
          <a:xfrm>
            <a:off x="5866610" y="294290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0E98BA-8559-B94F-B2FE-53A9327FD6B5}"/>
              </a:ext>
            </a:extLst>
          </p:cNvPr>
          <p:cNvSpPr/>
          <p:nvPr/>
        </p:nvSpPr>
        <p:spPr>
          <a:xfrm>
            <a:off x="6325390" y="3488955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ACAFB-F1CB-E44B-9D4F-FAD1CCF9F248}"/>
              </a:ext>
            </a:extLst>
          </p:cNvPr>
          <p:cNvSpPr/>
          <p:nvPr/>
        </p:nvSpPr>
        <p:spPr>
          <a:xfrm>
            <a:off x="5407830" y="4007399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FE483-2C35-8249-85EC-8E4E4D0FCE0B}"/>
              </a:ext>
            </a:extLst>
          </p:cNvPr>
          <p:cNvSpPr/>
          <p:nvPr/>
        </p:nvSpPr>
        <p:spPr>
          <a:xfrm>
            <a:off x="5120695" y="4610232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14EFBE-05C4-4C40-BC51-064F07B0ED75}"/>
              </a:ext>
            </a:extLst>
          </p:cNvPr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in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36A399-C04C-1A42-BDE3-03AEEA1B9041}"/>
              </a:ext>
            </a:extLst>
          </p:cNvPr>
          <p:cNvSpPr/>
          <p:nvPr/>
        </p:nvSpPr>
        <p:spPr>
          <a:xfrm>
            <a:off x="6875984" y="4610231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219426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pictures and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78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5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168F8-F06C-9944-BD4A-EBD4454CC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6" y="1886370"/>
            <a:ext cx="1833717" cy="1161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0E874-C703-4342-BE2C-DB2B8EE9E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6" y="3150830"/>
            <a:ext cx="1731009" cy="1181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CEC8B-9862-5543-AF7D-22924CB4F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66" y="4434951"/>
            <a:ext cx="1836336" cy="119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C6E2F-165E-DB40-9249-2BA73C925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25" y="5732665"/>
            <a:ext cx="1659869" cy="11253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01C98E-8D5D-1841-BF8F-7F333BBBE2EE}"/>
              </a:ext>
            </a:extLst>
          </p:cNvPr>
          <p:cNvSpPr/>
          <p:nvPr/>
        </p:nvSpPr>
        <p:spPr>
          <a:xfrm>
            <a:off x="2553415" y="1889430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does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Hien teach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maths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F534D8-10EE-C143-800D-0842B92D39A7}"/>
              </a:ext>
            </a:extLst>
          </p:cNvPr>
          <p:cNvSpPr/>
          <p:nvPr/>
        </p:nvSpPr>
        <p:spPr>
          <a:xfrm>
            <a:off x="2813392" y="3273404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the students water the flowers?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C50D1F-A4F7-0D45-8FA4-C2E68A212354}"/>
              </a:ext>
            </a:extLst>
          </p:cNvPr>
          <p:cNvSpPr/>
          <p:nvPr/>
        </p:nvSpPr>
        <p:spPr>
          <a:xfrm>
            <a:off x="2553415" y="4332312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is the boy writing?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7891BA-850C-7F45-B3D6-FD25F4DA83C7}"/>
              </a:ext>
            </a:extLst>
          </p:cNvPr>
          <p:cNvSpPr/>
          <p:nvPr/>
        </p:nvSpPr>
        <p:spPr>
          <a:xfrm>
            <a:off x="2813392" y="5716286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they sing English songs on Teachers’ Day?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E87B3D-AE22-CA46-920B-88C10C0672C8}"/>
              </a:ext>
            </a:extLst>
          </p:cNvPr>
          <p:cNvSpPr/>
          <p:nvPr/>
        </p:nvSpPr>
        <p:spPr>
          <a:xfrm>
            <a:off x="2813392" y="2418884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school.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CA0520-1804-6841-B79A-F25789FE6FF5}"/>
              </a:ext>
            </a:extLst>
          </p:cNvPr>
          <p:cNvSpPr/>
          <p:nvPr/>
        </p:nvSpPr>
        <p:spPr>
          <a:xfrm>
            <a:off x="3124288" y="3684655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school garden.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0773F-6569-9947-9113-447C39EA8EE3}"/>
              </a:ext>
            </a:extLst>
          </p:cNvPr>
          <p:cNvSpPr/>
          <p:nvPr/>
        </p:nvSpPr>
        <p:spPr>
          <a:xfrm>
            <a:off x="2813392" y="4854476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board.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C10B6-10E5-FA47-8F60-0381262CECB0}"/>
              </a:ext>
            </a:extLst>
          </p:cNvPr>
          <p:cNvSpPr/>
          <p:nvPr/>
        </p:nvSpPr>
        <p:spPr>
          <a:xfrm>
            <a:off x="3124288" y="6245740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stage.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passage with </a:t>
            </a:r>
            <a:r>
              <a:rPr lang="en-GB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on 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in. 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discuss in groups which prepositions express </a:t>
            </a:r>
            <a:r>
              <a:rPr lang="en-GB" sz="2400" b="1" dirty="0">
                <a:solidFill>
                  <a:srgbClr val="F7941E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which ones express </a:t>
            </a:r>
            <a:r>
              <a:rPr lang="en-GB" sz="2400" b="1" dirty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480" y="2247176"/>
            <a:ext cx="11206029" cy="4420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latin typeface="ChronicaPro-Bold"/>
              </a:rPr>
              <a:t>Tom’s mother is at home, but she is not (1)___ the kitchen. She usually waters the vegetables in the garden (2)___ the morning.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latin typeface="ChronicaPro-Bold"/>
              </a:rPr>
              <a:t>Tom’s father is (3)___ work, but he isn’t in his office at the moment. It is lunch break and he is (4)___ a travel agent’s, looking at holiday brochures.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latin typeface="ChronicaPro-Bold"/>
              </a:rPr>
              <a:t>Tom is usually at school this time, but he has a bad cold today. He has nothing to do but lying (5)___ the sofa and looking at the posters (6)___ the wall.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B58572-D525-C441-9C1B-1A62604744F7}"/>
              </a:ext>
            </a:extLst>
          </p:cNvPr>
          <p:cNvSpPr/>
          <p:nvPr/>
        </p:nvSpPr>
        <p:spPr>
          <a:xfrm>
            <a:off x="6771363" y="2411515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B051B-7E19-AE44-A782-D5EA24085B0E}"/>
              </a:ext>
            </a:extLst>
          </p:cNvPr>
          <p:cNvSpPr/>
          <p:nvPr/>
        </p:nvSpPr>
        <p:spPr>
          <a:xfrm>
            <a:off x="4305300" y="3209926"/>
            <a:ext cx="1358936" cy="468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4FE262-E7D4-B446-9BDB-267589B1EFE0}"/>
              </a:ext>
            </a:extLst>
          </p:cNvPr>
          <p:cNvSpPr/>
          <p:nvPr/>
        </p:nvSpPr>
        <p:spPr>
          <a:xfrm>
            <a:off x="3096760" y="391023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2FBFD3-C695-D140-B80F-828AE110DC78}"/>
              </a:ext>
            </a:extLst>
          </p:cNvPr>
          <p:cNvSpPr/>
          <p:nvPr/>
        </p:nvSpPr>
        <p:spPr>
          <a:xfrm>
            <a:off x="1953760" y="468991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D2EC80-0E64-BF4B-ABBA-A6847BE37674}"/>
              </a:ext>
            </a:extLst>
          </p:cNvPr>
          <p:cNvSpPr/>
          <p:nvPr/>
        </p:nvSpPr>
        <p:spPr>
          <a:xfrm>
            <a:off x="1852771" y="6084614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B00B40-1290-1744-9709-F47A57E485E3}"/>
              </a:ext>
            </a:extLst>
          </p:cNvPr>
          <p:cNvSpPr/>
          <p:nvPr/>
        </p:nvSpPr>
        <p:spPr>
          <a:xfrm>
            <a:off x="6999951" y="6084614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"/>
          <p:cNvSpPr txBox="1"/>
          <p:nvPr/>
        </p:nvSpPr>
        <p:spPr>
          <a:xfrm>
            <a:off x="838363" y="3571846"/>
            <a:ext cx="564816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Preposition of time</a:t>
            </a:r>
          </a:p>
          <a:p>
            <a:pPr lvl="0" algn="ctr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Preposition of place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31" name="Google Shape;431;p25"/>
          <p:cNvSpPr/>
          <p:nvPr/>
        </p:nvSpPr>
        <p:spPr>
          <a:xfrm>
            <a:off x="576197" y="1290971"/>
            <a:ext cx="7510528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2" name="Google Shape;432;p25"/>
          <p:cNvSpPr txBox="1"/>
          <p:nvPr/>
        </p:nvSpPr>
        <p:spPr>
          <a:xfrm>
            <a:off x="628983" y="1188331"/>
            <a:ext cx="67814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1. Wrap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up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5" name="Google Shape;435;p25"/>
          <p:cNvGrpSpPr/>
          <p:nvPr/>
        </p:nvGrpSpPr>
        <p:grpSpPr>
          <a:xfrm>
            <a:off x="1013518" y="2271876"/>
            <a:ext cx="7073207" cy="1033302"/>
            <a:chOff x="0" y="2986"/>
            <a:chExt cx="7073207" cy="2381855"/>
          </a:xfrm>
        </p:grpSpPr>
        <p:sp>
          <p:nvSpPr>
            <p:cNvPr id="438" name="Google Shape;438;p25"/>
            <p:cNvSpPr/>
            <p:nvPr/>
          </p:nvSpPr>
          <p:spPr>
            <a:xfrm>
              <a:off x="0" y="2986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5"/>
            <p:cNvSpPr txBox="1"/>
            <p:nvPr/>
          </p:nvSpPr>
          <p:spPr>
            <a:xfrm>
              <a:off x="0" y="2986"/>
              <a:ext cx="6591821" cy="1868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What have you learnt in this </a:t>
              </a:r>
              <a:r>
                <a:rPr kumimoji="0" lang="en-US" sz="2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lesseon</a:t>
              </a:r>
              <a:endPara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4481132" y="174968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1031332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Complete Exercises in the workbook.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Make sentences using the prepositions of time and place.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0"/>
            <a:ext cx="1131400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2178580" y="1934921"/>
            <a:ext cx="1752946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8729663" y="1649595"/>
            <a:ext cx="1752946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565" name="AutoShape 7"/>
          <p:cNvSpPr>
            <a:spLocks noChangeArrowheads="1"/>
          </p:cNvSpPr>
          <p:nvPr/>
        </p:nvSpPr>
        <p:spPr bwMode="auto">
          <a:xfrm>
            <a:off x="5180013" y="4276801"/>
            <a:ext cx="774700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566" name="AutoShape 8"/>
          <p:cNvSpPr>
            <a:spLocks noChangeArrowheads="1"/>
          </p:cNvSpPr>
          <p:nvPr/>
        </p:nvSpPr>
        <p:spPr bwMode="auto">
          <a:xfrm>
            <a:off x="5183188" y="-257099"/>
            <a:ext cx="700087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567" name="WordArt 9"/>
          <p:cNvSpPr>
            <a:spLocks noChangeArrowheads="1" noChangeShapeType="1" noTextEdit="1"/>
          </p:cNvSpPr>
          <p:nvPr/>
        </p:nvSpPr>
        <p:spPr bwMode="auto">
          <a:xfrm>
            <a:off x="2012527" y="1143000"/>
            <a:ext cx="8461587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WELCOME TEACHERS TO OUR CLASS</a:t>
            </a:r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2859193" y="3267287"/>
            <a:ext cx="76149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LAM HONG SECONDARY SCHOOL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>
            <a:off x="3141663" y="3962400"/>
            <a:ext cx="61896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Teacher: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Phạm Thị Mai Anh</a:t>
            </a:r>
          </a:p>
        </p:txBody>
      </p:sp>
      <p:pic>
        <p:nvPicPr>
          <p:cNvPr id="66570" name="Picture 13" descr="notebook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524000"/>
            <a:ext cx="295275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4"/>
          <p:cNvSpPr txBox="1"/>
          <p:nvPr/>
        </p:nvSpPr>
        <p:spPr bwMode="auto">
          <a:xfrm>
            <a:off x="1529080" y="5971540"/>
            <a:ext cx="879856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học sinh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31 0.00555 C 0.08624 0.00555 0.14235 0.08621 0.14235 0.18581 C 0.14235 0.28519 0.08624 0.36585 0.01731 0.36585 C -0.05162 0.36585 -0.10773 0.28519 -0.10773 0.18581 C -0.10773 0.08621 -0.05162 0.00555 0.01731 0.00555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01 0.04902  0.011 0.09371  0.028 0.12254  C 0.028 0.12398  0.055 0.16291  0.055 0.16146  C 0.07 0.18309  0.079 0.21336  0.079 0.24508  C 0.079 0.30851  0.044 0.35897  0 0.36041  C -0.044 0.35897  -0.079 0.30851  -0.079 0.24508  C -0.079 0.21336  -0.07 0.18309  -0.055 0.16146  C -0.055 0.16291  -0.028 0.12398  -0.028 0.12254  C -0.011 0.09371  -0.001 0.04902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  <p:bldP spid="31750" grpId="0" bldLvl="0" animBg="1"/>
      <p:bldP spid="205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có lời_EM YÊU TRƯỜNG EM _I LOVE MY SCHOOL_Học Tiếng Anh qua bài hát cùng Ms.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F071-73AC-498D-B0F1-570CBDB1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2103437"/>
            <a:ext cx="11058524" cy="1325563"/>
          </a:xfrm>
        </p:spPr>
        <p:txBody>
          <a:bodyPr>
            <a:normAutofit fontScale="90000"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English 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wednesday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Friday and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saturday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90887-E5FC-4687-94EB-01B9AE1BFDC2}"/>
              </a:ext>
            </a:extLst>
          </p:cNvPr>
          <p:cNvSpPr txBox="1"/>
          <p:nvPr/>
        </p:nvSpPr>
        <p:spPr>
          <a:xfrm>
            <a:off x="1133475" y="1028701"/>
            <a:ext cx="8410575" cy="103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English lessons?</a:t>
            </a:r>
          </a:p>
        </p:txBody>
      </p:sp>
    </p:spTree>
    <p:extLst>
      <p:ext uri="{BB962C8B-B14F-4D97-AF65-F5344CB8AC3E}">
        <p14:creationId xmlns:p14="http://schemas.microsoft.com/office/powerpoint/2010/main" val="7870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4E01A2-07FE-4C7C-AA7E-5FF1DAEB9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163" y="2246327"/>
            <a:ext cx="5139373" cy="1871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A60C5D-77F2-4219-824B-E4343F1B6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21" y="1343759"/>
            <a:ext cx="1390008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93D1A-E0B6-4339-AB97-C74E3D27C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479" y="2378935"/>
            <a:ext cx="1420491" cy="65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07EE74-EABB-4594-B637-BA0F7E1AB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722" y="4963259"/>
            <a:ext cx="1481456" cy="64623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2B6FB6-C2F9-49FF-A859-FC6B56E49806}"/>
              </a:ext>
            </a:extLst>
          </p:cNvPr>
          <p:cNvCxnSpPr/>
          <p:nvPr/>
        </p:nvCxnSpPr>
        <p:spPr>
          <a:xfrm>
            <a:off x="7420374" y="2564803"/>
            <a:ext cx="1438275" cy="135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CB1B80-052F-40E0-8B0C-3BA52EA8365D}"/>
              </a:ext>
            </a:extLst>
          </p:cNvPr>
          <p:cNvCxnSpPr/>
          <p:nvPr/>
        </p:nvCxnSpPr>
        <p:spPr>
          <a:xfrm>
            <a:off x="5657849" y="407388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230364-EAF6-46BC-A74D-B09BC844415A}"/>
              </a:ext>
            </a:extLst>
          </p:cNvPr>
          <p:cNvCxnSpPr>
            <a:cxnSpLocks/>
          </p:cNvCxnSpPr>
          <p:nvPr/>
        </p:nvCxnSpPr>
        <p:spPr>
          <a:xfrm flipH="1" flipV="1">
            <a:off x="2600325" y="1762125"/>
            <a:ext cx="1381126" cy="616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7678" y="2462423"/>
            <a:ext cx="702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Grammar:</a:t>
            </a:r>
          </a:p>
          <a:p>
            <a:pPr marL="2286000" lvl="4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0FB7BD"/>
                </a:solidFill>
              </a:rPr>
              <a:t>Prepositions of time</a:t>
            </a:r>
          </a:p>
          <a:p>
            <a:pPr marL="2286000" lvl="4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0FB7BD"/>
                </a:solidFill>
              </a:rPr>
              <a:t>Prepositions of place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633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27182874"/>
              </p:ext>
            </p:extLst>
          </p:nvPr>
        </p:nvGraphicFramePr>
        <p:xfrm>
          <a:off x="2538053" y="3894331"/>
          <a:ext cx="6689863" cy="307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378635" cy="5064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2225176"/>
            <a:ext cx="1406770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6413" y="4392869"/>
            <a:ext cx="1467731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0581" y="28650"/>
            <a:ext cx="2654105" cy="548640"/>
          </a:xfrm>
          <a:prstGeom prst="roundRect">
            <a:avLst/>
          </a:prstGeom>
          <a:solidFill>
            <a:srgbClr val="CBEA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Example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23691" y="2215660"/>
            <a:ext cx="2654105" cy="548640"/>
          </a:xfrm>
          <a:prstGeom prst="roundRect">
            <a:avLst/>
          </a:prstGeom>
          <a:solidFill>
            <a:srgbClr val="CBEA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Example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23691" y="4463627"/>
            <a:ext cx="2654105" cy="548640"/>
          </a:xfrm>
          <a:prstGeom prst="roundRect">
            <a:avLst/>
          </a:prstGeom>
          <a:solidFill>
            <a:srgbClr val="CBEA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Example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5027" y="630675"/>
            <a:ext cx="2588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75027" y="1044861"/>
            <a:ext cx="4998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một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khoảnh khắc, Night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40921" y="638795"/>
            <a:ext cx="241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six o’clock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2642" y="952528"/>
            <a:ext cx="68626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noon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(giữa trưa), at midnight (nữa đêm), at night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70581" y="1394095"/>
            <a:ext cx="688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breakfast, at lunch, at dinner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chirstmas, at Tet,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-75028" y="2727135"/>
            <a:ext cx="4443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-  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tháng, Năm, thế kỉ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79716" y="3140288"/>
            <a:ext cx="3788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-79716" y="3653173"/>
            <a:ext cx="4614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một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buổi trong ngày</a:t>
            </a:r>
          </a:p>
          <a:p>
            <a:pPr marL="285750" lvl="0" indent="-285750">
              <a:buFontTx/>
              <a:buChar char="-"/>
            </a:pPr>
            <a:endParaRPr lang="vi-VN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052642" y="2727135"/>
            <a:ext cx="7043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In September, in December, in 2020, in 2019, in 2021</a:t>
            </a:r>
            <a:endParaRPr lang="en-US" sz="24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010443" y="3140288"/>
            <a:ext cx="6904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- In summer, in spring ( vào mùa hè, vào mùa xuân)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10443" y="3509620"/>
            <a:ext cx="7073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- In the morning, in the afternoon ( vào buổi sáng, vào buổi chiều)</a:t>
            </a:r>
            <a:endParaRPr lang="en-US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9716" y="4920360"/>
            <a:ext cx="4178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Thứ 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-79716" y="5281847"/>
            <a:ext cx="482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Ngày+ tháng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-79716" y="5693687"/>
            <a:ext cx="5132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những dịp đặc biệt có chữ “ day’’</a:t>
            </a:r>
            <a:endParaRPr lang="vi-VN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970581" y="5004848"/>
            <a:ext cx="6944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-   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On Monday, on Tuesday( vào thứ hai, vào thứ ba)</a:t>
            </a: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923691" y="5473174"/>
            <a:ext cx="676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On 6 March, on Sept 8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th, 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24</a:t>
            </a:r>
            <a:r>
              <a:rPr lang="en-US" sz="2400" baseline="30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December 1988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97897" y="5878353"/>
            <a:ext cx="732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-    On birth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day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on  chirstmas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day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on Tet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day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35160" y="1400656"/>
            <a:ext cx="460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Đứng trước các ngày lễ kì nghỉ (không có “day”)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1" grpId="0"/>
      <p:bldP spid="22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348" y="2278055"/>
            <a:ext cx="1112797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England, schools usually starts ___ 9 a.m. and finish ___ 4 p.m.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built our school a long time ago, maybe ___ 1990.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going to visit Thang Long Lower Secondary School ___ January.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school year usually begins ___ September 5</a:t>
            </a:r>
            <a:r>
              <a:rPr lang="en-GB" sz="2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every year.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children like playing badminton and football ___ their break time.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A389E-50EF-0F45-8E21-D6807F098F92}"/>
              </a:ext>
            </a:extLst>
          </p:cNvPr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suitable prepositions of time.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AA9C-ED76-CE4E-9C15-94B138BA789E}"/>
              </a:ext>
            </a:extLst>
          </p:cNvPr>
          <p:cNvSpPr/>
          <p:nvPr/>
        </p:nvSpPr>
        <p:spPr>
          <a:xfrm>
            <a:off x="5637220" y="237309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0D6159-1170-5448-ABB9-9DE2AACFE08A}"/>
              </a:ext>
            </a:extLst>
          </p:cNvPr>
          <p:cNvSpPr/>
          <p:nvPr/>
        </p:nvSpPr>
        <p:spPr>
          <a:xfrm>
            <a:off x="8522062" y="2373089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6AB19A-5668-9540-B90B-D0D6F45960F7}"/>
              </a:ext>
            </a:extLst>
          </p:cNvPr>
          <p:cNvSpPr/>
          <p:nvPr/>
        </p:nvSpPr>
        <p:spPr>
          <a:xfrm>
            <a:off x="7134326" y="2899870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0E98BA-8559-B94F-B2FE-53A9327FD6B5}"/>
              </a:ext>
            </a:extLst>
          </p:cNvPr>
          <p:cNvSpPr/>
          <p:nvPr/>
        </p:nvSpPr>
        <p:spPr>
          <a:xfrm>
            <a:off x="8980842" y="3491660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ACAFB-F1CB-E44B-9D4F-FAD1CCF9F248}"/>
              </a:ext>
            </a:extLst>
          </p:cNvPr>
          <p:cNvSpPr/>
          <p:nvPr/>
        </p:nvSpPr>
        <p:spPr>
          <a:xfrm>
            <a:off x="5226940" y="4029504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FE483-2C35-8249-85EC-8E4E4D0FCE0B}"/>
              </a:ext>
            </a:extLst>
          </p:cNvPr>
          <p:cNvSpPr/>
          <p:nvPr/>
        </p:nvSpPr>
        <p:spPr>
          <a:xfrm>
            <a:off x="7539703" y="4556285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4924" y="218220"/>
            <a:ext cx="228470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PRACTICE: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047" y="1651405"/>
            <a:ext cx="11732029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400" dirty="0">
                <a:latin typeface="ChronicaPro-Book"/>
              </a:rPr>
              <a:t>When does your school year start?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When do you have English lessons?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When do you usually celebrate Teachers’ Day?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When are you going to finish the school year?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4845E-280A-2943-853A-7FDD4421E32E}"/>
              </a:ext>
            </a:extLst>
          </p:cNvPr>
          <p:cNvSpPr txBox="1"/>
          <p:nvPr/>
        </p:nvSpPr>
        <p:spPr>
          <a:xfrm>
            <a:off x="2771776" y="203235"/>
            <a:ext cx="930592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Work in pairs. Ask and answer questions about your school.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88617-A256-0C4D-A220-9474CC5D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889" y="1846000"/>
            <a:ext cx="3212297" cy="28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3640</TotalTime>
  <Words>849</Words>
  <Application>Microsoft Office PowerPoint</Application>
  <PresentationFormat>Widescreen</PresentationFormat>
  <Paragraphs>140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ChronicaPro-Bold</vt:lpstr>
      <vt:lpstr>ChronicaPro-Book</vt:lpstr>
      <vt:lpstr>Myriad Pro</vt:lpstr>
      <vt:lpstr>Open Sans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  We have English on wednesday, Friday and saturday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HH</cp:lastModifiedBy>
  <cp:revision>211</cp:revision>
  <dcterms:created xsi:type="dcterms:W3CDTF">2020-12-09T02:04:09Z</dcterms:created>
  <dcterms:modified xsi:type="dcterms:W3CDTF">2024-12-19T11:45:54Z</dcterms:modified>
</cp:coreProperties>
</file>