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85" r:id="rId2"/>
    <p:sldId id="283" r:id="rId3"/>
    <p:sldId id="261" r:id="rId4"/>
    <p:sldId id="289" r:id="rId5"/>
    <p:sldId id="264" r:id="rId6"/>
    <p:sldId id="265" r:id="rId7"/>
    <p:sldId id="266" r:id="rId8"/>
    <p:sldId id="287" r:id="rId9"/>
    <p:sldId id="288" r:id="rId10"/>
    <p:sldId id="290" r:id="rId11"/>
    <p:sldId id="323" r:id="rId12"/>
    <p:sldId id="318" r:id="rId13"/>
    <p:sldId id="310" r:id="rId14"/>
    <p:sldId id="314" r:id="rId15"/>
    <p:sldId id="315" r:id="rId16"/>
    <p:sldId id="316" r:id="rId17"/>
    <p:sldId id="313" r:id="rId18"/>
    <p:sldId id="319" r:id="rId19"/>
    <p:sldId id="320" r:id="rId20"/>
    <p:sldId id="276" r:id="rId21"/>
    <p:sldId id="278" r:id="rId22"/>
    <p:sldId id="280" r:id="rId23"/>
    <p:sldId id="322" r:id="rId24"/>
    <p:sldId id="324" r:id="rId25"/>
  </p:sldIdLst>
  <p:sldSz cx="12192000" cy="6858000"/>
  <p:notesSz cx="6858000" cy="9144000"/>
  <p:embeddedFontLst>
    <p:embeddedFont>
      <p:font typeface=".VnTifani HeavyH" panose="020B7200000000000000" pitchFamily="34" charset="0"/>
      <p:regular r:id="rId27"/>
    </p:embeddedFont>
    <p:embeddedFont>
      <p:font typeface=".VnTime" panose="020B7200000000000000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Impact" panose="020B0806030902050204" pitchFamily="34" charset="0"/>
      <p:regular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l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BBACE4C-0F27-4020-BDA4-7AD3370B0804}" styleName="Table_0">
    <a:wholeTbl>
      <a:tcTxStyle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EEF"/>
          </a:solidFill>
        </a:fill>
      </a:tcStyle>
    </a:band1V>
    <a:band2V>
      <a:tcStyle>
        <a:tcBdr/>
      </a:tcStyle>
    </a:band2V>
    <a:la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E720DC9-A326-4280-AD54-230CB08BDB67}">
      <dgm:prSet phldrT="[Text]" custT="1"/>
      <dgm:spPr/>
      <dgm:t>
        <a:bodyPr/>
        <a:lstStyle/>
        <a:p>
          <a:endParaRPr lang="en-US" sz="3600" dirty="0"/>
        </a:p>
        <a:p>
          <a:endParaRPr lang="en-US" sz="3600" dirty="0"/>
        </a:p>
        <a:p>
          <a:endParaRPr lang="en-US" sz="3600" dirty="0"/>
        </a:p>
        <a:p>
          <a:r>
            <a:rPr lang="en-US" sz="3600" dirty="0"/>
            <a:t>Set the scene</a:t>
          </a:r>
        </a:p>
      </dgm:t>
    </dgm:pt>
    <dgm:pt modelId="{D50EAE30-AC98-4F5D-A8A6-8E8BCFFF7F66}" type="sibTrans" cxnId="{D6A39376-9538-4FDF-957F-1C11F9A97B84}">
      <dgm:prSet/>
      <dgm:spPr/>
      <dgm:t>
        <a:bodyPr/>
        <a:lstStyle/>
        <a:p>
          <a:endParaRPr lang="en-US"/>
        </a:p>
      </dgm:t>
    </dgm:pt>
    <dgm:pt modelId="{3D2DFA3B-2AC8-4EDA-9C37-4C16D01DB08E}" type="parTrans" cxnId="{D6A39376-9538-4FDF-957F-1C11F9A97B84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</dgm:pt>
    <dgm:pt modelId="{D9A248E0-174F-4A54-AB78-40BD213867F8}" type="pres">
      <dgm:prSet presAssocID="{7E720DC9-A326-4280-AD54-230CB08BDB67}" presName="parenttextcomposite" presStyleCnt="0"/>
      <dgm:spPr/>
    </dgm:pt>
    <dgm:pt modelId="{68AF96BA-2B11-4470-B9C3-000D46886C52}" type="pres">
      <dgm:prSet presAssocID="{7E720DC9-A326-4280-AD54-230CB08BDB67}" presName="parenttext" presStyleLbl="revTx" presStyleIdx="0" presStyleCnt="1" custScaleX="111111" custLinFactNeighborX="1776" custLinFactNeighborY="-4812">
        <dgm:presLayoutVars>
          <dgm:chMax/>
          <dgm:chPref val="2"/>
          <dgm:bulletEnabled val="1"/>
        </dgm:presLayoutVars>
      </dgm:prSet>
      <dgm:spPr/>
    </dgm:pt>
    <dgm:pt modelId="{8CDD8AE6-40D7-4F8D-BC4C-5DBB34634DFD}" type="pres">
      <dgm:prSet presAssocID="{7E720DC9-A326-4280-AD54-230CB08BDB67}" presName="parallelogramComposite" presStyleCnt="0"/>
      <dgm:spPr/>
    </dgm:pt>
    <dgm:pt modelId="{F8D2F1DF-B9D8-443C-8D4B-AD99590663FE}" type="pres">
      <dgm:prSet presAssocID="{7E720DC9-A326-4280-AD54-230CB08BDB67}" presName="parallelogram1" presStyleLbl="alignNode1" presStyleIdx="0" presStyleCnt="7"/>
      <dgm:spPr/>
    </dgm:pt>
    <dgm:pt modelId="{F263D22B-3CD1-4F55-808D-04D36B44A7D9}" type="pres">
      <dgm:prSet presAssocID="{7E720DC9-A326-4280-AD54-230CB08BDB67}" presName="parallelogram2" presStyleLbl="alignNode1" presStyleIdx="1" presStyleCnt="7"/>
      <dgm:spPr/>
    </dgm:pt>
    <dgm:pt modelId="{44399E56-B14F-4EA6-8572-D5C0795BBC80}" type="pres">
      <dgm:prSet presAssocID="{7E720DC9-A326-4280-AD54-230CB08BDB67}" presName="parallelogram3" presStyleLbl="alignNode1" presStyleIdx="2" presStyleCnt="7"/>
      <dgm:spPr/>
    </dgm:pt>
    <dgm:pt modelId="{B2E6A2BF-C937-4482-A22D-52B57DEF2434}" type="pres">
      <dgm:prSet presAssocID="{7E720DC9-A326-4280-AD54-230CB08BDB67}" presName="parallelogram4" presStyleLbl="alignNode1" presStyleIdx="3" presStyleCnt="7"/>
      <dgm:spPr/>
    </dgm:pt>
    <dgm:pt modelId="{1A2F8CFC-98A5-4975-A91E-077CE0179BC8}" type="pres">
      <dgm:prSet presAssocID="{7E720DC9-A326-4280-AD54-230CB08BDB67}" presName="parallelogram5" presStyleLbl="alignNode1" presStyleIdx="4" presStyleCnt="7"/>
      <dgm:spPr/>
    </dgm:pt>
    <dgm:pt modelId="{9245FBDC-434B-41A3-B0D3-7A2953D9EBCB}" type="pres">
      <dgm:prSet presAssocID="{7E720DC9-A326-4280-AD54-230CB08BDB67}" presName="parallelogram6" presStyleLbl="alignNode1" presStyleIdx="5" presStyleCnt="7"/>
      <dgm:spPr/>
    </dgm:pt>
    <dgm:pt modelId="{E4FE0F3F-80B1-4D4F-8CDC-D1F96EB9E638}" type="pres">
      <dgm:prSet presAssocID="{7E720DC9-A326-4280-AD54-230CB08BDB67}" presName="parallelogram7" presStyleLbl="alignNode1" presStyleIdx="6" presStyleCnt="7"/>
      <dgm:spPr/>
    </dgm:pt>
  </dgm:ptLst>
  <dgm:cxnLst>
    <dgm:cxn modelId="{B703D964-554A-4D51-9B1F-F57B2B037DBD}" type="presOf" srcId="{ACAB3453-E635-455B-AFA7-F68631D0FCE5}" destId="{E846787F-960D-4743-AFC6-C0DAC4E32B1A}" srcOrd="0" destOrd="0" presId="urn:microsoft.com/office/officeart/2008/layout/VerticalAccentList"/>
    <dgm:cxn modelId="{D6A39376-9538-4FDF-957F-1C11F9A97B84}" srcId="{ACAB3453-E635-455B-AFA7-F68631D0FCE5}" destId="{7E720DC9-A326-4280-AD54-230CB08BDB67}" srcOrd="0" destOrd="0" parTransId="{3D2DFA3B-2AC8-4EDA-9C37-4C16D01DB08E}" sibTransId="{D50EAE30-AC98-4F5D-A8A6-8E8BCFFF7F66}"/>
    <dgm:cxn modelId="{E7225458-8ABA-48E3-8641-B4048794E51E}" type="presOf" srcId="{7E720DC9-A326-4280-AD54-230CB08BDB67}" destId="{68AF96BA-2B11-4470-B9C3-000D46886C52}" srcOrd="0" destOrd="0" presId="urn:microsoft.com/office/officeart/2008/layout/VerticalAccentList"/>
    <dgm:cxn modelId="{AE5AB49E-1269-4941-AF1A-0E5B47EC71B8}" type="presParOf" srcId="{E846787F-960D-4743-AFC6-C0DAC4E32B1A}" destId="{D9A248E0-174F-4A54-AB78-40BD213867F8}" srcOrd="0" destOrd="0" presId="urn:microsoft.com/office/officeart/2008/layout/VerticalAccentList"/>
    <dgm:cxn modelId="{17B68830-4D80-46A8-982D-DCCD7D5E9843}" type="presParOf" srcId="{D9A248E0-174F-4A54-AB78-40BD213867F8}" destId="{68AF96BA-2B11-4470-B9C3-000D46886C52}" srcOrd="0" destOrd="0" presId="urn:microsoft.com/office/officeart/2008/layout/VerticalAccentList"/>
    <dgm:cxn modelId="{D495A848-2FA3-45A7-96BA-84EBDFFB8486}" type="presParOf" srcId="{E846787F-960D-4743-AFC6-C0DAC4E32B1A}" destId="{8CDD8AE6-40D7-4F8D-BC4C-5DBB34634DFD}" srcOrd="1" destOrd="0" presId="urn:microsoft.com/office/officeart/2008/layout/VerticalAccentList"/>
    <dgm:cxn modelId="{3A134612-54A2-4FA0-B8E8-7FF7CFC4158E}" type="presParOf" srcId="{8CDD8AE6-40D7-4F8D-BC4C-5DBB34634DFD}" destId="{F8D2F1DF-B9D8-443C-8D4B-AD99590663FE}" srcOrd="0" destOrd="0" presId="urn:microsoft.com/office/officeart/2008/layout/VerticalAccentList"/>
    <dgm:cxn modelId="{1DA1104C-2823-4C8E-9D50-592BAB812E7F}" type="presParOf" srcId="{8CDD8AE6-40D7-4F8D-BC4C-5DBB34634DFD}" destId="{F263D22B-3CD1-4F55-808D-04D36B44A7D9}" srcOrd="1" destOrd="0" presId="urn:microsoft.com/office/officeart/2008/layout/VerticalAccentList"/>
    <dgm:cxn modelId="{F8D34D4C-85D1-412E-A677-31B665CEFB48}" type="presParOf" srcId="{8CDD8AE6-40D7-4F8D-BC4C-5DBB34634DFD}" destId="{44399E56-B14F-4EA6-8572-D5C0795BBC80}" srcOrd="2" destOrd="0" presId="urn:microsoft.com/office/officeart/2008/layout/VerticalAccentList"/>
    <dgm:cxn modelId="{9D4FFD80-D5D2-4CF7-B01D-FAA8A83D7162}" type="presParOf" srcId="{8CDD8AE6-40D7-4F8D-BC4C-5DBB34634DFD}" destId="{B2E6A2BF-C937-4482-A22D-52B57DEF2434}" srcOrd="3" destOrd="0" presId="urn:microsoft.com/office/officeart/2008/layout/VerticalAccentList"/>
    <dgm:cxn modelId="{60C20160-49E1-40F8-BA48-D0F7CB7AC23A}" type="presParOf" srcId="{8CDD8AE6-40D7-4F8D-BC4C-5DBB34634DFD}" destId="{1A2F8CFC-98A5-4975-A91E-077CE0179BC8}" srcOrd="4" destOrd="0" presId="urn:microsoft.com/office/officeart/2008/layout/VerticalAccentList"/>
    <dgm:cxn modelId="{5A921AB1-4FE5-4D5A-AF89-B99744B89621}" type="presParOf" srcId="{8CDD8AE6-40D7-4F8D-BC4C-5DBB34634DFD}" destId="{9245FBDC-434B-41A3-B0D3-7A2953D9EBCB}" srcOrd="5" destOrd="0" presId="urn:microsoft.com/office/officeart/2008/layout/VerticalAccentList"/>
    <dgm:cxn modelId="{BEA13B43-0A12-4B1C-8628-3C3B4BE5B481}" type="presParOf" srcId="{8CDD8AE6-40D7-4F8D-BC4C-5DBB34634DFD}" destId="{E4FE0F3F-80B1-4D4F-8CDC-D1F96EB9E63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F96BA-2B11-4470-B9C3-000D46886C52}">
      <dsp:nvSpPr>
        <dsp:cNvPr id="0" name=""/>
        <dsp:cNvSpPr/>
      </dsp:nvSpPr>
      <dsp:spPr bwMode="white">
        <a:xfrm>
          <a:off x="3970" y="155661"/>
          <a:ext cx="4057821" cy="33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Set the scene</a:t>
          </a:r>
        </a:p>
      </dsp:txBody>
      <dsp:txXfrm>
        <a:off x="3970" y="155661"/>
        <a:ext cx="4057821" cy="332003"/>
      </dsp:txXfrm>
    </dsp:sp>
    <dsp:sp modelId="{F8D2F1DF-B9D8-443C-8D4B-AD99590663FE}">
      <dsp:nvSpPr>
        <dsp:cNvPr id="0" name=""/>
        <dsp:cNvSpPr/>
      </dsp:nvSpPr>
      <dsp:spPr>
        <a:xfrm>
          <a:off x="1985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3D22B-3CD1-4F55-808D-04D36B44A7D9}">
      <dsp:nvSpPr>
        <dsp:cNvPr id="0" name=""/>
        <dsp:cNvSpPr/>
      </dsp:nvSpPr>
      <dsp:spPr>
        <a:xfrm>
          <a:off x="517329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99E56-B14F-4EA6-8572-D5C0795BBC80}">
      <dsp:nvSpPr>
        <dsp:cNvPr id="0" name=""/>
        <dsp:cNvSpPr/>
      </dsp:nvSpPr>
      <dsp:spPr>
        <a:xfrm>
          <a:off x="1032672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6A2BF-C937-4482-A22D-52B57DEF2434}">
      <dsp:nvSpPr>
        <dsp:cNvPr id="0" name=""/>
        <dsp:cNvSpPr/>
      </dsp:nvSpPr>
      <dsp:spPr>
        <a:xfrm>
          <a:off x="1548016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F8CFC-98A5-4975-A91E-077CE0179BC8}">
      <dsp:nvSpPr>
        <dsp:cNvPr id="0" name=""/>
        <dsp:cNvSpPr/>
      </dsp:nvSpPr>
      <dsp:spPr>
        <a:xfrm>
          <a:off x="2063360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5FBDC-434B-41A3-B0D3-7A2953D9EBCB}">
      <dsp:nvSpPr>
        <dsp:cNvPr id="0" name=""/>
        <dsp:cNvSpPr/>
      </dsp:nvSpPr>
      <dsp:spPr>
        <a:xfrm>
          <a:off x="2578704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E0F3F-80B1-4D4F-8CDC-D1F96EB9E638}">
      <dsp:nvSpPr>
        <dsp:cNvPr id="0" name=""/>
        <dsp:cNvSpPr/>
      </dsp:nvSpPr>
      <dsp:spPr>
        <a:xfrm>
          <a:off x="3094048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D6DFD56-58C4-4249-B499-AF0E3AF5B1BC}" type="slidenum">
              <a:rPr lang="en-US"/>
              <a:t>1</a:t>
            </a:fld>
            <a:endParaRPr lang="en-US"/>
          </a:p>
        </p:txBody>
      </p:sp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34B3774-210E-44C6-A1DE-78236289AF15}" type="slidenum">
              <a:rPr lang="en-US" sz="1200"/>
              <a:t>1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16" y="4343290"/>
            <a:ext cx="5487370" cy="41153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4168E8-83F8-4F81-BA9C-4F4FBD4D31F5}" type="slidenum">
              <a:rPr lang="en-US" smtClean="0">
                <a:solidFill>
                  <a:prstClr val="black"/>
                </a:solidFill>
              </a:r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t>4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14.xml"/><Relationship Id="rId7" Type="http://schemas.openxmlformats.org/officeDocument/2006/relationships/slide" Target="slide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slide" Target="slide15.xml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0"/>
            <a:ext cx="1131400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2178580" y="1934921"/>
            <a:ext cx="1752946" cy="1734986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wrap="none" anchor="ctr">
            <a:spAutoFit/>
          </a:bodyPr>
          <a:lstStyle/>
          <a:p>
            <a:endParaRPr lang="en-US" b="1"/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8729663" y="1649595"/>
            <a:ext cx="1752946" cy="1734986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wrap="none" anchor="ctr">
            <a:spAutoFit/>
          </a:bodyPr>
          <a:lstStyle/>
          <a:p>
            <a:endParaRPr lang="en-US" b="1"/>
          </a:p>
        </p:txBody>
      </p:sp>
      <p:sp>
        <p:nvSpPr>
          <p:cNvPr id="66565" name="AutoShape 7"/>
          <p:cNvSpPr>
            <a:spLocks noChangeArrowheads="1"/>
          </p:cNvSpPr>
          <p:nvPr/>
        </p:nvSpPr>
        <p:spPr bwMode="auto">
          <a:xfrm>
            <a:off x="5180013" y="4276801"/>
            <a:ext cx="774700" cy="1734986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/>
          <a:p>
            <a:endParaRPr lang="en-US" b="1"/>
          </a:p>
        </p:txBody>
      </p:sp>
      <p:sp>
        <p:nvSpPr>
          <p:cNvPr id="66566" name="AutoShape 8"/>
          <p:cNvSpPr>
            <a:spLocks noChangeArrowheads="1"/>
          </p:cNvSpPr>
          <p:nvPr/>
        </p:nvSpPr>
        <p:spPr bwMode="auto">
          <a:xfrm>
            <a:off x="5183188" y="-257099"/>
            <a:ext cx="700087" cy="1734986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/>
          <a:p>
            <a:endParaRPr lang="en-US" b="1"/>
          </a:p>
        </p:txBody>
      </p:sp>
      <p:sp>
        <p:nvSpPr>
          <p:cNvPr id="66567" name="WordArt 9"/>
          <p:cNvSpPr>
            <a:spLocks noChangeArrowheads="1" noChangeShapeType="1" noTextEdit="1"/>
          </p:cNvSpPr>
          <p:nvPr/>
        </p:nvSpPr>
        <p:spPr bwMode="auto">
          <a:xfrm>
            <a:off x="2012527" y="1143000"/>
            <a:ext cx="8461587" cy="2895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WELCOME TEACHERS TO OUR CLASS</a:t>
            </a:r>
          </a:p>
        </p:txBody>
      </p:sp>
      <p:sp>
        <p:nvSpPr>
          <p:cNvPr id="66568" name="Text Box 10"/>
          <p:cNvSpPr txBox="1">
            <a:spLocks noChangeArrowheads="1"/>
          </p:cNvSpPr>
          <p:nvPr/>
        </p:nvSpPr>
        <p:spPr bwMode="auto">
          <a:xfrm>
            <a:off x="2859193" y="3267287"/>
            <a:ext cx="76149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/>
              <a:t>LAM HONG SECONDARY SCHOOL</a:t>
            </a:r>
          </a:p>
        </p:txBody>
      </p:sp>
      <p:sp>
        <p:nvSpPr>
          <p:cNvPr id="66569" name="Text Box 11"/>
          <p:cNvSpPr txBox="1">
            <a:spLocks noChangeArrowheads="1"/>
          </p:cNvSpPr>
          <p:nvPr/>
        </p:nvSpPr>
        <p:spPr bwMode="auto">
          <a:xfrm>
            <a:off x="3141663" y="3962400"/>
            <a:ext cx="61896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/>
              <a:t>Teacher: </a:t>
            </a:r>
            <a:r>
              <a:rPr lang="vi-VN" altLang="en-US" sz="2800" b="1" dirty="0"/>
              <a:t>Phạm Thị Mai Anh</a:t>
            </a:r>
          </a:p>
        </p:txBody>
      </p:sp>
      <p:pic>
        <p:nvPicPr>
          <p:cNvPr id="66570" name="Picture 13" descr="notebook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524000"/>
            <a:ext cx="295275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 Box 14"/>
          <p:cNvSpPr txBox="1"/>
          <p:nvPr/>
        </p:nvSpPr>
        <p:spPr bwMode="auto">
          <a:xfrm>
            <a:off x="1529080" y="5971540"/>
            <a:ext cx="879856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31 0.00555 C 0.08624 0.00555 0.14235 0.08621 0.14235 0.18581 C 0.14235 0.28519 0.08624 0.36585 0.01731 0.36585 C -0.05162 0.36585 -0.10773 0.28519 -0.10773 0.18581 C -0.10773 0.08621 -0.05162 0.00555 0.01731 0.00555 Z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8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C 0.001 0.04902  0.011 0.09371  0.028 0.12254  C 0.028 0.12398  0.055 0.16291  0.055 0.16146  C 0.07 0.18309  0.079 0.21336  0.079 0.24508  C 0.079 0.30851  0.044 0.35897  0 0.36041  C -0.044 0.35897  -0.079 0.30851  -0.079 0.24508  C -0.079 0.21336  -0.07 0.18309  -0.055 0.16146  C -0.055 0.16291  -0.028 0.12398  -0.028 0.12254  C -0.011 0.09371  -0.001 0.04902  0 0  Z" pathEditMode="relative" ptsTypes="">
                                      <p:cBhvr>
                                        <p:cTn id="14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ldLvl="0" animBg="1"/>
      <p:bldP spid="31750" grpId="0" bldLvl="0" animBg="1"/>
      <p:bldP spid="205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3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/>
          <p:nvPr/>
        </p:nvSpPr>
        <p:spPr>
          <a:xfrm>
            <a:off x="4740275" y="1083310"/>
            <a:ext cx="7605395" cy="353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Wingdings" panose="05000000000000000000"/>
              </a:rPr>
              <a:t>1.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Who are they?</a:t>
            </a:r>
          </a:p>
          <a:p>
            <a:pPr>
              <a:buSzPts val="3200"/>
            </a:pPr>
            <a:r>
              <a:rPr lang="en-US" altLang="vi-VN" sz="3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Wingdings" panose="05000000000000000000"/>
              </a:rPr>
              <a:t> - </a:t>
            </a:r>
            <a:r>
              <a:rPr lang="vi-VN" altLang="en-US" sz="3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Wingdings" panose="05000000000000000000"/>
              </a:rPr>
              <a:t>They </a:t>
            </a:r>
            <a:r>
              <a:rPr lang="en-US" altLang="vi-VN" sz="3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Wingdings" panose="05000000000000000000"/>
              </a:rPr>
              <a:t>are</a:t>
            </a:r>
            <a:r>
              <a:rPr lang="vi-VN" altLang="en-US" sz="3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Wingdings" panose="05000000000000000000"/>
              </a:rPr>
              <a:t> Phong </a:t>
            </a:r>
            <a:r>
              <a:rPr lang="en-US" altLang="vi-VN" sz="3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Wingdings" panose="05000000000000000000"/>
              </a:rPr>
              <a:t>and Mi</a:t>
            </a:r>
            <a:endParaRPr lang="en-US" sz="3200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Wingdings" panose="05000000000000000000"/>
            </a:endParaRPr>
          </a:p>
          <a:p>
            <a:pPr>
              <a:buSzPts val="3200"/>
            </a:pPr>
            <a:r>
              <a:rPr lang="en-US" sz="3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Wingdings" panose="05000000000000000000"/>
              </a:rPr>
              <a:t>2. 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is the girl doing?</a:t>
            </a:r>
          </a:p>
          <a:p>
            <a:pPr>
              <a:buSzPts val="3200"/>
            </a:pPr>
            <a:r>
              <a:rPr lang="en-US" sz="3200" b="1" i="1" dirty="0" err="1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is putting some clothes in her backpack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</a:p>
          <a:p>
            <a:pPr>
              <a:buSzPts val="3200"/>
            </a:pPr>
            <a:r>
              <a:rPr lang="en-US" sz="32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Wingdings" panose="05000000000000000000"/>
              </a:rPr>
              <a:t>3. 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are they talking about?</a:t>
            </a:r>
            <a:endParaRPr lang="en-US" sz="3200" dirty="0">
              <a:solidFill>
                <a:srgbClr val="002060"/>
              </a:solidFill>
            </a:endParaRPr>
          </a:p>
          <a:p>
            <a:pPr>
              <a:buSzPts val="3200"/>
            </a:pPr>
            <a:r>
              <a:rPr lang="en-US" sz="3200" b="1" i="1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They are talking about a visit to </a:t>
            </a:r>
            <a:r>
              <a:rPr lang="en-US" sz="3200" b="1" i="1" dirty="0" err="1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Binh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>
              <a:buSzPts val="3200"/>
            </a:pPr>
            <a:r>
              <a:rPr lang="en-US" sz="3200" b="1" i="1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Minh Lower Secondary School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endParaRPr sz="32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6" name="Google Shape;166;p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60045" y="1857375"/>
            <a:ext cx="3982720" cy="40824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 6"/>
          <p:cNvGraphicFramePr/>
          <p:nvPr/>
        </p:nvGraphicFramePr>
        <p:xfrm>
          <a:off x="679184" y="1100829"/>
          <a:ext cx="4061792" cy="756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81035" y="2954137"/>
            <a:ext cx="1834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Myriad Pro" pitchFamily="34" charset="0"/>
              </a:rPr>
              <a:t>Phong</a:t>
            </a:r>
            <a:endParaRPr lang="en-US" sz="4000" b="1" dirty="0">
              <a:solidFill>
                <a:srgbClr val="00B050"/>
              </a:solidFill>
              <a:latin typeface="Myriad Pro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3120" y="5016200"/>
            <a:ext cx="1425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Myriad Pro" pitchFamily="34" charset="0"/>
              </a:rPr>
              <a:t>Mi</a:t>
            </a:r>
            <a:endParaRPr lang="en-US" sz="4000" b="1" dirty="0">
              <a:solidFill>
                <a:srgbClr val="FF0066"/>
              </a:solidFill>
              <a:latin typeface="Myriad Pro" pitchFamily="34" charset="0"/>
            </a:endParaRPr>
          </a:p>
        </p:txBody>
      </p:sp>
      <p:sp>
        <p:nvSpPr>
          <p:cNvPr id="11" name="Google Shape;214;p11"/>
          <p:cNvSpPr txBox="1"/>
          <p:nvPr/>
        </p:nvSpPr>
        <p:spPr>
          <a:xfrm>
            <a:off x="860510" y="45401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PRESENTATION</a:t>
            </a:r>
            <a:endParaRPr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 txBox="1"/>
          <p:nvPr/>
        </p:nvSpPr>
        <p:spPr>
          <a:xfrm>
            <a:off x="1262782" y="1228255"/>
            <a:ext cx="352588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Listen and read.</a:t>
            </a:r>
            <a:endParaRPr sz="2600" b="1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778220" y="1246395"/>
            <a:ext cx="502607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7" name="Google Shape;247;p14"/>
          <p:cNvSpPr txBox="1"/>
          <p:nvPr/>
        </p:nvSpPr>
        <p:spPr>
          <a:xfrm>
            <a:off x="778220" y="115334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959376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PRACTICE</a:t>
            </a:r>
            <a:endParaRPr sz="3600" b="1" dirty="0"/>
          </a:p>
        </p:txBody>
      </p:sp>
      <p:sp>
        <p:nvSpPr>
          <p:cNvPr id="250" name="Google Shape;250;p14"/>
          <p:cNvSpPr txBox="1"/>
          <p:nvPr/>
        </p:nvSpPr>
        <p:spPr>
          <a:xfrm>
            <a:off x="555527" y="1693150"/>
            <a:ext cx="11529707" cy="529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i="1" dirty="0" err="1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</a:t>
            </a:r>
            <a:r>
              <a:rPr lang="en-US" sz="2600" b="1" i="1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6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are you doing, </a:t>
            </a:r>
            <a:r>
              <a:rPr lang="en-US" sz="2600" dirty="0" err="1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</a:t>
            </a:r>
            <a:r>
              <a:rPr lang="en-US" sz="26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br>
              <a:rPr lang="en-US" sz="26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 b="1" i="1" dirty="0" err="1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</a:t>
            </a:r>
            <a:r>
              <a:rPr lang="en-US" sz="2600" b="1" i="1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600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I’m preparing to visit </a:t>
            </a:r>
            <a:r>
              <a:rPr lang="en-US" sz="2600" dirty="0" err="1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Binh</a:t>
            </a:r>
            <a:r>
              <a:rPr lang="en-US" sz="2600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Minh Lower Secondary School.</a:t>
            </a:r>
            <a:br>
              <a:rPr lang="en-US" sz="2600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 b="1" i="1" dirty="0" err="1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</a:t>
            </a:r>
            <a:r>
              <a:rPr lang="en-US" sz="2600" b="1" i="1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6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Sounds great! I think that’s one of the best schools in my </a:t>
            </a:r>
            <a:r>
              <a:rPr lang="en-US" sz="2600" dirty="0" err="1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neighbourhood</a:t>
            </a:r>
            <a:r>
              <a:rPr lang="en-US" sz="26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Who is going with you and when?</a:t>
            </a:r>
            <a:br>
              <a:rPr lang="en-US" sz="26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 b="1" i="1" dirty="0" err="1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</a:t>
            </a:r>
            <a:r>
              <a:rPr lang="en-US" sz="2600" b="1" i="1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600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My teacher and my classmates. We’re going in the afternoon.</a:t>
            </a:r>
            <a:br>
              <a:rPr lang="en-US" sz="2600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 b="1" i="1" dirty="0" err="1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</a:t>
            </a:r>
            <a:r>
              <a:rPr lang="en-US" sz="2600" b="1" i="1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6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see. What will you do there?</a:t>
            </a:r>
            <a:br>
              <a:rPr lang="en-US" sz="26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 b="1" i="1" dirty="0" err="1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</a:t>
            </a:r>
            <a:r>
              <a:rPr lang="en-US" sz="2600" b="1" i="1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600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Well, I think we’ll visit the school library, the computer room, and the gym. We’ll meet the students and share ideas for a project in our English class.</a:t>
            </a:r>
            <a:br>
              <a:rPr lang="en-US" sz="2600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 b="1" i="1" dirty="0" err="1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</a:t>
            </a:r>
            <a:r>
              <a:rPr lang="en-US" sz="2600" b="1" i="1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6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That’s interesting. What else will you do there?</a:t>
            </a:r>
            <a:br>
              <a:rPr lang="en-US" sz="26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 b="1" i="1" dirty="0" err="1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</a:t>
            </a:r>
            <a:r>
              <a:rPr lang="en-US" sz="2600" b="1" i="1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600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We’ll meet the members of their Go Green Club and take photos of the school.</a:t>
            </a:r>
            <a:br>
              <a:rPr lang="en-US" sz="2600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 b="1" i="1" dirty="0" err="1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</a:t>
            </a:r>
            <a:r>
              <a:rPr lang="en-US" sz="2600" b="1" i="1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6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Fantastic! so don’t forget to take your camera.</a:t>
            </a:r>
            <a:br>
              <a:rPr lang="en-US" sz="26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 b="1" i="1" dirty="0" err="1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</a:t>
            </a:r>
            <a:r>
              <a:rPr lang="en-US" sz="2600" b="1" i="1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600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almost forgot. Thanks for reminding me. </a:t>
            </a:r>
            <a:br>
              <a:rPr lang="en-US" sz="2600" dirty="0">
                <a:solidFill>
                  <a:srgbClr val="FF00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2600" dirty="0">
              <a:solidFill>
                <a:srgbClr val="FF006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0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2115" y="1034499"/>
            <a:ext cx="609600" cy="609600"/>
          </a:xfrm>
          <a:prstGeom prst="rect">
            <a:avLst/>
          </a:prstGeom>
        </p:spPr>
      </p:pic>
      <p:sp>
        <p:nvSpPr>
          <p:cNvPr id="9" name="Flowchart: Process 8"/>
          <p:cNvSpPr/>
          <p:nvPr/>
        </p:nvSpPr>
        <p:spPr>
          <a:xfrm>
            <a:off x="106766" y="-1"/>
            <a:ext cx="11978468" cy="6727371"/>
          </a:xfrm>
          <a:prstGeom prst="flowChartProcess">
            <a:avLst/>
          </a:prstGeom>
          <a:noFill/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91418" tIns="45709" rIns="91418" bIns="4570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  <a:defRPr/>
            </a:pPr>
            <a:endParaRPr lang="en-US">
              <a:solidFill>
                <a:sysClr val="window" lastClr="FFFFFF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rotWithShape="1">
            <a:gsLst>
              <a:gs pos="0">
                <a:srgbClr val="67F77C"/>
              </a:gs>
              <a:gs pos="50000">
                <a:schemeClr val="bg1"/>
              </a:gs>
              <a:gs pos="100000">
                <a:srgbClr val="67F77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524000" y="1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Game: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Lucky numbers</a:t>
            </a:r>
          </a:p>
        </p:txBody>
      </p:sp>
      <p:sp>
        <p:nvSpPr>
          <p:cNvPr id="22535" name="Rectangl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819650" y="1233488"/>
            <a:ext cx="14478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537" name="Rectangle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267450" y="1233488"/>
            <a:ext cx="1524000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538" name="Rectangl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743450" y="2986088"/>
            <a:ext cx="15240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539" name="Rectangle 1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371850" y="2986088"/>
            <a:ext cx="14478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541" name="Rectangle 1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267450" y="2986088"/>
            <a:ext cx="15240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038" name="Text Box 12"/>
          <p:cNvSpPr txBox="1">
            <a:spLocks noChangeArrowheads="1"/>
          </p:cNvSpPr>
          <p:nvPr/>
        </p:nvSpPr>
        <p:spPr bwMode="auto">
          <a:xfrm>
            <a:off x="7086600" y="5943600"/>
            <a:ext cx="167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4516120" y="5594350"/>
            <a:ext cx="1978660" cy="638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319780" y="1233488"/>
            <a:ext cx="15240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1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7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531" grpId="0"/>
      <p:bldP spid="22535" grpId="0" bldLvl="0" animBg="1"/>
      <p:bldP spid="22535" grpId="1" bldLvl="0" animBg="1"/>
      <p:bldP spid="22537" grpId="0" bldLvl="0" animBg="1"/>
      <p:bldP spid="22537" grpId="1" bldLvl="0" animBg="1"/>
      <p:bldP spid="22538" grpId="0" bldLvl="0" animBg="1"/>
      <p:bldP spid="22538" grpId="1" bldLvl="0" animBg="1"/>
      <p:bldP spid="22539" grpId="0" bldLvl="0" animBg="1"/>
      <p:bldP spid="22539" grpId="1" bldLvl="0" animBg="1"/>
      <p:bldP spid="22541" grpId="0" bldLvl="0" animBg="1"/>
      <p:bldP spid="22541" grpId="1" bldLvl="0" animBg="1"/>
      <p:bldP spid="5" grpId="0" bldLvl="0" animBg="1"/>
      <p:bldP spid="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5640" y="626926"/>
            <a:ext cx="6768752" cy="9732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all" spc="0" normalizeH="0" baseline="0" noProof="0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LUCKY NUMBER!</a:t>
            </a:r>
          </a:p>
        </p:txBody>
      </p:sp>
      <p:sp>
        <p:nvSpPr>
          <p:cNvPr id="3" name="AutoShape 2" descr="VỎ HỘP QUÀ TẶNG - Home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19400"/>
            <a:ext cx="3962400" cy="36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9624393" y="5365377"/>
            <a:ext cx="882243" cy="672353"/>
          </a:xfrm>
          <a:prstGeom prst="actionButtonHo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1851661" y="667903"/>
            <a:ext cx="6096000" cy="2430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are they talking about?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visit to a computer room.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visit to a school.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visit to a school library.</a:t>
            </a:r>
            <a:endParaRPr sz="2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4" name="Google Shape;264;p15"/>
          <p:cNvSpPr/>
          <p:nvPr/>
        </p:nvSpPr>
        <p:spPr>
          <a:xfrm>
            <a:off x="1741715" y="2042012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1296765" y="3616791"/>
            <a:ext cx="8835789" cy="1230593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are you doing, Mi?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I’m preparing to visit Binh Minh Lower Secondary School.</a:t>
            </a:r>
            <a:endParaRPr sz="2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9624393" y="5365377"/>
            <a:ext cx="882243" cy="672353"/>
          </a:xfrm>
          <a:prstGeom prst="actionButtonHo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5640" y="626926"/>
            <a:ext cx="6768752" cy="9732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all" spc="0" normalizeH="0" baseline="0" noProof="0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LUCKY NUMBER!</a:t>
            </a:r>
          </a:p>
        </p:txBody>
      </p:sp>
      <p:sp>
        <p:nvSpPr>
          <p:cNvPr id="3" name="AutoShape 2" descr="VỎ HỘP QUÀ TẶNG - Home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19400"/>
            <a:ext cx="3962400" cy="36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9624393" y="5365377"/>
            <a:ext cx="882243" cy="672353"/>
          </a:xfrm>
          <a:prstGeom prst="actionButtonHo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/>
          <p:nvPr/>
        </p:nvSpPr>
        <p:spPr>
          <a:xfrm>
            <a:off x="1518031" y="715805"/>
            <a:ext cx="7453745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Who is going to visit the school?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 and her teacher.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 and her classmates.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Mi, her teacher and her classmates.</a:t>
            </a:r>
            <a:r>
              <a:rPr lang="en-US" sz="2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</p:txBody>
      </p:sp>
      <p:sp>
        <p:nvSpPr>
          <p:cNvPr id="277" name="Google Shape;277;p16"/>
          <p:cNvSpPr/>
          <p:nvPr/>
        </p:nvSpPr>
        <p:spPr>
          <a:xfrm>
            <a:off x="1431682" y="2712671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1" name="Google Shape;271;p16"/>
          <p:cNvSpPr/>
          <p:nvPr/>
        </p:nvSpPr>
        <p:spPr>
          <a:xfrm>
            <a:off x="965857" y="3670211"/>
            <a:ext cx="10478458" cy="1200329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Sounds great! I think that’s one of the best schools in my neighbourhood. Who is going with you and when?</a:t>
            </a:r>
            <a:b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My teacher and my classmates. We’re going in the afternoon.</a:t>
            </a: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9624393" y="5365377"/>
            <a:ext cx="882243" cy="672353"/>
          </a:xfrm>
          <a:prstGeom prst="actionButtonHo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983869" y="734634"/>
            <a:ext cx="9116362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Where is the school?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the city.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the countryside.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Phong’s neighbourhood.</a:t>
            </a:r>
            <a:endParaRPr sz="2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887428" y="2731546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666921" y="3743459"/>
            <a:ext cx="10331703" cy="830997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Sounds great! I think that’s one of the best schools in my neighbourhood. Who is going with you and when?</a:t>
            </a: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9624393" y="5365377"/>
            <a:ext cx="882243" cy="672353"/>
          </a:xfrm>
          <a:prstGeom prst="actionButtonHo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"/>
          <p:cNvSpPr/>
          <p:nvPr/>
        </p:nvSpPr>
        <p:spPr>
          <a:xfrm>
            <a:off x="1179141" y="677998"/>
            <a:ext cx="609600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When are they going?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the morning.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the afternoon.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At noon.</a:t>
            </a:r>
            <a:endParaRPr sz="2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4" name="Google Shape;304;p18"/>
          <p:cNvSpPr/>
          <p:nvPr/>
        </p:nvSpPr>
        <p:spPr>
          <a:xfrm>
            <a:off x="1040120" y="2005702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6" name="Google Shape;306;p18"/>
          <p:cNvSpPr/>
          <p:nvPr/>
        </p:nvSpPr>
        <p:spPr>
          <a:xfrm>
            <a:off x="956332" y="3428919"/>
            <a:ext cx="10238307" cy="1200329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Sounds great! I think that’s one of the best schools in my neighbourhood. Who is going with you and when?</a:t>
            </a:r>
            <a:b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My teacher and my classmates. We’re going in the afternoon.</a:t>
            </a: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>
          <a:xfrm>
            <a:off x="9624393" y="5365377"/>
            <a:ext cx="882243" cy="672353"/>
          </a:xfrm>
          <a:prstGeom prst="actionButtonHo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"/>
          <p:cNvSpPr/>
          <p:nvPr/>
        </p:nvSpPr>
        <p:spPr>
          <a:xfrm>
            <a:off x="468079" y="818052"/>
            <a:ext cx="502607" cy="840967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5" name="Google Shape;315;p19"/>
          <p:cNvSpPr txBox="1"/>
          <p:nvPr/>
        </p:nvSpPr>
        <p:spPr>
          <a:xfrm>
            <a:off x="468057" y="1083342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3200" dirty="0"/>
          </a:p>
        </p:txBody>
      </p:sp>
      <p:pic>
        <p:nvPicPr>
          <p:cNvPr id="316" name="Google Shape;316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9"/>
          <p:cNvSpPr txBox="1"/>
          <p:nvPr/>
        </p:nvSpPr>
        <p:spPr>
          <a:xfrm>
            <a:off x="487067" y="207701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PRACTICE</a:t>
            </a:r>
            <a:endParaRPr sz="3600" b="1" dirty="0"/>
          </a:p>
        </p:txBody>
      </p:sp>
      <p:sp>
        <p:nvSpPr>
          <p:cNvPr id="320" name="Google Shape;320;p19"/>
          <p:cNvSpPr txBox="1"/>
          <p:nvPr/>
        </p:nvSpPr>
        <p:spPr>
          <a:xfrm>
            <a:off x="889943" y="1007667"/>
            <a:ext cx="81478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Name these places, using the words and phrases from the box.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321" name="Google Shape;321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15684" y="2439289"/>
            <a:ext cx="3578113" cy="14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266495" y="2439289"/>
            <a:ext cx="3619476" cy="14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158688" y="2439289"/>
            <a:ext cx="3612853" cy="149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63;p21"/>
          <p:cNvSpPr txBox="1"/>
          <p:nvPr/>
        </p:nvSpPr>
        <p:spPr>
          <a:xfrm>
            <a:off x="1084221" y="1405893"/>
            <a:ext cx="7421115" cy="9855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5250" tIns="95250" rIns="95250" bIns="95250" anchor="ctr" anchorCtr="0">
            <a:noAutofit/>
          </a:bodyPr>
          <a:lstStyle/>
          <a:p>
            <a:pPr>
              <a:lnSpc>
                <a:spcPct val="90000"/>
              </a:lnSpc>
            </a:pPr>
            <a:endParaRPr lang="en-US" sz="25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>
              <a:lnSpc>
                <a:spcPct val="90000"/>
              </a:lnSpc>
            </a:pPr>
            <a:endParaRPr lang="en-US" sz="25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>
              <a:lnSpc>
                <a:spcPct val="90000"/>
              </a:lnSpc>
            </a:pPr>
            <a:endParaRPr lang="en-US" sz="25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>
              <a:lnSpc>
                <a:spcPct val="90000"/>
              </a:lnSpc>
            </a:pPr>
            <a:endParaRPr lang="en-US" sz="25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>
              <a:lnSpc>
                <a:spcPct val="90000"/>
              </a:lnSpc>
            </a:pPr>
            <a:r>
              <a:rPr lang="en-US" sz="25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</a:t>
            </a:r>
            <a:r>
              <a:rPr lang="en-US" sz="25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computer room        school library     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5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school garden            </a:t>
            </a:r>
            <a:r>
              <a:rPr lang="en-US" sz="28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playground    gym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5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7" name="Google Shape;337;p20"/>
          <p:cNvPicPr preferRelativeResize="0"/>
          <p:nvPr/>
        </p:nvPicPr>
        <p:blipFill rotWithShape="1">
          <a:blip r:embed="rId7"/>
          <a:srcRect t="544"/>
          <a:stretch>
            <a:fillRect/>
          </a:stretch>
        </p:blipFill>
        <p:spPr>
          <a:xfrm>
            <a:off x="318051" y="4602332"/>
            <a:ext cx="4223684" cy="16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38;p20"/>
          <p:cNvPicPr preferRelativeResize="0"/>
          <p:nvPr/>
        </p:nvPicPr>
        <p:blipFill rotWithShape="1">
          <a:blip r:embed="rId8"/>
          <a:srcRect l="-1" t="544" r="640"/>
          <a:stretch>
            <a:fillRect/>
          </a:stretch>
        </p:blipFill>
        <p:spPr>
          <a:xfrm>
            <a:off x="5457791" y="4602332"/>
            <a:ext cx="4507324" cy="162865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Flowchart: Process 20"/>
          <p:cNvSpPr/>
          <p:nvPr/>
        </p:nvSpPr>
        <p:spPr>
          <a:xfrm>
            <a:off x="106767" y="0"/>
            <a:ext cx="11978468" cy="6858000"/>
          </a:xfrm>
          <a:prstGeom prst="flowChartProcess">
            <a:avLst/>
          </a:prstGeom>
          <a:noFill/>
          <a:ln w="762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lIns="91418" tIns="45709" rIns="91418" bIns="4570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  <a:defRPr/>
            </a:pPr>
            <a:endParaRPr lang="en-US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22" name="Google Shape;324;p19"/>
          <p:cNvSpPr/>
          <p:nvPr/>
        </p:nvSpPr>
        <p:spPr>
          <a:xfrm>
            <a:off x="1173789" y="3850349"/>
            <a:ext cx="25122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gym</a:t>
            </a:r>
            <a:endParaRPr sz="20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" name="Google Shape;324;p19"/>
          <p:cNvSpPr/>
          <p:nvPr/>
        </p:nvSpPr>
        <p:spPr>
          <a:xfrm>
            <a:off x="4839897" y="3902868"/>
            <a:ext cx="25122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</a:t>
            </a:r>
            <a:r>
              <a:rPr lang="en-US" sz="2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computer room</a:t>
            </a:r>
            <a:endParaRPr sz="20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" name="Google Shape;324;p19"/>
          <p:cNvSpPr/>
          <p:nvPr/>
        </p:nvSpPr>
        <p:spPr>
          <a:xfrm>
            <a:off x="8911162" y="3931956"/>
            <a:ext cx="25122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</a:t>
            </a:r>
            <a:r>
              <a:rPr lang="en-US" sz="2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school garden </a:t>
            </a:r>
            <a:endParaRPr sz="20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324;p19"/>
          <p:cNvSpPr/>
          <p:nvPr/>
        </p:nvSpPr>
        <p:spPr>
          <a:xfrm>
            <a:off x="1481589" y="6113411"/>
            <a:ext cx="25122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</a:t>
            </a:r>
            <a:r>
              <a:rPr lang="en-US" sz="2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playground</a:t>
            </a:r>
            <a:endParaRPr sz="20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" name="Google Shape;324;p19"/>
          <p:cNvSpPr/>
          <p:nvPr/>
        </p:nvSpPr>
        <p:spPr>
          <a:xfrm>
            <a:off x="7213215" y="6217906"/>
            <a:ext cx="25122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</a:t>
            </a:r>
            <a:r>
              <a:rPr lang="en-US" sz="2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school library </a:t>
            </a:r>
            <a:endParaRPr sz="20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có lời_EM YÊU TRƯỜNG EM _I LOVE MY SCHOOL_Học Tiếng Anh qua bài hát cùng Ms.Nh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"/>
          <p:cNvSpPr txBox="1"/>
          <p:nvPr/>
        </p:nvSpPr>
        <p:spPr>
          <a:xfrm>
            <a:off x="1097722" y="1320623"/>
            <a:ext cx="78769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Complete the following sentences with the words in the box.</a:t>
            </a:r>
          </a:p>
        </p:txBody>
      </p:sp>
      <p:sp>
        <p:nvSpPr>
          <p:cNvPr id="349" name="Google Shape;349;p21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pic>
        <p:nvPicPr>
          <p:cNvPr id="351" name="Google Shape;351;p2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3" name="Google Shape;353;p21"/>
          <p:cNvGrpSpPr/>
          <p:nvPr/>
        </p:nvGrpSpPr>
        <p:grpSpPr>
          <a:xfrm>
            <a:off x="1661126" y="1989970"/>
            <a:ext cx="8869745" cy="985527"/>
            <a:chOff x="447468" y="457"/>
            <a:chExt cx="8869745" cy="985527"/>
          </a:xfrm>
        </p:grpSpPr>
        <p:sp>
          <p:nvSpPr>
            <p:cNvPr id="354" name="Google Shape;354;p21"/>
            <p:cNvSpPr/>
            <p:nvPr/>
          </p:nvSpPr>
          <p:spPr>
            <a:xfrm>
              <a:off x="4474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1"/>
            <p:cNvSpPr txBox="1"/>
            <p:nvPr/>
          </p:nvSpPr>
          <p:spPr>
            <a:xfrm>
              <a:off x="4474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computer room</a:t>
              </a: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2542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1"/>
            <p:cNvSpPr txBox="1"/>
            <p:nvPr/>
          </p:nvSpPr>
          <p:spPr>
            <a:xfrm>
              <a:off x="22542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school library</a:t>
              </a:r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40610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1"/>
            <p:cNvSpPr txBox="1"/>
            <p:nvPr/>
          </p:nvSpPr>
          <p:spPr>
            <a:xfrm>
              <a:off x="40610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school garden</a:t>
              </a:r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58678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1"/>
            <p:cNvSpPr txBox="1"/>
            <p:nvPr/>
          </p:nvSpPr>
          <p:spPr>
            <a:xfrm>
              <a:off x="58678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playground</a:t>
              </a:r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76746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1"/>
            <p:cNvSpPr txBox="1"/>
            <p:nvPr/>
          </p:nvSpPr>
          <p:spPr>
            <a:xfrm>
              <a:off x="76746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gym</a:t>
              </a:r>
            </a:p>
          </p:txBody>
        </p:sp>
      </p:grpSp>
      <p:sp>
        <p:nvSpPr>
          <p:cNvPr id="364" name="Google Shape;364;p21"/>
          <p:cNvSpPr/>
          <p:nvPr/>
        </p:nvSpPr>
        <p:spPr>
          <a:xfrm>
            <a:off x="628983" y="3273941"/>
            <a:ext cx="11491962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school </a:t>
            </a:r>
            <a:r>
              <a:rPr lang="en-US" sz="2400">
                <a:solidFill>
                  <a:srgbClr val="93959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_______________ 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is very small, so not many children can play in it.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 learn how to use the Internet in the</a:t>
            </a:r>
            <a:r>
              <a:rPr lang="en-US" sz="2400">
                <a:solidFill>
                  <a:srgbClr val="93959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_______________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twice a week.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They have school meetings in the </a:t>
            </a:r>
            <a:r>
              <a:rPr lang="en-US" sz="2400">
                <a:solidFill>
                  <a:srgbClr val="93959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_______________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when it rains.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There are a lot of books, magazines, and newspapers in the </a:t>
            </a:r>
            <a:r>
              <a:rPr lang="en-US" sz="2400">
                <a:solidFill>
                  <a:srgbClr val="93959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_______________.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Our class usually waters the vegetables in the </a:t>
            </a:r>
            <a:r>
              <a:rPr lang="en-US" sz="2400">
                <a:solidFill>
                  <a:srgbClr val="93959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_______________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on Friday afternoons.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5" name="Google Shape;365;p21"/>
          <p:cNvSpPr/>
          <p:nvPr/>
        </p:nvSpPr>
        <p:spPr>
          <a:xfrm>
            <a:off x="2525484" y="3428914"/>
            <a:ext cx="162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playground</a:t>
            </a:r>
          </a:p>
        </p:txBody>
      </p:sp>
      <p:sp>
        <p:nvSpPr>
          <p:cNvPr id="366" name="Google Shape;366;p21"/>
          <p:cNvSpPr/>
          <p:nvPr/>
        </p:nvSpPr>
        <p:spPr>
          <a:xfrm>
            <a:off x="5886615" y="3951494"/>
            <a:ext cx="217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computer room</a:t>
            </a:r>
          </a:p>
        </p:txBody>
      </p:sp>
      <p:sp>
        <p:nvSpPr>
          <p:cNvPr id="367" name="Google Shape;367;p21"/>
          <p:cNvSpPr/>
          <p:nvPr/>
        </p:nvSpPr>
        <p:spPr>
          <a:xfrm>
            <a:off x="5733066" y="4474517"/>
            <a:ext cx="7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gym</a:t>
            </a:r>
          </a:p>
        </p:txBody>
      </p:sp>
      <p:sp>
        <p:nvSpPr>
          <p:cNvPr id="368" name="Google Shape;368;p21"/>
          <p:cNvSpPr/>
          <p:nvPr/>
        </p:nvSpPr>
        <p:spPr>
          <a:xfrm>
            <a:off x="8628187" y="5076550"/>
            <a:ext cx="190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school library</a:t>
            </a:r>
          </a:p>
        </p:txBody>
      </p:sp>
      <p:sp>
        <p:nvSpPr>
          <p:cNvPr id="369" name="Google Shape;369;p21"/>
          <p:cNvSpPr/>
          <p:nvPr/>
        </p:nvSpPr>
        <p:spPr>
          <a:xfrm>
            <a:off x="7014945" y="5538424"/>
            <a:ext cx="195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school garden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"/>
          <p:cNvSpPr txBox="1"/>
          <p:nvPr/>
        </p:nvSpPr>
        <p:spPr>
          <a:xfrm>
            <a:off x="1092883" y="1177042"/>
            <a:ext cx="102411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Work in pairs. Ask and answer questions about Nick’s timetable, using </a:t>
            </a:r>
            <a:r>
              <a:rPr lang="en-US" sz="2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when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and </a:t>
            </a:r>
            <a:r>
              <a:rPr lang="en-US" sz="2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where.</a:t>
            </a:r>
            <a:endParaRPr sz="24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6" name="Google Shape;396;p2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7" name="Google Shape;397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pic>
        <p:nvPicPr>
          <p:cNvPr id="398" name="Google Shape;398;p2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PRODUCTION</a:t>
            </a:r>
          </a:p>
        </p:txBody>
      </p:sp>
      <p:sp>
        <p:nvSpPr>
          <p:cNvPr id="400" name="Google Shape;400;p23"/>
          <p:cNvSpPr/>
          <p:nvPr/>
        </p:nvSpPr>
        <p:spPr>
          <a:xfrm>
            <a:off x="719294" y="4827545"/>
            <a:ext cx="6096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594D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Example:</a:t>
            </a:r>
            <a:br>
              <a:rPr lang="en-US" sz="2400">
                <a:solidFill>
                  <a:srgbClr val="4594D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A: </a:t>
            </a:r>
            <a:r>
              <a:rPr lang="en-US"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When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does Nick have maths?</a:t>
            </a:r>
            <a:b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B: At 8 a.m. on Monday, Tuesday, and Friday.</a:t>
            </a:r>
            <a:b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A: And </a:t>
            </a:r>
            <a:r>
              <a:rPr lang="en-US"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where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does he have it?</a:t>
            </a:r>
            <a:b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B: In his classroom, room 302.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</p:txBody>
      </p:sp>
      <p:graphicFrame>
        <p:nvGraphicFramePr>
          <p:cNvPr id="401" name="Google Shape;401;p23"/>
          <p:cNvGraphicFramePr/>
          <p:nvPr/>
        </p:nvGraphicFramePr>
        <p:xfrm>
          <a:off x="719294" y="2046192"/>
          <a:ext cx="10763375" cy="2743260"/>
        </p:xfrm>
        <a:graphic>
          <a:graphicData uri="http://schemas.openxmlformats.org/drawingml/2006/table">
            <a:tbl>
              <a:tblPr firstRow="1" bandRow="1">
                <a:noFill/>
                <a:tableStyleId>{CBBACE4C-0F27-4020-BDA4-7AD3370B0804}</a:tableStyleId>
              </a:tblPr>
              <a:tblGrid>
                <a:gridCol w="3184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Subject</a:t>
                      </a:r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Time</a:t>
                      </a:r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Place</a:t>
                      </a:r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Maths</a:t>
                      </a:r>
                      <a:endParaRPr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8 a.m. Monday, Tuesday, Friday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Classroom (room 302)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Biology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9 a.m. Thursday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Science lab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Information Technology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2 p.m. Wednesday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Computer room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Physical Education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3 p.m. Monday, Thursday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School gym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History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3:30 p.m. Tuesday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School library</a:t>
                      </a: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5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WRAP-UP</a:t>
            </a:r>
          </a:p>
        </p:txBody>
      </p:sp>
      <p:sp>
        <p:nvSpPr>
          <p:cNvPr id="431" name="Google Shape;431;p2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2" name="Google Shape;432;p2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pic>
        <p:nvPicPr>
          <p:cNvPr id="433" name="Google Shape;433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CONSOLIDATION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35" name="Google Shape;435;p25"/>
          <p:cNvGrpSpPr/>
          <p:nvPr/>
        </p:nvGrpSpPr>
        <p:grpSpPr>
          <a:xfrm>
            <a:off x="2333104" y="2003582"/>
            <a:ext cx="7073207" cy="4054177"/>
            <a:chOff x="0" y="2986"/>
            <a:chExt cx="7073207" cy="4054177"/>
          </a:xfrm>
        </p:grpSpPr>
        <p:sp>
          <p:nvSpPr>
            <p:cNvPr id="436" name="Google Shape;436;p25"/>
            <p:cNvSpPr/>
            <p:nvPr/>
          </p:nvSpPr>
          <p:spPr>
            <a:xfrm>
              <a:off x="0" y="2188865"/>
              <a:ext cx="7073207" cy="186829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 txBox="1"/>
            <p:nvPr/>
          </p:nvSpPr>
          <p:spPr>
            <a:xfrm>
              <a:off x="0" y="2188865"/>
              <a:ext cx="2121962" cy="1868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225" tIns="206225" rIns="206225" bIns="206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Vocabulary</a:t>
              </a:r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0" y="2986"/>
              <a:ext cx="7073207" cy="186829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 txBox="1"/>
            <p:nvPr/>
          </p:nvSpPr>
          <p:spPr>
            <a:xfrm>
              <a:off x="0" y="2986"/>
              <a:ext cx="2121962" cy="1868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225" tIns="206225" rIns="206225" bIns="206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Topic of the unit</a:t>
              </a:r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3335924" y="161776"/>
              <a:ext cx="2381855" cy="158790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 txBox="1"/>
            <p:nvPr/>
          </p:nvSpPr>
          <p:spPr>
            <a:xfrm>
              <a:off x="3382432" y="208284"/>
              <a:ext cx="2288839" cy="149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1600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 visit to a school</a:t>
              </a:r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4481132" y="1749680"/>
              <a:ext cx="91440" cy="63516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443" name="Google Shape;443;p25"/>
            <p:cNvSpPr/>
            <p:nvPr/>
          </p:nvSpPr>
          <p:spPr>
            <a:xfrm>
              <a:off x="3335924" y="2384841"/>
              <a:ext cx="2381855" cy="158790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 txBox="1"/>
            <p:nvPr/>
          </p:nvSpPr>
          <p:spPr>
            <a:xfrm>
              <a:off x="3382432" y="2431349"/>
              <a:ext cx="2288839" cy="149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1600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School facilities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5667" y="296111"/>
            <a:ext cx="7751636" cy="16158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60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lang="en-US" sz="66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  <a:endParaRPr lang="en-US" sz="66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18903" y="2484068"/>
            <a:ext cx="11632768" cy="480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98" tIns="45647" rIns="91298" bIns="45647">
            <a:spAutoFit/>
          </a:bodyPr>
          <a:lstStyle/>
          <a:p>
            <a:pPr defTabSz="91313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100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Learn vocabulary by heart.</a:t>
            </a:r>
          </a:p>
          <a:p>
            <a:pPr defTabSz="91313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sz="36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- Practice the conversation again. </a:t>
            </a:r>
            <a:endParaRPr lang="en-US" sz="36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Neue Medium"/>
            </a:endParaRPr>
          </a:p>
          <a:p>
            <a:pPr defTabSz="91313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sz="36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- Practice talking about school facilities. </a:t>
            </a:r>
            <a:endParaRPr lang="en-US" sz="36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Neue Medium"/>
            </a:endParaRPr>
          </a:p>
          <a:p>
            <a:pPr defTabSz="91313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sz="36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- Do exercises in workbook. </a:t>
            </a:r>
            <a:endParaRPr lang="en-US" sz="36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Neue Medium"/>
            </a:endParaRPr>
          </a:p>
          <a:p>
            <a:pPr defTabSz="91313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sz="3600" b="1" kern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- Prepare: Lesson 2- A closer look 1(P 62).</a:t>
            </a:r>
            <a:endParaRPr lang="en-US" sz="36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Neue Medium"/>
            </a:endParaRPr>
          </a:p>
          <a:p>
            <a:pPr defTabSz="91313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sz="36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Neue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DSC011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3" b="1894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DSC011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 b="2730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P70108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235200" y="5105445"/>
            <a:ext cx="619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84997" name="WordArt 5"/>
          <p:cNvSpPr>
            <a:spLocks noChangeArrowheads="1" noChangeShapeType="1" noTextEdit="1"/>
          </p:cNvSpPr>
          <p:nvPr/>
        </p:nvSpPr>
        <p:spPr bwMode="auto">
          <a:xfrm>
            <a:off x="3315758" y="4056108"/>
            <a:ext cx="5560483" cy="17351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>
              <a:buClrTx/>
              <a:buFontTx/>
              <a:buNone/>
            </a:pPr>
            <a:r>
              <a:rPr lang="vi-VN" sz="3600" kern="10" dirty="0">
                <a:ln w="9525">
                  <a:solidFill>
                    <a:srgbClr val="66FF33"/>
                  </a:solidFill>
                  <a:round/>
                </a:ln>
                <a:solidFill>
                  <a:srgbClr val="FF33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Goodbye</a:t>
            </a:r>
            <a:r>
              <a:rPr lang="en-US" sz="3600" kern="10" dirty="0">
                <a:ln w="9525">
                  <a:solidFill>
                    <a:srgbClr val="66FF33"/>
                  </a:solidFill>
                  <a:round/>
                </a:ln>
                <a:solidFill>
                  <a:srgbClr val="FF33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!</a:t>
            </a:r>
            <a:endParaRPr lang="vi-VN" sz="3600" kern="10" dirty="0">
              <a:ln w="9525">
                <a:solidFill>
                  <a:srgbClr val="66FF33"/>
                </a:solidFill>
                <a:round/>
              </a:ln>
              <a:solidFill>
                <a:srgbClr val="FF3300"/>
              </a:solidFill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5000" name="WordArt 8"/>
          <p:cNvSpPr>
            <a:spLocks noChangeArrowheads="1" noChangeShapeType="1" noTextEdit="1"/>
          </p:cNvSpPr>
          <p:nvPr/>
        </p:nvSpPr>
        <p:spPr bwMode="auto">
          <a:xfrm>
            <a:off x="3" y="0"/>
            <a:ext cx="12124268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buClrTx/>
              <a:buFontTx/>
              <a:buNone/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ea"/>
              </a:rPr>
              <a:t>Thanks for your attendance 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8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  <p:bldP spid="850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WARM-UP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4702450" y="1828551"/>
            <a:ext cx="6542100" cy="288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800" i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did you see when you first came to our school?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800" i="1" u="none" strike="noStrik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did you feel?</a:t>
            </a: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800" i="1" u="none" strike="noStrik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endParaRPr sz="2800" u="none" strike="noStrik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7" name="Google Shape;157;p6" descr="Investigating Authentic Questions — Learning in Hand with Tony Vincent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60488" y="2458219"/>
            <a:ext cx="3181700" cy="2100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03;p60"/>
          <p:cNvSpPr txBox="1"/>
          <p:nvPr/>
        </p:nvSpPr>
        <p:spPr bwMode="auto">
          <a:xfrm flipH="1">
            <a:off x="10734742" y="6553271"/>
            <a:ext cx="1292225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394" tIns="91394" rIns="91394" bIns="91394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en-US" sz="700" dirty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87348" y="1485244"/>
            <a:ext cx="11674247" cy="1122408"/>
          </a:xfrm>
          <a:prstGeom prst="rect">
            <a:avLst/>
          </a:prstGeom>
        </p:spPr>
        <p:txBody>
          <a:bodyPr wrap="none" lIns="91414" tIns="45708" rIns="91414" bIns="45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>
              <a:buClrTx/>
              <a:buFontTx/>
              <a:buNone/>
            </a:pPr>
            <a:r>
              <a:rPr lang="en-US" sz="19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ea typeface="+mn-ea"/>
              </a:rPr>
              <a:t>  Unit 6: A VISIT TO A SCHOOL 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52697" y="5145128"/>
            <a:ext cx="1148080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defRPr/>
            </a:pP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en-US" sz="4000" u="sng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</a:rPr>
              <a:t>Lesson 1</a:t>
            </a:r>
            <a:r>
              <a:rPr lang="en-US" sz="4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</a:rPr>
              <a:t>:</a:t>
            </a:r>
            <a:r>
              <a:rPr lang="en-US" sz="4000" kern="12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</a:rPr>
              <a:t>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GETTING STARTED </a:t>
            </a:r>
            <a:r>
              <a:rPr lang="en-US" sz="4000" i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</a:rPr>
              <a:t>(P 60-61)</a:t>
            </a:r>
          </a:p>
        </p:txBody>
      </p:sp>
      <p:pic>
        <p:nvPicPr>
          <p:cNvPr id="10" name="Google Shape;319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96837" y="2607652"/>
            <a:ext cx="10855235" cy="2521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025525" y="5869305"/>
            <a:ext cx="11480800" cy="77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>
            <a:noAutofit/>
          </a:bodyPr>
          <a:lstStyle>
            <a:lvl1pPr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defRPr/>
            </a:pPr>
            <a:r>
              <a:rPr lang="en-US" sz="4000" dirty="0">
                <a:solidFill>
                  <a:srgbClr val="FF33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visit to </a:t>
            </a:r>
            <a:r>
              <a:rPr lang="en-US" sz="4000" dirty="0" err="1">
                <a:solidFill>
                  <a:srgbClr val="FF33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Binh</a:t>
            </a:r>
            <a:r>
              <a:rPr lang="en-US" sz="4000" dirty="0">
                <a:solidFill>
                  <a:srgbClr val="FF33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Minh Lower Secondary School</a:t>
            </a:r>
            <a:endParaRPr lang="en-US" sz="4000" dirty="0">
              <a:solidFill>
                <a:srgbClr val="FF3300"/>
              </a:solidFill>
            </a:endParaRPr>
          </a:p>
          <a:p>
            <a:pPr algn="ctr" defTabSz="914400">
              <a:spcBef>
                <a:spcPct val="50000"/>
              </a:spcBef>
              <a:buClrTx/>
              <a:defRPr/>
            </a:pPr>
            <a:endParaRPr lang="en-US" sz="4000" i="1" kern="1200" dirty="0">
              <a:solidFill>
                <a:srgbClr val="00B050"/>
              </a:solidFill>
              <a:latin typeface="Arial" panose="020B0604020202020204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/>
          <p:nvPr/>
        </p:nvSpPr>
        <p:spPr>
          <a:xfrm>
            <a:off x="523325" y="1691255"/>
            <a:ext cx="61455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 panose="020B0604020202020204"/>
              <a:buNone/>
            </a:pPr>
            <a:r>
              <a:rPr lang="en-US" sz="48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lower secondary school</a:t>
            </a:r>
            <a:endParaRPr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811882" y="4465558"/>
            <a:ext cx="52426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trường trung học cơ sở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0" name="Google Shape;190;p9"/>
          <p:cNvSpPr/>
          <p:nvPr/>
        </p:nvSpPr>
        <p:spPr>
          <a:xfrm>
            <a:off x="460075" y="3190115"/>
            <a:ext cx="61401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/ˈləʊər ˈsekəndrɪ skuːl/ </a:t>
            </a:r>
          </a:p>
        </p:txBody>
      </p:sp>
      <p:pic>
        <p:nvPicPr>
          <p:cNvPr id="191" name="Google Shape;191;p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dell\Pictures\dong-phuc-hoc-sinh-cap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53" y="2562167"/>
            <a:ext cx="5833673" cy="340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92;p9"/>
          <p:cNvSpPr txBox="1"/>
          <p:nvPr/>
        </p:nvSpPr>
        <p:spPr>
          <a:xfrm>
            <a:off x="811883" y="20845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8" grpId="1"/>
      <p:bldP spid="189" grpId="0"/>
      <p:bldP spid="189" grpId="1"/>
      <p:bldP spid="190" grpId="0"/>
      <p:bldP spid="190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 txBox="1"/>
          <p:nvPr/>
        </p:nvSpPr>
        <p:spPr>
          <a:xfrm>
            <a:off x="572814" y="171070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member</a:t>
            </a:r>
            <a:r>
              <a:rPr lang="en-US" sz="48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8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914577" y="460702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thành viên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1" name="Google Shape;201;p10"/>
          <p:cNvSpPr/>
          <p:nvPr/>
        </p:nvSpPr>
        <p:spPr>
          <a:xfrm>
            <a:off x="1716771" y="3252091"/>
            <a:ext cx="244650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/ˈmembər/ </a:t>
            </a:r>
          </a:p>
        </p:txBody>
      </p:sp>
      <p:pic>
        <p:nvPicPr>
          <p:cNvPr id="202" name="Google Shape;202;p1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724517" y="1597542"/>
            <a:ext cx="4431163" cy="377076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811883" y="20845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/>
        </p:nvSpPr>
        <p:spPr>
          <a:xfrm>
            <a:off x="457685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 panose="020B0604020202020204"/>
              <a:buNone/>
            </a:pPr>
            <a:r>
              <a:rPr lang="en-US" sz="48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remind </a:t>
            </a:r>
            <a:r>
              <a:rPr lang="en-US" sz="36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(v)</a:t>
            </a:r>
            <a:endParaRPr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129729" y="4207475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gợi nhớ, nhắc nhở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1881255" y="2903702"/>
            <a:ext cx="23839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/rɪˈmaɪnd/ </a:t>
            </a: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782099" y="1304193"/>
            <a:ext cx="4819127" cy="481912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811883" y="20845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/>
        </p:nvSpPr>
        <p:spPr>
          <a:xfrm>
            <a:off x="457685" y="158882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4800"/>
            </a:pPr>
            <a:r>
              <a:rPr lang="en-US" sz="4800" b="1" dirty="0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forget </a:t>
            </a:r>
            <a:r>
              <a:rPr lang="en-US" sz="3600" b="1" dirty="0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(v)</a:t>
            </a:r>
            <a:endParaRPr sz="4000" b="1" dirty="0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129731" y="4207475"/>
            <a:ext cx="405089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quên</a:t>
            </a:r>
            <a:r>
              <a:rPr lang="en-US" sz="4000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4000" dirty="0">
              <a:solidFill>
                <a:srgbClr val="00B05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1881256" y="2903702"/>
            <a:ext cx="238398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/</a:t>
            </a:r>
            <a:r>
              <a:rPr lang="en-US" sz="3600" dirty="0" err="1">
                <a:solidFill>
                  <a:srgbClr val="00B0F0"/>
                </a:solidFill>
              </a:rPr>
              <a:t>fə'get</a:t>
            </a:r>
            <a:r>
              <a:rPr lang="en-US" sz="3600" dirty="0">
                <a:solidFill>
                  <a:srgbClr val="00B0F0"/>
                </a:solidFill>
              </a:rPr>
              <a:t>/ </a:t>
            </a:r>
          </a:p>
          <a:p>
            <a:pPr algn="ctr"/>
            <a:r>
              <a:rPr lang="en-US" sz="3600" b="1" dirty="0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dirty="0"/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1270839" y="322460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Vocabulary</a:t>
            </a:r>
          </a:p>
        </p:txBody>
      </p:sp>
      <p:sp>
        <p:nvSpPr>
          <p:cNvPr id="8" name="Google Shape;210;p11"/>
          <p:cNvSpPr txBox="1"/>
          <p:nvPr/>
        </p:nvSpPr>
        <p:spPr>
          <a:xfrm>
            <a:off x="4757368" y="158882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4800"/>
            </a:pPr>
            <a:r>
              <a:rPr lang="en-US" sz="4800" b="1" dirty="0">
                <a:solidFill>
                  <a:srgbClr val="F7941E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# </a:t>
            </a:r>
            <a:r>
              <a:rPr lang="en-US" sz="4800" b="1" dirty="0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remember </a:t>
            </a:r>
            <a:r>
              <a:rPr lang="en-US" sz="3600" b="1" dirty="0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(v)</a:t>
            </a:r>
            <a:endParaRPr sz="4000" b="1" dirty="0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1" name="Google Shape;221;p12"/>
          <p:cNvGraphicFramePr/>
          <p:nvPr/>
        </p:nvGraphicFramePr>
        <p:xfrm>
          <a:off x="300994" y="1289774"/>
          <a:ext cx="11292201" cy="4279174"/>
        </p:xfrm>
        <a:graphic>
          <a:graphicData uri="http://schemas.openxmlformats.org/drawingml/2006/table">
            <a:tbl>
              <a:tblPr firstRow="1" bandRow="1">
                <a:noFill/>
                <a:tableStyleId>{CBBACE4C-0F27-4020-BDA4-7AD3370B0804}</a:tableStyleId>
              </a:tblPr>
              <a:tblGrid>
                <a:gridCol w="398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3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5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57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dirty="0"/>
                    </a:p>
                  </a:txBody>
                  <a:tcPr marL="91451" marR="91451" marT="45725" marB="45725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 dirty="0"/>
                    </a:p>
                  </a:txBody>
                  <a:tcPr marL="91451" marR="91451" marT="45725" marB="45725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Meaning</a:t>
                      </a:r>
                      <a:endParaRPr dirty="0"/>
                    </a:p>
                  </a:txBody>
                  <a:tcPr marL="91451" marR="91451" marT="45725" marB="45725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7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1. lower secondary school</a:t>
                      </a:r>
                      <a:endParaRPr dirty="0"/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/ˈləʊər ˈsekəndrɪ skuːl/</a:t>
                      </a:r>
                      <a:r>
                        <a:rPr lang="en-US" sz="2500" u="none" strike="noStrike" cap="none"/>
                        <a:t>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trường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trung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học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cơ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sở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1" marR="91451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97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 2. member (n)</a:t>
                      </a:r>
                      <a:endParaRPr dirty="0"/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/</a:t>
                      </a:r>
                      <a:r>
                        <a:rPr lang="en-US" sz="250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ˈmembər/</a:t>
                      </a:r>
                      <a:r>
                        <a:rPr lang="en-US" sz="2500" u="none" strike="noStrike" cap="none"/>
                        <a:t>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thành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viên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1" marR="91451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 3. remind (v)</a:t>
                      </a:r>
                      <a:endParaRPr dirty="0"/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/</a:t>
                      </a:r>
                      <a:r>
                        <a:rPr lang="en-US" sz="250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rɪˈmaɪnd</a:t>
                      </a:r>
                      <a:r>
                        <a:rPr lang="en-US" sz="2500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/</a:t>
                      </a:r>
                      <a:r>
                        <a:rPr lang="en-US" sz="2500" u="none" strike="noStrike" cap="none" dirty="0"/>
                        <a:t> 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gợi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nhớ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/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nhắc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nhở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1" marR="91451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  <a:defRPr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 4. forget (v)</a:t>
                      </a:r>
                      <a:endParaRPr lang="en-US" sz="25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endParaRPr sz="2500" dirty="0"/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</a:rPr>
                        <a:t>fə'get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/</a:t>
                      </a:r>
                      <a:endParaRPr sz="2500" b="0" u="none" strike="noStrike" cap="none" dirty="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quên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1" marR="91451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2" name="Google Shape;222;p1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 txBox="1"/>
          <p:nvPr/>
        </p:nvSpPr>
        <p:spPr>
          <a:xfrm>
            <a:off x="708773" y="254096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  Vocabulary</a:t>
            </a:r>
            <a:endParaRPr sz="36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1054</Words>
  <Application>Microsoft Office PowerPoint</Application>
  <PresentationFormat>Widescreen</PresentationFormat>
  <Paragraphs>172</Paragraphs>
  <Slides>24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Impact</vt:lpstr>
      <vt:lpstr>Comic Sans MS</vt:lpstr>
      <vt:lpstr>Arial</vt:lpstr>
      <vt:lpstr>Times New Roman</vt:lpstr>
      <vt:lpstr>Noto Sans Symbols</vt:lpstr>
      <vt:lpstr>Open Sans</vt:lpstr>
      <vt:lpstr>.VnTifani HeavyH</vt:lpstr>
      <vt:lpstr>Zilla Slab Light</vt:lpstr>
      <vt:lpstr>Myriad Pro</vt:lpstr>
      <vt:lpstr>Calibri</vt:lpstr>
      <vt:lpstr>.VnTime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HH</cp:lastModifiedBy>
  <cp:revision>13</cp:revision>
  <dcterms:created xsi:type="dcterms:W3CDTF">2024-12-01T10:28:00Z</dcterms:created>
  <dcterms:modified xsi:type="dcterms:W3CDTF">2024-12-19T11:06:34Z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EF1A7EED78904D15B9CCF847650C1825_12</vt:lpwstr>
  </property>
  <property fmtid="{D5CDD505-2E9C-101B-9397-08002B2CF9AE}" pid="3" name="KSOProductBuildVer">
    <vt:lpwstr>1033-12.2.0.18911</vt:lpwstr>
  </property>
</Properties>
</file>