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9" r:id="rId2"/>
    <p:sldId id="261" r:id="rId3"/>
    <p:sldId id="260"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7" r:id="rId19"/>
    <p:sldId id="278" r:id="rId20"/>
    <p:sldId id="279" r:id="rId21"/>
    <p:sldId id="276" r:id="rId22"/>
    <p:sldId id="280" r:id="rId23"/>
    <p:sldId id="281" r:id="rId24"/>
    <p:sldId id="282" r:id="rId25"/>
    <p:sldId id="287" r:id="rId26"/>
    <p:sldId id="288" r:id="rId27"/>
    <p:sldId id="28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51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image" Target="../media/image15.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 Id="rId5" Type="http://schemas.openxmlformats.org/officeDocument/2006/relationships/image" Target="../media/image63.wmf"/><Relationship Id="rId4" Type="http://schemas.openxmlformats.org/officeDocument/2006/relationships/image" Target="../media/image6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54.wmf"/><Relationship Id="rId5" Type="http://schemas.openxmlformats.org/officeDocument/2006/relationships/image" Target="../media/image67.wmf"/><Relationship Id="rId4" Type="http://schemas.openxmlformats.org/officeDocument/2006/relationships/image" Target="../media/image6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54.wmf"/><Relationship Id="rId5" Type="http://schemas.openxmlformats.org/officeDocument/2006/relationships/image" Target="../media/image71.wmf"/><Relationship Id="rId4" Type="http://schemas.openxmlformats.org/officeDocument/2006/relationships/image" Target="../media/image7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 Id="rId5" Type="http://schemas.openxmlformats.org/officeDocument/2006/relationships/image" Target="../media/image76.wmf"/><Relationship Id="rId4" Type="http://schemas.openxmlformats.org/officeDocument/2006/relationships/image" Target="../media/image7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 Id="rId4" Type="http://schemas.openxmlformats.org/officeDocument/2006/relationships/image" Target="../media/image81.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5.wmf"/><Relationship Id="rId7" Type="http://schemas.openxmlformats.org/officeDocument/2006/relationships/image" Target="../media/image89.emf"/><Relationship Id="rId2" Type="http://schemas.openxmlformats.org/officeDocument/2006/relationships/image" Target="../media/image84.wmf"/><Relationship Id="rId1" Type="http://schemas.openxmlformats.org/officeDocument/2006/relationships/image" Target="../media/image83.wmf"/><Relationship Id="rId6" Type="http://schemas.openxmlformats.org/officeDocument/2006/relationships/image" Target="../media/image88.emf"/><Relationship Id="rId5" Type="http://schemas.openxmlformats.org/officeDocument/2006/relationships/image" Target="../media/image87.wmf"/><Relationship Id="rId4" Type="http://schemas.openxmlformats.org/officeDocument/2006/relationships/image" Target="../media/image86.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 Id="rId5" Type="http://schemas.openxmlformats.org/officeDocument/2006/relationships/image" Target="../media/image95.wmf"/><Relationship Id="rId4" Type="http://schemas.openxmlformats.org/officeDocument/2006/relationships/image" Target="../media/image9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5" Type="http://schemas.openxmlformats.org/officeDocument/2006/relationships/image" Target="../media/image58.wmf"/><Relationship Id="rId4" Type="http://schemas.openxmlformats.org/officeDocument/2006/relationships/image" Target="../media/image5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9F4A67-D142-432F-931F-9B7E797CA993}" type="datetimeFigureOut">
              <a:rPr lang="en-US" smtClean="0"/>
              <a:t>3/24/2025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E1FA02-3ACC-4251-95F6-33916BE9A758}" type="slidenum">
              <a:rPr lang="en-US" smtClean="0"/>
              <a:t>‹#›</a:t>
            </a:fld>
            <a:endParaRPr lang="en-US"/>
          </a:p>
        </p:txBody>
      </p:sp>
    </p:spTree>
    <p:extLst>
      <p:ext uri="{BB962C8B-B14F-4D97-AF65-F5344CB8AC3E}">
        <p14:creationId xmlns:p14="http://schemas.microsoft.com/office/powerpoint/2010/main" val="2734360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560046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DA75F50-9F0A-4F5C-AB7B-DDAC4A6411E1}"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A28B6-0A5F-4869-92B5-E1BE2890069C}" type="slidenum">
              <a:rPr lang="en-US" smtClean="0"/>
              <a:t>‹#›</a:t>
            </a:fld>
            <a:endParaRPr lang="en-US"/>
          </a:p>
        </p:txBody>
      </p:sp>
    </p:spTree>
    <p:extLst>
      <p:ext uri="{BB962C8B-B14F-4D97-AF65-F5344CB8AC3E}">
        <p14:creationId xmlns:p14="http://schemas.microsoft.com/office/powerpoint/2010/main" val="967016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A75F50-9F0A-4F5C-AB7B-DDAC4A6411E1}"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A28B6-0A5F-4869-92B5-E1BE2890069C}" type="slidenum">
              <a:rPr lang="en-US" smtClean="0"/>
              <a:t>‹#›</a:t>
            </a:fld>
            <a:endParaRPr lang="en-US"/>
          </a:p>
        </p:txBody>
      </p:sp>
    </p:spTree>
    <p:extLst>
      <p:ext uri="{BB962C8B-B14F-4D97-AF65-F5344CB8AC3E}">
        <p14:creationId xmlns:p14="http://schemas.microsoft.com/office/powerpoint/2010/main" val="179475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A75F50-9F0A-4F5C-AB7B-DDAC4A6411E1}"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A28B6-0A5F-4869-92B5-E1BE2890069C}" type="slidenum">
              <a:rPr lang="en-US" smtClean="0"/>
              <a:t>‹#›</a:t>
            </a:fld>
            <a:endParaRPr lang="en-US"/>
          </a:p>
        </p:txBody>
      </p:sp>
    </p:spTree>
    <p:extLst>
      <p:ext uri="{BB962C8B-B14F-4D97-AF65-F5344CB8AC3E}">
        <p14:creationId xmlns:p14="http://schemas.microsoft.com/office/powerpoint/2010/main" val="1981323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A75F50-9F0A-4F5C-AB7B-DDAC4A6411E1}"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A28B6-0A5F-4869-92B5-E1BE2890069C}" type="slidenum">
              <a:rPr lang="en-US" smtClean="0"/>
              <a:t>‹#›</a:t>
            </a:fld>
            <a:endParaRPr lang="en-US"/>
          </a:p>
        </p:txBody>
      </p:sp>
    </p:spTree>
    <p:extLst>
      <p:ext uri="{BB962C8B-B14F-4D97-AF65-F5344CB8AC3E}">
        <p14:creationId xmlns:p14="http://schemas.microsoft.com/office/powerpoint/2010/main" val="1393258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A75F50-9F0A-4F5C-AB7B-DDAC4A6411E1}"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A28B6-0A5F-4869-92B5-E1BE2890069C}" type="slidenum">
              <a:rPr lang="en-US" smtClean="0"/>
              <a:t>‹#›</a:t>
            </a:fld>
            <a:endParaRPr lang="en-US"/>
          </a:p>
        </p:txBody>
      </p:sp>
    </p:spTree>
    <p:extLst>
      <p:ext uri="{BB962C8B-B14F-4D97-AF65-F5344CB8AC3E}">
        <p14:creationId xmlns:p14="http://schemas.microsoft.com/office/powerpoint/2010/main" val="2353659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A75F50-9F0A-4F5C-AB7B-DDAC4A6411E1}"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1A28B6-0A5F-4869-92B5-E1BE2890069C}" type="slidenum">
              <a:rPr lang="en-US" smtClean="0"/>
              <a:t>‹#›</a:t>
            </a:fld>
            <a:endParaRPr lang="en-US"/>
          </a:p>
        </p:txBody>
      </p:sp>
    </p:spTree>
    <p:extLst>
      <p:ext uri="{BB962C8B-B14F-4D97-AF65-F5344CB8AC3E}">
        <p14:creationId xmlns:p14="http://schemas.microsoft.com/office/powerpoint/2010/main" val="1002482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A75F50-9F0A-4F5C-AB7B-DDAC4A6411E1}" type="datetimeFigureOut">
              <a:rPr lang="en-US" smtClean="0"/>
              <a:t>3/24/2025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1A28B6-0A5F-4869-92B5-E1BE2890069C}" type="slidenum">
              <a:rPr lang="en-US" smtClean="0"/>
              <a:t>‹#›</a:t>
            </a:fld>
            <a:endParaRPr lang="en-US"/>
          </a:p>
        </p:txBody>
      </p:sp>
    </p:spTree>
    <p:extLst>
      <p:ext uri="{BB962C8B-B14F-4D97-AF65-F5344CB8AC3E}">
        <p14:creationId xmlns:p14="http://schemas.microsoft.com/office/powerpoint/2010/main" val="749183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A75F50-9F0A-4F5C-AB7B-DDAC4A6411E1}" type="datetimeFigureOut">
              <a:rPr lang="en-US" smtClean="0"/>
              <a:t>3/24/2025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1A28B6-0A5F-4869-92B5-E1BE2890069C}" type="slidenum">
              <a:rPr lang="en-US" smtClean="0"/>
              <a:t>‹#›</a:t>
            </a:fld>
            <a:endParaRPr lang="en-US"/>
          </a:p>
        </p:txBody>
      </p:sp>
    </p:spTree>
    <p:extLst>
      <p:ext uri="{BB962C8B-B14F-4D97-AF65-F5344CB8AC3E}">
        <p14:creationId xmlns:p14="http://schemas.microsoft.com/office/powerpoint/2010/main" val="2593052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A75F50-9F0A-4F5C-AB7B-DDAC4A6411E1}" type="datetimeFigureOut">
              <a:rPr lang="en-US" smtClean="0"/>
              <a:t>3/24/2025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1A28B6-0A5F-4869-92B5-E1BE2890069C}" type="slidenum">
              <a:rPr lang="en-US" smtClean="0"/>
              <a:t>‹#›</a:t>
            </a:fld>
            <a:endParaRPr lang="en-US"/>
          </a:p>
        </p:txBody>
      </p:sp>
    </p:spTree>
    <p:extLst>
      <p:ext uri="{BB962C8B-B14F-4D97-AF65-F5344CB8AC3E}">
        <p14:creationId xmlns:p14="http://schemas.microsoft.com/office/powerpoint/2010/main" val="3910613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A75F50-9F0A-4F5C-AB7B-DDAC4A6411E1}"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1A28B6-0A5F-4869-92B5-E1BE2890069C}" type="slidenum">
              <a:rPr lang="en-US" smtClean="0"/>
              <a:t>‹#›</a:t>
            </a:fld>
            <a:endParaRPr lang="en-US"/>
          </a:p>
        </p:txBody>
      </p:sp>
    </p:spTree>
    <p:extLst>
      <p:ext uri="{BB962C8B-B14F-4D97-AF65-F5344CB8AC3E}">
        <p14:creationId xmlns:p14="http://schemas.microsoft.com/office/powerpoint/2010/main" val="3962512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A75F50-9F0A-4F5C-AB7B-DDAC4A6411E1}"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1A28B6-0A5F-4869-92B5-E1BE2890069C}" type="slidenum">
              <a:rPr lang="en-US" smtClean="0"/>
              <a:t>‹#›</a:t>
            </a:fld>
            <a:endParaRPr lang="en-US"/>
          </a:p>
        </p:txBody>
      </p:sp>
    </p:spTree>
    <p:extLst>
      <p:ext uri="{BB962C8B-B14F-4D97-AF65-F5344CB8AC3E}">
        <p14:creationId xmlns:p14="http://schemas.microsoft.com/office/powerpoint/2010/main" val="1923203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A75F50-9F0A-4F5C-AB7B-DDAC4A6411E1}" type="datetimeFigureOut">
              <a:rPr lang="en-US" smtClean="0"/>
              <a:t>3/24/2025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1A28B6-0A5F-4869-92B5-E1BE2890069C}" type="slidenum">
              <a:rPr lang="en-US" smtClean="0"/>
              <a:t>‹#›</a:t>
            </a:fld>
            <a:endParaRPr lang="en-US"/>
          </a:p>
        </p:txBody>
      </p:sp>
    </p:spTree>
    <p:extLst>
      <p:ext uri="{BB962C8B-B14F-4D97-AF65-F5344CB8AC3E}">
        <p14:creationId xmlns:p14="http://schemas.microsoft.com/office/powerpoint/2010/main" val="2700133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7.bin"/><Relationship Id="rId5" Type="http://schemas.openxmlformats.org/officeDocument/2006/relationships/image" Target="../media/image32.wmf"/><Relationship Id="rId4" Type="http://schemas.openxmlformats.org/officeDocument/2006/relationships/oleObject" Target="../embeddings/oleObject16.bin"/></Relationships>
</file>

<file path=ppt/slides/_rels/slide12.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38.png"/><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5.wmf"/><Relationship Id="rId5" Type="http://schemas.openxmlformats.org/officeDocument/2006/relationships/oleObject" Target="../embeddings/oleObject18.bin"/><Relationship Id="rId10" Type="http://schemas.openxmlformats.org/officeDocument/2006/relationships/image" Target="../media/image37.wmf"/><Relationship Id="rId4" Type="http://schemas.openxmlformats.org/officeDocument/2006/relationships/image" Target="../media/image39.emf"/><Relationship Id="rId9" Type="http://schemas.openxmlformats.org/officeDocument/2006/relationships/oleObject" Target="../embeddings/oleObject20.bin"/></Relationships>
</file>

<file path=ppt/slides/_rels/slide13.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image" Target="../media/image43.png"/><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0.wmf"/><Relationship Id="rId5" Type="http://schemas.openxmlformats.org/officeDocument/2006/relationships/oleObject" Target="../embeddings/oleObject21.bin"/><Relationship Id="rId10" Type="http://schemas.openxmlformats.org/officeDocument/2006/relationships/image" Target="../media/image42.wmf"/><Relationship Id="rId4" Type="http://schemas.openxmlformats.org/officeDocument/2006/relationships/image" Target="../media/image44.emf"/><Relationship Id="rId9" Type="http://schemas.openxmlformats.org/officeDocument/2006/relationships/oleObject" Target="../embeddings/oleObject23.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oleObject" Target="../embeddings/oleObject24.bin"/><Relationship Id="rId7"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5.bin"/><Relationship Id="rId5" Type="http://schemas.openxmlformats.org/officeDocument/2006/relationships/image" Target="../media/image48.png"/><Relationship Id="rId10" Type="http://schemas.openxmlformats.org/officeDocument/2006/relationships/image" Target="../media/image31.png"/><Relationship Id="rId4" Type="http://schemas.openxmlformats.org/officeDocument/2006/relationships/image" Target="../media/image45.wmf"/><Relationship Id="rId9" Type="http://schemas.openxmlformats.org/officeDocument/2006/relationships/image" Target="../media/image47.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image" Target="../media/image52.png"/><Relationship Id="rId7" Type="http://schemas.openxmlformats.org/officeDocument/2006/relationships/image" Target="../media/image50.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8.bin"/><Relationship Id="rId5" Type="http://schemas.openxmlformats.org/officeDocument/2006/relationships/image" Target="../media/image49.emf"/><Relationship Id="rId4" Type="http://schemas.openxmlformats.org/officeDocument/2006/relationships/oleObject" Target="../embeddings/oleObject27.bin"/><Relationship Id="rId9" Type="http://schemas.openxmlformats.org/officeDocument/2006/relationships/image" Target="../media/image51.wmf"/></Relationships>
</file>

<file path=ppt/slides/_rels/slide16.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30.bin"/><Relationship Id="rId7" Type="http://schemas.openxmlformats.org/officeDocument/2006/relationships/oleObject" Target="../embeddings/oleObject32.bin"/><Relationship Id="rId12" Type="http://schemas.openxmlformats.org/officeDocument/2006/relationships/image" Target="../media/image58.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5.wmf"/><Relationship Id="rId11" Type="http://schemas.openxmlformats.org/officeDocument/2006/relationships/oleObject" Target="../embeddings/oleObject34.bin"/><Relationship Id="rId5" Type="http://schemas.openxmlformats.org/officeDocument/2006/relationships/oleObject" Target="../embeddings/oleObject31.bin"/><Relationship Id="rId10" Type="http://schemas.openxmlformats.org/officeDocument/2006/relationships/image" Target="../media/image57.wmf"/><Relationship Id="rId4" Type="http://schemas.openxmlformats.org/officeDocument/2006/relationships/image" Target="../media/image54.wmf"/><Relationship Id="rId9" Type="http://schemas.openxmlformats.org/officeDocument/2006/relationships/oleObject" Target="../embeddings/oleObject33.bin"/></Relationships>
</file>

<file path=ppt/slides/_rels/slide18.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oleObject" Target="../embeddings/oleObject35.bin"/><Relationship Id="rId7" Type="http://schemas.openxmlformats.org/officeDocument/2006/relationships/oleObject" Target="../embeddings/oleObject37.bin"/><Relationship Id="rId12" Type="http://schemas.openxmlformats.org/officeDocument/2006/relationships/image" Target="../media/image63.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0.wmf"/><Relationship Id="rId11" Type="http://schemas.openxmlformats.org/officeDocument/2006/relationships/oleObject" Target="../embeddings/oleObject39.bin"/><Relationship Id="rId5" Type="http://schemas.openxmlformats.org/officeDocument/2006/relationships/oleObject" Target="../embeddings/oleObject36.bin"/><Relationship Id="rId10" Type="http://schemas.openxmlformats.org/officeDocument/2006/relationships/image" Target="../media/image62.wmf"/><Relationship Id="rId4" Type="http://schemas.openxmlformats.org/officeDocument/2006/relationships/image" Target="../media/image59.wmf"/><Relationship Id="rId9" Type="http://schemas.openxmlformats.org/officeDocument/2006/relationships/oleObject" Target="../embeddings/oleObject38.bin"/></Relationships>
</file>

<file path=ppt/slides/_rels/slide19.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oleObject" Target="../embeddings/oleObject40.bin"/><Relationship Id="rId7" Type="http://schemas.openxmlformats.org/officeDocument/2006/relationships/oleObject" Target="../embeddings/oleObject42.bin"/><Relationship Id="rId12" Type="http://schemas.openxmlformats.org/officeDocument/2006/relationships/image" Target="../media/image67.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64.wmf"/><Relationship Id="rId11" Type="http://schemas.openxmlformats.org/officeDocument/2006/relationships/oleObject" Target="../embeddings/oleObject44.bin"/><Relationship Id="rId5" Type="http://schemas.openxmlformats.org/officeDocument/2006/relationships/oleObject" Target="../embeddings/oleObject41.bin"/><Relationship Id="rId10" Type="http://schemas.openxmlformats.org/officeDocument/2006/relationships/image" Target="../media/image66.wmf"/><Relationship Id="rId4" Type="http://schemas.openxmlformats.org/officeDocument/2006/relationships/image" Target="../media/image54.wmf"/><Relationship Id="rId9" Type="http://schemas.openxmlformats.org/officeDocument/2006/relationships/oleObject" Target="../embeddings/oleObject43.bin"/></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45.bin"/><Relationship Id="rId7" Type="http://schemas.openxmlformats.org/officeDocument/2006/relationships/oleObject" Target="../embeddings/oleObject47.bin"/><Relationship Id="rId12" Type="http://schemas.openxmlformats.org/officeDocument/2006/relationships/image" Target="../media/image71.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68.wmf"/><Relationship Id="rId11" Type="http://schemas.openxmlformats.org/officeDocument/2006/relationships/oleObject" Target="../embeddings/oleObject49.bin"/><Relationship Id="rId5" Type="http://schemas.openxmlformats.org/officeDocument/2006/relationships/oleObject" Target="../embeddings/oleObject46.bin"/><Relationship Id="rId10" Type="http://schemas.openxmlformats.org/officeDocument/2006/relationships/image" Target="../media/image70.wmf"/><Relationship Id="rId4" Type="http://schemas.openxmlformats.org/officeDocument/2006/relationships/image" Target="../media/image54.wmf"/><Relationship Id="rId9" Type="http://schemas.openxmlformats.org/officeDocument/2006/relationships/oleObject" Target="../embeddings/oleObject48.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52.bin"/><Relationship Id="rId13" Type="http://schemas.openxmlformats.org/officeDocument/2006/relationships/image" Target="../media/image76.wmf"/><Relationship Id="rId3" Type="http://schemas.openxmlformats.org/officeDocument/2006/relationships/oleObject" Target="../embeddings/oleObject50.bin"/><Relationship Id="rId7" Type="http://schemas.openxmlformats.org/officeDocument/2006/relationships/image" Target="../media/image73.wmf"/><Relationship Id="rId12"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51.bin"/><Relationship Id="rId11" Type="http://schemas.openxmlformats.org/officeDocument/2006/relationships/image" Target="../media/image75.wmf"/><Relationship Id="rId5" Type="http://schemas.openxmlformats.org/officeDocument/2006/relationships/image" Target="../media/image77.emf"/><Relationship Id="rId10" Type="http://schemas.openxmlformats.org/officeDocument/2006/relationships/oleObject" Target="../embeddings/oleObject53.bin"/><Relationship Id="rId4" Type="http://schemas.openxmlformats.org/officeDocument/2006/relationships/image" Target="../media/image72.wmf"/><Relationship Id="rId9" Type="http://schemas.openxmlformats.org/officeDocument/2006/relationships/image" Target="../media/image74.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image" Target="../media/image82.png"/><Relationship Id="rId7" Type="http://schemas.openxmlformats.org/officeDocument/2006/relationships/image" Target="../media/image79.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56.bin"/><Relationship Id="rId11" Type="http://schemas.openxmlformats.org/officeDocument/2006/relationships/image" Target="../media/image81.wmf"/><Relationship Id="rId5" Type="http://schemas.openxmlformats.org/officeDocument/2006/relationships/image" Target="../media/image78.wmf"/><Relationship Id="rId10" Type="http://schemas.openxmlformats.org/officeDocument/2006/relationships/oleObject" Target="../embeddings/oleObject58.bin"/><Relationship Id="rId4" Type="http://schemas.openxmlformats.org/officeDocument/2006/relationships/oleObject" Target="../embeddings/oleObject55.bin"/><Relationship Id="rId9" Type="http://schemas.openxmlformats.org/officeDocument/2006/relationships/image" Target="../media/image80.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61.bin"/><Relationship Id="rId13" Type="http://schemas.openxmlformats.org/officeDocument/2006/relationships/image" Target="../media/image87.wmf"/><Relationship Id="rId3" Type="http://schemas.openxmlformats.org/officeDocument/2006/relationships/image" Target="../media/image90.emf"/><Relationship Id="rId7" Type="http://schemas.openxmlformats.org/officeDocument/2006/relationships/image" Target="../media/image84.wmf"/><Relationship Id="rId12" Type="http://schemas.openxmlformats.org/officeDocument/2006/relationships/oleObject" Target="../embeddings/oleObject63.bin"/><Relationship Id="rId17" Type="http://schemas.openxmlformats.org/officeDocument/2006/relationships/image" Target="../media/image89.emf"/><Relationship Id="rId2" Type="http://schemas.openxmlformats.org/officeDocument/2006/relationships/slideLayout" Target="../slideLayouts/slideLayout2.xml"/><Relationship Id="rId16" Type="http://schemas.openxmlformats.org/officeDocument/2006/relationships/oleObject" Target="../embeddings/oleObject65.bin"/><Relationship Id="rId1" Type="http://schemas.openxmlformats.org/officeDocument/2006/relationships/vmlDrawing" Target="../drawings/vmlDrawing15.vml"/><Relationship Id="rId6" Type="http://schemas.openxmlformats.org/officeDocument/2006/relationships/oleObject" Target="../embeddings/oleObject60.bin"/><Relationship Id="rId11" Type="http://schemas.openxmlformats.org/officeDocument/2006/relationships/image" Target="../media/image86.wmf"/><Relationship Id="rId5" Type="http://schemas.openxmlformats.org/officeDocument/2006/relationships/image" Target="../media/image83.wmf"/><Relationship Id="rId15" Type="http://schemas.openxmlformats.org/officeDocument/2006/relationships/image" Target="../media/image88.emf"/><Relationship Id="rId10" Type="http://schemas.openxmlformats.org/officeDocument/2006/relationships/oleObject" Target="../embeddings/oleObject62.bin"/><Relationship Id="rId4" Type="http://schemas.openxmlformats.org/officeDocument/2006/relationships/oleObject" Target="../embeddings/oleObject59.bin"/><Relationship Id="rId9" Type="http://schemas.openxmlformats.org/officeDocument/2006/relationships/image" Target="../media/image85.wmf"/><Relationship Id="rId14" Type="http://schemas.openxmlformats.org/officeDocument/2006/relationships/oleObject" Target="../embeddings/oleObject64.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68.bin"/><Relationship Id="rId13" Type="http://schemas.openxmlformats.org/officeDocument/2006/relationships/image" Target="../media/image95.wmf"/><Relationship Id="rId3" Type="http://schemas.openxmlformats.org/officeDocument/2006/relationships/oleObject" Target="../embeddings/oleObject66.bin"/><Relationship Id="rId7" Type="http://schemas.openxmlformats.org/officeDocument/2006/relationships/image" Target="../media/image92.wmf"/><Relationship Id="rId12"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67.bin"/><Relationship Id="rId11" Type="http://schemas.openxmlformats.org/officeDocument/2006/relationships/image" Target="../media/image94.wmf"/><Relationship Id="rId5" Type="http://schemas.openxmlformats.org/officeDocument/2006/relationships/image" Target="../media/image96.emf"/><Relationship Id="rId10" Type="http://schemas.openxmlformats.org/officeDocument/2006/relationships/oleObject" Target="../embeddings/oleObject69.bin"/><Relationship Id="rId4" Type="http://schemas.openxmlformats.org/officeDocument/2006/relationships/image" Target="../media/image91.wmf"/><Relationship Id="rId9" Type="http://schemas.openxmlformats.org/officeDocument/2006/relationships/image" Target="../media/image93.wmf"/></Relationships>
</file>

<file path=ppt/slides/_rels/slide25.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png"/><Relationship Id="rId3" Type="http://schemas.openxmlformats.org/officeDocument/2006/relationships/image" Target="../media/image98.png"/><Relationship Id="rId7" Type="http://schemas.openxmlformats.org/officeDocument/2006/relationships/image" Target="../media/image102.png"/><Relationship Id="rId12" Type="http://schemas.openxmlformats.org/officeDocument/2006/relationships/image" Target="../media/image107.png"/><Relationship Id="rId2" Type="http://schemas.openxmlformats.org/officeDocument/2006/relationships/image" Target="../media/image97.png"/><Relationship Id="rId1" Type="http://schemas.openxmlformats.org/officeDocument/2006/relationships/slideLayout" Target="../slideLayouts/slideLayout7.xml"/><Relationship Id="rId6" Type="http://schemas.openxmlformats.org/officeDocument/2006/relationships/image" Target="../media/image101.png"/><Relationship Id="rId11" Type="http://schemas.openxmlformats.org/officeDocument/2006/relationships/image" Target="../media/image106.png"/><Relationship Id="rId5" Type="http://schemas.openxmlformats.org/officeDocument/2006/relationships/image" Target="../media/image100.png"/><Relationship Id="rId15" Type="http://schemas.openxmlformats.org/officeDocument/2006/relationships/image" Target="../media/image110.png"/><Relationship Id="rId10" Type="http://schemas.openxmlformats.org/officeDocument/2006/relationships/image" Target="../media/image105.png"/><Relationship Id="rId4" Type="http://schemas.openxmlformats.org/officeDocument/2006/relationships/image" Target="../media/image99.png"/><Relationship Id="rId9" Type="http://schemas.openxmlformats.org/officeDocument/2006/relationships/image" Target="../media/image104.png"/><Relationship Id="rId14" Type="http://schemas.openxmlformats.org/officeDocument/2006/relationships/image" Target="../media/image109.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27.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5.bin"/><Relationship Id="rId18" Type="http://schemas.openxmlformats.org/officeDocument/2006/relationships/image" Target="../media/image15.wmf"/><Relationship Id="rId3" Type="http://schemas.openxmlformats.org/officeDocument/2006/relationships/image" Target="../media/image16.png"/><Relationship Id="rId7" Type="http://schemas.openxmlformats.org/officeDocument/2006/relationships/image" Target="../media/image10.wmf"/><Relationship Id="rId12" Type="http://schemas.openxmlformats.org/officeDocument/2006/relationships/image" Target="../media/image12.wmf"/><Relationship Id="rId17" Type="http://schemas.openxmlformats.org/officeDocument/2006/relationships/oleObject" Target="../embeddings/oleObject7.bin"/><Relationship Id="rId2" Type="http://schemas.openxmlformats.org/officeDocument/2006/relationships/slideLayout" Target="../slideLayouts/slideLayout2.xml"/><Relationship Id="rId16" Type="http://schemas.openxmlformats.org/officeDocument/2006/relationships/image" Target="../media/image14.wmf"/><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4.bin"/><Relationship Id="rId5" Type="http://schemas.openxmlformats.org/officeDocument/2006/relationships/image" Target="../media/image9.wmf"/><Relationship Id="rId15" Type="http://schemas.openxmlformats.org/officeDocument/2006/relationships/oleObject" Target="../embeddings/oleObject6.bin"/><Relationship Id="rId10" Type="http://schemas.openxmlformats.org/officeDocument/2006/relationships/image" Target="../media/image17.emf"/><Relationship Id="rId4" Type="http://schemas.openxmlformats.org/officeDocument/2006/relationships/oleObject" Target="../embeddings/oleObject1.bin"/><Relationship Id="rId9" Type="http://schemas.openxmlformats.org/officeDocument/2006/relationships/image" Target="../media/image11.wmf"/><Relationship Id="rId14" Type="http://schemas.openxmlformats.org/officeDocument/2006/relationships/image" Target="../media/image13.wmf"/></Relationships>
</file>

<file path=ppt/slides/_rels/slide8.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9.wmf"/><Relationship Id="rId11" Type="http://schemas.openxmlformats.org/officeDocument/2006/relationships/image" Target="../media/image22.emf"/><Relationship Id="rId5" Type="http://schemas.openxmlformats.org/officeDocument/2006/relationships/oleObject" Target="../embeddings/oleObject9.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11.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27.emf"/><Relationship Id="rId7" Type="http://schemas.openxmlformats.org/officeDocument/2006/relationships/image" Target="../media/image24.wmf"/><Relationship Id="rId12"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3.bin"/><Relationship Id="rId11" Type="http://schemas.openxmlformats.org/officeDocument/2006/relationships/image" Target="../media/image26.wmf"/><Relationship Id="rId5" Type="http://schemas.openxmlformats.org/officeDocument/2006/relationships/image" Target="../media/image23.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2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2624" y="586594"/>
            <a:ext cx="1554615" cy="1438781"/>
          </a:xfrm>
          <a:prstGeom prst="rect">
            <a:avLst/>
          </a:prstGeom>
        </p:spPr>
      </p:pic>
      <p:sp>
        <p:nvSpPr>
          <p:cNvPr id="5" name="TextBox 5"/>
          <p:cNvSpPr txBox="1"/>
          <p:nvPr/>
        </p:nvSpPr>
        <p:spPr>
          <a:xfrm>
            <a:off x="2718541" y="369357"/>
            <a:ext cx="8530549" cy="1098506"/>
          </a:xfrm>
          <a:prstGeom prst="rect">
            <a:avLst/>
          </a:prstGeom>
        </p:spPr>
        <p:txBody>
          <a:bodyPr wrap="square" lIns="0" tIns="0" rIns="0" bIns="0" rtlCol="0" anchor="t">
            <a:spAutoFit/>
          </a:bodyPr>
          <a:lstStyle/>
          <a:p>
            <a:pPr algn="ctr">
              <a:lnSpc>
                <a:spcPts val="9600"/>
              </a:lnSpc>
            </a:pPr>
            <a:r>
              <a:rPr lang="en-US" sz="6000" b="1" dirty="0">
                <a:solidFill>
                  <a:srgbClr val="FF0000"/>
                </a:solidFill>
                <a:latin typeface="Arial" panose="020B0604020202020204" pitchFamily="34" charset="0"/>
                <a:cs typeface="Arial" panose="020B0604020202020204" pitchFamily="34" charset="0"/>
              </a:rPr>
              <a:t>CÂU HỎI TÌNH HUỐNG</a:t>
            </a:r>
          </a:p>
        </p:txBody>
      </p:sp>
      <p:pic>
        <p:nvPicPr>
          <p:cNvPr id="6" name="Picture 5"/>
          <p:cNvPicPr>
            <a:picLocks noChangeAspect="1"/>
          </p:cNvPicPr>
          <p:nvPr/>
        </p:nvPicPr>
        <p:blipFill>
          <a:blip r:embed="rId3"/>
          <a:stretch>
            <a:fillRect/>
          </a:stretch>
        </p:blipFill>
        <p:spPr>
          <a:xfrm>
            <a:off x="792510" y="2025375"/>
            <a:ext cx="10728241" cy="3129721"/>
          </a:xfrm>
          <a:prstGeom prst="rect">
            <a:avLst/>
          </a:prstGeom>
        </p:spPr>
      </p:pic>
    </p:spTree>
    <p:extLst>
      <p:ext uri="{BB962C8B-B14F-4D97-AF65-F5344CB8AC3E}">
        <p14:creationId xmlns:p14="http://schemas.microsoft.com/office/powerpoint/2010/main" val="219299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1061" y="320120"/>
            <a:ext cx="11820939" cy="553998"/>
          </a:xfrm>
          <a:prstGeom prst="rect">
            <a:avLst/>
          </a:prstGeom>
          <a:noFill/>
        </p:spPr>
        <p:txBody>
          <a:bodyPr wrap="square" rtlCol="0">
            <a:spAutoFit/>
          </a:bodyPr>
          <a:lstStyle/>
          <a:p>
            <a:r>
              <a:rPr lang="en-US" sz="3000" b="1">
                <a:latin typeface="Times New Roman" panose="02020603050405020304" pitchFamily="18" charset="0"/>
                <a:cs typeface="Times New Roman" panose="02020603050405020304" pitchFamily="18" charset="0"/>
              </a:rPr>
              <a:t>III. HÌNH CHỮ NHẬT, HÌNH VUÔNG NỘI TIẾP ĐƯỜNG TRÒN.</a:t>
            </a:r>
          </a:p>
        </p:txBody>
      </p:sp>
      <p:sp>
        <p:nvSpPr>
          <p:cNvPr id="6" name="TextBox 5"/>
          <p:cNvSpPr txBox="1"/>
          <p:nvPr/>
        </p:nvSpPr>
        <p:spPr>
          <a:xfrm>
            <a:off x="371061" y="943333"/>
            <a:ext cx="7116418" cy="553998"/>
          </a:xfrm>
          <a:prstGeom prst="rect">
            <a:avLst/>
          </a:prstGeom>
          <a:noFill/>
        </p:spPr>
        <p:txBody>
          <a:bodyPr wrap="square" rtlCol="0">
            <a:spAutoFit/>
          </a:bodyPr>
          <a:lstStyle/>
          <a:p>
            <a:r>
              <a:rPr lang="en-US" sz="3000" b="1">
                <a:latin typeface="Times New Roman" panose="02020603050405020304" pitchFamily="18" charset="0"/>
                <a:cs typeface="Times New Roman" panose="02020603050405020304" pitchFamily="18" charset="0"/>
              </a:rPr>
              <a:t>1. Hình chữ nhật nội tiếp đường tròn </a:t>
            </a:r>
          </a:p>
        </p:txBody>
      </p:sp>
      <p:grpSp>
        <p:nvGrpSpPr>
          <p:cNvPr id="2" name="Group 1"/>
          <p:cNvGrpSpPr/>
          <p:nvPr/>
        </p:nvGrpSpPr>
        <p:grpSpPr>
          <a:xfrm>
            <a:off x="371061" y="1608856"/>
            <a:ext cx="7116418" cy="1275271"/>
            <a:chOff x="371061" y="1608856"/>
            <a:chExt cx="7116418" cy="1275271"/>
          </a:xfrm>
        </p:grpSpPr>
        <p:sp>
          <p:nvSpPr>
            <p:cNvPr id="8" name="TextBox 7"/>
            <p:cNvSpPr txBox="1"/>
            <p:nvPr/>
          </p:nvSpPr>
          <p:spPr>
            <a:xfrm>
              <a:off x="371061" y="1683798"/>
              <a:ext cx="7116418" cy="1200329"/>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Cho hình chữ nhật ABCD, AC cắt BD tại O (Hình 24).  Đặt R = OA và vẽ đường tròn (O, R). Các điểm A, B, C, D có thuộc (O, R) không?</a:t>
              </a:r>
            </a:p>
          </p:txBody>
        </p:sp>
        <p:pic>
          <p:nvPicPr>
            <p:cNvPr id="9" name="Picture 8"/>
            <p:cNvPicPr>
              <a:picLocks noChangeAspect="1"/>
            </p:cNvPicPr>
            <p:nvPr/>
          </p:nvPicPr>
          <p:blipFill>
            <a:blip r:embed="rId2"/>
            <a:stretch>
              <a:fillRect/>
            </a:stretch>
          </p:blipFill>
          <p:spPr>
            <a:xfrm>
              <a:off x="371061" y="1608856"/>
              <a:ext cx="942752" cy="499105"/>
            </a:xfrm>
            <a:prstGeom prst="rect">
              <a:avLst/>
            </a:prstGeom>
          </p:spPr>
        </p:pic>
      </p:grpSp>
      <p:pic>
        <p:nvPicPr>
          <p:cNvPr id="11" name="Picture 10"/>
          <p:cNvPicPr>
            <a:picLocks noChangeAspect="1"/>
          </p:cNvPicPr>
          <p:nvPr/>
        </p:nvPicPr>
        <p:blipFill>
          <a:blip r:embed="rId3"/>
          <a:stretch>
            <a:fillRect/>
          </a:stretch>
        </p:blipFill>
        <p:spPr>
          <a:xfrm>
            <a:off x="7898296" y="665225"/>
            <a:ext cx="3754241" cy="2758100"/>
          </a:xfrm>
          <a:prstGeom prst="rect">
            <a:avLst/>
          </a:prstGeom>
        </p:spPr>
      </p:pic>
      <p:sp>
        <p:nvSpPr>
          <p:cNvPr id="12" name="TextBox 11"/>
          <p:cNvSpPr txBox="1"/>
          <p:nvPr/>
        </p:nvSpPr>
        <p:spPr>
          <a:xfrm>
            <a:off x="1881809" y="2906089"/>
            <a:ext cx="2339008"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sp>
        <p:nvSpPr>
          <p:cNvPr id="14" name="TextBox 13"/>
          <p:cNvSpPr txBox="1"/>
          <p:nvPr/>
        </p:nvSpPr>
        <p:spPr>
          <a:xfrm>
            <a:off x="669234" y="3360442"/>
            <a:ext cx="10674627" cy="1569660"/>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Ở hình 24, ta có ABCD là hình chữ nhật có hai đường chéo AC và BD cắt nhau tại O </a:t>
            </a:r>
          </a:p>
          <a:p>
            <a:r>
              <a:rPr lang="en-US" sz="2400">
                <a:latin typeface="Times New Roman" panose="02020603050405020304" pitchFamily="18" charset="0"/>
                <a:cs typeface="Times New Roman" panose="02020603050405020304" pitchFamily="18" charset="0"/>
              </a:rPr>
              <a:t>nên OA = OB = OC = OD</a:t>
            </a:r>
          </a:p>
          <a:p>
            <a:r>
              <a:rPr lang="en-US" sz="2400">
                <a:latin typeface="Times New Roman" panose="02020603050405020304" pitchFamily="18" charset="0"/>
                <a:cs typeface="Times New Roman" panose="02020603050405020304" pitchFamily="18" charset="0"/>
              </a:rPr>
              <a:t>Mà OA = R, Suy ra OA = OB = OC = OD =R.</a:t>
            </a:r>
          </a:p>
          <a:p>
            <a:r>
              <a:rPr lang="en-US" sz="2400">
                <a:latin typeface="Times New Roman" panose="02020603050405020304" pitchFamily="18" charset="0"/>
                <a:cs typeface="Times New Roman" panose="02020603050405020304" pitchFamily="18" charset="0"/>
              </a:rPr>
              <a:t>Do đó các điểm A, B, C, D có thuộc (O, R) .</a:t>
            </a:r>
          </a:p>
        </p:txBody>
      </p:sp>
      <p:sp>
        <p:nvSpPr>
          <p:cNvPr id="15" name="TextBox 14"/>
          <p:cNvSpPr txBox="1"/>
          <p:nvPr/>
        </p:nvSpPr>
        <p:spPr>
          <a:xfrm>
            <a:off x="669234" y="5174113"/>
            <a:ext cx="8852452" cy="1200329"/>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Mỗi hình chữ nhật là một tứ giác nội tiếp đường tròn.</a:t>
            </a:r>
          </a:p>
          <a:p>
            <a:r>
              <a:rPr lang="en-US" sz="2400">
                <a:latin typeface="Times New Roman" panose="02020603050405020304" pitchFamily="18" charset="0"/>
                <a:cs typeface="Times New Roman" panose="02020603050405020304" pitchFamily="18" charset="0"/>
              </a:rPr>
              <a:t>- Tâm của đường tròn ngoại tiếp hình chữ nhật là giao điểm của hai đường chéo và mỗi đường chéo là một đường kính của đường tròn đó. </a:t>
            </a:r>
          </a:p>
        </p:txBody>
      </p:sp>
      <p:pic>
        <p:nvPicPr>
          <p:cNvPr id="16" name="Picture 15"/>
          <p:cNvPicPr>
            <a:picLocks noChangeAspect="1"/>
          </p:cNvPicPr>
          <p:nvPr/>
        </p:nvPicPr>
        <p:blipFill>
          <a:blip r:embed="rId4"/>
          <a:stretch>
            <a:fillRect/>
          </a:stretch>
        </p:blipFill>
        <p:spPr>
          <a:xfrm>
            <a:off x="619538" y="4880235"/>
            <a:ext cx="427384" cy="416700"/>
          </a:xfrm>
          <a:prstGeom prst="rect">
            <a:avLst/>
          </a:prstGeom>
        </p:spPr>
      </p:pic>
    </p:spTree>
    <p:extLst>
      <p:ext uri="{BB962C8B-B14F-4D97-AF65-F5344CB8AC3E}">
        <p14:creationId xmlns:p14="http://schemas.microsoft.com/office/powerpoint/2010/main" val="304713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96348" y="179148"/>
            <a:ext cx="11331597" cy="2955148"/>
            <a:chOff x="596348" y="179148"/>
            <a:chExt cx="11331597" cy="2955148"/>
          </a:xfrm>
        </p:grpSpPr>
        <p:pic>
          <p:nvPicPr>
            <p:cNvPr id="6" name="Picture 5"/>
            <p:cNvPicPr>
              <a:picLocks noChangeAspect="1"/>
            </p:cNvPicPr>
            <p:nvPr/>
          </p:nvPicPr>
          <p:blipFill>
            <a:blip r:embed="rId3"/>
            <a:stretch>
              <a:fillRect/>
            </a:stretch>
          </p:blipFill>
          <p:spPr>
            <a:xfrm>
              <a:off x="8176591" y="179148"/>
              <a:ext cx="3751354" cy="2955148"/>
            </a:xfrm>
            <a:prstGeom prst="rect">
              <a:avLst/>
            </a:prstGeom>
          </p:spPr>
        </p:pic>
        <p:sp>
          <p:nvSpPr>
            <p:cNvPr id="7" name="TextBox 6"/>
            <p:cNvSpPr txBox="1"/>
            <p:nvPr/>
          </p:nvSpPr>
          <p:spPr>
            <a:xfrm>
              <a:off x="596348" y="583096"/>
              <a:ext cx="7354956" cy="1938992"/>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Ví dụ 3</a:t>
              </a:r>
              <a:r>
                <a:rPr lang="en-US" sz="2400">
                  <a:latin typeface="Times New Roman" panose="02020603050405020304" pitchFamily="18" charset="0"/>
                  <a:cs typeface="Times New Roman" panose="02020603050405020304" pitchFamily="18" charset="0"/>
                </a:rPr>
                <a:t>. Cửa ra vào ở </a:t>
              </a:r>
              <a:r>
                <a:rPr lang="en-US" sz="2400" i="1">
                  <a:latin typeface="Times New Roman" panose="02020603050405020304" pitchFamily="18" charset="0"/>
                  <a:cs typeface="Times New Roman" panose="02020603050405020304" pitchFamily="18" charset="0"/>
                </a:rPr>
                <a:t>Hình 25 </a:t>
              </a:r>
              <a:r>
                <a:rPr lang="en-US" sz="2400">
                  <a:latin typeface="Times New Roman" panose="02020603050405020304" pitchFamily="18" charset="0"/>
                  <a:cs typeface="Times New Roman" panose="02020603050405020304" pitchFamily="18" charset="0"/>
                </a:rPr>
                <a:t>gợi nên hình ảnh hình chữ nhật nội tiếp đường tròn. Biết hình chữ nhật có chiều dài và chiều rộng lần lượt là 2m và 1,2m. Hỏi đường kính d của đường tròn đó bằng bao nhiêu mét (làm tròn kết quả đến hang phần trăm)? </a:t>
              </a:r>
            </a:p>
          </p:txBody>
        </p:sp>
      </p:grpSp>
      <p:sp>
        <p:nvSpPr>
          <p:cNvPr id="9" name="TextBox 8"/>
          <p:cNvSpPr txBox="1"/>
          <p:nvPr/>
        </p:nvSpPr>
        <p:spPr>
          <a:xfrm>
            <a:off x="1881809" y="2672631"/>
            <a:ext cx="2339008"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grpSp>
        <p:nvGrpSpPr>
          <p:cNvPr id="3" name="Group 2"/>
          <p:cNvGrpSpPr/>
          <p:nvPr/>
        </p:nvGrpSpPr>
        <p:grpSpPr>
          <a:xfrm>
            <a:off x="596348" y="3366934"/>
            <a:ext cx="7645486" cy="474917"/>
            <a:chOff x="596348" y="3366934"/>
            <a:chExt cx="7645486" cy="474917"/>
          </a:xfrm>
        </p:grpSpPr>
        <p:sp>
          <p:nvSpPr>
            <p:cNvPr id="10" name="TextBox 9"/>
            <p:cNvSpPr txBox="1"/>
            <p:nvPr/>
          </p:nvSpPr>
          <p:spPr>
            <a:xfrm>
              <a:off x="596348" y="3366934"/>
              <a:ext cx="764548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Áp dụng định lí Pythagore, ta có  </a:t>
              </a:r>
            </a:p>
          </p:txBody>
        </p:sp>
        <p:graphicFrame>
          <p:nvGraphicFramePr>
            <p:cNvPr id="11" name="Object 10"/>
            <p:cNvGraphicFramePr>
              <a:graphicFrameLocks noChangeAspect="1"/>
            </p:cNvGraphicFramePr>
            <p:nvPr>
              <p:extLst>
                <p:ext uri="{D42A27DB-BD31-4B8C-83A1-F6EECF244321}">
                  <p14:modId xmlns:p14="http://schemas.microsoft.com/office/powerpoint/2010/main" val="1556758870"/>
                </p:ext>
              </p:extLst>
            </p:nvPr>
          </p:nvGraphicFramePr>
          <p:xfrm>
            <a:off x="4777829" y="3380186"/>
            <a:ext cx="2616102" cy="461665"/>
          </p:xfrm>
          <a:graphic>
            <a:graphicData uri="http://schemas.openxmlformats.org/presentationml/2006/ole">
              <mc:AlternateContent xmlns:mc="http://schemas.openxmlformats.org/markup-compatibility/2006">
                <mc:Choice xmlns:v="urn:schemas-microsoft-com:vml" Requires="v">
                  <p:oleObj spid="_x0000_s4098" name="Equation" r:id="rId4" imgW="1295280" imgH="228600" progId="Equation.DSMT4">
                    <p:embed/>
                  </p:oleObj>
                </mc:Choice>
                <mc:Fallback>
                  <p:oleObj name="Equation" r:id="rId4" imgW="1295280" imgH="228600" progId="Equation.DSMT4">
                    <p:embed/>
                    <p:pic>
                      <p:nvPicPr>
                        <p:cNvPr id="0" name=""/>
                        <p:cNvPicPr/>
                        <p:nvPr/>
                      </p:nvPicPr>
                      <p:blipFill>
                        <a:blip r:embed="rId5"/>
                        <a:stretch>
                          <a:fillRect/>
                        </a:stretch>
                      </p:blipFill>
                      <p:spPr>
                        <a:xfrm>
                          <a:off x="4777829" y="3380186"/>
                          <a:ext cx="2616102" cy="461665"/>
                        </a:xfrm>
                        <a:prstGeom prst="rect">
                          <a:avLst/>
                        </a:prstGeom>
                      </p:spPr>
                    </p:pic>
                  </p:oleObj>
                </mc:Fallback>
              </mc:AlternateContent>
            </a:graphicData>
          </a:graphic>
        </p:graphicFrame>
      </p:grpSp>
      <p:grpSp>
        <p:nvGrpSpPr>
          <p:cNvPr id="4" name="Group 3"/>
          <p:cNvGrpSpPr/>
          <p:nvPr/>
        </p:nvGrpSpPr>
        <p:grpSpPr>
          <a:xfrm>
            <a:off x="583352" y="3895744"/>
            <a:ext cx="4007597" cy="588963"/>
            <a:chOff x="583352" y="3895744"/>
            <a:chExt cx="4007597" cy="588963"/>
          </a:xfrm>
        </p:grpSpPr>
        <p:graphicFrame>
          <p:nvGraphicFramePr>
            <p:cNvPr id="12" name="Object 11"/>
            <p:cNvGraphicFramePr>
              <a:graphicFrameLocks noChangeAspect="1"/>
            </p:cNvGraphicFramePr>
            <p:nvPr>
              <p:extLst>
                <p:ext uri="{D42A27DB-BD31-4B8C-83A1-F6EECF244321}">
                  <p14:modId xmlns:p14="http://schemas.microsoft.com/office/powerpoint/2010/main" val="2821813831"/>
                </p:ext>
              </p:extLst>
            </p:nvPr>
          </p:nvGraphicFramePr>
          <p:xfrm>
            <a:off x="1587399" y="3895744"/>
            <a:ext cx="3003550" cy="588963"/>
          </p:xfrm>
          <a:graphic>
            <a:graphicData uri="http://schemas.openxmlformats.org/presentationml/2006/ole">
              <mc:AlternateContent xmlns:mc="http://schemas.openxmlformats.org/markup-compatibility/2006">
                <mc:Choice xmlns:v="urn:schemas-microsoft-com:vml" Requires="v">
                  <p:oleObj spid="_x0000_s4099" name="Equation" r:id="rId6" imgW="1358640" imgH="266400" progId="Equation.DSMT4">
                    <p:embed/>
                  </p:oleObj>
                </mc:Choice>
                <mc:Fallback>
                  <p:oleObj name="Equation" r:id="rId6" imgW="1358640" imgH="266400" progId="Equation.DSMT4">
                    <p:embed/>
                    <p:pic>
                      <p:nvPicPr>
                        <p:cNvPr id="12" name="Object 11"/>
                        <p:cNvPicPr/>
                        <p:nvPr/>
                      </p:nvPicPr>
                      <p:blipFill>
                        <a:blip r:embed="rId7"/>
                        <a:stretch>
                          <a:fillRect/>
                        </a:stretch>
                      </p:blipFill>
                      <p:spPr>
                        <a:xfrm>
                          <a:off x="1587399" y="3895744"/>
                          <a:ext cx="3003550" cy="588963"/>
                        </a:xfrm>
                        <a:prstGeom prst="rect">
                          <a:avLst/>
                        </a:prstGeom>
                      </p:spPr>
                    </p:pic>
                  </p:oleObj>
                </mc:Fallback>
              </mc:AlternateContent>
            </a:graphicData>
          </a:graphic>
        </p:graphicFrame>
        <p:sp>
          <p:nvSpPr>
            <p:cNvPr id="13" name="TextBox 12"/>
            <p:cNvSpPr txBox="1"/>
            <p:nvPr/>
          </p:nvSpPr>
          <p:spPr>
            <a:xfrm>
              <a:off x="583352" y="3926199"/>
              <a:ext cx="2008094"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Suy ra: </a:t>
              </a:r>
            </a:p>
          </p:txBody>
        </p:sp>
      </p:grpSp>
      <p:sp>
        <p:nvSpPr>
          <p:cNvPr id="14" name="TextBox 13"/>
          <p:cNvSpPr txBox="1"/>
          <p:nvPr/>
        </p:nvSpPr>
        <p:spPr>
          <a:xfrm>
            <a:off x="596348" y="4481513"/>
            <a:ext cx="735495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Vậy đường kính d của đường tròn đó khoảng 2,33 m.</a:t>
            </a:r>
          </a:p>
        </p:txBody>
      </p:sp>
    </p:spTree>
    <p:extLst>
      <p:ext uri="{BB962C8B-B14F-4D97-AF65-F5344CB8AC3E}">
        <p14:creationId xmlns:p14="http://schemas.microsoft.com/office/powerpoint/2010/main" val="372273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69489" y="269511"/>
            <a:ext cx="10555102" cy="2934676"/>
            <a:chOff x="669489" y="269511"/>
            <a:chExt cx="10555102" cy="2934676"/>
          </a:xfrm>
        </p:grpSpPr>
        <p:pic>
          <p:nvPicPr>
            <p:cNvPr id="5" name="Picture 4"/>
            <p:cNvPicPr>
              <a:picLocks noChangeAspect="1"/>
            </p:cNvPicPr>
            <p:nvPr/>
          </p:nvPicPr>
          <p:blipFill>
            <a:blip r:embed="rId3"/>
            <a:stretch>
              <a:fillRect/>
            </a:stretch>
          </p:blipFill>
          <p:spPr>
            <a:xfrm>
              <a:off x="669489" y="269511"/>
              <a:ext cx="649102" cy="675067"/>
            </a:xfrm>
            <a:prstGeom prst="rect">
              <a:avLst/>
            </a:prstGeom>
          </p:spPr>
        </p:pic>
        <p:sp>
          <p:nvSpPr>
            <p:cNvPr id="6" name="TextBox 5"/>
            <p:cNvSpPr txBox="1"/>
            <p:nvPr/>
          </p:nvSpPr>
          <p:spPr>
            <a:xfrm>
              <a:off x="669489" y="438909"/>
              <a:ext cx="7580243" cy="1938992"/>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Người ta làm một logo có dạng một hình tròn, trong đó có một hình chữ nhật nội tiếp đường tròn với chiều dài và chiều rộng lần lượt là 8cm và 6cm. Hình chữ nhật được tô màu xanh còn phần khác của logo được tô màu đỏ. Tính diện tích phần được tô màu đỏ.</a:t>
              </a:r>
            </a:p>
          </p:txBody>
        </p:sp>
        <p:pic>
          <p:nvPicPr>
            <p:cNvPr id="7" name="Picture 6"/>
            <p:cNvPicPr>
              <a:picLocks noChangeAspect="1"/>
            </p:cNvPicPr>
            <p:nvPr/>
          </p:nvPicPr>
          <p:blipFill>
            <a:blip r:embed="rId4"/>
            <a:stretch>
              <a:fillRect/>
            </a:stretch>
          </p:blipFill>
          <p:spPr>
            <a:xfrm>
              <a:off x="8427364" y="438909"/>
              <a:ext cx="2797227" cy="2765278"/>
            </a:xfrm>
            <a:prstGeom prst="rect">
              <a:avLst/>
            </a:prstGeom>
          </p:spPr>
        </p:pic>
      </p:grpSp>
      <p:sp>
        <p:nvSpPr>
          <p:cNvPr id="8" name="TextBox 7"/>
          <p:cNvSpPr txBox="1"/>
          <p:nvPr/>
        </p:nvSpPr>
        <p:spPr>
          <a:xfrm>
            <a:off x="2120602" y="2387560"/>
            <a:ext cx="2339008"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grpSp>
        <p:nvGrpSpPr>
          <p:cNvPr id="3" name="Group 2"/>
          <p:cNvGrpSpPr/>
          <p:nvPr/>
        </p:nvGrpSpPr>
        <p:grpSpPr>
          <a:xfrm>
            <a:off x="689368" y="2819721"/>
            <a:ext cx="7645486" cy="488169"/>
            <a:chOff x="689368" y="2819721"/>
            <a:chExt cx="7645486" cy="488169"/>
          </a:xfrm>
        </p:grpSpPr>
        <p:sp>
          <p:nvSpPr>
            <p:cNvPr id="10" name="TextBox 9"/>
            <p:cNvSpPr txBox="1"/>
            <p:nvPr/>
          </p:nvSpPr>
          <p:spPr>
            <a:xfrm>
              <a:off x="689368" y="2846225"/>
              <a:ext cx="764548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Áp dụng định lí Pythagore, ta có  </a:t>
              </a:r>
            </a:p>
          </p:txBody>
        </p:sp>
        <p:graphicFrame>
          <p:nvGraphicFramePr>
            <p:cNvPr id="11" name="Object 10"/>
            <p:cNvGraphicFramePr>
              <a:graphicFrameLocks noChangeAspect="1"/>
            </p:cNvGraphicFramePr>
            <p:nvPr>
              <p:extLst>
                <p:ext uri="{D42A27DB-BD31-4B8C-83A1-F6EECF244321}">
                  <p14:modId xmlns:p14="http://schemas.microsoft.com/office/powerpoint/2010/main" val="1606145496"/>
                </p:ext>
              </p:extLst>
            </p:nvPr>
          </p:nvGraphicFramePr>
          <p:xfrm>
            <a:off x="4838447" y="2819721"/>
            <a:ext cx="2569520" cy="467185"/>
          </p:xfrm>
          <a:graphic>
            <a:graphicData uri="http://schemas.openxmlformats.org/presentationml/2006/ole">
              <mc:AlternateContent xmlns:mc="http://schemas.openxmlformats.org/markup-compatibility/2006">
                <mc:Choice xmlns:v="urn:schemas-microsoft-com:vml" Requires="v">
                  <p:oleObj spid="_x0000_s5122" name="Equation" r:id="rId5" imgW="1117440" imgH="203040" progId="Equation.DSMT4">
                    <p:embed/>
                  </p:oleObj>
                </mc:Choice>
                <mc:Fallback>
                  <p:oleObj name="Equation" r:id="rId5" imgW="1117440" imgH="203040" progId="Equation.DSMT4">
                    <p:embed/>
                    <p:pic>
                      <p:nvPicPr>
                        <p:cNvPr id="0" name=""/>
                        <p:cNvPicPr/>
                        <p:nvPr/>
                      </p:nvPicPr>
                      <p:blipFill>
                        <a:blip r:embed="rId6"/>
                        <a:stretch>
                          <a:fillRect/>
                        </a:stretch>
                      </p:blipFill>
                      <p:spPr>
                        <a:xfrm>
                          <a:off x="4838447" y="2819721"/>
                          <a:ext cx="2569520" cy="467185"/>
                        </a:xfrm>
                        <a:prstGeom prst="rect">
                          <a:avLst/>
                        </a:prstGeom>
                      </p:spPr>
                    </p:pic>
                  </p:oleObj>
                </mc:Fallback>
              </mc:AlternateContent>
            </a:graphicData>
          </a:graphic>
        </p:graphicFrame>
      </p:grpSp>
      <p:grpSp>
        <p:nvGrpSpPr>
          <p:cNvPr id="4" name="Group 3"/>
          <p:cNvGrpSpPr/>
          <p:nvPr/>
        </p:nvGrpSpPr>
        <p:grpSpPr>
          <a:xfrm>
            <a:off x="689368" y="3296056"/>
            <a:ext cx="3700504" cy="589850"/>
            <a:chOff x="689368" y="3296056"/>
            <a:chExt cx="3700504" cy="589850"/>
          </a:xfrm>
        </p:grpSpPr>
        <p:graphicFrame>
          <p:nvGraphicFramePr>
            <p:cNvPr id="12" name="Object 11"/>
            <p:cNvGraphicFramePr>
              <a:graphicFrameLocks noChangeAspect="1"/>
            </p:cNvGraphicFramePr>
            <p:nvPr>
              <p:extLst>
                <p:ext uri="{D42A27DB-BD31-4B8C-83A1-F6EECF244321}">
                  <p14:modId xmlns:p14="http://schemas.microsoft.com/office/powerpoint/2010/main" val="1302789197"/>
                </p:ext>
              </p:extLst>
            </p:nvPr>
          </p:nvGraphicFramePr>
          <p:xfrm>
            <a:off x="1693415" y="3296056"/>
            <a:ext cx="2696457" cy="589850"/>
          </p:xfrm>
          <a:graphic>
            <a:graphicData uri="http://schemas.openxmlformats.org/presentationml/2006/ole">
              <mc:AlternateContent xmlns:mc="http://schemas.openxmlformats.org/markup-compatibility/2006">
                <mc:Choice xmlns:v="urn:schemas-microsoft-com:vml" Requires="v">
                  <p:oleObj spid="_x0000_s5123" name="Equation" r:id="rId7" imgW="1218960" imgH="266400" progId="Equation.DSMT4">
                    <p:embed/>
                  </p:oleObj>
                </mc:Choice>
                <mc:Fallback>
                  <p:oleObj name="Equation" r:id="rId7" imgW="1218960" imgH="266400" progId="Equation.DSMT4">
                    <p:embed/>
                    <p:pic>
                      <p:nvPicPr>
                        <p:cNvPr id="0" name=""/>
                        <p:cNvPicPr/>
                        <p:nvPr/>
                      </p:nvPicPr>
                      <p:blipFill>
                        <a:blip r:embed="rId8"/>
                        <a:stretch>
                          <a:fillRect/>
                        </a:stretch>
                      </p:blipFill>
                      <p:spPr>
                        <a:xfrm>
                          <a:off x="1693415" y="3296056"/>
                          <a:ext cx="2696457" cy="589850"/>
                        </a:xfrm>
                        <a:prstGeom prst="rect">
                          <a:avLst/>
                        </a:prstGeom>
                      </p:spPr>
                    </p:pic>
                  </p:oleObj>
                </mc:Fallback>
              </mc:AlternateContent>
            </a:graphicData>
          </a:graphic>
        </p:graphicFrame>
        <p:sp>
          <p:nvSpPr>
            <p:cNvPr id="13" name="TextBox 12"/>
            <p:cNvSpPr txBox="1"/>
            <p:nvPr/>
          </p:nvSpPr>
          <p:spPr>
            <a:xfrm>
              <a:off x="689368" y="3329847"/>
              <a:ext cx="2008094"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Suy ra: </a:t>
              </a:r>
            </a:p>
          </p:txBody>
        </p:sp>
      </p:grpSp>
      <p:sp>
        <p:nvSpPr>
          <p:cNvPr id="14" name="TextBox 13"/>
          <p:cNvSpPr txBox="1"/>
          <p:nvPr/>
        </p:nvSpPr>
        <p:spPr>
          <a:xfrm>
            <a:off x="689368" y="3790578"/>
            <a:ext cx="6732103"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Bán kính của hình tròn là: R = d:2 =10:2 = 5(cm) </a:t>
            </a:r>
          </a:p>
        </p:txBody>
      </p:sp>
      <p:grpSp>
        <p:nvGrpSpPr>
          <p:cNvPr id="9" name="Group 8"/>
          <p:cNvGrpSpPr/>
          <p:nvPr/>
        </p:nvGrpSpPr>
        <p:grpSpPr>
          <a:xfrm>
            <a:off x="689368" y="4356908"/>
            <a:ext cx="9384591" cy="587812"/>
            <a:chOff x="689368" y="4356908"/>
            <a:chExt cx="9384591" cy="587812"/>
          </a:xfrm>
        </p:grpSpPr>
        <p:sp>
          <p:nvSpPr>
            <p:cNvPr id="16" name="TextBox 15"/>
            <p:cNvSpPr txBox="1"/>
            <p:nvPr/>
          </p:nvSpPr>
          <p:spPr>
            <a:xfrm>
              <a:off x="689368" y="4381540"/>
              <a:ext cx="7658737"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Diện tích của hình tròn là: </a:t>
              </a:r>
            </a:p>
          </p:txBody>
        </p:sp>
        <p:graphicFrame>
          <p:nvGraphicFramePr>
            <p:cNvPr id="17" name="Object 16"/>
            <p:cNvGraphicFramePr>
              <a:graphicFrameLocks noChangeAspect="1"/>
            </p:cNvGraphicFramePr>
            <p:nvPr>
              <p:extLst>
                <p:ext uri="{D42A27DB-BD31-4B8C-83A1-F6EECF244321}">
                  <p14:modId xmlns:p14="http://schemas.microsoft.com/office/powerpoint/2010/main" val="2359888812"/>
                </p:ext>
              </p:extLst>
            </p:nvPr>
          </p:nvGraphicFramePr>
          <p:xfrm>
            <a:off x="4035540" y="4356908"/>
            <a:ext cx="6038419" cy="587812"/>
          </p:xfrm>
          <a:graphic>
            <a:graphicData uri="http://schemas.openxmlformats.org/presentationml/2006/ole">
              <mc:AlternateContent xmlns:mc="http://schemas.openxmlformats.org/markup-compatibility/2006">
                <mc:Choice xmlns:v="urn:schemas-microsoft-com:vml" Requires="v">
                  <p:oleObj spid="_x0000_s5124" name="Equation" r:id="rId9" imgW="1955520" imgH="279360" progId="Equation.DSMT4">
                    <p:embed/>
                  </p:oleObj>
                </mc:Choice>
                <mc:Fallback>
                  <p:oleObj name="Equation" r:id="rId9" imgW="1955520" imgH="279360" progId="Equation.DSMT4">
                    <p:embed/>
                    <p:pic>
                      <p:nvPicPr>
                        <p:cNvPr id="0" name=""/>
                        <p:cNvPicPr/>
                        <p:nvPr/>
                      </p:nvPicPr>
                      <p:blipFill>
                        <a:blip r:embed="rId10"/>
                        <a:stretch>
                          <a:fillRect/>
                        </a:stretch>
                      </p:blipFill>
                      <p:spPr>
                        <a:xfrm>
                          <a:off x="4035540" y="4356908"/>
                          <a:ext cx="6038419" cy="587812"/>
                        </a:xfrm>
                        <a:prstGeom prst="rect">
                          <a:avLst/>
                        </a:prstGeom>
                      </p:spPr>
                    </p:pic>
                  </p:oleObj>
                </mc:Fallback>
              </mc:AlternateContent>
            </a:graphicData>
          </a:graphic>
        </p:graphicFrame>
      </p:grpSp>
      <p:sp>
        <p:nvSpPr>
          <p:cNvPr id="18" name="TextBox 17"/>
          <p:cNvSpPr txBox="1"/>
          <p:nvPr/>
        </p:nvSpPr>
        <p:spPr>
          <a:xfrm>
            <a:off x="689368" y="4936186"/>
            <a:ext cx="8952233"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Diện tích của hình chữ nhật tô màu xanh là: S’ =8.6 = 48(cm</a:t>
            </a:r>
            <a:r>
              <a:rPr lang="en-US" sz="2400" baseline="30000">
                <a:latin typeface="Times New Roman" panose="02020603050405020304" pitchFamily="18" charset="0"/>
                <a:cs typeface="Times New Roman" panose="02020603050405020304" pitchFamily="18" charset="0"/>
              </a:rPr>
              <a:t>2</a:t>
            </a:r>
            <a:r>
              <a:rPr lang="en-US" sz="2400">
                <a:latin typeface="Times New Roman" panose="02020603050405020304" pitchFamily="18" charset="0"/>
                <a:cs typeface="Times New Roman" panose="02020603050405020304" pitchFamily="18" charset="0"/>
              </a:rPr>
              <a:t>)</a:t>
            </a:r>
          </a:p>
        </p:txBody>
      </p:sp>
      <p:sp>
        <p:nvSpPr>
          <p:cNvPr id="19" name="TextBox 18"/>
          <p:cNvSpPr txBox="1"/>
          <p:nvPr/>
        </p:nvSpPr>
        <p:spPr>
          <a:xfrm>
            <a:off x="689368" y="5365256"/>
            <a:ext cx="842214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Diện tích phần được tô màu đỏ là</a:t>
            </a:r>
          </a:p>
        </p:txBody>
      </p:sp>
      <p:sp>
        <p:nvSpPr>
          <p:cNvPr id="20" name="TextBox 19"/>
          <p:cNvSpPr txBox="1"/>
          <p:nvPr/>
        </p:nvSpPr>
        <p:spPr>
          <a:xfrm>
            <a:off x="689368" y="5885801"/>
            <a:ext cx="458525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78,5 – 48 = 30,5(cm</a:t>
            </a:r>
            <a:r>
              <a:rPr lang="en-US" sz="2800" baseline="30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4294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42121" y="678289"/>
            <a:ext cx="7116418" cy="553998"/>
          </a:xfrm>
          <a:prstGeom prst="rect">
            <a:avLst/>
          </a:prstGeom>
          <a:noFill/>
        </p:spPr>
        <p:txBody>
          <a:bodyPr wrap="square" rtlCol="0">
            <a:spAutoFit/>
          </a:bodyPr>
          <a:lstStyle/>
          <a:p>
            <a:r>
              <a:rPr lang="en-US" sz="3000" b="1">
                <a:latin typeface="Times New Roman" panose="02020603050405020304" pitchFamily="18" charset="0"/>
                <a:cs typeface="Times New Roman" panose="02020603050405020304" pitchFamily="18" charset="0"/>
              </a:rPr>
              <a:t>1. Hình vuông nội tiếp đường tròn </a:t>
            </a:r>
          </a:p>
        </p:txBody>
      </p:sp>
      <p:grpSp>
        <p:nvGrpSpPr>
          <p:cNvPr id="9" name="Group 8"/>
          <p:cNvGrpSpPr/>
          <p:nvPr/>
        </p:nvGrpSpPr>
        <p:grpSpPr>
          <a:xfrm>
            <a:off x="742121" y="183238"/>
            <a:ext cx="11137468" cy="3262331"/>
            <a:chOff x="742121" y="183238"/>
            <a:chExt cx="11137468" cy="3262331"/>
          </a:xfrm>
        </p:grpSpPr>
        <p:pic>
          <p:nvPicPr>
            <p:cNvPr id="8" name="Picture 7"/>
            <p:cNvPicPr>
              <a:picLocks noChangeAspect="1"/>
            </p:cNvPicPr>
            <p:nvPr/>
          </p:nvPicPr>
          <p:blipFill>
            <a:blip r:embed="rId3"/>
            <a:stretch>
              <a:fillRect/>
            </a:stretch>
          </p:blipFill>
          <p:spPr>
            <a:xfrm>
              <a:off x="742121" y="1184904"/>
              <a:ext cx="867433" cy="485175"/>
            </a:xfrm>
            <a:prstGeom prst="rect">
              <a:avLst/>
            </a:prstGeom>
          </p:spPr>
        </p:pic>
        <p:grpSp>
          <p:nvGrpSpPr>
            <p:cNvPr id="2" name="Group 1"/>
            <p:cNvGrpSpPr/>
            <p:nvPr/>
          </p:nvGrpSpPr>
          <p:grpSpPr>
            <a:xfrm>
              <a:off x="742121" y="183238"/>
              <a:ext cx="11137468" cy="3262331"/>
              <a:chOff x="742121" y="183238"/>
              <a:chExt cx="11137468" cy="3262331"/>
            </a:xfrm>
          </p:grpSpPr>
          <p:sp>
            <p:nvSpPr>
              <p:cNvPr id="7" name="TextBox 6"/>
              <p:cNvSpPr txBox="1"/>
              <p:nvPr/>
            </p:nvSpPr>
            <p:spPr>
              <a:xfrm>
                <a:off x="742121" y="1232287"/>
                <a:ext cx="7500731" cy="1569660"/>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Cho hình vuông ABCD, AC cắt BD tại O (Hình 26).  </a:t>
                </a:r>
              </a:p>
              <a:p>
                <a:r>
                  <a:rPr lang="en-US" sz="2400">
                    <a:latin typeface="Times New Roman" panose="02020603050405020304" pitchFamily="18" charset="0"/>
                    <a:cs typeface="Times New Roman" panose="02020603050405020304" pitchFamily="18" charset="0"/>
                  </a:rPr>
                  <a:t>a) Mỗi đường chéo của hình vuông ABCD có phải là đường kính của đường tròn ngoại tiếp hình vuông đó hay không? </a:t>
                </a:r>
              </a:p>
              <a:p>
                <a:r>
                  <a:rPr lang="en-US" sz="2400">
                    <a:latin typeface="Times New Roman" panose="02020603050405020304" pitchFamily="18" charset="0"/>
                    <a:cs typeface="Times New Roman" panose="02020603050405020304" pitchFamily="18" charset="0"/>
                  </a:rPr>
                  <a:t>b) Cho biết AB = a, tính OA theo a.</a:t>
                </a:r>
              </a:p>
            </p:txBody>
          </p:sp>
          <p:pic>
            <p:nvPicPr>
              <p:cNvPr id="10" name="Picture 9"/>
              <p:cNvPicPr>
                <a:picLocks noChangeAspect="1"/>
              </p:cNvPicPr>
              <p:nvPr/>
            </p:nvPicPr>
            <p:blipFill>
              <a:blip r:embed="rId4"/>
              <a:stretch>
                <a:fillRect/>
              </a:stretch>
            </p:blipFill>
            <p:spPr>
              <a:xfrm>
                <a:off x="9316331" y="183238"/>
                <a:ext cx="2563258" cy="3262331"/>
              </a:xfrm>
              <a:prstGeom prst="rect">
                <a:avLst/>
              </a:prstGeom>
            </p:spPr>
          </p:pic>
        </p:grpSp>
      </p:grpSp>
      <p:sp>
        <p:nvSpPr>
          <p:cNvPr id="11" name="TextBox 10"/>
          <p:cNvSpPr txBox="1"/>
          <p:nvPr/>
        </p:nvSpPr>
        <p:spPr>
          <a:xfrm>
            <a:off x="1855305" y="2762191"/>
            <a:ext cx="2339008"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sp>
        <p:nvSpPr>
          <p:cNvPr id="12" name="TextBox 11"/>
          <p:cNvSpPr txBox="1"/>
          <p:nvPr/>
        </p:nvSpPr>
        <p:spPr>
          <a:xfrm>
            <a:off x="742120" y="3246785"/>
            <a:ext cx="9899375" cy="1200329"/>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a) Hình vuông ABCD cũng là hình chữ nhật mà mỗi đường chéo là một đường kính của đường tròn ngoại tiếp của hình chữ nhật nên mỗi đường chéo của hình vuông ABCD cũng là đường kính của đường tròn ngoại tiếp hình vuông đó. </a:t>
            </a:r>
            <a:endParaRPr lang="en-US" sz="2400"/>
          </a:p>
        </p:txBody>
      </p:sp>
      <p:grpSp>
        <p:nvGrpSpPr>
          <p:cNvPr id="3" name="Group 2"/>
          <p:cNvGrpSpPr/>
          <p:nvPr/>
        </p:nvGrpSpPr>
        <p:grpSpPr>
          <a:xfrm>
            <a:off x="702364" y="4559630"/>
            <a:ext cx="8720277" cy="461665"/>
            <a:chOff x="702364" y="4559630"/>
            <a:chExt cx="8720277" cy="461665"/>
          </a:xfrm>
        </p:grpSpPr>
        <p:sp>
          <p:nvSpPr>
            <p:cNvPr id="15" name="TextBox 14"/>
            <p:cNvSpPr txBox="1"/>
            <p:nvPr/>
          </p:nvSpPr>
          <p:spPr>
            <a:xfrm>
              <a:off x="702364" y="4559630"/>
              <a:ext cx="764548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b) Áp dụng định lí Pythagore, ta có  </a:t>
              </a:r>
            </a:p>
          </p:txBody>
        </p:sp>
        <p:graphicFrame>
          <p:nvGraphicFramePr>
            <p:cNvPr id="16" name="Object 15"/>
            <p:cNvGraphicFramePr>
              <a:graphicFrameLocks noChangeAspect="1"/>
            </p:cNvGraphicFramePr>
            <p:nvPr>
              <p:extLst>
                <p:ext uri="{D42A27DB-BD31-4B8C-83A1-F6EECF244321}">
                  <p14:modId xmlns:p14="http://schemas.microsoft.com/office/powerpoint/2010/main" val="2258843617"/>
                </p:ext>
              </p:extLst>
            </p:nvPr>
          </p:nvGraphicFramePr>
          <p:xfrm>
            <a:off x="5242753" y="4559630"/>
            <a:ext cx="4179888" cy="409575"/>
          </p:xfrm>
          <a:graphic>
            <a:graphicData uri="http://schemas.openxmlformats.org/presentationml/2006/ole">
              <mc:AlternateContent xmlns:mc="http://schemas.openxmlformats.org/markup-compatibility/2006">
                <mc:Choice xmlns:v="urn:schemas-microsoft-com:vml" Requires="v">
                  <p:oleObj spid="_x0000_s6146" name="Equation" r:id="rId5" imgW="2070000" imgH="203040" progId="Equation.DSMT4">
                    <p:embed/>
                  </p:oleObj>
                </mc:Choice>
                <mc:Fallback>
                  <p:oleObj name="Equation" r:id="rId5" imgW="2070000" imgH="203040" progId="Equation.DSMT4">
                    <p:embed/>
                    <p:pic>
                      <p:nvPicPr>
                        <p:cNvPr id="11" name="Object 10"/>
                        <p:cNvPicPr/>
                        <p:nvPr/>
                      </p:nvPicPr>
                      <p:blipFill>
                        <a:blip r:embed="rId6"/>
                        <a:stretch>
                          <a:fillRect/>
                        </a:stretch>
                      </p:blipFill>
                      <p:spPr>
                        <a:xfrm>
                          <a:off x="5242753" y="4559630"/>
                          <a:ext cx="4179888" cy="409575"/>
                        </a:xfrm>
                        <a:prstGeom prst="rect">
                          <a:avLst/>
                        </a:prstGeom>
                      </p:spPr>
                    </p:pic>
                  </p:oleObj>
                </mc:Fallback>
              </mc:AlternateContent>
            </a:graphicData>
          </a:graphic>
        </p:graphicFrame>
      </p:grpSp>
      <p:grpSp>
        <p:nvGrpSpPr>
          <p:cNvPr id="4" name="Group 3"/>
          <p:cNvGrpSpPr/>
          <p:nvPr/>
        </p:nvGrpSpPr>
        <p:grpSpPr>
          <a:xfrm>
            <a:off x="742120" y="5106161"/>
            <a:ext cx="3122877" cy="468196"/>
            <a:chOff x="742120" y="5106161"/>
            <a:chExt cx="3122877" cy="468196"/>
          </a:xfrm>
        </p:grpSpPr>
        <p:graphicFrame>
          <p:nvGraphicFramePr>
            <p:cNvPr id="18" name="Object 17"/>
            <p:cNvGraphicFramePr>
              <a:graphicFrameLocks noChangeAspect="1"/>
            </p:cNvGraphicFramePr>
            <p:nvPr>
              <p:extLst>
                <p:ext uri="{D42A27DB-BD31-4B8C-83A1-F6EECF244321}">
                  <p14:modId xmlns:p14="http://schemas.microsoft.com/office/powerpoint/2010/main" val="1690119636"/>
                </p:ext>
              </p:extLst>
            </p:nvPr>
          </p:nvGraphicFramePr>
          <p:xfrm>
            <a:off x="1855305" y="5106161"/>
            <a:ext cx="2009692" cy="441691"/>
          </p:xfrm>
          <a:graphic>
            <a:graphicData uri="http://schemas.openxmlformats.org/presentationml/2006/ole">
              <mc:AlternateContent xmlns:mc="http://schemas.openxmlformats.org/markup-compatibility/2006">
                <mc:Choice xmlns:v="urn:schemas-microsoft-com:vml" Requires="v">
                  <p:oleObj spid="_x0000_s6147" name="Equation" r:id="rId7" imgW="1155600" imgH="253800" progId="Equation.DSMT4">
                    <p:embed/>
                  </p:oleObj>
                </mc:Choice>
                <mc:Fallback>
                  <p:oleObj name="Equation" r:id="rId7" imgW="1155600" imgH="253800" progId="Equation.DSMT4">
                    <p:embed/>
                    <p:pic>
                      <p:nvPicPr>
                        <p:cNvPr id="0" name=""/>
                        <p:cNvPicPr/>
                        <p:nvPr/>
                      </p:nvPicPr>
                      <p:blipFill>
                        <a:blip r:embed="rId8"/>
                        <a:stretch>
                          <a:fillRect/>
                        </a:stretch>
                      </p:blipFill>
                      <p:spPr>
                        <a:xfrm>
                          <a:off x="1855305" y="5106161"/>
                          <a:ext cx="2009692" cy="441691"/>
                        </a:xfrm>
                        <a:prstGeom prst="rect">
                          <a:avLst/>
                        </a:prstGeom>
                      </p:spPr>
                    </p:pic>
                  </p:oleObj>
                </mc:Fallback>
              </mc:AlternateContent>
            </a:graphicData>
          </a:graphic>
        </p:graphicFrame>
        <p:sp>
          <p:nvSpPr>
            <p:cNvPr id="19" name="TextBox 18"/>
            <p:cNvSpPr txBox="1"/>
            <p:nvPr/>
          </p:nvSpPr>
          <p:spPr>
            <a:xfrm>
              <a:off x="742120" y="5112692"/>
              <a:ext cx="2008094"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Suy ra: </a:t>
              </a:r>
            </a:p>
          </p:txBody>
        </p:sp>
      </p:grpSp>
      <p:grpSp>
        <p:nvGrpSpPr>
          <p:cNvPr id="5" name="Group 4"/>
          <p:cNvGrpSpPr/>
          <p:nvPr/>
        </p:nvGrpSpPr>
        <p:grpSpPr>
          <a:xfrm>
            <a:off x="742120" y="5691499"/>
            <a:ext cx="2644445" cy="702540"/>
            <a:chOff x="742120" y="5691499"/>
            <a:chExt cx="2644445" cy="702540"/>
          </a:xfrm>
        </p:grpSpPr>
        <p:sp>
          <p:nvSpPr>
            <p:cNvPr id="20" name="TextBox 19"/>
            <p:cNvSpPr txBox="1"/>
            <p:nvPr/>
          </p:nvSpPr>
          <p:spPr>
            <a:xfrm>
              <a:off x="742120" y="5792987"/>
              <a:ext cx="2008094"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Vậy: </a:t>
              </a:r>
            </a:p>
          </p:txBody>
        </p:sp>
        <p:graphicFrame>
          <p:nvGraphicFramePr>
            <p:cNvPr id="21" name="Object 20"/>
            <p:cNvGraphicFramePr>
              <a:graphicFrameLocks noChangeAspect="1"/>
            </p:cNvGraphicFramePr>
            <p:nvPr>
              <p:extLst>
                <p:ext uri="{D42A27DB-BD31-4B8C-83A1-F6EECF244321}">
                  <p14:modId xmlns:p14="http://schemas.microsoft.com/office/powerpoint/2010/main" val="2493256938"/>
                </p:ext>
              </p:extLst>
            </p:nvPr>
          </p:nvGraphicFramePr>
          <p:xfrm>
            <a:off x="1609553" y="5691499"/>
            <a:ext cx="1777012" cy="702540"/>
          </p:xfrm>
          <a:graphic>
            <a:graphicData uri="http://schemas.openxmlformats.org/presentationml/2006/ole">
              <mc:AlternateContent xmlns:mc="http://schemas.openxmlformats.org/markup-compatibility/2006">
                <mc:Choice xmlns:v="urn:schemas-microsoft-com:vml" Requires="v">
                  <p:oleObj spid="_x0000_s6148" name="Equation" r:id="rId9" imgW="1091880" imgH="431640" progId="Equation.DSMT4">
                    <p:embed/>
                  </p:oleObj>
                </mc:Choice>
                <mc:Fallback>
                  <p:oleObj name="Equation" r:id="rId9" imgW="1091880" imgH="431640" progId="Equation.DSMT4">
                    <p:embed/>
                    <p:pic>
                      <p:nvPicPr>
                        <p:cNvPr id="0" name=""/>
                        <p:cNvPicPr/>
                        <p:nvPr/>
                      </p:nvPicPr>
                      <p:blipFill>
                        <a:blip r:embed="rId10"/>
                        <a:stretch>
                          <a:fillRect/>
                        </a:stretch>
                      </p:blipFill>
                      <p:spPr>
                        <a:xfrm>
                          <a:off x="1609553" y="5691499"/>
                          <a:ext cx="1777012" cy="702540"/>
                        </a:xfrm>
                        <a:prstGeom prst="rect">
                          <a:avLst/>
                        </a:prstGeom>
                      </p:spPr>
                    </p:pic>
                  </p:oleObj>
                </mc:Fallback>
              </mc:AlternateContent>
            </a:graphicData>
          </a:graphic>
        </p:graphicFrame>
      </p:grpSp>
    </p:spTree>
    <p:extLst>
      <p:ext uri="{BB962C8B-B14F-4D97-AF65-F5344CB8AC3E}">
        <p14:creationId xmlns:p14="http://schemas.microsoft.com/office/powerpoint/2010/main" val="101625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circle(in)">
                                      <p:cBhvr>
                                        <p:cTn id="29" dur="2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circle(in)">
                                      <p:cBhvr>
                                        <p:cTn id="3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6244" y="888631"/>
            <a:ext cx="8852452" cy="1200329"/>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Mỗi hình vuông là một tứ giác nội tiếp đường tròn.</a:t>
            </a:r>
          </a:p>
          <a:p>
            <a:r>
              <a:rPr lang="en-US" sz="2400">
                <a:latin typeface="Times New Roman" panose="02020603050405020304" pitchFamily="18" charset="0"/>
                <a:cs typeface="Times New Roman" panose="02020603050405020304" pitchFamily="18" charset="0"/>
              </a:rPr>
              <a:t>-Tâm của đường tròn ngoại tiếp hình vuông là giao điểm của hai đường chéo và mỗi đường chéo là một đường kính của đường tròn đó. </a:t>
            </a:r>
          </a:p>
        </p:txBody>
      </p:sp>
      <p:grpSp>
        <p:nvGrpSpPr>
          <p:cNvPr id="2" name="Group 1"/>
          <p:cNvGrpSpPr/>
          <p:nvPr/>
        </p:nvGrpSpPr>
        <p:grpSpPr>
          <a:xfrm>
            <a:off x="386244" y="1971401"/>
            <a:ext cx="7895397" cy="1002921"/>
            <a:chOff x="386244" y="1971401"/>
            <a:chExt cx="7895397" cy="1002921"/>
          </a:xfrm>
        </p:grpSpPr>
        <p:graphicFrame>
          <p:nvGraphicFramePr>
            <p:cNvPr id="7" name="Object 6"/>
            <p:cNvGraphicFramePr>
              <a:graphicFrameLocks noChangeAspect="1"/>
            </p:cNvGraphicFramePr>
            <p:nvPr>
              <p:extLst>
                <p:ext uri="{D42A27DB-BD31-4B8C-83A1-F6EECF244321}">
                  <p14:modId xmlns:p14="http://schemas.microsoft.com/office/powerpoint/2010/main" val="1837329167"/>
                </p:ext>
              </p:extLst>
            </p:nvPr>
          </p:nvGraphicFramePr>
          <p:xfrm>
            <a:off x="7668176" y="1971401"/>
            <a:ext cx="613465" cy="772511"/>
          </p:xfrm>
          <a:graphic>
            <a:graphicData uri="http://schemas.openxmlformats.org/presentationml/2006/ole">
              <mc:AlternateContent xmlns:mc="http://schemas.openxmlformats.org/markup-compatibility/2006">
                <mc:Choice xmlns:v="urn:schemas-microsoft-com:vml" Requires="v">
                  <p:oleObj spid="_x0000_s7170" name="Equation" r:id="rId3" imgW="342720" imgH="431640" progId="Equation.DSMT4">
                    <p:embed/>
                  </p:oleObj>
                </mc:Choice>
                <mc:Fallback>
                  <p:oleObj name="Equation" r:id="rId3" imgW="342720" imgH="431640" progId="Equation.DSMT4">
                    <p:embed/>
                    <p:pic>
                      <p:nvPicPr>
                        <p:cNvPr id="0" name=""/>
                        <p:cNvPicPr/>
                        <p:nvPr/>
                      </p:nvPicPr>
                      <p:blipFill>
                        <a:blip r:embed="rId4"/>
                        <a:stretch>
                          <a:fillRect/>
                        </a:stretch>
                      </p:blipFill>
                      <p:spPr>
                        <a:xfrm>
                          <a:off x="7668176" y="1971401"/>
                          <a:ext cx="613465" cy="772511"/>
                        </a:xfrm>
                        <a:prstGeom prst="rect">
                          <a:avLst/>
                        </a:prstGeom>
                      </p:spPr>
                    </p:pic>
                  </p:oleObj>
                </mc:Fallback>
              </mc:AlternateContent>
            </a:graphicData>
          </a:graphic>
        </p:graphicFrame>
        <p:sp>
          <p:nvSpPr>
            <p:cNvPr id="8" name="TextBox 7"/>
            <p:cNvSpPr txBox="1"/>
            <p:nvPr/>
          </p:nvSpPr>
          <p:spPr>
            <a:xfrm>
              <a:off x="386244" y="2143325"/>
              <a:ext cx="7516801" cy="830997"/>
            </a:xfrm>
            <a:prstGeom prst="rect">
              <a:avLst/>
            </a:prstGeom>
            <a:noFill/>
          </p:spPr>
          <p:txBody>
            <a:bodyPr wrap="none" rtlCol="0">
              <a:spAutoFit/>
            </a:bodyPr>
            <a:lstStyle/>
            <a:p>
              <a:r>
                <a:rPr lang="en-US" sz="2400">
                  <a:latin typeface="Times New Roman" panose="02020603050405020304" pitchFamily="18" charset="0"/>
                  <a:cs typeface="Times New Roman" panose="02020603050405020304" pitchFamily="18" charset="0"/>
                </a:rPr>
                <a:t>- Bán kính của đường tròn ngoại tiếp hình vuông cạnh a là  </a:t>
              </a:r>
            </a:p>
            <a:p>
              <a:endParaRPr lang="en-US" sz="2400"/>
            </a:p>
          </p:txBody>
        </p:sp>
      </p:grpSp>
      <p:grpSp>
        <p:nvGrpSpPr>
          <p:cNvPr id="3" name="Group 2"/>
          <p:cNvGrpSpPr/>
          <p:nvPr/>
        </p:nvGrpSpPr>
        <p:grpSpPr>
          <a:xfrm>
            <a:off x="470582" y="2015435"/>
            <a:ext cx="11383818" cy="2688078"/>
            <a:chOff x="470582" y="2015435"/>
            <a:chExt cx="11383818" cy="2688078"/>
          </a:xfrm>
        </p:grpSpPr>
        <p:sp>
          <p:nvSpPr>
            <p:cNvPr id="9" name="TextBox 8"/>
            <p:cNvSpPr txBox="1"/>
            <p:nvPr/>
          </p:nvSpPr>
          <p:spPr>
            <a:xfrm>
              <a:off x="470582" y="2764521"/>
              <a:ext cx="8607288" cy="1938992"/>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Ví dụ 4</a:t>
              </a:r>
              <a:r>
                <a:rPr lang="en-US" sz="2400">
                  <a:latin typeface="Times New Roman" panose="02020603050405020304" pitchFamily="18" charset="0"/>
                  <a:cs typeface="Times New Roman" panose="02020603050405020304" pitchFamily="18" charset="0"/>
                </a:rPr>
                <a:t>: Quan sát khung sắt ở Hình 27, bạn Nam thấy hình vuông ABCD nội tiếp đường tròn. Bạn Nam đo độ dài cạnh hình vuông dài 2dm. Hỏi chu vi của vòng sắt ứng với đường tròn ngoại tiếp hình vuôngđó bằng bao nhiêu decimét (làm tròn kết quả đến hang phần mười)</a:t>
              </a:r>
            </a:p>
          </p:txBody>
        </p:sp>
        <p:pic>
          <p:nvPicPr>
            <p:cNvPr id="10" name="Picture 9"/>
            <p:cNvPicPr>
              <a:picLocks noChangeAspect="1"/>
            </p:cNvPicPr>
            <p:nvPr/>
          </p:nvPicPr>
          <p:blipFill>
            <a:blip r:embed="rId5"/>
            <a:stretch>
              <a:fillRect/>
            </a:stretch>
          </p:blipFill>
          <p:spPr>
            <a:xfrm>
              <a:off x="9273702" y="2015435"/>
              <a:ext cx="2580698" cy="2580698"/>
            </a:xfrm>
            <a:prstGeom prst="rect">
              <a:avLst/>
            </a:prstGeom>
          </p:spPr>
        </p:pic>
      </p:grpSp>
      <p:sp>
        <p:nvSpPr>
          <p:cNvPr id="12" name="TextBox 11"/>
          <p:cNvSpPr txBox="1"/>
          <p:nvPr/>
        </p:nvSpPr>
        <p:spPr>
          <a:xfrm>
            <a:off x="2072048" y="4464771"/>
            <a:ext cx="2339008"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sp>
        <p:nvSpPr>
          <p:cNvPr id="13" name="TextBox 12"/>
          <p:cNvSpPr txBox="1"/>
          <p:nvPr/>
        </p:nvSpPr>
        <p:spPr>
          <a:xfrm>
            <a:off x="386244" y="4888558"/>
            <a:ext cx="11262417"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Vì độ dài cạnh của hình vuông ABCD là 2dm nên bán kính của đường tròn ngoại tiếp hình</a:t>
            </a:r>
          </a:p>
        </p:txBody>
      </p:sp>
      <p:grpSp>
        <p:nvGrpSpPr>
          <p:cNvPr id="4" name="Group 3"/>
          <p:cNvGrpSpPr/>
          <p:nvPr/>
        </p:nvGrpSpPr>
        <p:grpSpPr>
          <a:xfrm>
            <a:off x="437333" y="5379075"/>
            <a:ext cx="9462041" cy="1343401"/>
            <a:chOff x="437333" y="5379075"/>
            <a:chExt cx="9462041" cy="1343401"/>
          </a:xfrm>
        </p:grpSpPr>
        <p:graphicFrame>
          <p:nvGraphicFramePr>
            <p:cNvPr id="14" name="Object 13"/>
            <p:cNvGraphicFramePr>
              <a:graphicFrameLocks noChangeAspect="1"/>
            </p:cNvGraphicFramePr>
            <p:nvPr>
              <p:extLst>
                <p:ext uri="{D42A27DB-BD31-4B8C-83A1-F6EECF244321}">
                  <p14:modId xmlns:p14="http://schemas.microsoft.com/office/powerpoint/2010/main" val="3663186685"/>
                </p:ext>
              </p:extLst>
            </p:nvPr>
          </p:nvGraphicFramePr>
          <p:xfrm>
            <a:off x="2072048" y="5379075"/>
            <a:ext cx="1661758" cy="680328"/>
          </p:xfrm>
          <a:graphic>
            <a:graphicData uri="http://schemas.openxmlformats.org/presentationml/2006/ole">
              <mc:AlternateContent xmlns:mc="http://schemas.openxmlformats.org/markup-compatibility/2006">
                <mc:Choice xmlns:v="urn:schemas-microsoft-com:vml" Requires="v">
                  <p:oleObj spid="_x0000_s7171" name="Equation" r:id="rId6" imgW="1054080" imgH="431640" progId="Equation.DSMT4">
                    <p:embed/>
                  </p:oleObj>
                </mc:Choice>
                <mc:Fallback>
                  <p:oleObj name="Equation" r:id="rId6" imgW="1054080" imgH="431640" progId="Equation.DSMT4">
                    <p:embed/>
                    <p:pic>
                      <p:nvPicPr>
                        <p:cNvPr id="0" name=""/>
                        <p:cNvPicPr/>
                        <p:nvPr/>
                      </p:nvPicPr>
                      <p:blipFill>
                        <a:blip r:embed="rId7"/>
                        <a:stretch>
                          <a:fillRect/>
                        </a:stretch>
                      </p:blipFill>
                      <p:spPr>
                        <a:xfrm>
                          <a:off x="2072048" y="5379075"/>
                          <a:ext cx="1661758" cy="680328"/>
                        </a:xfrm>
                        <a:prstGeom prst="rect">
                          <a:avLst/>
                        </a:prstGeom>
                      </p:spPr>
                    </p:pic>
                  </p:oleObj>
                </mc:Fallback>
              </mc:AlternateContent>
            </a:graphicData>
          </a:graphic>
        </p:graphicFrame>
        <p:sp>
          <p:nvSpPr>
            <p:cNvPr id="15" name="Rectangle 14"/>
            <p:cNvSpPr/>
            <p:nvPr/>
          </p:nvSpPr>
          <p:spPr>
            <a:xfrm>
              <a:off x="437333" y="5522147"/>
              <a:ext cx="9462041" cy="1200329"/>
            </a:xfrm>
            <a:prstGeom prst="rect">
              <a:avLst/>
            </a:prstGeom>
          </p:spPr>
          <p:txBody>
            <a:bodyPr wrap="square">
              <a:spAutoFit/>
            </a:bodyPr>
            <a:lstStyle/>
            <a:p>
              <a:r>
                <a:rPr lang="en-US" sz="2400">
                  <a:latin typeface="Times New Roman" panose="02020603050405020304" pitchFamily="18" charset="0"/>
                  <a:cs typeface="Times New Roman" panose="02020603050405020304" pitchFamily="18" charset="0"/>
                </a:rPr>
                <a:t>vuông đó là                        Vậy chu vi của vòng tròn sắt ứng với đường tròn ngoại tiếp hình vuông đó là </a:t>
              </a:r>
            </a:p>
            <a:p>
              <a:r>
                <a:rPr lang="en-US" sz="2400">
                  <a:latin typeface="Times New Roman" panose="02020603050405020304" pitchFamily="18" charset="0"/>
                  <a:cs typeface="Times New Roman" panose="02020603050405020304" pitchFamily="18" charset="0"/>
                </a:rPr>
                <a:t> </a:t>
              </a:r>
              <a:endParaRPr lang="en-US" sz="2400"/>
            </a:p>
          </p:txBody>
        </p:sp>
        <p:graphicFrame>
          <p:nvGraphicFramePr>
            <p:cNvPr id="17" name="Object 16"/>
            <p:cNvGraphicFramePr>
              <a:graphicFrameLocks noChangeAspect="1"/>
            </p:cNvGraphicFramePr>
            <p:nvPr>
              <p:extLst>
                <p:ext uri="{D42A27DB-BD31-4B8C-83A1-F6EECF244321}">
                  <p14:modId xmlns:p14="http://schemas.microsoft.com/office/powerpoint/2010/main" val="2897430287"/>
                </p:ext>
              </p:extLst>
            </p:nvPr>
          </p:nvGraphicFramePr>
          <p:xfrm>
            <a:off x="4102970" y="5812515"/>
            <a:ext cx="2503819" cy="604370"/>
          </p:xfrm>
          <a:graphic>
            <a:graphicData uri="http://schemas.openxmlformats.org/presentationml/2006/ole">
              <mc:AlternateContent xmlns:mc="http://schemas.openxmlformats.org/markup-compatibility/2006">
                <mc:Choice xmlns:v="urn:schemas-microsoft-com:vml" Requires="v">
                  <p:oleObj spid="_x0000_s7172" name="Equation" r:id="rId8" imgW="1104840" imgH="266400" progId="Equation.DSMT4">
                    <p:embed/>
                  </p:oleObj>
                </mc:Choice>
                <mc:Fallback>
                  <p:oleObj name="Equation" r:id="rId8" imgW="1104840" imgH="266400" progId="Equation.DSMT4">
                    <p:embed/>
                    <p:pic>
                      <p:nvPicPr>
                        <p:cNvPr id="0" name=""/>
                        <p:cNvPicPr/>
                        <p:nvPr/>
                      </p:nvPicPr>
                      <p:blipFill>
                        <a:blip r:embed="rId9"/>
                        <a:stretch>
                          <a:fillRect/>
                        </a:stretch>
                      </p:blipFill>
                      <p:spPr>
                        <a:xfrm>
                          <a:off x="4102970" y="5812515"/>
                          <a:ext cx="2503819" cy="604370"/>
                        </a:xfrm>
                        <a:prstGeom prst="rect">
                          <a:avLst/>
                        </a:prstGeom>
                      </p:spPr>
                    </p:pic>
                  </p:oleObj>
                </mc:Fallback>
              </mc:AlternateContent>
            </a:graphicData>
          </a:graphic>
        </p:graphicFrame>
      </p:grpSp>
      <p:pic>
        <p:nvPicPr>
          <p:cNvPr id="18" name="Picture 17"/>
          <p:cNvPicPr>
            <a:picLocks noChangeAspect="1"/>
          </p:cNvPicPr>
          <p:nvPr/>
        </p:nvPicPr>
        <p:blipFill>
          <a:blip r:embed="rId10"/>
          <a:stretch>
            <a:fillRect/>
          </a:stretch>
        </p:blipFill>
        <p:spPr>
          <a:xfrm>
            <a:off x="550095" y="561157"/>
            <a:ext cx="427384" cy="416700"/>
          </a:xfrm>
          <a:prstGeom prst="rect">
            <a:avLst/>
          </a:prstGeom>
        </p:spPr>
      </p:pic>
    </p:spTree>
    <p:extLst>
      <p:ext uri="{BB962C8B-B14F-4D97-AF65-F5344CB8AC3E}">
        <p14:creationId xmlns:p14="http://schemas.microsoft.com/office/powerpoint/2010/main" val="130958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17898" y="570572"/>
            <a:ext cx="8253722" cy="1030045"/>
            <a:chOff x="617898" y="570572"/>
            <a:chExt cx="8253722" cy="1030045"/>
          </a:xfrm>
        </p:grpSpPr>
        <p:pic>
          <p:nvPicPr>
            <p:cNvPr id="5" name="Picture 4"/>
            <p:cNvPicPr>
              <a:picLocks noChangeAspect="1"/>
            </p:cNvPicPr>
            <p:nvPr/>
          </p:nvPicPr>
          <p:blipFill>
            <a:blip r:embed="rId3"/>
            <a:stretch>
              <a:fillRect/>
            </a:stretch>
          </p:blipFill>
          <p:spPr>
            <a:xfrm>
              <a:off x="617898" y="570572"/>
              <a:ext cx="652702" cy="679897"/>
            </a:xfrm>
            <a:prstGeom prst="rect">
              <a:avLst/>
            </a:prstGeom>
          </p:spPr>
        </p:pic>
        <p:sp>
          <p:nvSpPr>
            <p:cNvPr id="6" name="TextBox 5"/>
            <p:cNvSpPr txBox="1"/>
            <p:nvPr/>
          </p:nvSpPr>
          <p:spPr>
            <a:xfrm>
              <a:off x="617898" y="769620"/>
              <a:ext cx="8253722"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Tính tỉ số giữa chu vi của một hình vuông và chu vi của đường tròn ngoại tiếp của hình vuông đó. </a:t>
              </a:r>
            </a:p>
          </p:txBody>
        </p:sp>
      </p:grpSp>
      <p:sp>
        <p:nvSpPr>
          <p:cNvPr id="7" name="TextBox 6"/>
          <p:cNvSpPr txBox="1"/>
          <p:nvPr/>
        </p:nvSpPr>
        <p:spPr>
          <a:xfrm>
            <a:off x="2405751" y="1528625"/>
            <a:ext cx="2339008"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sp>
        <p:nvSpPr>
          <p:cNvPr id="2" name="TextBox 1"/>
          <p:cNvSpPr txBox="1"/>
          <p:nvPr/>
        </p:nvSpPr>
        <p:spPr>
          <a:xfrm>
            <a:off x="617898" y="2041154"/>
            <a:ext cx="6957392"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Gọi cạnh của hình vuông là a</a:t>
            </a:r>
          </a:p>
          <a:p>
            <a:r>
              <a:rPr lang="en-US" sz="2400">
                <a:latin typeface="Times New Roman" panose="02020603050405020304" pitchFamily="18" charset="0"/>
                <a:cs typeface="Times New Roman" panose="02020603050405020304" pitchFamily="18" charset="0"/>
              </a:rPr>
              <a:t>Chu vi của hình vuông là 4a</a:t>
            </a:r>
          </a:p>
        </p:txBody>
      </p:sp>
      <p:grpSp>
        <p:nvGrpSpPr>
          <p:cNvPr id="13" name="Group 12"/>
          <p:cNvGrpSpPr/>
          <p:nvPr/>
        </p:nvGrpSpPr>
        <p:grpSpPr>
          <a:xfrm>
            <a:off x="612944" y="2538258"/>
            <a:ext cx="7969004" cy="1003642"/>
            <a:chOff x="612944" y="2542006"/>
            <a:chExt cx="7969004" cy="1003642"/>
          </a:xfrm>
        </p:grpSpPr>
        <p:sp>
          <p:nvSpPr>
            <p:cNvPr id="3" name="TextBox 2"/>
            <p:cNvSpPr txBox="1"/>
            <p:nvPr/>
          </p:nvSpPr>
          <p:spPr>
            <a:xfrm>
              <a:off x="612944" y="2893216"/>
              <a:ext cx="7484133"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Bán kính của đường tròn ngoại tiếp của hình vuông đó là  </a:t>
              </a:r>
            </a:p>
          </p:txBody>
        </p:sp>
        <p:graphicFrame>
          <p:nvGraphicFramePr>
            <p:cNvPr id="4" name="Object 3"/>
            <p:cNvGraphicFramePr>
              <a:graphicFrameLocks noChangeAspect="1"/>
            </p:cNvGraphicFramePr>
            <p:nvPr>
              <p:extLst>
                <p:ext uri="{D42A27DB-BD31-4B8C-83A1-F6EECF244321}">
                  <p14:modId xmlns:p14="http://schemas.microsoft.com/office/powerpoint/2010/main" val="3640537775"/>
                </p:ext>
              </p:extLst>
            </p:nvPr>
          </p:nvGraphicFramePr>
          <p:xfrm>
            <a:off x="7791580" y="2542006"/>
            <a:ext cx="790368" cy="1003642"/>
          </p:xfrm>
          <a:graphic>
            <a:graphicData uri="http://schemas.openxmlformats.org/presentationml/2006/ole">
              <mc:AlternateContent xmlns:mc="http://schemas.openxmlformats.org/markup-compatibility/2006">
                <mc:Choice xmlns:v="urn:schemas-microsoft-com:vml" Requires="v">
                  <p:oleObj spid="_x0000_s8194" name="Equation" r:id="rId4" imgW="600100" imgH="762053" progId="Equation.DSMT4">
                    <p:embed/>
                  </p:oleObj>
                </mc:Choice>
                <mc:Fallback>
                  <p:oleObj name="Equation" r:id="rId4" imgW="600100" imgH="762053" progId="Equation.DSMT4">
                    <p:embed/>
                    <p:pic>
                      <p:nvPicPr>
                        <p:cNvPr id="0" name=""/>
                        <p:cNvPicPr/>
                        <p:nvPr/>
                      </p:nvPicPr>
                      <p:blipFill>
                        <a:blip r:embed="rId5"/>
                        <a:stretch>
                          <a:fillRect/>
                        </a:stretch>
                      </p:blipFill>
                      <p:spPr>
                        <a:xfrm>
                          <a:off x="7791580" y="2542006"/>
                          <a:ext cx="790368" cy="1003642"/>
                        </a:xfrm>
                        <a:prstGeom prst="rect">
                          <a:avLst/>
                        </a:prstGeom>
                      </p:spPr>
                    </p:pic>
                  </p:oleObj>
                </mc:Fallback>
              </mc:AlternateContent>
            </a:graphicData>
          </a:graphic>
        </p:graphicFrame>
      </p:grpSp>
      <p:grpSp>
        <p:nvGrpSpPr>
          <p:cNvPr id="14" name="Group 13"/>
          <p:cNvGrpSpPr/>
          <p:nvPr/>
        </p:nvGrpSpPr>
        <p:grpSpPr>
          <a:xfrm>
            <a:off x="612944" y="3545648"/>
            <a:ext cx="9081681" cy="922708"/>
            <a:chOff x="612944" y="3545648"/>
            <a:chExt cx="9081681" cy="922708"/>
          </a:xfrm>
        </p:grpSpPr>
        <p:sp>
          <p:nvSpPr>
            <p:cNvPr id="8" name="Rectangle 7"/>
            <p:cNvSpPr/>
            <p:nvPr/>
          </p:nvSpPr>
          <p:spPr>
            <a:xfrm>
              <a:off x="612944" y="3821639"/>
              <a:ext cx="7064755" cy="461665"/>
            </a:xfrm>
            <a:prstGeom prst="rect">
              <a:avLst/>
            </a:prstGeom>
          </p:spPr>
          <p:txBody>
            <a:bodyPr wrap="none">
              <a:spAutoFit/>
            </a:bodyPr>
            <a:lstStyle/>
            <a:p>
              <a:r>
                <a:rPr lang="en-US" sz="2400">
                  <a:latin typeface="Times New Roman" panose="02020603050405020304" pitchFamily="18" charset="0"/>
                  <a:cs typeface="Times New Roman" panose="02020603050405020304" pitchFamily="18" charset="0"/>
                </a:rPr>
                <a:t>Chu vi của đường tròn ngoại tiếp của hình vuông đó là  </a:t>
              </a:r>
            </a:p>
          </p:txBody>
        </p:sp>
        <p:graphicFrame>
          <p:nvGraphicFramePr>
            <p:cNvPr id="9" name="Object 8"/>
            <p:cNvGraphicFramePr>
              <a:graphicFrameLocks noChangeAspect="1"/>
            </p:cNvGraphicFramePr>
            <p:nvPr>
              <p:extLst>
                <p:ext uri="{D42A27DB-BD31-4B8C-83A1-F6EECF244321}">
                  <p14:modId xmlns:p14="http://schemas.microsoft.com/office/powerpoint/2010/main" val="262489524"/>
                </p:ext>
              </p:extLst>
            </p:nvPr>
          </p:nvGraphicFramePr>
          <p:xfrm>
            <a:off x="7469272" y="3545648"/>
            <a:ext cx="2225353" cy="922708"/>
          </p:xfrm>
          <a:graphic>
            <a:graphicData uri="http://schemas.openxmlformats.org/presentationml/2006/ole">
              <mc:AlternateContent xmlns:mc="http://schemas.openxmlformats.org/markup-compatibility/2006">
                <mc:Choice xmlns:v="urn:schemas-microsoft-com:vml" Requires="v">
                  <p:oleObj spid="_x0000_s8195" name="Equation" r:id="rId6" imgW="1041120" imgH="431640" progId="Equation.DSMT4">
                    <p:embed/>
                  </p:oleObj>
                </mc:Choice>
                <mc:Fallback>
                  <p:oleObj name="Equation" r:id="rId6" imgW="1041120" imgH="431640" progId="Equation.DSMT4">
                    <p:embed/>
                    <p:pic>
                      <p:nvPicPr>
                        <p:cNvPr id="0" name=""/>
                        <p:cNvPicPr/>
                        <p:nvPr/>
                      </p:nvPicPr>
                      <p:blipFill>
                        <a:blip r:embed="rId7"/>
                        <a:stretch>
                          <a:fillRect/>
                        </a:stretch>
                      </p:blipFill>
                      <p:spPr>
                        <a:xfrm>
                          <a:off x="7469272" y="3545648"/>
                          <a:ext cx="2225353" cy="922708"/>
                        </a:xfrm>
                        <a:prstGeom prst="rect">
                          <a:avLst/>
                        </a:prstGeom>
                      </p:spPr>
                    </p:pic>
                  </p:oleObj>
                </mc:Fallback>
              </mc:AlternateContent>
            </a:graphicData>
          </a:graphic>
        </p:graphicFrame>
      </p:grpSp>
      <p:sp>
        <p:nvSpPr>
          <p:cNvPr id="10" name="Rectangle 9"/>
          <p:cNvSpPr/>
          <p:nvPr/>
        </p:nvSpPr>
        <p:spPr>
          <a:xfrm>
            <a:off x="612944" y="4605119"/>
            <a:ext cx="8822604" cy="830997"/>
          </a:xfrm>
          <a:prstGeom prst="rect">
            <a:avLst/>
          </a:prstGeom>
        </p:spPr>
        <p:txBody>
          <a:bodyPr wrap="square">
            <a:spAutoFit/>
          </a:bodyPr>
          <a:lstStyle/>
          <a:p>
            <a:r>
              <a:rPr lang="en-US" sz="2400">
                <a:latin typeface="Times New Roman" panose="02020603050405020304" pitchFamily="18" charset="0"/>
                <a:cs typeface="Times New Roman" panose="02020603050405020304" pitchFamily="18" charset="0"/>
              </a:rPr>
              <a:t>Tỉ số giữa chu vi của một hình vuông và chu vi của đường tròn ngoại tiếp của hình vuông đó là  </a:t>
            </a:r>
          </a:p>
        </p:txBody>
      </p:sp>
      <p:graphicFrame>
        <p:nvGraphicFramePr>
          <p:cNvPr id="11" name="Object 10"/>
          <p:cNvGraphicFramePr>
            <a:graphicFrameLocks noChangeAspect="1"/>
          </p:cNvGraphicFramePr>
          <p:nvPr>
            <p:extLst>
              <p:ext uri="{D42A27DB-BD31-4B8C-83A1-F6EECF244321}">
                <p14:modId xmlns:p14="http://schemas.microsoft.com/office/powerpoint/2010/main" val="646868409"/>
              </p:ext>
            </p:extLst>
          </p:nvPr>
        </p:nvGraphicFramePr>
        <p:xfrm>
          <a:off x="3368675" y="5368925"/>
          <a:ext cx="1960563" cy="1012825"/>
        </p:xfrm>
        <a:graphic>
          <a:graphicData uri="http://schemas.openxmlformats.org/presentationml/2006/ole">
            <mc:AlternateContent xmlns:mc="http://schemas.openxmlformats.org/markup-compatibility/2006">
              <mc:Choice xmlns:v="urn:schemas-microsoft-com:vml" Requires="v">
                <p:oleObj spid="_x0000_s8196" name="Equation" r:id="rId8" imgW="812520" imgH="419040" progId="Equation.DSMT4">
                  <p:embed/>
                </p:oleObj>
              </mc:Choice>
              <mc:Fallback>
                <p:oleObj name="Equation" r:id="rId8" imgW="812520" imgH="419040" progId="Equation.DSMT4">
                  <p:embed/>
                  <p:pic>
                    <p:nvPicPr>
                      <p:cNvPr id="0" name=""/>
                      <p:cNvPicPr/>
                      <p:nvPr/>
                    </p:nvPicPr>
                    <p:blipFill>
                      <a:blip r:embed="rId9"/>
                      <a:stretch>
                        <a:fillRect/>
                      </a:stretch>
                    </p:blipFill>
                    <p:spPr>
                      <a:xfrm>
                        <a:off x="3368675" y="5368925"/>
                        <a:ext cx="1960563" cy="1012825"/>
                      </a:xfrm>
                      <a:prstGeom prst="rect">
                        <a:avLst/>
                      </a:prstGeom>
                    </p:spPr>
                  </p:pic>
                </p:oleObj>
              </mc:Fallback>
            </mc:AlternateContent>
          </a:graphicData>
        </a:graphic>
      </p:graphicFrame>
    </p:spTree>
    <p:extLst>
      <p:ext uri="{BB962C8B-B14F-4D97-AF65-F5344CB8AC3E}">
        <p14:creationId xmlns:p14="http://schemas.microsoft.com/office/powerpoint/2010/main" val="293286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430937"/>
            <a:ext cx="2544417" cy="523220"/>
          </a:xfrm>
          <a:prstGeom prst="rect">
            <a:avLst/>
          </a:prstGeom>
          <a:noFill/>
        </p:spPr>
        <p:txBody>
          <a:bodyPr wrap="square" rtlCol="0">
            <a:spAutoFit/>
          </a:bodyPr>
          <a:lstStyle/>
          <a:p>
            <a:r>
              <a:rPr lang="en-US" sz="2800" b="1" u="sng">
                <a:latin typeface="Times New Roman" panose="02020603050405020304" pitchFamily="18" charset="0"/>
                <a:cs typeface="Times New Roman" panose="02020603050405020304" pitchFamily="18" charset="0"/>
              </a:rPr>
              <a:t>BÀI TẬP</a:t>
            </a:r>
          </a:p>
        </p:txBody>
      </p:sp>
      <p:sp>
        <p:nvSpPr>
          <p:cNvPr id="6" name="TextBox 5"/>
          <p:cNvSpPr txBox="1"/>
          <p:nvPr/>
        </p:nvSpPr>
        <p:spPr>
          <a:xfrm>
            <a:off x="609600" y="954157"/>
            <a:ext cx="5380383" cy="1569660"/>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Bài 1</a:t>
            </a:r>
            <a:r>
              <a:rPr lang="en-US" sz="2400">
                <a:latin typeface="Times New Roman" panose="02020603050405020304" pitchFamily="18" charset="0"/>
                <a:cs typeface="Times New Roman" panose="02020603050405020304" pitchFamily="18" charset="0"/>
              </a:rPr>
              <a:t>. Quan sát Hình 28 và cho biết hai đường tròn (O) và (I), đường tròn nào ngoại tiếp tứ giác ABCD, đường tròn nào ngoại tiếp tứ giác ABMN.</a:t>
            </a:r>
          </a:p>
        </p:txBody>
      </p:sp>
      <p:pic>
        <p:nvPicPr>
          <p:cNvPr id="2" name="Picture 1"/>
          <p:cNvPicPr>
            <a:picLocks noChangeAspect="1"/>
          </p:cNvPicPr>
          <p:nvPr/>
        </p:nvPicPr>
        <p:blipFill>
          <a:blip r:embed="rId2"/>
          <a:stretch>
            <a:fillRect/>
          </a:stretch>
        </p:blipFill>
        <p:spPr>
          <a:xfrm>
            <a:off x="6812525" y="324391"/>
            <a:ext cx="4583436" cy="3120167"/>
          </a:xfrm>
          <a:prstGeom prst="rect">
            <a:avLst/>
          </a:prstGeom>
        </p:spPr>
      </p:pic>
      <p:sp>
        <p:nvSpPr>
          <p:cNvPr id="9" name="TextBox 8"/>
          <p:cNvSpPr txBox="1"/>
          <p:nvPr/>
        </p:nvSpPr>
        <p:spPr>
          <a:xfrm>
            <a:off x="1775792" y="2552483"/>
            <a:ext cx="2339008"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sp>
        <p:nvSpPr>
          <p:cNvPr id="3" name="Rectangle 2"/>
          <p:cNvSpPr/>
          <p:nvPr/>
        </p:nvSpPr>
        <p:spPr>
          <a:xfrm>
            <a:off x="609600" y="3280777"/>
            <a:ext cx="5329344" cy="461665"/>
          </a:xfrm>
          <a:prstGeom prst="rect">
            <a:avLst/>
          </a:prstGeom>
        </p:spPr>
        <p:txBody>
          <a:bodyPr wrap="none">
            <a:spAutoFit/>
          </a:bodyPr>
          <a:lstStyle/>
          <a:p>
            <a:r>
              <a:rPr lang="en-US" sz="2400">
                <a:latin typeface="Times New Roman" panose="02020603050405020304" pitchFamily="18" charset="0"/>
                <a:cs typeface="Times New Roman" panose="02020603050405020304" pitchFamily="18" charset="0"/>
              </a:rPr>
              <a:t>Đường tròn (O) ngoại tiếp tứ giác ABCD.</a:t>
            </a:r>
            <a:endParaRPr lang="en-US" sz="2400"/>
          </a:p>
        </p:txBody>
      </p:sp>
      <p:sp>
        <p:nvSpPr>
          <p:cNvPr id="4" name="Rectangle 3"/>
          <p:cNvSpPr/>
          <p:nvPr/>
        </p:nvSpPr>
        <p:spPr>
          <a:xfrm>
            <a:off x="609600" y="3916738"/>
            <a:ext cx="5201104" cy="461665"/>
          </a:xfrm>
          <a:prstGeom prst="rect">
            <a:avLst/>
          </a:prstGeom>
        </p:spPr>
        <p:txBody>
          <a:bodyPr wrap="none">
            <a:spAutoFit/>
          </a:bodyPr>
          <a:lstStyle/>
          <a:p>
            <a:r>
              <a:rPr lang="en-US" sz="2400">
                <a:latin typeface="Times New Roman" panose="02020603050405020304" pitchFamily="18" charset="0"/>
                <a:cs typeface="Times New Roman" panose="02020603050405020304" pitchFamily="18" charset="0"/>
              </a:rPr>
              <a:t>Đường tròn (I) ngoại tiếp tứ giác ABMN</a:t>
            </a:r>
            <a:endParaRPr lang="en-US" sz="2400"/>
          </a:p>
        </p:txBody>
      </p:sp>
    </p:spTree>
    <p:extLst>
      <p:ext uri="{BB962C8B-B14F-4D97-AF65-F5344CB8AC3E}">
        <p14:creationId xmlns:p14="http://schemas.microsoft.com/office/powerpoint/2010/main" val="306534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0207" y="533977"/>
            <a:ext cx="8176591" cy="830997"/>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Bài 2</a:t>
            </a:r>
            <a:r>
              <a:rPr lang="en-US" sz="2400">
                <a:latin typeface="Times New Roman" panose="02020603050405020304" pitchFamily="18" charset="0"/>
                <a:cs typeface="Times New Roman" panose="02020603050405020304" pitchFamily="18" charset="0"/>
              </a:rPr>
              <a:t>. Cho tứ giác ABCD nội tiếp đường tròn (O). Tính số đo các góc còn lại của tứ giác đó trong mỗi trường hợp sau: </a:t>
            </a:r>
          </a:p>
        </p:txBody>
      </p:sp>
      <p:graphicFrame>
        <p:nvGraphicFramePr>
          <p:cNvPr id="6" name="Object 5"/>
          <p:cNvGraphicFramePr>
            <a:graphicFrameLocks noChangeAspect="1"/>
          </p:cNvGraphicFramePr>
          <p:nvPr>
            <p:extLst>
              <p:ext uri="{D42A27DB-BD31-4B8C-83A1-F6EECF244321}">
                <p14:modId xmlns:p14="http://schemas.microsoft.com/office/powerpoint/2010/main" val="341454160"/>
              </p:ext>
            </p:extLst>
          </p:nvPr>
        </p:nvGraphicFramePr>
        <p:xfrm>
          <a:off x="510207" y="1364974"/>
          <a:ext cx="7394713" cy="1069114"/>
        </p:xfrm>
        <a:graphic>
          <a:graphicData uri="http://schemas.openxmlformats.org/presentationml/2006/ole">
            <mc:AlternateContent xmlns:mc="http://schemas.openxmlformats.org/markup-compatibility/2006">
              <mc:Choice xmlns:v="urn:schemas-microsoft-com:vml" Requires="v">
                <p:oleObj spid="_x0000_s9218" name="Equation" r:id="rId3" imgW="3162240" imgH="457200" progId="Equation.DSMT4">
                  <p:embed/>
                </p:oleObj>
              </mc:Choice>
              <mc:Fallback>
                <p:oleObj name="Equation" r:id="rId3" imgW="3162240" imgH="457200" progId="Equation.DSMT4">
                  <p:embed/>
                  <p:pic>
                    <p:nvPicPr>
                      <p:cNvPr id="0" name=""/>
                      <p:cNvPicPr/>
                      <p:nvPr/>
                    </p:nvPicPr>
                    <p:blipFill>
                      <a:blip r:embed="rId4"/>
                      <a:stretch>
                        <a:fillRect/>
                      </a:stretch>
                    </p:blipFill>
                    <p:spPr>
                      <a:xfrm>
                        <a:off x="510207" y="1364974"/>
                        <a:ext cx="7394713" cy="1069114"/>
                      </a:xfrm>
                      <a:prstGeom prst="rect">
                        <a:avLst/>
                      </a:prstGeom>
                    </p:spPr>
                  </p:pic>
                </p:oleObj>
              </mc:Fallback>
            </mc:AlternateContent>
          </a:graphicData>
        </a:graphic>
      </p:graphicFrame>
      <p:sp>
        <p:nvSpPr>
          <p:cNvPr id="7" name="TextBox 6"/>
          <p:cNvSpPr txBox="1"/>
          <p:nvPr/>
        </p:nvSpPr>
        <p:spPr>
          <a:xfrm>
            <a:off x="1868555" y="2434088"/>
            <a:ext cx="2339008"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sp>
        <p:nvSpPr>
          <p:cNvPr id="8" name="TextBox 7"/>
          <p:cNvSpPr txBox="1"/>
          <p:nvPr/>
        </p:nvSpPr>
        <p:spPr>
          <a:xfrm>
            <a:off x="510207" y="2958196"/>
            <a:ext cx="809707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cs typeface="Times New Roman" panose="02020603050405020304" pitchFamily="18" charset="0"/>
              </a:rPr>
              <a:t> ABCD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tròn</a:t>
            </a:r>
            <a:r>
              <a:rPr lang="en-US" sz="2400" dirty="0">
                <a:latin typeface="Times New Roman" panose="02020603050405020304" pitchFamily="18" charset="0"/>
                <a:cs typeface="Times New Roman" panose="02020603050405020304" pitchFamily="18" charset="0"/>
              </a:rPr>
              <a:t> (O)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p>
        </p:txBody>
      </p:sp>
      <p:graphicFrame>
        <p:nvGraphicFramePr>
          <p:cNvPr id="10" name="Object 9"/>
          <p:cNvGraphicFramePr>
            <a:graphicFrameLocks noChangeAspect="1"/>
          </p:cNvGraphicFramePr>
          <p:nvPr>
            <p:extLst>
              <p:ext uri="{D42A27DB-BD31-4B8C-83A1-F6EECF244321}">
                <p14:modId xmlns:p14="http://schemas.microsoft.com/office/powerpoint/2010/main" val="3012977890"/>
              </p:ext>
            </p:extLst>
          </p:nvPr>
        </p:nvGraphicFramePr>
        <p:xfrm>
          <a:off x="611254" y="3964867"/>
          <a:ext cx="6535406" cy="660142"/>
        </p:xfrm>
        <a:graphic>
          <a:graphicData uri="http://schemas.openxmlformats.org/presentationml/2006/ole">
            <mc:AlternateContent xmlns:mc="http://schemas.openxmlformats.org/markup-compatibility/2006">
              <mc:Choice xmlns:v="urn:schemas-microsoft-com:vml" Requires="v">
                <p:oleObj spid="_x0000_s9219" name="Equation" r:id="rId5" imgW="2514600" imgH="253800" progId="Equation.DSMT4">
                  <p:embed/>
                </p:oleObj>
              </mc:Choice>
              <mc:Fallback>
                <p:oleObj name="Equation" r:id="rId5" imgW="2514600" imgH="253800" progId="Equation.DSMT4">
                  <p:embed/>
                  <p:pic>
                    <p:nvPicPr>
                      <p:cNvPr id="0" name=""/>
                      <p:cNvPicPr/>
                      <p:nvPr/>
                    </p:nvPicPr>
                    <p:blipFill>
                      <a:blip r:embed="rId6"/>
                      <a:stretch>
                        <a:fillRect/>
                      </a:stretch>
                    </p:blipFill>
                    <p:spPr>
                      <a:xfrm>
                        <a:off x="611254" y="3964867"/>
                        <a:ext cx="6535406" cy="660142"/>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630755762"/>
              </p:ext>
            </p:extLst>
          </p:nvPr>
        </p:nvGraphicFramePr>
        <p:xfrm>
          <a:off x="611254" y="5219723"/>
          <a:ext cx="5332807" cy="541402"/>
        </p:xfrm>
        <a:graphic>
          <a:graphicData uri="http://schemas.openxmlformats.org/presentationml/2006/ole">
            <mc:AlternateContent xmlns:mc="http://schemas.openxmlformats.org/markup-compatibility/2006">
              <mc:Choice xmlns:v="urn:schemas-microsoft-com:vml" Requires="v">
                <p:oleObj spid="_x0000_s9220" name="Equation" r:id="rId7" imgW="2501640" imgH="253800" progId="Equation.DSMT4">
                  <p:embed/>
                </p:oleObj>
              </mc:Choice>
              <mc:Fallback>
                <p:oleObj name="Equation" r:id="rId7" imgW="2501640" imgH="253800" progId="Equation.DSMT4">
                  <p:embed/>
                  <p:pic>
                    <p:nvPicPr>
                      <p:cNvPr id="0" name=""/>
                      <p:cNvPicPr/>
                      <p:nvPr/>
                    </p:nvPicPr>
                    <p:blipFill>
                      <a:blip r:embed="rId8"/>
                      <a:stretch>
                        <a:fillRect/>
                      </a:stretch>
                    </p:blipFill>
                    <p:spPr>
                      <a:xfrm>
                        <a:off x="611254" y="5219723"/>
                        <a:ext cx="5332807" cy="541402"/>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66205028"/>
              </p:ext>
            </p:extLst>
          </p:nvPr>
        </p:nvGraphicFramePr>
        <p:xfrm>
          <a:off x="1860550" y="3497263"/>
          <a:ext cx="2284413" cy="579437"/>
        </p:xfrm>
        <a:graphic>
          <a:graphicData uri="http://schemas.openxmlformats.org/presentationml/2006/ole">
            <mc:AlternateContent xmlns:mc="http://schemas.openxmlformats.org/markup-compatibility/2006">
              <mc:Choice xmlns:v="urn:schemas-microsoft-com:vml" Requires="v">
                <p:oleObj spid="_x0000_s9221" name="Equation" r:id="rId9" imgW="1002960" imgH="253800" progId="Equation.DSMT4">
                  <p:embed/>
                </p:oleObj>
              </mc:Choice>
              <mc:Fallback>
                <p:oleObj name="Equation" r:id="rId9" imgW="1002960" imgH="253800" progId="Equation.DSMT4">
                  <p:embed/>
                  <p:pic>
                    <p:nvPicPr>
                      <p:cNvPr id="0" name=""/>
                      <p:cNvPicPr/>
                      <p:nvPr/>
                    </p:nvPicPr>
                    <p:blipFill>
                      <a:blip r:embed="rId10"/>
                      <a:stretch>
                        <a:fillRect/>
                      </a:stretch>
                    </p:blipFill>
                    <p:spPr>
                      <a:xfrm>
                        <a:off x="1860550" y="3497263"/>
                        <a:ext cx="2284413" cy="579437"/>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563997969"/>
              </p:ext>
            </p:extLst>
          </p:nvPr>
        </p:nvGraphicFramePr>
        <p:xfrm>
          <a:off x="1868555" y="4544304"/>
          <a:ext cx="1703387" cy="479165"/>
        </p:xfrm>
        <a:graphic>
          <a:graphicData uri="http://schemas.openxmlformats.org/presentationml/2006/ole">
            <mc:AlternateContent xmlns:mc="http://schemas.openxmlformats.org/markup-compatibility/2006">
              <mc:Choice xmlns:v="urn:schemas-microsoft-com:vml" Requires="v">
                <p:oleObj spid="_x0000_s9222" name="Equation" r:id="rId11" imgW="812520" imgH="228600" progId="Equation.DSMT4">
                  <p:embed/>
                </p:oleObj>
              </mc:Choice>
              <mc:Fallback>
                <p:oleObj name="Equation" r:id="rId11" imgW="812520" imgH="228600" progId="Equation.DSMT4">
                  <p:embed/>
                  <p:pic>
                    <p:nvPicPr>
                      <p:cNvPr id="0" name=""/>
                      <p:cNvPicPr/>
                      <p:nvPr/>
                    </p:nvPicPr>
                    <p:blipFill>
                      <a:blip r:embed="rId12"/>
                      <a:stretch>
                        <a:fillRect/>
                      </a:stretch>
                    </p:blipFill>
                    <p:spPr>
                      <a:xfrm>
                        <a:off x="1868555" y="4544304"/>
                        <a:ext cx="1703387" cy="479165"/>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xmlns="" id="{638E5297-8C11-66A6-3EA0-2E583E30ED8F}"/>
              </a:ext>
            </a:extLst>
          </p:cNvPr>
          <p:cNvSpPr txBox="1"/>
          <p:nvPr/>
        </p:nvSpPr>
        <p:spPr>
          <a:xfrm>
            <a:off x="4130675" y="3596229"/>
            <a:ext cx="382454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xmlns="" id="{4FF51F21-58F8-BC50-0352-86C194AC7C41}"/>
              </a:ext>
            </a:extLst>
          </p:cNvPr>
          <p:cNvSpPr txBox="1"/>
          <p:nvPr/>
        </p:nvSpPr>
        <p:spPr>
          <a:xfrm>
            <a:off x="3571942" y="4587397"/>
            <a:ext cx="382454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4269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ircle(in)">
                                      <p:cBhvr>
                                        <p:cTn id="4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0207" y="533977"/>
            <a:ext cx="8176591" cy="830997"/>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Bài 2</a:t>
            </a:r>
            <a:r>
              <a:rPr lang="en-US" sz="2400">
                <a:latin typeface="Times New Roman" panose="02020603050405020304" pitchFamily="18" charset="0"/>
                <a:cs typeface="Times New Roman" panose="02020603050405020304" pitchFamily="18" charset="0"/>
              </a:rPr>
              <a:t>. Cho tứ giác ABCD nội tiếp đường tròn (O). Tính số đo các góc còn lại của tứ giác đó trong mỗi trường hợp sau: </a:t>
            </a:r>
          </a:p>
        </p:txBody>
      </p:sp>
      <p:graphicFrame>
        <p:nvGraphicFramePr>
          <p:cNvPr id="6" name="Object 5"/>
          <p:cNvGraphicFramePr>
            <a:graphicFrameLocks noChangeAspect="1"/>
          </p:cNvGraphicFramePr>
          <p:nvPr>
            <p:extLst>
              <p:ext uri="{D42A27DB-BD31-4B8C-83A1-F6EECF244321}">
                <p14:modId xmlns:p14="http://schemas.microsoft.com/office/powerpoint/2010/main" val="1973863587"/>
              </p:ext>
            </p:extLst>
          </p:nvPr>
        </p:nvGraphicFramePr>
        <p:xfrm>
          <a:off x="510207" y="1364974"/>
          <a:ext cx="7394713" cy="1069114"/>
        </p:xfrm>
        <a:graphic>
          <a:graphicData uri="http://schemas.openxmlformats.org/presentationml/2006/ole">
            <mc:AlternateContent xmlns:mc="http://schemas.openxmlformats.org/markup-compatibility/2006">
              <mc:Choice xmlns:v="urn:schemas-microsoft-com:vml" Requires="v">
                <p:oleObj spid="_x0000_s10242" name="Equation" r:id="rId3" imgW="3162240" imgH="457200" progId="Equation.DSMT4">
                  <p:embed/>
                </p:oleObj>
              </mc:Choice>
              <mc:Fallback>
                <p:oleObj name="Equation" r:id="rId3" imgW="3162240" imgH="457200" progId="Equation.DSMT4">
                  <p:embed/>
                  <p:pic>
                    <p:nvPicPr>
                      <p:cNvPr id="6" name="Object 5"/>
                      <p:cNvPicPr/>
                      <p:nvPr/>
                    </p:nvPicPr>
                    <p:blipFill>
                      <a:blip r:embed="rId4"/>
                      <a:stretch>
                        <a:fillRect/>
                      </a:stretch>
                    </p:blipFill>
                    <p:spPr>
                      <a:xfrm>
                        <a:off x="510207" y="1364974"/>
                        <a:ext cx="7394713" cy="1069114"/>
                      </a:xfrm>
                      <a:prstGeom prst="rect">
                        <a:avLst/>
                      </a:prstGeom>
                    </p:spPr>
                  </p:pic>
                </p:oleObj>
              </mc:Fallback>
            </mc:AlternateContent>
          </a:graphicData>
        </a:graphic>
      </p:graphicFrame>
      <p:sp>
        <p:nvSpPr>
          <p:cNvPr id="7" name="TextBox 6"/>
          <p:cNvSpPr txBox="1"/>
          <p:nvPr/>
        </p:nvSpPr>
        <p:spPr>
          <a:xfrm>
            <a:off x="1868555" y="2434088"/>
            <a:ext cx="2339008"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sp>
        <p:nvSpPr>
          <p:cNvPr id="8" name="TextBox 7"/>
          <p:cNvSpPr txBox="1"/>
          <p:nvPr/>
        </p:nvSpPr>
        <p:spPr>
          <a:xfrm>
            <a:off x="510207" y="2958196"/>
            <a:ext cx="809707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Ta có tứ giác ABCD nội tiếp đường tròn (O) nên </a:t>
            </a:r>
          </a:p>
        </p:txBody>
      </p:sp>
      <p:graphicFrame>
        <p:nvGraphicFramePr>
          <p:cNvPr id="10" name="Object 9"/>
          <p:cNvGraphicFramePr>
            <a:graphicFrameLocks noChangeAspect="1"/>
          </p:cNvGraphicFramePr>
          <p:nvPr>
            <p:extLst>
              <p:ext uri="{D42A27DB-BD31-4B8C-83A1-F6EECF244321}">
                <p14:modId xmlns:p14="http://schemas.microsoft.com/office/powerpoint/2010/main" val="1970452183"/>
              </p:ext>
            </p:extLst>
          </p:nvPr>
        </p:nvGraphicFramePr>
        <p:xfrm>
          <a:off x="510207" y="5257277"/>
          <a:ext cx="6535406" cy="660142"/>
        </p:xfrm>
        <a:graphic>
          <a:graphicData uri="http://schemas.openxmlformats.org/presentationml/2006/ole">
            <mc:AlternateContent xmlns:mc="http://schemas.openxmlformats.org/markup-compatibility/2006">
              <mc:Choice xmlns:v="urn:schemas-microsoft-com:vml" Requires="v">
                <p:oleObj spid="_x0000_s10243" name="Equation" r:id="rId5" imgW="2514600" imgH="253800" progId="Equation.DSMT4">
                  <p:embed/>
                </p:oleObj>
              </mc:Choice>
              <mc:Fallback>
                <p:oleObj name="Equation" r:id="rId5" imgW="2514600" imgH="253800" progId="Equation.DSMT4">
                  <p:embed/>
                  <p:pic>
                    <p:nvPicPr>
                      <p:cNvPr id="10" name="Object 9"/>
                      <p:cNvPicPr/>
                      <p:nvPr/>
                    </p:nvPicPr>
                    <p:blipFill>
                      <a:blip r:embed="rId6"/>
                      <a:stretch>
                        <a:fillRect/>
                      </a:stretch>
                    </p:blipFill>
                    <p:spPr>
                      <a:xfrm>
                        <a:off x="510207" y="5257277"/>
                        <a:ext cx="6535406" cy="660142"/>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4093126392"/>
              </p:ext>
            </p:extLst>
          </p:nvPr>
        </p:nvGraphicFramePr>
        <p:xfrm>
          <a:off x="576263" y="4059238"/>
          <a:ext cx="5199062" cy="541337"/>
        </p:xfrm>
        <a:graphic>
          <a:graphicData uri="http://schemas.openxmlformats.org/presentationml/2006/ole">
            <mc:AlternateContent xmlns:mc="http://schemas.openxmlformats.org/markup-compatibility/2006">
              <mc:Choice xmlns:v="urn:schemas-microsoft-com:vml" Requires="v">
                <p:oleObj spid="_x0000_s10244" name="Equation" r:id="rId7" imgW="2438280" imgH="253800" progId="Equation.DSMT4">
                  <p:embed/>
                </p:oleObj>
              </mc:Choice>
              <mc:Fallback>
                <p:oleObj name="Equation" r:id="rId7" imgW="2438280" imgH="253800" progId="Equation.DSMT4">
                  <p:embed/>
                  <p:pic>
                    <p:nvPicPr>
                      <p:cNvPr id="13" name="Object 12"/>
                      <p:cNvPicPr/>
                      <p:nvPr/>
                    </p:nvPicPr>
                    <p:blipFill>
                      <a:blip r:embed="rId8"/>
                      <a:stretch>
                        <a:fillRect/>
                      </a:stretch>
                    </p:blipFill>
                    <p:spPr>
                      <a:xfrm>
                        <a:off x="576263" y="4059238"/>
                        <a:ext cx="5199062" cy="541337"/>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4087259836"/>
              </p:ext>
            </p:extLst>
          </p:nvPr>
        </p:nvGraphicFramePr>
        <p:xfrm>
          <a:off x="1641475" y="3454400"/>
          <a:ext cx="1978025" cy="500063"/>
        </p:xfrm>
        <a:graphic>
          <a:graphicData uri="http://schemas.openxmlformats.org/presentationml/2006/ole">
            <mc:AlternateContent xmlns:mc="http://schemas.openxmlformats.org/markup-compatibility/2006">
              <mc:Choice xmlns:v="urn:schemas-microsoft-com:vml" Requires="v">
                <p:oleObj spid="_x0000_s10245" name="Equation" r:id="rId9" imgW="1002960" imgH="253800" progId="Equation.DSMT4">
                  <p:embed/>
                </p:oleObj>
              </mc:Choice>
              <mc:Fallback>
                <p:oleObj name="Equation" r:id="rId9" imgW="1002960" imgH="253800" progId="Equation.DSMT4">
                  <p:embed/>
                  <p:pic>
                    <p:nvPicPr>
                      <p:cNvPr id="0" name=""/>
                      <p:cNvPicPr/>
                      <p:nvPr/>
                    </p:nvPicPr>
                    <p:blipFill>
                      <a:blip r:embed="rId10"/>
                      <a:stretch>
                        <a:fillRect/>
                      </a:stretch>
                    </p:blipFill>
                    <p:spPr>
                      <a:xfrm>
                        <a:off x="1641475" y="3454400"/>
                        <a:ext cx="1978025" cy="500063"/>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90492425"/>
              </p:ext>
            </p:extLst>
          </p:nvPr>
        </p:nvGraphicFramePr>
        <p:xfrm>
          <a:off x="1747838" y="4754563"/>
          <a:ext cx="1673225" cy="471487"/>
        </p:xfrm>
        <a:graphic>
          <a:graphicData uri="http://schemas.openxmlformats.org/presentationml/2006/ole">
            <mc:AlternateContent xmlns:mc="http://schemas.openxmlformats.org/markup-compatibility/2006">
              <mc:Choice xmlns:v="urn:schemas-microsoft-com:vml" Requires="v">
                <p:oleObj spid="_x0000_s10246" name="Equation" r:id="rId11" imgW="812520" imgH="228600" progId="Equation.DSMT4">
                  <p:embed/>
                </p:oleObj>
              </mc:Choice>
              <mc:Fallback>
                <p:oleObj name="Equation" r:id="rId11" imgW="812520" imgH="228600" progId="Equation.DSMT4">
                  <p:embed/>
                  <p:pic>
                    <p:nvPicPr>
                      <p:cNvPr id="0" name=""/>
                      <p:cNvPicPr/>
                      <p:nvPr/>
                    </p:nvPicPr>
                    <p:blipFill>
                      <a:blip r:embed="rId12"/>
                      <a:stretch>
                        <a:fillRect/>
                      </a:stretch>
                    </p:blipFill>
                    <p:spPr>
                      <a:xfrm>
                        <a:off x="1747838" y="4754563"/>
                        <a:ext cx="1673225" cy="471487"/>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xmlns="" id="{44C8AFAE-649F-742D-FDC9-61A3EEBC6DDE}"/>
              </a:ext>
            </a:extLst>
          </p:cNvPr>
          <p:cNvSpPr txBox="1"/>
          <p:nvPr/>
        </p:nvSpPr>
        <p:spPr>
          <a:xfrm>
            <a:off x="3606800" y="3499568"/>
            <a:ext cx="382454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xmlns="" id="{50881EF9-9C03-EFC4-B8D9-342ADE167C54}"/>
              </a:ext>
            </a:extLst>
          </p:cNvPr>
          <p:cNvSpPr txBox="1"/>
          <p:nvPr/>
        </p:nvSpPr>
        <p:spPr>
          <a:xfrm>
            <a:off x="3408363" y="4754563"/>
            <a:ext cx="382454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1274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0207" y="533977"/>
            <a:ext cx="8176591" cy="830997"/>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Bài 2</a:t>
            </a:r>
            <a:r>
              <a:rPr lang="en-US" sz="2400">
                <a:latin typeface="Times New Roman" panose="02020603050405020304" pitchFamily="18" charset="0"/>
                <a:cs typeface="Times New Roman" panose="02020603050405020304" pitchFamily="18" charset="0"/>
              </a:rPr>
              <a:t>. Cho tứ giác ABCD nội tiếp đường tròn (O). Tính số đo các góc còn lại của tứ giác đó trong mỗi trường hợp sau:   </a:t>
            </a:r>
          </a:p>
        </p:txBody>
      </p:sp>
      <p:graphicFrame>
        <p:nvGraphicFramePr>
          <p:cNvPr id="6" name="Object 5"/>
          <p:cNvGraphicFramePr>
            <a:graphicFrameLocks noChangeAspect="1"/>
          </p:cNvGraphicFramePr>
          <p:nvPr/>
        </p:nvGraphicFramePr>
        <p:xfrm>
          <a:off x="510207" y="1364974"/>
          <a:ext cx="7394713" cy="1069114"/>
        </p:xfrm>
        <a:graphic>
          <a:graphicData uri="http://schemas.openxmlformats.org/presentationml/2006/ole">
            <mc:AlternateContent xmlns:mc="http://schemas.openxmlformats.org/markup-compatibility/2006">
              <mc:Choice xmlns:v="urn:schemas-microsoft-com:vml" Requires="v">
                <p:oleObj spid="_x0000_s11266" name="Equation" r:id="rId3" imgW="3162240" imgH="457200" progId="Equation.DSMT4">
                  <p:embed/>
                </p:oleObj>
              </mc:Choice>
              <mc:Fallback>
                <p:oleObj name="Equation" r:id="rId3" imgW="3162240" imgH="457200" progId="Equation.DSMT4">
                  <p:embed/>
                  <p:pic>
                    <p:nvPicPr>
                      <p:cNvPr id="6" name="Object 5"/>
                      <p:cNvPicPr/>
                      <p:nvPr/>
                    </p:nvPicPr>
                    <p:blipFill>
                      <a:blip r:embed="rId4"/>
                      <a:stretch>
                        <a:fillRect/>
                      </a:stretch>
                    </p:blipFill>
                    <p:spPr>
                      <a:xfrm>
                        <a:off x="510207" y="1364974"/>
                        <a:ext cx="7394713" cy="1069114"/>
                      </a:xfrm>
                      <a:prstGeom prst="rect">
                        <a:avLst/>
                      </a:prstGeom>
                    </p:spPr>
                  </p:pic>
                </p:oleObj>
              </mc:Fallback>
            </mc:AlternateContent>
          </a:graphicData>
        </a:graphic>
      </p:graphicFrame>
      <p:sp>
        <p:nvSpPr>
          <p:cNvPr id="7" name="TextBox 6"/>
          <p:cNvSpPr txBox="1"/>
          <p:nvPr/>
        </p:nvSpPr>
        <p:spPr>
          <a:xfrm>
            <a:off x="1868555" y="2434088"/>
            <a:ext cx="2339008"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sp>
        <p:nvSpPr>
          <p:cNvPr id="8" name="TextBox 7"/>
          <p:cNvSpPr txBox="1"/>
          <p:nvPr/>
        </p:nvSpPr>
        <p:spPr>
          <a:xfrm>
            <a:off x="510207" y="2958196"/>
            <a:ext cx="809707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Ta có tứ giác ABCD nội tiếp đường tròn (O) nên </a:t>
            </a:r>
          </a:p>
        </p:txBody>
      </p:sp>
      <p:graphicFrame>
        <p:nvGraphicFramePr>
          <p:cNvPr id="9" name="Object 8"/>
          <p:cNvGraphicFramePr>
            <a:graphicFrameLocks noChangeAspect="1"/>
          </p:cNvGraphicFramePr>
          <p:nvPr>
            <p:extLst>
              <p:ext uri="{D42A27DB-BD31-4B8C-83A1-F6EECF244321}">
                <p14:modId xmlns:p14="http://schemas.microsoft.com/office/powerpoint/2010/main" val="3614159654"/>
              </p:ext>
            </p:extLst>
          </p:nvPr>
        </p:nvGraphicFramePr>
        <p:xfrm>
          <a:off x="1871663" y="3444875"/>
          <a:ext cx="2332037" cy="604838"/>
        </p:xfrm>
        <a:graphic>
          <a:graphicData uri="http://schemas.openxmlformats.org/presentationml/2006/ole">
            <mc:AlternateContent xmlns:mc="http://schemas.openxmlformats.org/markup-compatibility/2006">
              <mc:Choice xmlns:v="urn:schemas-microsoft-com:vml" Requires="v">
                <p:oleObj spid="_x0000_s11267" name="Equation" r:id="rId5" imgW="977760" imgH="253800" progId="Equation.DSMT4">
                  <p:embed/>
                </p:oleObj>
              </mc:Choice>
              <mc:Fallback>
                <p:oleObj name="Equation" r:id="rId5" imgW="977760" imgH="253800" progId="Equation.DSMT4">
                  <p:embed/>
                  <p:pic>
                    <p:nvPicPr>
                      <p:cNvPr id="9" name="Object 8"/>
                      <p:cNvPicPr/>
                      <p:nvPr/>
                    </p:nvPicPr>
                    <p:blipFill>
                      <a:blip r:embed="rId6"/>
                      <a:stretch>
                        <a:fillRect/>
                      </a:stretch>
                    </p:blipFill>
                    <p:spPr>
                      <a:xfrm>
                        <a:off x="1871663" y="3444875"/>
                        <a:ext cx="2332037" cy="604838"/>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531378841"/>
              </p:ext>
            </p:extLst>
          </p:nvPr>
        </p:nvGraphicFramePr>
        <p:xfrm>
          <a:off x="611254" y="3964867"/>
          <a:ext cx="6535406" cy="660142"/>
        </p:xfrm>
        <a:graphic>
          <a:graphicData uri="http://schemas.openxmlformats.org/presentationml/2006/ole">
            <mc:AlternateContent xmlns:mc="http://schemas.openxmlformats.org/markup-compatibility/2006">
              <mc:Choice xmlns:v="urn:schemas-microsoft-com:vml" Requires="v">
                <p:oleObj spid="_x0000_s11268" name="Equation" r:id="rId7" imgW="2514600" imgH="253800" progId="Equation.DSMT4">
                  <p:embed/>
                </p:oleObj>
              </mc:Choice>
              <mc:Fallback>
                <p:oleObj name="Equation" r:id="rId7" imgW="2514600" imgH="253800" progId="Equation.DSMT4">
                  <p:embed/>
                  <p:pic>
                    <p:nvPicPr>
                      <p:cNvPr id="10" name="Object 9"/>
                      <p:cNvPicPr/>
                      <p:nvPr/>
                    </p:nvPicPr>
                    <p:blipFill>
                      <a:blip r:embed="rId8"/>
                      <a:stretch>
                        <a:fillRect/>
                      </a:stretch>
                    </p:blipFill>
                    <p:spPr>
                      <a:xfrm>
                        <a:off x="611254" y="3964867"/>
                        <a:ext cx="6535406" cy="660142"/>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375480836"/>
              </p:ext>
            </p:extLst>
          </p:nvPr>
        </p:nvGraphicFramePr>
        <p:xfrm>
          <a:off x="611254" y="5219723"/>
          <a:ext cx="5332807" cy="541402"/>
        </p:xfrm>
        <a:graphic>
          <a:graphicData uri="http://schemas.openxmlformats.org/presentationml/2006/ole">
            <mc:AlternateContent xmlns:mc="http://schemas.openxmlformats.org/markup-compatibility/2006">
              <mc:Choice xmlns:v="urn:schemas-microsoft-com:vml" Requires="v">
                <p:oleObj spid="_x0000_s11269" name="Equation" r:id="rId9" imgW="2501640" imgH="253800" progId="Equation.DSMT4">
                  <p:embed/>
                </p:oleObj>
              </mc:Choice>
              <mc:Fallback>
                <p:oleObj name="Equation" r:id="rId9" imgW="2501640" imgH="253800" progId="Equation.DSMT4">
                  <p:embed/>
                  <p:pic>
                    <p:nvPicPr>
                      <p:cNvPr id="13" name="Object 12"/>
                      <p:cNvPicPr/>
                      <p:nvPr/>
                    </p:nvPicPr>
                    <p:blipFill>
                      <a:blip r:embed="rId10"/>
                      <a:stretch>
                        <a:fillRect/>
                      </a:stretch>
                    </p:blipFill>
                    <p:spPr>
                      <a:xfrm>
                        <a:off x="611254" y="5219723"/>
                        <a:ext cx="5332807" cy="541402"/>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566480564"/>
              </p:ext>
            </p:extLst>
          </p:nvPr>
        </p:nvGraphicFramePr>
        <p:xfrm>
          <a:off x="1712913" y="4689475"/>
          <a:ext cx="1654175" cy="465138"/>
        </p:xfrm>
        <a:graphic>
          <a:graphicData uri="http://schemas.openxmlformats.org/presentationml/2006/ole">
            <mc:AlternateContent xmlns:mc="http://schemas.openxmlformats.org/markup-compatibility/2006">
              <mc:Choice xmlns:v="urn:schemas-microsoft-com:vml" Requires="v">
                <p:oleObj spid="_x0000_s11270" name="Equation" r:id="rId11" imgW="812520" imgH="228600" progId="Equation.DSMT4">
                  <p:embed/>
                </p:oleObj>
              </mc:Choice>
              <mc:Fallback>
                <p:oleObj name="Equation" r:id="rId11" imgW="812520" imgH="228600" progId="Equation.DSMT4">
                  <p:embed/>
                  <p:pic>
                    <p:nvPicPr>
                      <p:cNvPr id="0" name=""/>
                      <p:cNvPicPr/>
                      <p:nvPr/>
                    </p:nvPicPr>
                    <p:blipFill>
                      <a:blip r:embed="rId12"/>
                      <a:stretch>
                        <a:fillRect/>
                      </a:stretch>
                    </p:blipFill>
                    <p:spPr>
                      <a:xfrm>
                        <a:off x="1712913" y="4689475"/>
                        <a:ext cx="1654175" cy="465138"/>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xmlns="" id="{F12193E8-C443-87DB-5190-676C3C1EA52B}"/>
              </a:ext>
            </a:extLst>
          </p:cNvPr>
          <p:cNvSpPr txBox="1"/>
          <p:nvPr/>
        </p:nvSpPr>
        <p:spPr>
          <a:xfrm>
            <a:off x="4080374" y="3516461"/>
            <a:ext cx="382454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xmlns="" id="{A63FE21D-24DB-5B3A-4D0C-935A0DEF46C5}"/>
              </a:ext>
            </a:extLst>
          </p:cNvPr>
          <p:cNvSpPr txBox="1"/>
          <p:nvPr/>
        </p:nvSpPr>
        <p:spPr>
          <a:xfrm>
            <a:off x="3322114" y="4725503"/>
            <a:ext cx="382454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8598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srcRect/>
          <a:stretch>
            <a:fillRect/>
          </a:stretch>
        </p:blipFill>
        <p:spPr>
          <a:xfrm>
            <a:off x="1015149" y="476239"/>
            <a:ext cx="10328712" cy="5920552"/>
          </a:xfrm>
          <a:prstGeom prst="rect">
            <a:avLst/>
          </a:prstGeom>
        </p:spPr>
      </p:pic>
      <p:sp>
        <p:nvSpPr>
          <p:cNvPr id="20" name="Google Shape;132;p3"/>
          <p:cNvSpPr/>
          <p:nvPr/>
        </p:nvSpPr>
        <p:spPr>
          <a:xfrm>
            <a:off x="1524000" y="1092200"/>
            <a:ext cx="9448800" cy="2831518"/>
          </a:xfrm>
          <a:prstGeom prst="rect">
            <a:avLst/>
          </a:prstGeom>
          <a:noFill/>
          <a:ln>
            <a:noFill/>
          </a:ln>
        </p:spPr>
        <p:txBody>
          <a:bodyPr spcFirstLastPara="1" wrap="square" lIns="60950" tIns="30467" rIns="60950" bIns="30467" anchor="t" anchorCtr="0">
            <a:spAutoFit/>
          </a:bodyPr>
          <a:lstStyle/>
          <a:p>
            <a:pPr lvl="0" algn="ctr">
              <a:lnSpc>
                <a:spcPct val="150000"/>
              </a:lnSpc>
            </a:pPr>
            <a:r>
              <a:rPr lang="en-US" sz="6000" b="1" dirty="0">
                <a:solidFill>
                  <a:srgbClr val="FFC000"/>
                </a:solidFill>
                <a:latin typeface="Times New Roman" panose="02020603050405020304" pitchFamily="18" charset="0"/>
                <a:ea typeface="Arial"/>
                <a:cs typeface="Times New Roman" panose="02020603050405020304" pitchFamily="18" charset="0"/>
                <a:sym typeface="Arial"/>
              </a:rPr>
              <a:t>BÀI 2. TỨ GIÁC NỘI TIẾP</a:t>
            </a:r>
          </a:p>
          <a:p>
            <a:pPr lvl="0" algn="ctr">
              <a:lnSpc>
                <a:spcPct val="150000"/>
              </a:lnSpc>
            </a:pPr>
            <a:r>
              <a:rPr lang="en-US" sz="6000" b="1" smtClean="0">
                <a:solidFill>
                  <a:srgbClr val="FFC000"/>
                </a:solidFill>
                <a:latin typeface="Times New Roman" panose="02020603050405020304" pitchFamily="18" charset="0"/>
                <a:ea typeface="Arial"/>
                <a:cs typeface="Times New Roman" panose="02020603050405020304" pitchFamily="18" charset="0"/>
                <a:sym typeface="Arial"/>
              </a:rPr>
              <a:t>ĐƯỜNG </a:t>
            </a:r>
            <a:r>
              <a:rPr lang="en-US" sz="6000" b="1" dirty="0">
                <a:solidFill>
                  <a:srgbClr val="FFC000"/>
                </a:solidFill>
                <a:latin typeface="Times New Roman" panose="02020603050405020304" pitchFamily="18" charset="0"/>
                <a:ea typeface="Arial"/>
                <a:cs typeface="Times New Roman" panose="02020603050405020304" pitchFamily="18" charset="0"/>
                <a:sym typeface="Arial"/>
              </a:rPr>
              <a:t>TRÒN</a:t>
            </a:r>
            <a:endParaRPr sz="6000" dirty="0">
              <a:solidFill>
                <a:srgbClr val="FFC000"/>
              </a:solidFill>
              <a:latin typeface="Times New Roman" panose="02020603050405020304" pitchFamily="18" charset="0"/>
              <a:ea typeface="Calibri"/>
              <a:cs typeface="Times New Roman" panose="02020603050405020304" pitchFamily="18" charset="0"/>
              <a:sym typeface="Calibri"/>
            </a:endParaRPr>
          </a:p>
        </p:txBody>
      </p:sp>
      <p:pic>
        <p:nvPicPr>
          <p:cNvPr id="5" name="Picture 4"/>
          <p:cNvPicPr>
            <a:picLocks noChangeAspect="1"/>
          </p:cNvPicPr>
          <p:nvPr/>
        </p:nvPicPr>
        <p:blipFill>
          <a:blip r:embed="rId3"/>
          <a:stretch>
            <a:fillRect/>
          </a:stretch>
        </p:blipFill>
        <p:spPr>
          <a:xfrm>
            <a:off x="105987" y="3265776"/>
            <a:ext cx="2226427" cy="3263491"/>
          </a:xfrm>
          <a:prstGeom prst="rect">
            <a:avLst/>
          </a:prstGeom>
        </p:spPr>
      </p:pic>
      <p:pic>
        <p:nvPicPr>
          <p:cNvPr id="12" name="Picture 4"/>
          <p:cNvPicPr>
            <a:picLocks noChangeAspect="1"/>
          </p:cNvPicPr>
          <p:nvPr/>
        </p:nvPicPr>
        <p:blipFill>
          <a:blip r:embed="rId4"/>
          <a:srcRect/>
          <a:stretch>
            <a:fillRect/>
          </a:stretch>
        </p:blipFill>
        <p:spPr>
          <a:xfrm flipH="1">
            <a:off x="9777742" y="140025"/>
            <a:ext cx="2319029" cy="1278365"/>
          </a:xfrm>
          <a:prstGeom prst="rect">
            <a:avLst/>
          </a:prstGeom>
        </p:spPr>
      </p:pic>
    </p:spTree>
    <p:extLst>
      <p:ext uri="{BB962C8B-B14F-4D97-AF65-F5344CB8AC3E}">
        <p14:creationId xmlns:p14="http://schemas.microsoft.com/office/powerpoint/2010/main" val="1373332051"/>
      </p:ext>
    </p:extLst>
  </p:cSld>
  <p:clrMapOvr>
    <a:masterClrMapping/>
  </p:clrMapOvr>
  <p:transition spd="med">
    <p:comb/>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0207" y="533977"/>
            <a:ext cx="8176591" cy="830997"/>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Bài 2</a:t>
            </a:r>
            <a:r>
              <a:rPr lang="en-US" sz="2400">
                <a:latin typeface="Times New Roman" panose="02020603050405020304" pitchFamily="18" charset="0"/>
                <a:cs typeface="Times New Roman" panose="02020603050405020304" pitchFamily="18" charset="0"/>
              </a:rPr>
              <a:t>. Cho tứ giác ABCD nội tiếp đường tròn (O). Tính số đo các góc còn lại của tứ giác đó trong mỗi trường hợp sau:  </a:t>
            </a:r>
          </a:p>
        </p:txBody>
      </p:sp>
      <p:graphicFrame>
        <p:nvGraphicFramePr>
          <p:cNvPr id="6" name="Object 5"/>
          <p:cNvGraphicFramePr>
            <a:graphicFrameLocks noChangeAspect="1"/>
          </p:cNvGraphicFramePr>
          <p:nvPr/>
        </p:nvGraphicFramePr>
        <p:xfrm>
          <a:off x="510207" y="1364974"/>
          <a:ext cx="7394713" cy="1069114"/>
        </p:xfrm>
        <a:graphic>
          <a:graphicData uri="http://schemas.openxmlformats.org/presentationml/2006/ole">
            <mc:AlternateContent xmlns:mc="http://schemas.openxmlformats.org/markup-compatibility/2006">
              <mc:Choice xmlns:v="urn:schemas-microsoft-com:vml" Requires="v">
                <p:oleObj spid="_x0000_s12290" name="Equation" r:id="rId3" imgW="3162240" imgH="457200" progId="Equation.DSMT4">
                  <p:embed/>
                </p:oleObj>
              </mc:Choice>
              <mc:Fallback>
                <p:oleObj name="Equation" r:id="rId3" imgW="3162240" imgH="457200" progId="Equation.DSMT4">
                  <p:embed/>
                  <p:pic>
                    <p:nvPicPr>
                      <p:cNvPr id="6" name="Object 5"/>
                      <p:cNvPicPr/>
                      <p:nvPr/>
                    </p:nvPicPr>
                    <p:blipFill>
                      <a:blip r:embed="rId4"/>
                      <a:stretch>
                        <a:fillRect/>
                      </a:stretch>
                    </p:blipFill>
                    <p:spPr>
                      <a:xfrm>
                        <a:off x="510207" y="1364974"/>
                        <a:ext cx="7394713" cy="1069114"/>
                      </a:xfrm>
                      <a:prstGeom prst="rect">
                        <a:avLst/>
                      </a:prstGeom>
                    </p:spPr>
                  </p:pic>
                </p:oleObj>
              </mc:Fallback>
            </mc:AlternateContent>
          </a:graphicData>
        </a:graphic>
      </p:graphicFrame>
      <p:sp>
        <p:nvSpPr>
          <p:cNvPr id="7" name="TextBox 6"/>
          <p:cNvSpPr txBox="1"/>
          <p:nvPr/>
        </p:nvSpPr>
        <p:spPr>
          <a:xfrm>
            <a:off x="1868555" y="2434088"/>
            <a:ext cx="2339008"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sp>
        <p:nvSpPr>
          <p:cNvPr id="8" name="TextBox 7"/>
          <p:cNvSpPr txBox="1"/>
          <p:nvPr/>
        </p:nvSpPr>
        <p:spPr>
          <a:xfrm>
            <a:off x="510207" y="2793127"/>
            <a:ext cx="809707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Ta có tứ giác ABCD nội tiếp đường tròn (O) nên </a:t>
            </a:r>
          </a:p>
        </p:txBody>
      </p:sp>
      <p:graphicFrame>
        <p:nvGraphicFramePr>
          <p:cNvPr id="10" name="Object 9"/>
          <p:cNvGraphicFramePr>
            <a:graphicFrameLocks noChangeAspect="1"/>
          </p:cNvGraphicFramePr>
          <p:nvPr>
            <p:extLst>
              <p:ext uri="{D42A27DB-BD31-4B8C-83A1-F6EECF244321}">
                <p14:modId xmlns:p14="http://schemas.microsoft.com/office/powerpoint/2010/main" val="1285642534"/>
              </p:ext>
            </p:extLst>
          </p:nvPr>
        </p:nvGraphicFramePr>
        <p:xfrm>
          <a:off x="611254" y="3961099"/>
          <a:ext cx="6465408" cy="653072"/>
        </p:xfrm>
        <a:graphic>
          <a:graphicData uri="http://schemas.openxmlformats.org/presentationml/2006/ole">
            <mc:AlternateContent xmlns:mc="http://schemas.openxmlformats.org/markup-compatibility/2006">
              <mc:Choice xmlns:v="urn:schemas-microsoft-com:vml" Requires="v">
                <p:oleObj spid="_x0000_s12291" name="Equation" r:id="rId5" imgW="2514600" imgH="253800" progId="Equation.DSMT4">
                  <p:embed/>
                </p:oleObj>
              </mc:Choice>
              <mc:Fallback>
                <p:oleObj name="Equation" r:id="rId5" imgW="2514600" imgH="253800" progId="Equation.DSMT4">
                  <p:embed/>
                  <p:pic>
                    <p:nvPicPr>
                      <p:cNvPr id="10" name="Object 9"/>
                      <p:cNvPicPr/>
                      <p:nvPr/>
                    </p:nvPicPr>
                    <p:blipFill>
                      <a:blip r:embed="rId6"/>
                      <a:stretch>
                        <a:fillRect/>
                      </a:stretch>
                    </p:blipFill>
                    <p:spPr>
                      <a:xfrm>
                        <a:off x="611254" y="3961099"/>
                        <a:ext cx="6465408" cy="653072"/>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68110712"/>
              </p:ext>
            </p:extLst>
          </p:nvPr>
        </p:nvGraphicFramePr>
        <p:xfrm>
          <a:off x="598488" y="5219700"/>
          <a:ext cx="5359400" cy="541338"/>
        </p:xfrm>
        <a:graphic>
          <a:graphicData uri="http://schemas.openxmlformats.org/presentationml/2006/ole">
            <mc:AlternateContent xmlns:mc="http://schemas.openxmlformats.org/markup-compatibility/2006">
              <mc:Choice xmlns:v="urn:schemas-microsoft-com:vml" Requires="v">
                <p:oleObj spid="_x0000_s12292" name="Equation" r:id="rId7" imgW="2514600" imgH="253800" progId="Equation.DSMT4">
                  <p:embed/>
                </p:oleObj>
              </mc:Choice>
              <mc:Fallback>
                <p:oleObj name="Equation" r:id="rId7" imgW="2514600" imgH="253800" progId="Equation.DSMT4">
                  <p:embed/>
                  <p:pic>
                    <p:nvPicPr>
                      <p:cNvPr id="13" name="Object 12"/>
                      <p:cNvPicPr/>
                      <p:nvPr/>
                    </p:nvPicPr>
                    <p:blipFill>
                      <a:blip r:embed="rId8"/>
                      <a:stretch>
                        <a:fillRect/>
                      </a:stretch>
                    </p:blipFill>
                    <p:spPr>
                      <a:xfrm>
                        <a:off x="598488" y="5219700"/>
                        <a:ext cx="5359400" cy="541338"/>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313462337"/>
              </p:ext>
            </p:extLst>
          </p:nvPr>
        </p:nvGraphicFramePr>
        <p:xfrm>
          <a:off x="1903413" y="3406775"/>
          <a:ext cx="2478087" cy="619125"/>
        </p:xfrm>
        <a:graphic>
          <a:graphicData uri="http://schemas.openxmlformats.org/presentationml/2006/ole">
            <mc:AlternateContent xmlns:mc="http://schemas.openxmlformats.org/markup-compatibility/2006">
              <mc:Choice xmlns:v="urn:schemas-microsoft-com:vml" Requires="v">
                <p:oleObj spid="_x0000_s12293" name="Equation" r:id="rId9" imgW="1015920" imgH="253800" progId="Equation.DSMT4">
                  <p:embed/>
                </p:oleObj>
              </mc:Choice>
              <mc:Fallback>
                <p:oleObj name="Equation" r:id="rId9" imgW="1015920" imgH="253800" progId="Equation.DSMT4">
                  <p:embed/>
                  <p:pic>
                    <p:nvPicPr>
                      <p:cNvPr id="0" name=""/>
                      <p:cNvPicPr/>
                      <p:nvPr/>
                    </p:nvPicPr>
                    <p:blipFill>
                      <a:blip r:embed="rId10"/>
                      <a:stretch>
                        <a:fillRect/>
                      </a:stretch>
                    </p:blipFill>
                    <p:spPr>
                      <a:xfrm>
                        <a:off x="1903413" y="3406775"/>
                        <a:ext cx="2478087" cy="6191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698516063"/>
              </p:ext>
            </p:extLst>
          </p:nvPr>
        </p:nvGraphicFramePr>
        <p:xfrm>
          <a:off x="1947375" y="4580224"/>
          <a:ext cx="1891302" cy="541338"/>
        </p:xfrm>
        <a:graphic>
          <a:graphicData uri="http://schemas.openxmlformats.org/presentationml/2006/ole">
            <mc:AlternateContent xmlns:mc="http://schemas.openxmlformats.org/markup-compatibility/2006">
              <mc:Choice xmlns:v="urn:schemas-microsoft-com:vml" Requires="v">
                <p:oleObj spid="_x0000_s12294" name="Equation" r:id="rId11" imgW="799920" imgH="228600" progId="Equation.DSMT4">
                  <p:embed/>
                </p:oleObj>
              </mc:Choice>
              <mc:Fallback>
                <p:oleObj name="Equation" r:id="rId11" imgW="799920" imgH="228600" progId="Equation.DSMT4">
                  <p:embed/>
                  <p:pic>
                    <p:nvPicPr>
                      <p:cNvPr id="0" name=""/>
                      <p:cNvPicPr/>
                      <p:nvPr/>
                    </p:nvPicPr>
                    <p:blipFill>
                      <a:blip r:embed="rId12"/>
                      <a:stretch>
                        <a:fillRect/>
                      </a:stretch>
                    </p:blipFill>
                    <p:spPr>
                      <a:xfrm>
                        <a:off x="1947375" y="4580224"/>
                        <a:ext cx="1891302" cy="54133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xmlns="" id="{F58E85C1-BABF-286E-BC68-336E8D7B122B}"/>
              </a:ext>
            </a:extLst>
          </p:cNvPr>
          <p:cNvSpPr txBox="1"/>
          <p:nvPr/>
        </p:nvSpPr>
        <p:spPr>
          <a:xfrm>
            <a:off x="4381500" y="3485504"/>
            <a:ext cx="382454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xmlns="" id="{5F597330-2021-4C59-B3AE-A750DE0C9B8E}"/>
              </a:ext>
            </a:extLst>
          </p:cNvPr>
          <p:cNvSpPr txBox="1"/>
          <p:nvPr/>
        </p:nvSpPr>
        <p:spPr>
          <a:xfrm>
            <a:off x="3845931" y="4659897"/>
            <a:ext cx="382454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4011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56591" y="409325"/>
            <a:ext cx="10270435" cy="830997"/>
            <a:chOff x="556591" y="409325"/>
            <a:chExt cx="10270435" cy="830997"/>
          </a:xfrm>
        </p:grpSpPr>
        <p:sp>
          <p:nvSpPr>
            <p:cNvPr id="4" name="TextBox 3"/>
            <p:cNvSpPr txBox="1"/>
            <p:nvPr/>
          </p:nvSpPr>
          <p:spPr>
            <a:xfrm>
              <a:off x="556591" y="409325"/>
              <a:ext cx="10270435" cy="830997"/>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Bài 3</a:t>
              </a:r>
              <a:r>
                <a:rPr lang="en-US" sz="2400">
                  <a:latin typeface="Times New Roman" panose="02020603050405020304" pitchFamily="18" charset="0"/>
                  <a:cs typeface="Times New Roman" panose="02020603050405020304" pitchFamily="18" charset="0"/>
                </a:rPr>
                <a:t>. Cho tam giác ABC nội tiếp đường tròn (O) thỏa mãn  </a:t>
              </a:r>
            </a:p>
            <a:p>
              <a:r>
                <a:rPr lang="en-US" sz="2400">
                  <a:latin typeface="Times New Roman" panose="02020603050405020304" pitchFamily="18" charset="0"/>
                  <a:cs typeface="Times New Roman" panose="02020603050405020304" pitchFamily="18" charset="0"/>
                </a:rPr>
                <a:t>            Giả sử D là điểm thuộc cung BC không chứa A. Tính số đo góc BDC.     </a:t>
              </a:r>
            </a:p>
          </p:txBody>
        </p:sp>
        <p:graphicFrame>
          <p:nvGraphicFramePr>
            <p:cNvPr id="6" name="Object 5"/>
            <p:cNvGraphicFramePr>
              <a:graphicFrameLocks noChangeAspect="1"/>
            </p:cNvGraphicFramePr>
            <p:nvPr>
              <p:extLst>
                <p:ext uri="{D42A27DB-BD31-4B8C-83A1-F6EECF244321}">
                  <p14:modId xmlns:p14="http://schemas.microsoft.com/office/powerpoint/2010/main" val="4072449457"/>
                </p:ext>
              </p:extLst>
            </p:nvPr>
          </p:nvGraphicFramePr>
          <p:xfrm>
            <a:off x="7984573" y="409325"/>
            <a:ext cx="2704807" cy="458442"/>
          </p:xfrm>
          <a:graphic>
            <a:graphicData uri="http://schemas.openxmlformats.org/presentationml/2006/ole">
              <mc:AlternateContent xmlns:mc="http://schemas.openxmlformats.org/markup-compatibility/2006">
                <mc:Choice xmlns:v="urn:schemas-microsoft-com:vml" Requires="v">
                  <p:oleObj spid="_x0000_s13314" name="Equation" r:id="rId3" imgW="1498320" imgH="253800" progId="Equation.DSMT4">
                    <p:embed/>
                  </p:oleObj>
                </mc:Choice>
                <mc:Fallback>
                  <p:oleObj name="Equation" r:id="rId3" imgW="1498320" imgH="253800" progId="Equation.DSMT4">
                    <p:embed/>
                    <p:pic>
                      <p:nvPicPr>
                        <p:cNvPr id="0" name=""/>
                        <p:cNvPicPr/>
                        <p:nvPr/>
                      </p:nvPicPr>
                      <p:blipFill>
                        <a:blip r:embed="rId4"/>
                        <a:stretch>
                          <a:fillRect/>
                        </a:stretch>
                      </p:blipFill>
                      <p:spPr>
                        <a:xfrm>
                          <a:off x="7984573" y="409325"/>
                          <a:ext cx="2704807" cy="458442"/>
                        </a:xfrm>
                        <a:prstGeom prst="rect">
                          <a:avLst/>
                        </a:prstGeom>
                      </p:spPr>
                    </p:pic>
                  </p:oleObj>
                </mc:Fallback>
              </mc:AlternateContent>
            </a:graphicData>
          </a:graphic>
        </p:graphicFrame>
      </p:grpSp>
      <p:pic>
        <p:nvPicPr>
          <p:cNvPr id="7" name="Picture 6"/>
          <p:cNvPicPr>
            <a:picLocks noChangeAspect="1"/>
          </p:cNvPicPr>
          <p:nvPr/>
        </p:nvPicPr>
        <p:blipFill>
          <a:blip r:embed="rId5"/>
          <a:stretch>
            <a:fillRect/>
          </a:stretch>
        </p:blipFill>
        <p:spPr>
          <a:xfrm>
            <a:off x="8442222" y="1240322"/>
            <a:ext cx="3258858" cy="4128782"/>
          </a:xfrm>
          <a:prstGeom prst="rect">
            <a:avLst/>
          </a:prstGeom>
        </p:spPr>
      </p:pic>
      <p:sp>
        <p:nvSpPr>
          <p:cNvPr id="8" name="TextBox 7"/>
          <p:cNvSpPr txBox="1"/>
          <p:nvPr/>
        </p:nvSpPr>
        <p:spPr>
          <a:xfrm>
            <a:off x="1789042" y="1240322"/>
            <a:ext cx="2339008"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graphicFrame>
        <p:nvGraphicFramePr>
          <p:cNvPr id="11" name="Object 10"/>
          <p:cNvGraphicFramePr>
            <a:graphicFrameLocks noChangeAspect="1"/>
          </p:cNvGraphicFramePr>
          <p:nvPr>
            <p:extLst>
              <p:ext uri="{D42A27DB-BD31-4B8C-83A1-F6EECF244321}">
                <p14:modId xmlns:p14="http://schemas.microsoft.com/office/powerpoint/2010/main" val="547037741"/>
              </p:ext>
            </p:extLst>
          </p:nvPr>
        </p:nvGraphicFramePr>
        <p:xfrm>
          <a:off x="556591" y="2343466"/>
          <a:ext cx="7427982" cy="633098"/>
        </p:xfrm>
        <a:graphic>
          <a:graphicData uri="http://schemas.openxmlformats.org/presentationml/2006/ole">
            <mc:AlternateContent xmlns:mc="http://schemas.openxmlformats.org/markup-compatibility/2006">
              <mc:Choice xmlns:v="urn:schemas-microsoft-com:vml" Requires="v">
                <p:oleObj spid="_x0000_s13315" name="Equation" r:id="rId6" imgW="3873240" imgH="330120" progId="Equation.DSMT4">
                  <p:embed/>
                </p:oleObj>
              </mc:Choice>
              <mc:Fallback>
                <p:oleObj name="Equation" r:id="rId6" imgW="3873240" imgH="330120" progId="Equation.DSMT4">
                  <p:embed/>
                  <p:pic>
                    <p:nvPicPr>
                      <p:cNvPr id="0" name=""/>
                      <p:cNvPicPr/>
                      <p:nvPr/>
                    </p:nvPicPr>
                    <p:blipFill>
                      <a:blip r:embed="rId7"/>
                      <a:stretch>
                        <a:fillRect/>
                      </a:stretch>
                    </p:blipFill>
                    <p:spPr>
                      <a:xfrm>
                        <a:off x="556591" y="2343466"/>
                        <a:ext cx="7427982" cy="633098"/>
                      </a:xfrm>
                      <a:prstGeom prst="rect">
                        <a:avLst/>
                      </a:prstGeom>
                    </p:spPr>
                  </p:pic>
                </p:oleObj>
              </mc:Fallback>
            </mc:AlternateContent>
          </a:graphicData>
        </a:graphic>
      </p:graphicFrame>
      <p:sp>
        <p:nvSpPr>
          <p:cNvPr id="13" name="TextBox 12"/>
          <p:cNvSpPr txBox="1"/>
          <p:nvPr/>
        </p:nvSpPr>
        <p:spPr>
          <a:xfrm>
            <a:off x="483394" y="2948365"/>
            <a:ext cx="7010401"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cs typeface="Times New Roman" panose="02020603050405020304" pitchFamily="18" charset="0"/>
              </a:rPr>
              <a:t> ABDC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tròn</a:t>
            </a:r>
            <a:r>
              <a:rPr lang="en-US" sz="2400" dirty="0">
                <a:latin typeface="Times New Roman" panose="02020603050405020304" pitchFamily="18" charset="0"/>
                <a:cs typeface="Times New Roman" panose="02020603050405020304" pitchFamily="18" charset="0"/>
              </a:rPr>
              <a:t> (O)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p>
        </p:txBody>
      </p:sp>
      <p:graphicFrame>
        <p:nvGraphicFramePr>
          <p:cNvPr id="14" name="Object 13"/>
          <p:cNvGraphicFramePr>
            <a:graphicFrameLocks noChangeAspect="1"/>
          </p:cNvGraphicFramePr>
          <p:nvPr>
            <p:extLst>
              <p:ext uri="{D42A27DB-BD31-4B8C-83A1-F6EECF244321}">
                <p14:modId xmlns:p14="http://schemas.microsoft.com/office/powerpoint/2010/main" val="2412174204"/>
              </p:ext>
            </p:extLst>
          </p:nvPr>
        </p:nvGraphicFramePr>
        <p:xfrm>
          <a:off x="556590" y="3471013"/>
          <a:ext cx="4002710" cy="608695"/>
        </p:xfrm>
        <a:graphic>
          <a:graphicData uri="http://schemas.openxmlformats.org/presentationml/2006/ole">
            <mc:AlternateContent xmlns:mc="http://schemas.openxmlformats.org/markup-compatibility/2006">
              <mc:Choice xmlns:v="urn:schemas-microsoft-com:vml" Requires="v">
                <p:oleObj spid="_x0000_s13316" name="Equation" r:id="rId8" imgW="2349360" imgH="304560" progId="Equation.DSMT4">
                  <p:embed/>
                </p:oleObj>
              </mc:Choice>
              <mc:Fallback>
                <p:oleObj name="Equation" r:id="rId8" imgW="2349360" imgH="304560" progId="Equation.DSMT4">
                  <p:embed/>
                  <p:pic>
                    <p:nvPicPr>
                      <p:cNvPr id="0" name=""/>
                      <p:cNvPicPr/>
                      <p:nvPr/>
                    </p:nvPicPr>
                    <p:blipFill>
                      <a:blip r:embed="rId9"/>
                      <a:stretch>
                        <a:fillRect/>
                      </a:stretch>
                    </p:blipFill>
                    <p:spPr>
                      <a:xfrm>
                        <a:off x="556590" y="3471013"/>
                        <a:ext cx="4002710" cy="608695"/>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133654512"/>
              </p:ext>
            </p:extLst>
          </p:nvPr>
        </p:nvGraphicFramePr>
        <p:xfrm>
          <a:off x="556591" y="4147723"/>
          <a:ext cx="6269030" cy="545133"/>
        </p:xfrm>
        <a:graphic>
          <a:graphicData uri="http://schemas.openxmlformats.org/presentationml/2006/ole">
            <mc:AlternateContent xmlns:mc="http://schemas.openxmlformats.org/markup-compatibility/2006">
              <mc:Choice xmlns:v="urn:schemas-microsoft-com:vml" Requires="v">
                <p:oleObj spid="_x0000_s13317" name="Equation" r:id="rId10" imgW="2920680" imgH="253800" progId="Equation.DSMT4">
                  <p:embed/>
                </p:oleObj>
              </mc:Choice>
              <mc:Fallback>
                <p:oleObj name="Equation" r:id="rId10" imgW="2920680" imgH="253800" progId="Equation.DSMT4">
                  <p:embed/>
                  <p:pic>
                    <p:nvPicPr>
                      <p:cNvPr id="0" name=""/>
                      <p:cNvPicPr/>
                      <p:nvPr/>
                    </p:nvPicPr>
                    <p:blipFill>
                      <a:blip r:embed="rId11"/>
                      <a:stretch>
                        <a:fillRect/>
                      </a:stretch>
                    </p:blipFill>
                    <p:spPr>
                      <a:xfrm>
                        <a:off x="556591" y="4147723"/>
                        <a:ext cx="6269030" cy="545133"/>
                      </a:xfrm>
                      <a:prstGeom prst="rect">
                        <a:avLst/>
                      </a:prstGeom>
                    </p:spPr>
                  </p:pic>
                </p:oleObj>
              </mc:Fallback>
            </mc:AlternateContent>
          </a:graphicData>
        </a:graphic>
      </p:graphicFrame>
      <p:grpSp>
        <p:nvGrpSpPr>
          <p:cNvPr id="9" name="Group 8">
            <a:extLst>
              <a:ext uri="{FF2B5EF4-FFF2-40B4-BE49-F238E27FC236}">
                <a16:creationId xmlns:a16="http://schemas.microsoft.com/office/drawing/2014/main" xmlns="" id="{203AEF26-5B85-C025-6391-20908B61787C}"/>
              </a:ext>
            </a:extLst>
          </p:cNvPr>
          <p:cNvGrpSpPr/>
          <p:nvPr/>
        </p:nvGrpSpPr>
        <p:grpSpPr>
          <a:xfrm>
            <a:off x="556590" y="1593969"/>
            <a:ext cx="7197774" cy="845711"/>
            <a:chOff x="1015624" y="1649672"/>
            <a:chExt cx="7197774" cy="845711"/>
          </a:xfrm>
        </p:grpSpPr>
        <p:graphicFrame>
          <p:nvGraphicFramePr>
            <p:cNvPr id="10" name="Object 9"/>
            <p:cNvGraphicFramePr>
              <a:graphicFrameLocks noChangeAspect="1"/>
            </p:cNvGraphicFramePr>
            <p:nvPr>
              <p:extLst>
                <p:ext uri="{D42A27DB-BD31-4B8C-83A1-F6EECF244321}">
                  <p14:modId xmlns:p14="http://schemas.microsoft.com/office/powerpoint/2010/main" val="3233606533"/>
                </p:ext>
              </p:extLst>
            </p:nvPr>
          </p:nvGraphicFramePr>
          <p:xfrm>
            <a:off x="1794413" y="1649672"/>
            <a:ext cx="3103563" cy="430213"/>
          </p:xfrm>
          <a:graphic>
            <a:graphicData uri="http://schemas.openxmlformats.org/presentationml/2006/ole">
              <mc:AlternateContent xmlns:mc="http://schemas.openxmlformats.org/markup-compatibility/2006">
                <mc:Choice xmlns:v="urn:schemas-microsoft-com:vml" Requires="v">
                  <p:oleObj spid="_x0000_s13318" name="Equation" r:id="rId12" imgW="1650960" imgH="228600" progId="Equation.DSMT4">
                    <p:embed/>
                  </p:oleObj>
                </mc:Choice>
                <mc:Fallback>
                  <p:oleObj name="Equation" r:id="rId12" imgW="1650960" imgH="228600" progId="Equation.DSMT4">
                    <p:embed/>
                    <p:pic>
                      <p:nvPicPr>
                        <p:cNvPr id="0" name=""/>
                        <p:cNvPicPr/>
                        <p:nvPr/>
                      </p:nvPicPr>
                      <p:blipFill>
                        <a:blip r:embed="rId13"/>
                        <a:stretch>
                          <a:fillRect/>
                        </a:stretch>
                      </p:blipFill>
                      <p:spPr>
                        <a:xfrm>
                          <a:off x="1794413" y="1649672"/>
                          <a:ext cx="3103563" cy="430213"/>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xmlns="" id="{EE85ADCB-49F9-4D2F-9E4F-6CC12BEDCBB7}"/>
                </a:ext>
              </a:extLst>
            </p:cNvPr>
            <p:cNvSpPr txBox="1"/>
            <p:nvPr/>
          </p:nvSpPr>
          <p:spPr>
            <a:xfrm>
              <a:off x="1015624" y="1664386"/>
              <a:ext cx="7197774" cy="830997"/>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tam </a:t>
              </a:r>
              <a:r>
                <a:rPr lang="en-US" sz="2400" dirty="0" err="1">
                  <a:latin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cs typeface="Times New Roman" panose="02020603050405020304" pitchFamily="18" charset="0"/>
                </a:rPr>
                <a:t>)                                         </a:t>
              </a:r>
              <a:endParaRPr lang="en-US" sz="2400" dirty="0"/>
            </a:p>
          </p:txBody>
        </p:sp>
      </p:grpSp>
    </p:spTree>
    <p:extLst>
      <p:ext uri="{BB962C8B-B14F-4D97-AF65-F5344CB8AC3E}">
        <p14:creationId xmlns:p14="http://schemas.microsoft.com/office/powerpoint/2010/main" val="38913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ircle(in)">
                                      <p:cBhvr>
                                        <p:cTn id="37" dur="2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83096" y="636104"/>
            <a:ext cx="11121390" cy="4041912"/>
            <a:chOff x="583096" y="636104"/>
            <a:chExt cx="11121390" cy="4041912"/>
          </a:xfrm>
        </p:grpSpPr>
        <p:sp>
          <p:nvSpPr>
            <p:cNvPr id="5" name="TextBox 4"/>
            <p:cNvSpPr txBox="1"/>
            <p:nvPr/>
          </p:nvSpPr>
          <p:spPr>
            <a:xfrm>
              <a:off x="583096" y="636104"/>
              <a:ext cx="10416208" cy="1938992"/>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Bài 4</a:t>
              </a:r>
              <a:r>
                <a:rPr lang="en-US" sz="2400">
                  <a:latin typeface="Times New Roman" panose="02020603050405020304" pitchFamily="18" charset="0"/>
                  <a:cs typeface="Times New Roman" panose="02020603050405020304" pitchFamily="18" charset="0"/>
                </a:rPr>
                <a:t>. Mặt trên của tấm đệm có dạng hình tròn ở Hình 29 gọi nên hình ảnh đường</a:t>
              </a:r>
            </a:p>
            <a:p>
              <a:r>
                <a:rPr lang="en-US" sz="2400">
                  <a:latin typeface="Times New Roman" panose="02020603050405020304" pitchFamily="18" charset="0"/>
                  <a:cs typeface="Times New Roman" panose="02020603050405020304" pitchFamily="18" charset="0"/>
                </a:rPr>
                <a:t>          tròn ngoại tiếm hình chữ nhật. Biết hình chữ nhật có chiều rộng, chiều dài lần</a:t>
              </a:r>
            </a:p>
            <a:p>
              <a:r>
                <a:rPr lang="en-US" sz="2400">
                  <a:latin typeface="Times New Roman" panose="02020603050405020304" pitchFamily="18" charset="0"/>
                  <a:cs typeface="Times New Roman" panose="02020603050405020304" pitchFamily="18" charset="0"/>
                </a:rPr>
                <a:t>          lượt là 3 dm, 5 dm. Tính độ dài đường kính mặt trên của tấm đệm, từ đó tính</a:t>
              </a:r>
            </a:p>
            <a:p>
              <a:r>
                <a:rPr lang="en-US" sz="2400">
                  <a:latin typeface="Times New Roman" panose="02020603050405020304" pitchFamily="18" charset="0"/>
                  <a:cs typeface="Times New Roman" panose="02020603050405020304" pitchFamily="18" charset="0"/>
                </a:rPr>
                <a:t>         diện tích mặt trên của tấm đệm (theo đơn vị decimét vuông và làm tròn kết</a:t>
              </a:r>
            </a:p>
            <a:p>
              <a:r>
                <a:rPr lang="en-US" sz="2400">
                  <a:latin typeface="Times New Roman" panose="02020603050405020304" pitchFamily="18" charset="0"/>
                  <a:cs typeface="Times New Roman" panose="02020603050405020304" pitchFamily="18" charset="0"/>
                </a:rPr>
                <a:t>         quả đến hàng phần trăm)   </a:t>
              </a:r>
            </a:p>
          </p:txBody>
        </p:sp>
        <p:pic>
          <p:nvPicPr>
            <p:cNvPr id="6" name="Picture 5"/>
            <p:cNvPicPr>
              <a:picLocks noChangeAspect="1"/>
            </p:cNvPicPr>
            <p:nvPr/>
          </p:nvPicPr>
          <p:blipFill>
            <a:blip r:embed="rId3"/>
            <a:stretch>
              <a:fillRect/>
            </a:stretch>
          </p:blipFill>
          <p:spPr>
            <a:xfrm>
              <a:off x="9646196" y="2278513"/>
              <a:ext cx="2058290" cy="2399503"/>
            </a:xfrm>
            <a:prstGeom prst="rect">
              <a:avLst/>
            </a:prstGeom>
          </p:spPr>
        </p:pic>
      </p:grpSp>
      <p:sp>
        <p:nvSpPr>
          <p:cNvPr id="8" name="TextBox 7"/>
          <p:cNvSpPr txBox="1"/>
          <p:nvPr/>
        </p:nvSpPr>
        <p:spPr>
          <a:xfrm>
            <a:off x="1868555" y="2575096"/>
            <a:ext cx="1351723"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grpSp>
        <p:nvGrpSpPr>
          <p:cNvPr id="4" name="Group 3"/>
          <p:cNvGrpSpPr/>
          <p:nvPr/>
        </p:nvGrpSpPr>
        <p:grpSpPr>
          <a:xfrm>
            <a:off x="767222" y="3121316"/>
            <a:ext cx="7645486" cy="461665"/>
            <a:chOff x="767222" y="3121316"/>
            <a:chExt cx="7645486" cy="461665"/>
          </a:xfrm>
        </p:grpSpPr>
        <p:sp>
          <p:nvSpPr>
            <p:cNvPr id="7" name="TextBox 6"/>
            <p:cNvSpPr txBox="1"/>
            <p:nvPr/>
          </p:nvSpPr>
          <p:spPr>
            <a:xfrm>
              <a:off x="767222" y="3121316"/>
              <a:ext cx="764548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Áp dụng định lí Pythagore, ta có  </a:t>
              </a:r>
            </a:p>
          </p:txBody>
        </p:sp>
        <p:graphicFrame>
          <p:nvGraphicFramePr>
            <p:cNvPr id="3" name="Object 2"/>
            <p:cNvGraphicFramePr>
              <a:graphicFrameLocks noChangeAspect="1"/>
            </p:cNvGraphicFramePr>
            <p:nvPr>
              <p:extLst>
                <p:ext uri="{D42A27DB-BD31-4B8C-83A1-F6EECF244321}">
                  <p14:modId xmlns:p14="http://schemas.microsoft.com/office/powerpoint/2010/main" val="3195531032"/>
                </p:ext>
              </p:extLst>
            </p:nvPr>
          </p:nvGraphicFramePr>
          <p:xfrm>
            <a:off x="4820913" y="3137436"/>
            <a:ext cx="2118374" cy="413341"/>
          </p:xfrm>
          <a:graphic>
            <a:graphicData uri="http://schemas.openxmlformats.org/presentationml/2006/ole">
              <mc:AlternateContent xmlns:mc="http://schemas.openxmlformats.org/markup-compatibility/2006">
                <mc:Choice xmlns:v="urn:schemas-microsoft-com:vml" Requires="v">
                  <p:oleObj spid="_x0000_s14338" name="Equation" r:id="rId4" imgW="1041120" imgH="203040" progId="Equation.DSMT4">
                    <p:embed/>
                  </p:oleObj>
                </mc:Choice>
                <mc:Fallback>
                  <p:oleObj name="Equation" r:id="rId4" imgW="1041120" imgH="203040" progId="Equation.DSMT4">
                    <p:embed/>
                    <p:pic>
                      <p:nvPicPr>
                        <p:cNvPr id="0" name=""/>
                        <p:cNvPicPr/>
                        <p:nvPr/>
                      </p:nvPicPr>
                      <p:blipFill>
                        <a:blip r:embed="rId5"/>
                        <a:stretch>
                          <a:fillRect/>
                        </a:stretch>
                      </p:blipFill>
                      <p:spPr>
                        <a:xfrm>
                          <a:off x="4820913" y="3137436"/>
                          <a:ext cx="2118374" cy="413341"/>
                        </a:xfrm>
                        <a:prstGeom prst="rect">
                          <a:avLst/>
                        </a:prstGeom>
                      </p:spPr>
                    </p:pic>
                  </p:oleObj>
                </mc:Fallback>
              </mc:AlternateContent>
            </a:graphicData>
          </a:graphic>
        </p:graphicFrame>
      </p:grpSp>
      <p:grpSp>
        <p:nvGrpSpPr>
          <p:cNvPr id="15" name="Group 14"/>
          <p:cNvGrpSpPr/>
          <p:nvPr/>
        </p:nvGrpSpPr>
        <p:grpSpPr>
          <a:xfrm>
            <a:off x="767223" y="3570204"/>
            <a:ext cx="3840910" cy="590550"/>
            <a:chOff x="767223" y="3570204"/>
            <a:chExt cx="3840910" cy="590550"/>
          </a:xfrm>
        </p:grpSpPr>
        <p:graphicFrame>
          <p:nvGraphicFramePr>
            <p:cNvPr id="9" name="Object 8"/>
            <p:cNvGraphicFramePr>
              <a:graphicFrameLocks noChangeAspect="1"/>
            </p:cNvGraphicFramePr>
            <p:nvPr>
              <p:extLst>
                <p:ext uri="{D42A27DB-BD31-4B8C-83A1-F6EECF244321}">
                  <p14:modId xmlns:p14="http://schemas.microsoft.com/office/powerpoint/2010/main" val="2164626279"/>
                </p:ext>
              </p:extLst>
            </p:nvPr>
          </p:nvGraphicFramePr>
          <p:xfrm>
            <a:off x="1771270" y="3570204"/>
            <a:ext cx="2836863" cy="590550"/>
          </p:xfrm>
          <a:graphic>
            <a:graphicData uri="http://schemas.openxmlformats.org/presentationml/2006/ole">
              <mc:AlternateContent xmlns:mc="http://schemas.openxmlformats.org/markup-compatibility/2006">
                <mc:Choice xmlns:v="urn:schemas-microsoft-com:vml" Requires="v">
                  <p:oleObj spid="_x0000_s14339" name="Equation" r:id="rId6" imgW="1282680" imgH="266400" progId="Equation.DSMT4">
                    <p:embed/>
                  </p:oleObj>
                </mc:Choice>
                <mc:Fallback>
                  <p:oleObj name="Equation" r:id="rId6" imgW="1282680" imgH="266400" progId="Equation.DSMT4">
                    <p:embed/>
                    <p:pic>
                      <p:nvPicPr>
                        <p:cNvPr id="12" name="Object 11"/>
                        <p:cNvPicPr/>
                        <p:nvPr/>
                      </p:nvPicPr>
                      <p:blipFill>
                        <a:blip r:embed="rId7"/>
                        <a:stretch>
                          <a:fillRect/>
                        </a:stretch>
                      </p:blipFill>
                      <p:spPr>
                        <a:xfrm>
                          <a:off x="1771270" y="3570204"/>
                          <a:ext cx="2836863" cy="590550"/>
                        </a:xfrm>
                        <a:prstGeom prst="rect">
                          <a:avLst/>
                        </a:prstGeom>
                      </p:spPr>
                    </p:pic>
                  </p:oleObj>
                </mc:Fallback>
              </mc:AlternateContent>
            </a:graphicData>
          </a:graphic>
        </p:graphicFrame>
        <p:sp>
          <p:nvSpPr>
            <p:cNvPr id="10" name="TextBox 9"/>
            <p:cNvSpPr txBox="1"/>
            <p:nvPr/>
          </p:nvSpPr>
          <p:spPr>
            <a:xfrm>
              <a:off x="767223" y="3621947"/>
              <a:ext cx="2008094"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Suy ra:  </a:t>
              </a:r>
            </a:p>
          </p:txBody>
        </p:sp>
      </p:grpSp>
      <p:grpSp>
        <p:nvGrpSpPr>
          <p:cNvPr id="16" name="Group 15"/>
          <p:cNvGrpSpPr/>
          <p:nvPr/>
        </p:nvGrpSpPr>
        <p:grpSpPr>
          <a:xfrm>
            <a:off x="767222" y="4171121"/>
            <a:ext cx="8917074" cy="799041"/>
            <a:chOff x="767222" y="4171121"/>
            <a:chExt cx="8917074" cy="799041"/>
          </a:xfrm>
        </p:grpSpPr>
        <p:graphicFrame>
          <p:nvGraphicFramePr>
            <p:cNvPr id="11" name="Object 10"/>
            <p:cNvGraphicFramePr>
              <a:graphicFrameLocks noChangeAspect="1"/>
            </p:cNvGraphicFramePr>
            <p:nvPr>
              <p:extLst>
                <p:ext uri="{D42A27DB-BD31-4B8C-83A1-F6EECF244321}">
                  <p14:modId xmlns:p14="http://schemas.microsoft.com/office/powerpoint/2010/main" val="4159140794"/>
                </p:ext>
              </p:extLst>
            </p:nvPr>
          </p:nvGraphicFramePr>
          <p:xfrm>
            <a:off x="6255627" y="4171121"/>
            <a:ext cx="3428669" cy="799041"/>
          </p:xfrm>
          <a:graphic>
            <a:graphicData uri="http://schemas.openxmlformats.org/presentationml/2006/ole">
              <mc:AlternateContent xmlns:mc="http://schemas.openxmlformats.org/markup-compatibility/2006">
                <mc:Choice xmlns:v="urn:schemas-microsoft-com:vml" Requires="v">
                  <p:oleObj spid="_x0000_s14340" name="Equation" r:id="rId8" imgW="1688760" imgH="393480" progId="Equation.DSMT4">
                    <p:embed/>
                  </p:oleObj>
                </mc:Choice>
                <mc:Fallback>
                  <p:oleObj name="Equation" r:id="rId8" imgW="1688760" imgH="393480" progId="Equation.DSMT4">
                    <p:embed/>
                    <p:pic>
                      <p:nvPicPr>
                        <p:cNvPr id="0" name=""/>
                        <p:cNvPicPr/>
                        <p:nvPr/>
                      </p:nvPicPr>
                      <p:blipFill>
                        <a:blip r:embed="rId9"/>
                        <a:stretch>
                          <a:fillRect/>
                        </a:stretch>
                      </p:blipFill>
                      <p:spPr>
                        <a:xfrm>
                          <a:off x="6255627" y="4171121"/>
                          <a:ext cx="3428669" cy="799041"/>
                        </a:xfrm>
                        <a:prstGeom prst="rect">
                          <a:avLst/>
                        </a:prstGeom>
                      </p:spPr>
                    </p:pic>
                  </p:oleObj>
                </mc:Fallback>
              </mc:AlternateContent>
            </a:graphicData>
          </a:graphic>
        </p:graphicFrame>
        <p:sp>
          <p:nvSpPr>
            <p:cNvPr id="12" name="TextBox 11"/>
            <p:cNvSpPr txBox="1"/>
            <p:nvPr/>
          </p:nvSpPr>
          <p:spPr>
            <a:xfrm>
              <a:off x="767222" y="4313154"/>
              <a:ext cx="595107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Bán kính hình tròn mặt trên của tấm đệm là:</a:t>
              </a:r>
              <a:endParaRPr lang="en-US" sz="2400"/>
            </a:p>
          </p:txBody>
        </p:sp>
      </p:grpSp>
      <p:sp>
        <p:nvSpPr>
          <p:cNvPr id="13" name="Rectangle 12"/>
          <p:cNvSpPr/>
          <p:nvPr/>
        </p:nvSpPr>
        <p:spPr>
          <a:xfrm>
            <a:off x="767222" y="4915969"/>
            <a:ext cx="5705408" cy="461665"/>
          </a:xfrm>
          <a:prstGeom prst="rect">
            <a:avLst/>
          </a:prstGeom>
        </p:spPr>
        <p:txBody>
          <a:bodyPr wrap="none">
            <a:spAutoFit/>
          </a:bodyPr>
          <a:lstStyle/>
          <a:p>
            <a:r>
              <a:rPr lang="en-US" sz="2400">
                <a:latin typeface="Times New Roman" panose="02020603050405020304" pitchFamily="18" charset="0"/>
                <a:cs typeface="Times New Roman" panose="02020603050405020304" pitchFamily="18" charset="0"/>
              </a:rPr>
              <a:t>Diện tích hình tròn mặt trên của tấm đệm là  </a:t>
            </a:r>
            <a:endParaRPr lang="en-US" sz="2400"/>
          </a:p>
        </p:txBody>
      </p:sp>
      <p:graphicFrame>
        <p:nvGraphicFramePr>
          <p:cNvPr id="14" name="Object 13"/>
          <p:cNvGraphicFramePr>
            <a:graphicFrameLocks noChangeAspect="1"/>
          </p:cNvGraphicFramePr>
          <p:nvPr>
            <p:extLst>
              <p:ext uri="{D42A27DB-BD31-4B8C-83A1-F6EECF244321}">
                <p14:modId xmlns:p14="http://schemas.microsoft.com/office/powerpoint/2010/main" val="2925136760"/>
              </p:ext>
            </p:extLst>
          </p:nvPr>
        </p:nvGraphicFramePr>
        <p:xfrm>
          <a:off x="1338954" y="5419586"/>
          <a:ext cx="5600333" cy="674386"/>
        </p:xfrm>
        <a:graphic>
          <a:graphicData uri="http://schemas.openxmlformats.org/presentationml/2006/ole">
            <mc:AlternateContent xmlns:mc="http://schemas.openxmlformats.org/markup-compatibility/2006">
              <mc:Choice xmlns:v="urn:schemas-microsoft-com:vml" Requires="v">
                <p:oleObj spid="_x0000_s14341" name="Equation" r:id="rId10" imgW="2425680" imgH="291960" progId="Equation.DSMT4">
                  <p:embed/>
                </p:oleObj>
              </mc:Choice>
              <mc:Fallback>
                <p:oleObj name="Equation" r:id="rId10" imgW="2425680" imgH="291960" progId="Equation.DSMT4">
                  <p:embed/>
                  <p:pic>
                    <p:nvPicPr>
                      <p:cNvPr id="0" name=""/>
                      <p:cNvPicPr/>
                      <p:nvPr/>
                    </p:nvPicPr>
                    <p:blipFill>
                      <a:blip r:embed="rId11"/>
                      <a:stretch>
                        <a:fillRect/>
                      </a:stretch>
                    </p:blipFill>
                    <p:spPr>
                      <a:xfrm>
                        <a:off x="1338954" y="5419586"/>
                        <a:ext cx="5600333" cy="674386"/>
                      </a:xfrm>
                      <a:prstGeom prst="rect">
                        <a:avLst/>
                      </a:prstGeom>
                    </p:spPr>
                  </p:pic>
                </p:oleObj>
              </mc:Fallback>
            </mc:AlternateContent>
          </a:graphicData>
        </a:graphic>
      </p:graphicFrame>
    </p:spTree>
    <p:extLst>
      <p:ext uri="{BB962C8B-B14F-4D97-AF65-F5344CB8AC3E}">
        <p14:creationId xmlns:p14="http://schemas.microsoft.com/office/powerpoint/2010/main" val="160929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circle(in)">
                                      <p:cBhvr>
                                        <p:cTn id="4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9900" y="431800"/>
            <a:ext cx="7815800" cy="830997"/>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Bài 5</a:t>
            </a:r>
            <a:r>
              <a:rPr lang="en-US" sz="2400">
                <a:latin typeface="Times New Roman" panose="02020603050405020304" pitchFamily="18" charset="0"/>
                <a:cs typeface="Times New Roman" panose="02020603050405020304" pitchFamily="18" charset="0"/>
              </a:rPr>
              <a:t>. Cho hình thang ABCD (AB//CD) nội tiếp đường tròn.</a:t>
            </a:r>
          </a:p>
          <a:p>
            <a:r>
              <a:rPr lang="en-US" sz="2400">
                <a:latin typeface="Times New Roman" panose="02020603050405020304" pitchFamily="18" charset="0"/>
                <a:cs typeface="Times New Roman" panose="02020603050405020304" pitchFamily="18" charset="0"/>
              </a:rPr>
              <a:t>           Chứng minh rằng hình thang ABCD là hình thang cân.</a:t>
            </a:r>
          </a:p>
        </p:txBody>
      </p:sp>
      <p:pic>
        <p:nvPicPr>
          <p:cNvPr id="2" name="Picture 1"/>
          <p:cNvPicPr>
            <a:picLocks noChangeAspect="1"/>
          </p:cNvPicPr>
          <p:nvPr/>
        </p:nvPicPr>
        <p:blipFill>
          <a:blip r:embed="rId3"/>
          <a:stretch>
            <a:fillRect/>
          </a:stretch>
        </p:blipFill>
        <p:spPr>
          <a:xfrm>
            <a:off x="8805788" y="104992"/>
            <a:ext cx="3065187" cy="2576443"/>
          </a:xfrm>
          <a:prstGeom prst="rect">
            <a:avLst/>
          </a:prstGeom>
        </p:spPr>
      </p:pic>
      <p:sp>
        <p:nvSpPr>
          <p:cNvPr id="4" name="TextBox 3"/>
          <p:cNvSpPr txBox="1"/>
          <p:nvPr/>
        </p:nvSpPr>
        <p:spPr>
          <a:xfrm>
            <a:off x="2610676" y="1170033"/>
            <a:ext cx="1351723"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grpSp>
        <p:nvGrpSpPr>
          <p:cNvPr id="7" name="Group 6"/>
          <p:cNvGrpSpPr/>
          <p:nvPr/>
        </p:nvGrpSpPr>
        <p:grpSpPr>
          <a:xfrm>
            <a:off x="1113183" y="1560654"/>
            <a:ext cx="4380135" cy="504527"/>
            <a:chOff x="1113183" y="2103990"/>
            <a:chExt cx="4380135" cy="504527"/>
          </a:xfrm>
        </p:grpSpPr>
        <p:sp>
          <p:nvSpPr>
            <p:cNvPr id="3" name="TextBox 2"/>
            <p:cNvSpPr txBox="1"/>
            <p:nvPr/>
          </p:nvSpPr>
          <p:spPr>
            <a:xfrm>
              <a:off x="1113183" y="2146852"/>
              <a:ext cx="3432313"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Ta có AB//CD (GT) nên </a:t>
              </a:r>
            </a:p>
          </p:txBody>
        </p:sp>
        <p:graphicFrame>
          <p:nvGraphicFramePr>
            <p:cNvPr id="6" name="Object 5"/>
            <p:cNvGraphicFramePr>
              <a:graphicFrameLocks noChangeAspect="1"/>
            </p:cNvGraphicFramePr>
            <p:nvPr>
              <p:extLst>
                <p:ext uri="{D42A27DB-BD31-4B8C-83A1-F6EECF244321}">
                  <p14:modId xmlns:p14="http://schemas.microsoft.com/office/powerpoint/2010/main" val="2005888110"/>
                </p:ext>
              </p:extLst>
            </p:nvPr>
          </p:nvGraphicFramePr>
          <p:xfrm>
            <a:off x="4226934" y="2103990"/>
            <a:ext cx="1266384" cy="465202"/>
          </p:xfrm>
          <a:graphic>
            <a:graphicData uri="http://schemas.openxmlformats.org/presentationml/2006/ole">
              <mc:AlternateContent xmlns:mc="http://schemas.openxmlformats.org/markup-compatibility/2006">
                <mc:Choice xmlns:v="urn:schemas-microsoft-com:vml" Requires="v">
                  <p:oleObj spid="_x0000_s15362" name="Equation" r:id="rId4" imgW="622080" imgH="228600" progId="Equation.DSMT4">
                    <p:embed/>
                  </p:oleObj>
                </mc:Choice>
                <mc:Fallback>
                  <p:oleObj name="Equation" r:id="rId4" imgW="622080" imgH="228600" progId="Equation.DSMT4">
                    <p:embed/>
                    <p:pic>
                      <p:nvPicPr>
                        <p:cNvPr id="0" name=""/>
                        <p:cNvPicPr/>
                        <p:nvPr/>
                      </p:nvPicPr>
                      <p:blipFill>
                        <a:blip r:embed="rId5"/>
                        <a:stretch>
                          <a:fillRect/>
                        </a:stretch>
                      </p:blipFill>
                      <p:spPr>
                        <a:xfrm>
                          <a:off x="4226934" y="2103990"/>
                          <a:ext cx="1266384" cy="465202"/>
                        </a:xfrm>
                        <a:prstGeom prst="rect">
                          <a:avLst/>
                        </a:prstGeom>
                      </p:spPr>
                    </p:pic>
                  </p:oleObj>
                </mc:Fallback>
              </mc:AlternateContent>
            </a:graphicData>
          </a:graphic>
        </p:graphicFrame>
      </p:grpSp>
      <p:graphicFrame>
        <p:nvGraphicFramePr>
          <p:cNvPr id="8" name="Object 7"/>
          <p:cNvGraphicFramePr>
            <a:graphicFrameLocks noChangeAspect="1"/>
          </p:cNvGraphicFramePr>
          <p:nvPr>
            <p:extLst>
              <p:ext uri="{D42A27DB-BD31-4B8C-83A1-F6EECF244321}">
                <p14:modId xmlns:p14="http://schemas.microsoft.com/office/powerpoint/2010/main" val="1994760367"/>
              </p:ext>
            </p:extLst>
          </p:nvPr>
        </p:nvGraphicFramePr>
        <p:xfrm>
          <a:off x="2600325" y="2032000"/>
          <a:ext cx="4451350" cy="846138"/>
        </p:xfrm>
        <a:graphic>
          <a:graphicData uri="http://schemas.openxmlformats.org/presentationml/2006/ole">
            <mc:AlternateContent xmlns:mc="http://schemas.openxmlformats.org/markup-compatibility/2006">
              <mc:Choice xmlns:v="urn:schemas-microsoft-com:vml" Requires="v">
                <p:oleObj spid="_x0000_s15363" name="Equation" r:id="rId6" imgW="2336760" imgH="444240" progId="Equation.DSMT4">
                  <p:embed/>
                </p:oleObj>
              </mc:Choice>
              <mc:Fallback>
                <p:oleObj name="Equation" r:id="rId6" imgW="2336760" imgH="444240" progId="Equation.DSMT4">
                  <p:embed/>
                  <p:pic>
                    <p:nvPicPr>
                      <p:cNvPr id="0" name=""/>
                      <p:cNvPicPr/>
                      <p:nvPr/>
                    </p:nvPicPr>
                    <p:blipFill>
                      <a:blip r:embed="rId7"/>
                      <a:stretch>
                        <a:fillRect/>
                      </a:stretch>
                    </p:blipFill>
                    <p:spPr>
                      <a:xfrm>
                        <a:off x="2600325" y="2032000"/>
                        <a:ext cx="4451350" cy="846138"/>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998090218"/>
              </p:ext>
            </p:extLst>
          </p:nvPr>
        </p:nvGraphicFramePr>
        <p:xfrm>
          <a:off x="2552700" y="2886075"/>
          <a:ext cx="4532313" cy="847725"/>
        </p:xfrm>
        <a:graphic>
          <a:graphicData uri="http://schemas.openxmlformats.org/presentationml/2006/ole">
            <mc:AlternateContent xmlns:mc="http://schemas.openxmlformats.org/markup-compatibility/2006">
              <mc:Choice xmlns:v="urn:schemas-microsoft-com:vml" Requires="v">
                <p:oleObj spid="_x0000_s15364" name="Equation" r:id="rId8" imgW="2374560" imgH="444240" progId="Equation.DSMT4">
                  <p:embed/>
                </p:oleObj>
              </mc:Choice>
              <mc:Fallback>
                <p:oleObj name="Equation" r:id="rId8" imgW="2374560" imgH="444240" progId="Equation.DSMT4">
                  <p:embed/>
                  <p:pic>
                    <p:nvPicPr>
                      <p:cNvPr id="0" name=""/>
                      <p:cNvPicPr/>
                      <p:nvPr/>
                    </p:nvPicPr>
                    <p:blipFill>
                      <a:blip r:embed="rId9"/>
                      <a:stretch>
                        <a:fillRect/>
                      </a:stretch>
                    </p:blipFill>
                    <p:spPr>
                      <a:xfrm>
                        <a:off x="2552700" y="2886075"/>
                        <a:ext cx="4532313" cy="847725"/>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291749301"/>
              </p:ext>
            </p:extLst>
          </p:nvPr>
        </p:nvGraphicFramePr>
        <p:xfrm>
          <a:off x="2903538" y="3802063"/>
          <a:ext cx="1595437" cy="474662"/>
        </p:xfrm>
        <a:graphic>
          <a:graphicData uri="http://schemas.openxmlformats.org/presentationml/2006/ole">
            <mc:AlternateContent xmlns:mc="http://schemas.openxmlformats.org/markup-compatibility/2006">
              <mc:Choice xmlns:v="urn:schemas-microsoft-com:vml" Requires="v">
                <p:oleObj spid="_x0000_s15365" name="Equation" r:id="rId10" imgW="698400" imgH="228600" progId="Equation.DSMT4">
                  <p:embed/>
                </p:oleObj>
              </mc:Choice>
              <mc:Fallback>
                <p:oleObj name="Equation" r:id="rId10" imgW="698400" imgH="228600" progId="Equation.DSMT4">
                  <p:embed/>
                  <p:pic>
                    <p:nvPicPr>
                      <p:cNvPr id="0" name=""/>
                      <p:cNvPicPr/>
                      <p:nvPr/>
                    </p:nvPicPr>
                    <p:blipFill>
                      <a:blip r:embed="rId11"/>
                      <a:stretch>
                        <a:fillRect/>
                      </a:stretch>
                    </p:blipFill>
                    <p:spPr>
                      <a:xfrm>
                        <a:off x="2903538" y="3802063"/>
                        <a:ext cx="1595437" cy="474662"/>
                      </a:xfrm>
                      <a:prstGeom prst="rect">
                        <a:avLst/>
                      </a:prstGeom>
                    </p:spPr>
                  </p:pic>
                </p:oleObj>
              </mc:Fallback>
            </mc:AlternateContent>
          </a:graphicData>
        </a:graphic>
      </p:graphicFrame>
      <p:grpSp>
        <p:nvGrpSpPr>
          <p:cNvPr id="22" name="Group 21"/>
          <p:cNvGrpSpPr/>
          <p:nvPr/>
        </p:nvGrpSpPr>
        <p:grpSpPr>
          <a:xfrm>
            <a:off x="893001" y="4765883"/>
            <a:ext cx="4787072" cy="584325"/>
            <a:chOff x="831851" y="4325977"/>
            <a:chExt cx="4787072" cy="584325"/>
          </a:xfrm>
        </p:grpSpPr>
        <p:sp>
          <p:nvSpPr>
            <p:cNvPr id="18" name="TextBox 17"/>
            <p:cNvSpPr txBox="1"/>
            <p:nvPr/>
          </p:nvSpPr>
          <p:spPr>
            <a:xfrm>
              <a:off x="831851" y="4448637"/>
              <a:ext cx="3289575"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Từ (1), (2), (3) suy ra</a:t>
              </a:r>
            </a:p>
          </p:txBody>
        </p:sp>
        <p:graphicFrame>
          <p:nvGraphicFramePr>
            <p:cNvPr id="19" name="Object 18"/>
            <p:cNvGraphicFramePr>
              <a:graphicFrameLocks noChangeAspect="1"/>
            </p:cNvGraphicFramePr>
            <p:nvPr>
              <p:extLst>
                <p:ext uri="{D42A27DB-BD31-4B8C-83A1-F6EECF244321}">
                  <p14:modId xmlns:p14="http://schemas.microsoft.com/office/powerpoint/2010/main" val="4119463516"/>
                </p:ext>
              </p:extLst>
            </p:nvPr>
          </p:nvGraphicFramePr>
          <p:xfrm>
            <a:off x="3808495" y="4325977"/>
            <a:ext cx="1810428" cy="493753"/>
          </p:xfrm>
          <a:graphic>
            <a:graphicData uri="http://schemas.openxmlformats.org/presentationml/2006/ole">
              <mc:AlternateContent xmlns:mc="http://schemas.openxmlformats.org/markup-compatibility/2006">
                <mc:Choice xmlns:v="urn:schemas-microsoft-com:vml" Requires="v">
                  <p:oleObj spid="_x0000_s15366" name="Equation" r:id="rId12" imgW="838080" imgH="228600" progId="Equation.DSMT4">
                    <p:embed/>
                  </p:oleObj>
                </mc:Choice>
                <mc:Fallback>
                  <p:oleObj name="Equation" r:id="rId12" imgW="838080" imgH="228600" progId="Equation.DSMT4">
                    <p:embed/>
                    <p:pic>
                      <p:nvPicPr>
                        <p:cNvPr id="0" name=""/>
                        <p:cNvPicPr/>
                        <p:nvPr/>
                      </p:nvPicPr>
                      <p:blipFill>
                        <a:blip r:embed="rId13"/>
                        <a:stretch>
                          <a:fillRect/>
                        </a:stretch>
                      </p:blipFill>
                      <p:spPr>
                        <a:xfrm>
                          <a:off x="3808495" y="4325977"/>
                          <a:ext cx="1810428" cy="493753"/>
                        </a:xfrm>
                        <a:prstGeom prst="rect">
                          <a:avLst/>
                        </a:prstGeom>
                      </p:spPr>
                    </p:pic>
                  </p:oleObj>
                </mc:Fallback>
              </mc:AlternateContent>
            </a:graphicData>
          </a:graphic>
        </p:graphicFrame>
      </p:grpSp>
      <p:grpSp>
        <p:nvGrpSpPr>
          <p:cNvPr id="23" name="Group 22"/>
          <p:cNvGrpSpPr/>
          <p:nvPr/>
        </p:nvGrpSpPr>
        <p:grpSpPr>
          <a:xfrm>
            <a:off x="870416" y="5420102"/>
            <a:ext cx="5870067" cy="552237"/>
            <a:chOff x="830040" y="5166749"/>
            <a:chExt cx="5870067" cy="552237"/>
          </a:xfrm>
        </p:grpSpPr>
        <p:sp>
          <p:nvSpPr>
            <p:cNvPr id="20" name="Rectangle 19"/>
            <p:cNvSpPr/>
            <p:nvPr/>
          </p:nvSpPr>
          <p:spPr>
            <a:xfrm>
              <a:off x="830040" y="5257321"/>
              <a:ext cx="4228081" cy="461665"/>
            </a:xfrm>
            <a:prstGeom prst="rect">
              <a:avLst/>
            </a:prstGeom>
          </p:spPr>
          <p:txBody>
            <a:bodyPr wrap="none">
              <a:spAutoFit/>
            </a:bodyPr>
            <a:lstStyle/>
            <a:p>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thang ABCD (AB//CD)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endParaRPr lang="en-US" sz="2400" dirty="0"/>
            </a:p>
          </p:txBody>
        </p:sp>
        <p:graphicFrame>
          <p:nvGraphicFramePr>
            <p:cNvPr id="21" name="Object 20"/>
            <p:cNvGraphicFramePr>
              <a:graphicFrameLocks noChangeAspect="1"/>
            </p:cNvGraphicFramePr>
            <p:nvPr>
              <p:extLst>
                <p:ext uri="{D42A27DB-BD31-4B8C-83A1-F6EECF244321}">
                  <p14:modId xmlns:p14="http://schemas.microsoft.com/office/powerpoint/2010/main" val="4210810939"/>
                </p:ext>
              </p:extLst>
            </p:nvPr>
          </p:nvGraphicFramePr>
          <p:xfrm>
            <a:off x="4899882" y="5166749"/>
            <a:ext cx="1800225" cy="485775"/>
          </p:xfrm>
          <a:graphic>
            <a:graphicData uri="http://schemas.openxmlformats.org/presentationml/2006/ole">
              <mc:AlternateContent xmlns:mc="http://schemas.openxmlformats.org/markup-compatibility/2006">
                <mc:Choice xmlns:v="urn:schemas-microsoft-com:vml" Requires="v">
                  <p:oleObj spid="_x0000_s15367" name="Equation" r:id="rId14" imgW="1800299" imgH="485666" progId="Equation.DSMT4">
                    <p:embed/>
                  </p:oleObj>
                </mc:Choice>
                <mc:Fallback>
                  <p:oleObj name="Equation" r:id="rId14" imgW="1800299" imgH="485666" progId="Equation.DSMT4">
                    <p:embed/>
                    <p:pic>
                      <p:nvPicPr>
                        <p:cNvPr id="0" name=""/>
                        <p:cNvPicPr/>
                        <p:nvPr/>
                      </p:nvPicPr>
                      <p:blipFill>
                        <a:blip r:embed="rId15"/>
                        <a:stretch>
                          <a:fillRect/>
                        </a:stretch>
                      </p:blipFill>
                      <p:spPr>
                        <a:xfrm>
                          <a:off x="4899882" y="5166749"/>
                          <a:ext cx="1800225" cy="485775"/>
                        </a:xfrm>
                        <a:prstGeom prst="rect">
                          <a:avLst/>
                        </a:prstGeom>
                      </p:spPr>
                    </p:pic>
                  </p:oleObj>
                </mc:Fallback>
              </mc:AlternateContent>
            </a:graphicData>
          </a:graphic>
        </p:graphicFrame>
      </p:grpSp>
      <p:sp>
        <p:nvSpPr>
          <p:cNvPr id="24" name="TextBox 23"/>
          <p:cNvSpPr txBox="1"/>
          <p:nvPr/>
        </p:nvSpPr>
        <p:spPr>
          <a:xfrm>
            <a:off x="870416" y="6042233"/>
            <a:ext cx="850789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Do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thang ABCD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thang </a:t>
            </a:r>
            <a:r>
              <a:rPr lang="en-US" sz="2400" dirty="0" err="1">
                <a:latin typeface="Times New Roman" panose="02020603050405020304" pitchFamily="18" charset="0"/>
                <a:cs typeface="Times New Roman" panose="02020603050405020304" pitchFamily="18" charset="0"/>
              </a:rPr>
              <a:t>cân</a:t>
            </a:r>
            <a:r>
              <a:rPr lang="en-US" sz="2400" dirty="0">
                <a:latin typeface="Times New Roman" panose="02020603050405020304" pitchFamily="18" charset="0"/>
                <a:cs typeface="Times New Roman" panose="02020603050405020304" pitchFamily="18" charset="0"/>
              </a:rPr>
              <a:t>.</a:t>
            </a:r>
          </a:p>
        </p:txBody>
      </p:sp>
      <p:graphicFrame>
        <p:nvGraphicFramePr>
          <p:cNvPr id="10" name="Object 9">
            <a:extLst>
              <a:ext uri="{FF2B5EF4-FFF2-40B4-BE49-F238E27FC236}">
                <a16:creationId xmlns:a16="http://schemas.microsoft.com/office/drawing/2014/main" xmlns="" id="{38E1EE60-08D5-6974-60E6-6D690384A6CD}"/>
              </a:ext>
            </a:extLst>
          </p:cNvPr>
          <p:cNvGraphicFramePr>
            <a:graphicFrameLocks noChangeAspect="1"/>
          </p:cNvGraphicFramePr>
          <p:nvPr>
            <p:extLst>
              <p:ext uri="{D42A27DB-BD31-4B8C-83A1-F6EECF244321}">
                <p14:modId xmlns:p14="http://schemas.microsoft.com/office/powerpoint/2010/main" val="1064600406"/>
              </p:ext>
            </p:extLst>
          </p:nvPr>
        </p:nvGraphicFramePr>
        <p:xfrm>
          <a:off x="2984456" y="4253414"/>
          <a:ext cx="2508862" cy="596937"/>
        </p:xfrm>
        <a:graphic>
          <a:graphicData uri="http://schemas.openxmlformats.org/presentationml/2006/ole">
            <mc:AlternateContent xmlns:mc="http://schemas.openxmlformats.org/markup-compatibility/2006">
              <mc:Choice xmlns:v="urn:schemas-microsoft-com:vml" Requires="v">
                <p:oleObj spid="_x0000_s15368" name="Equation" r:id="rId16" imgW="1381119" imgH="328127" progId="Equation.DSMT4">
                  <p:embed/>
                </p:oleObj>
              </mc:Choice>
              <mc:Fallback>
                <p:oleObj name="Equation" r:id="rId16" imgW="1381119" imgH="328127" progId="Equation.DSMT4">
                  <p:embed/>
                  <p:pic>
                    <p:nvPicPr>
                      <p:cNvPr id="0" name=""/>
                      <p:cNvPicPr/>
                      <p:nvPr/>
                    </p:nvPicPr>
                    <p:blipFill>
                      <a:blip r:embed="rId17"/>
                      <a:stretch>
                        <a:fillRect/>
                      </a:stretch>
                    </p:blipFill>
                    <p:spPr>
                      <a:xfrm>
                        <a:off x="2984456" y="4253414"/>
                        <a:ext cx="2508862" cy="596937"/>
                      </a:xfrm>
                      <a:prstGeom prst="rect">
                        <a:avLst/>
                      </a:prstGeom>
                    </p:spPr>
                  </p:pic>
                </p:oleObj>
              </mc:Fallback>
            </mc:AlternateContent>
          </a:graphicData>
        </a:graphic>
      </p:graphicFrame>
    </p:spTree>
    <p:extLst>
      <p:ext uri="{BB962C8B-B14F-4D97-AF65-F5344CB8AC3E}">
        <p14:creationId xmlns:p14="http://schemas.microsoft.com/office/powerpoint/2010/main" val="794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1000"/>
                                        <p:tgtEl>
                                          <p:spTgt spid="23"/>
                                        </p:tgtEl>
                                      </p:cBhvr>
                                    </p:animEffect>
                                    <p:anim calcmode="lin" valueType="num">
                                      <p:cBhvr>
                                        <p:cTn id="47" dur="1000" fill="hold"/>
                                        <p:tgtEl>
                                          <p:spTgt spid="23"/>
                                        </p:tgtEl>
                                        <p:attrNameLst>
                                          <p:attrName>ppt_x</p:attrName>
                                        </p:attrNameLst>
                                      </p:cBhvr>
                                      <p:tavLst>
                                        <p:tav tm="0">
                                          <p:val>
                                            <p:strVal val="#ppt_x"/>
                                          </p:val>
                                        </p:tav>
                                        <p:tav tm="100000">
                                          <p:val>
                                            <p:strVal val="#ppt_x"/>
                                          </p:val>
                                        </p:tav>
                                      </p:tavLst>
                                    </p:anim>
                                    <p:anim calcmode="lin" valueType="num">
                                      <p:cBhvr>
                                        <p:cTn id="4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1000"/>
                                        <p:tgtEl>
                                          <p:spTgt spid="24"/>
                                        </p:tgtEl>
                                      </p:cBhvr>
                                    </p:animEffect>
                                    <p:anim calcmode="lin" valueType="num">
                                      <p:cBhvr>
                                        <p:cTn id="54" dur="1000" fill="hold"/>
                                        <p:tgtEl>
                                          <p:spTgt spid="24"/>
                                        </p:tgtEl>
                                        <p:attrNameLst>
                                          <p:attrName>ppt_x</p:attrName>
                                        </p:attrNameLst>
                                      </p:cBhvr>
                                      <p:tavLst>
                                        <p:tav tm="0">
                                          <p:val>
                                            <p:strVal val="#ppt_x"/>
                                          </p:val>
                                        </p:tav>
                                        <p:tav tm="100000">
                                          <p:val>
                                            <p:strVal val="#ppt_x"/>
                                          </p:val>
                                        </p:tav>
                                      </p:tavLst>
                                    </p:anim>
                                    <p:anim calcmode="lin" valueType="num">
                                      <p:cBhvr>
                                        <p:cTn id="5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93199" y="355600"/>
            <a:ext cx="10152601" cy="1200329"/>
            <a:chOff x="693199" y="635000"/>
            <a:chExt cx="10152601" cy="1200329"/>
          </a:xfrm>
        </p:grpSpPr>
        <p:sp>
          <p:nvSpPr>
            <p:cNvPr id="5" name="TextBox 4"/>
            <p:cNvSpPr txBox="1"/>
            <p:nvPr/>
          </p:nvSpPr>
          <p:spPr>
            <a:xfrm>
              <a:off x="693199" y="635000"/>
              <a:ext cx="10152601" cy="1200329"/>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Bài 6</a:t>
              </a:r>
              <a:r>
                <a:rPr lang="en-US" sz="2400">
                  <a:latin typeface="Times New Roman" panose="02020603050405020304" pitchFamily="18" charset="0"/>
                  <a:cs typeface="Times New Roman" panose="02020603050405020304" pitchFamily="18" charset="0"/>
                </a:rPr>
                <a:t>. Cho tứ giác nội tiếp ABCD có hai đường chéo AC và BD cắt nhau tại I.</a:t>
              </a:r>
            </a:p>
            <a:p>
              <a:r>
                <a:rPr lang="en-US" sz="2400">
                  <a:latin typeface="Times New Roman" panose="02020603050405020304" pitchFamily="18" charset="0"/>
                  <a:cs typeface="Times New Roman" panose="02020603050405020304" pitchFamily="18" charset="0"/>
                </a:rPr>
                <a:t>           a) Hai góc ABD và ACD có bằng nhau không? Vì sao?</a:t>
              </a:r>
            </a:p>
            <a:p>
              <a:r>
                <a:rPr lang="en-US" sz="2400">
                  <a:latin typeface="Times New Roman" panose="02020603050405020304" pitchFamily="18" charset="0"/>
                  <a:cs typeface="Times New Roman" panose="02020603050405020304" pitchFamily="18" charset="0"/>
                </a:rPr>
                <a:t>           b) Chứng minh                             và IA.IC = IB.ID.     </a:t>
              </a:r>
            </a:p>
          </p:txBody>
        </p:sp>
        <p:graphicFrame>
          <p:nvGraphicFramePr>
            <p:cNvPr id="7" name="Object 6"/>
            <p:cNvGraphicFramePr>
              <a:graphicFrameLocks noChangeAspect="1"/>
            </p:cNvGraphicFramePr>
            <p:nvPr>
              <p:extLst>
                <p:ext uri="{D42A27DB-BD31-4B8C-83A1-F6EECF244321}">
                  <p14:modId xmlns:p14="http://schemas.microsoft.com/office/powerpoint/2010/main" val="3789975897"/>
                </p:ext>
              </p:extLst>
            </p:nvPr>
          </p:nvGraphicFramePr>
          <p:xfrm>
            <a:off x="3517900" y="1409700"/>
            <a:ext cx="2055813" cy="400050"/>
          </p:xfrm>
          <a:graphic>
            <a:graphicData uri="http://schemas.openxmlformats.org/presentationml/2006/ole">
              <mc:AlternateContent xmlns:mc="http://schemas.openxmlformats.org/markup-compatibility/2006">
                <mc:Choice xmlns:v="urn:schemas-microsoft-com:vml" Requires="v">
                  <p:oleObj spid="_x0000_s16386" name="Equation" r:id="rId3" imgW="914400" imgH="177480" progId="Equation.DSMT4">
                    <p:embed/>
                  </p:oleObj>
                </mc:Choice>
                <mc:Fallback>
                  <p:oleObj name="Equation" r:id="rId3" imgW="914400" imgH="177480" progId="Equation.DSMT4">
                    <p:embed/>
                    <p:pic>
                      <p:nvPicPr>
                        <p:cNvPr id="0" name=""/>
                        <p:cNvPicPr/>
                        <p:nvPr/>
                      </p:nvPicPr>
                      <p:blipFill>
                        <a:blip r:embed="rId4"/>
                        <a:stretch>
                          <a:fillRect/>
                        </a:stretch>
                      </p:blipFill>
                      <p:spPr>
                        <a:xfrm>
                          <a:off x="3517900" y="1409700"/>
                          <a:ext cx="2055813" cy="400050"/>
                        </a:xfrm>
                        <a:prstGeom prst="rect">
                          <a:avLst/>
                        </a:prstGeom>
                      </p:spPr>
                    </p:pic>
                  </p:oleObj>
                </mc:Fallback>
              </mc:AlternateContent>
            </a:graphicData>
          </a:graphic>
        </p:graphicFrame>
      </p:grpSp>
      <p:sp>
        <p:nvSpPr>
          <p:cNvPr id="6" name="TextBox 5"/>
          <p:cNvSpPr txBox="1"/>
          <p:nvPr/>
        </p:nvSpPr>
        <p:spPr>
          <a:xfrm>
            <a:off x="2833583" y="1555929"/>
            <a:ext cx="1351723"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sp>
        <p:nvSpPr>
          <p:cNvPr id="3" name="Rectangle 2"/>
          <p:cNvSpPr/>
          <p:nvPr/>
        </p:nvSpPr>
        <p:spPr>
          <a:xfrm>
            <a:off x="693199" y="2042994"/>
            <a:ext cx="7549653" cy="830997"/>
          </a:xfrm>
          <a:prstGeom prst="rect">
            <a:avLst/>
          </a:prstGeom>
        </p:spPr>
        <p:txBody>
          <a:bodyPr wrap="square">
            <a:spAutoFit/>
          </a:bodyPr>
          <a:lstStyle/>
          <a:p>
            <a:r>
              <a:rPr lang="en-US" sz="2400">
                <a:latin typeface="Times New Roman" panose="02020603050405020304" pitchFamily="18" charset="0"/>
                <a:cs typeface="Times New Roman" panose="02020603050405020304" pitchFamily="18" charset="0"/>
              </a:rPr>
              <a:t>a) Hai góc ABD và ACD bằng nhau. Vì hai góc nội tiếp</a:t>
            </a:r>
          </a:p>
          <a:p>
            <a:r>
              <a:rPr lang="en-US" sz="2400">
                <a:latin typeface="Times New Roman" panose="02020603050405020304" pitchFamily="18" charset="0"/>
                <a:cs typeface="Times New Roman" panose="02020603050405020304" pitchFamily="18" charset="0"/>
              </a:rPr>
              <a:t>      cùng chắn cung AD</a:t>
            </a:r>
            <a:endParaRPr lang="en-US" sz="2400"/>
          </a:p>
        </p:txBody>
      </p:sp>
      <p:pic>
        <p:nvPicPr>
          <p:cNvPr id="9" name="Picture 8"/>
          <p:cNvPicPr>
            <a:picLocks noChangeAspect="1"/>
          </p:cNvPicPr>
          <p:nvPr/>
        </p:nvPicPr>
        <p:blipFill>
          <a:blip r:embed="rId5"/>
          <a:stretch>
            <a:fillRect/>
          </a:stretch>
        </p:blipFill>
        <p:spPr>
          <a:xfrm>
            <a:off x="8666922" y="690267"/>
            <a:ext cx="3132833" cy="3039643"/>
          </a:xfrm>
          <a:prstGeom prst="rect">
            <a:avLst/>
          </a:prstGeom>
        </p:spPr>
      </p:pic>
      <p:sp>
        <p:nvSpPr>
          <p:cNvPr id="11" name="TextBox 10"/>
          <p:cNvSpPr txBox="1"/>
          <p:nvPr/>
        </p:nvSpPr>
        <p:spPr>
          <a:xfrm>
            <a:off x="693199" y="2987090"/>
            <a:ext cx="486354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b) Xét hai tam giác IAB và ICD có:</a:t>
            </a:r>
          </a:p>
        </p:txBody>
      </p:sp>
      <p:grpSp>
        <p:nvGrpSpPr>
          <p:cNvPr id="19" name="Group 18"/>
          <p:cNvGrpSpPr/>
          <p:nvPr/>
        </p:nvGrpSpPr>
        <p:grpSpPr>
          <a:xfrm>
            <a:off x="1254816" y="3448755"/>
            <a:ext cx="3889368" cy="491894"/>
            <a:chOff x="1254816" y="3448755"/>
            <a:chExt cx="3889368" cy="491894"/>
          </a:xfrm>
        </p:grpSpPr>
        <p:graphicFrame>
          <p:nvGraphicFramePr>
            <p:cNvPr id="12" name="Object 11"/>
            <p:cNvGraphicFramePr>
              <a:graphicFrameLocks noChangeAspect="1"/>
            </p:cNvGraphicFramePr>
            <p:nvPr>
              <p:extLst>
                <p:ext uri="{D42A27DB-BD31-4B8C-83A1-F6EECF244321}">
                  <p14:modId xmlns:p14="http://schemas.microsoft.com/office/powerpoint/2010/main" val="1397826166"/>
                </p:ext>
              </p:extLst>
            </p:nvPr>
          </p:nvGraphicFramePr>
          <p:xfrm>
            <a:off x="1254816" y="3448755"/>
            <a:ext cx="1740175" cy="474593"/>
          </p:xfrm>
          <a:graphic>
            <a:graphicData uri="http://schemas.openxmlformats.org/presentationml/2006/ole">
              <mc:AlternateContent xmlns:mc="http://schemas.openxmlformats.org/markup-compatibility/2006">
                <mc:Choice xmlns:v="urn:schemas-microsoft-com:vml" Requires="v">
                  <p:oleObj spid="_x0000_s16387" name="Equation" r:id="rId6" imgW="838080" imgH="228600" progId="Equation.DSMT4">
                    <p:embed/>
                  </p:oleObj>
                </mc:Choice>
                <mc:Fallback>
                  <p:oleObj name="Equation" r:id="rId6" imgW="838080" imgH="228600" progId="Equation.DSMT4">
                    <p:embed/>
                    <p:pic>
                      <p:nvPicPr>
                        <p:cNvPr id="0" name=""/>
                        <p:cNvPicPr/>
                        <p:nvPr/>
                      </p:nvPicPr>
                      <p:blipFill>
                        <a:blip r:embed="rId7"/>
                        <a:stretch>
                          <a:fillRect/>
                        </a:stretch>
                      </p:blipFill>
                      <p:spPr>
                        <a:xfrm>
                          <a:off x="1254816" y="3448755"/>
                          <a:ext cx="1740175" cy="474593"/>
                        </a:xfrm>
                        <a:prstGeom prst="rect">
                          <a:avLst/>
                        </a:prstGeom>
                      </p:spPr>
                    </p:pic>
                  </p:oleObj>
                </mc:Fallback>
              </mc:AlternateContent>
            </a:graphicData>
          </a:graphic>
        </p:graphicFrame>
        <p:sp>
          <p:nvSpPr>
            <p:cNvPr id="14" name="TextBox 13"/>
            <p:cNvSpPr txBox="1"/>
            <p:nvPr/>
          </p:nvSpPr>
          <p:spPr>
            <a:xfrm>
              <a:off x="3050340" y="3478984"/>
              <a:ext cx="2093844"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(theo câu a)</a:t>
              </a:r>
            </a:p>
          </p:txBody>
        </p:sp>
      </p:grpSp>
      <p:grpSp>
        <p:nvGrpSpPr>
          <p:cNvPr id="20" name="Group 19"/>
          <p:cNvGrpSpPr/>
          <p:nvPr/>
        </p:nvGrpSpPr>
        <p:grpSpPr>
          <a:xfrm>
            <a:off x="1254816" y="3992201"/>
            <a:ext cx="4558166" cy="478688"/>
            <a:chOff x="1254816" y="3992201"/>
            <a:chExt cx="4558166" cy="478688"/>
          </a:xfrm>
        </p:grpSpPr>
        <p:graphicFrame>
          <p:nvGraphicFramePr>
            <p:cNvPr id="13" name="Object 12"/>
            <p:cNvGraphicFramePr>
              <a:graphicFrameLocks noChangeAspect="1"/>
            </p:cNvGraphicFramePr>
            <p:nvPr>
              <p:extLst>
                <p:ext uri="{D42A27DB-BD31-4B8C-83A1-F6EECF244321}">
                  <p14:modId xmlns:p14="http://schemas.microsoft.com/office/powerpoint/2010/main" val="1088271575"/>
                </p:ext>
              </p:extLst>
            </p:nvPr>
          </p:nvGraphicFramePr>
          <p:xfrm>
            <a:off x="1254816" y="3992201"/>
            <a:ext cx="1489251" cy="478688"/>
          </p:xfrm>
          <a:graphic>
            <a:graphicData uri="http://schemas.openxmlformats.org/presentationml/2006/ole">
              <mc:AlternateContent xmlns:mc="http://schemas.openxmlformats.org/markup-compatibility/2006">
                <mc:Choice xmlns:v="urn:schemas-microsoft-com:vml" Requires="v">
                  <p:oleObj spid="_x0000_s16388" name="Equation" r:id="rId8" imgW="711000" imgH="228600" progId="Equation.DSMT4">
                    <p:embed/>
                  </p:oleObj>
                </mc:Choice>
                <mc:Fallback>
                  <p:oleObj name="Equation" r:id="rId8" imgW="711000" imgH="228600" progId="Equation.DSMT4">
                    <p:embed/>
                    <p:pic>
                      <p:nvPicPr>
                        <p:cNvPr id="0" name=""/>
                        <p:cNvPicPr/>
                        <p:nvPr/>
                      </p:nvPicPr>
                      <p:blipFill>
                        <a:blip r:embed="rId9"/>
                        <a:stretch>
                          <a:fillRect/>
                        </a:stretch>
                      </p:blipFill>
                      <p:spPr>
                        <a:xfrm>
                          <a:off x="1254816" y="3992201"/>
                          <a:ext cx="1489251" cy="478688"/>
                        </a:xfrm>
                        <a:prstGeom prst="rect">
                          <a:avLst/>
                        </a:prstGeom>
                      </p:spPr>
                    </p:pic>
                  </p:oleObj>
                </mc:Fallback>
              </mc:AlternateContent>
            </a:graphicData>
          </a:graphic>
        </p:graphicFrame>
        <p:sp>
          <p:nvSpPr>
            <p:cNvPr id="15" name="TextBox 14"/>
            <p:cNvSpPr txBox="1"/>
            <p:nvPr/>
          </p:nvSpPr>
          <p:spPr>
            <a:xfrm>
              <a:off x="2833583" y="4009224"/>
              <a:ext cx="2979399"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(hai góc đối đỉnh)</a:t>
              </a:r>
            </a:p>
          </p:txBody>
        </p:sp>
      </p:grpSp>
      <p:graphicFrame>
        <p:nvGraphicFramePr>
          <p:cNvPr id="17" name="Object 16"/>
          <p:cNvGraphicFramePr>
            <a:graphicFrameLocks noChangeAspect="1"/>
          </p:cNvGraphicFramePr>
          <p:nvPr>
            <p:extLst>
              <p:ext uri="{D42A27DB-BD31-4B8C-83A1-F6EECF244321}">
                <p14:modId xmlns:p14="http://schemas.microsoft.com/office/powerpoint/2010/main" val="3463539787"/>
              </p:ext>
            </p:extLst>
          </p:nvPr>
        </p:nvGraphicFramePr>
        <p:xfrm>
          <a:off x="804863" y="4522928"/>
          <a:ext cx="3992424" cy="437526"/>
        </p:xfrm>
        <a:graphic>
          <a:graphicData uri="http://schemas.openxmlformats.org/presentationml/2006/ole">
            <mc:AlternateContent xmlns:mc="http://schemas.openxmlformats.org/markup-compatibility/2006">
              <mc:Choice xmlns:v="urn:schemas-microsoft-com:vml" Requires="v">
                <p:oleObj spid="_x0000_s16389" name="Equation" r:id="rId10" imgW="1854000" imgH="203040" progId="Equation.DSMT4">
                  <p:embed/>
                </p:oleObj>
              </mc:Choice>
              <mc:Fallback>
                <p:oleObj name="Equation" r:id="rId10" imgW="1854000" imgH="203040" progId="Equation.DSMT4">
                  <p:embed/>
                  <p:pic>
                    <p:nvPicPr>
                      <p:cNvPr id="0" name=""/>
                      <p:cNvPicPr/>
                      <p:nvPr/>
                    </p:nvPicPr>
                    <p:blipFill>
                      <a:blip r:embed="rId11"/>
                      <a:stretch>
                        <a:fillRect/>
                      </a:stretch>
                    </p:blipFill>
                    <p:spPr>
                      <a:xfrm>
                        <a:off x="804863" y="4522928"/>
                        <a:ext cx="3992424" cy="437526"/>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177911111"/>
              </p:ext>
            </p:extLst>
          </p:nvPr>
        </p:nvGraphicFramePr>
        <p:xfrm>
          <a:off x="804863" y="4959485"/>
          <a:ext cx="3166371" cy="1266549"/>
        </p:xfrm>
        <a:graphic>
          <a:graphicData uri="http://schemas.openxmlformats.org/presentationml/2006/ole">
            <mc:AlternateContent xmlns:mc="http://schemas.openxmlformats.org/markup-compatibility/2006">
              <mc:Choice xmlns:v="urn:schemas-microsoft-com:vml" Requires="v">
                <p:oleObj spid="_x0000_s16390" name="Equation" r:id="rId12" imgW="1396800" imgH="558720" progId="Equation.DSMT4">
                  <p:embed/>
                </p:oleObj>
              </mc:Choice>
              <mc:Fallback>
                <p:oleObj name="Equation" r:id="rId12" imgW="1396800" imgH="558720" progId="Equation.DSMT4">
                  <p:embed/>
                  <p:pic>
                    <p:nvPicPr>
                      <p:cNvPr id="0" name=""/>
                      <p:cNvPicPr/>
                      <p:nvPr/>
                    </p:nvPicPr>
                    <p:blipFill>
                      <a:blip r:embed="rId13"/>
                      <a:stretch>
                        <a:fillRect/>
                      </a:stretch>
                    </p:blipFill>
                    <p:spPr>
                      <a:xfrm>
                        <a:off x="804863" y="4959485"/>
                        <a:ext cx="3166371" cy="1266549"/>
                      </a:xfrm>
                      <a:prstGeom prst="rect">
                        <a:avLst/>
                      </a:prstGeom>
                    </p:spPr>
                  </p:pic>
                </p:oleObj>
              </mc:Fallback>
            </mc:AlternateContent>
          </a:graphicData>
        </a:graphic>
      </p:graphicFrame>
    </p:spTree>
    <p:extLst>
      <p:ext uri="{BB962C8B-B14F-4D97-AF65-F5344CB8AC3E}">
        <p14:creationId xmlns:p14="http://schemas.microsoft.com/office/powerpoint/2010/main" val="408443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arn(inVertical)">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inVertical)">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circle(in)">
                                      <p:cBhvr>
                                        <p:cTn id="51"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1" name="Picture 17"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4332288"/>
            <a:ext cx="2085975" cy="1155700"/>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3213" y="3282951"/>
            <a:ext cx="2068512" cy="1254125"/>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4239" y="3335339"/>
            <a:ext cx="2852737" cy="1182687"/>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4213" y="2112964"/>
            <a:ext cx="2374900" cy="1284287"/>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1" y="1360489"/>
            <a:ext cx="1692275" cy="1133475"/>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6551" y="1979614"/>
            <a:ext cx="2130425" cy="163512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61289" y="4195764"/>
            <a:ext cx="2547937" cy="1271587"/>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26363" y="3629026"/>
            <a:ext cx="2870200" cy="868363"/>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34088" y="3340101"/>
            <a:ext cx="1909762" cy="1217613"/>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77114" y="2392364"/>
            <a:ext cx="3278187" cy="1355725"/>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77113" y="2011363"/>
            <a:ext cx="1727200" cy="1160462"/>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29475" y="1439864"/>
            <a:ext cx="3429000" cy="1068387"/>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34088" y="2241550"/>
            <a:ext cx="1524000" cy="1373188"/>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72063" y="3119438"/>
            <a:ext cx="2157412" cy="735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9082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righ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2"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righ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2"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righ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2"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righ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2"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right)">
                                      <p:cBhvr>
                                        <p:cTn id="67" dur="500"/>
                                        <p:tgtEl>
                                          <p:spTgt spid="215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2" fill="hold" nodeType="clickEffect">
                                  <p:stCondLst>
                                    <p:cond delay="0"/>
                                  </p:stCondLst>
                                  <p:childTnLst>
                                    <p:set>
                                      <p:cBhvr>
                                        <p:cTn id="71" dur="1" fill="hold">
                                          <p:stCondLst>
                                            <p:cond delay="0"/>
                                          </p:stCondLst>
                                        </p:cTn>
                                        <p:tgtEl>
                                          <p:spTgt spid="21521"/>
                                        </p:tgtEl>
                                        <p:attrNameLst>
                                          <p:attrName>style.visibility</p:attrName>
                                        </p:attrNameLst>
                                      </p:cBhvr>
                                      <p:to>
                                        <p:strVal val="visible"/>
                                      </p:to>
                                    </p:set>
                                    <p:animEffect transition="in" filter="wipe(right)">
                                      <p:cBhvr>
                                        <p:cTn id="72" dur="500"/>
                                        <p:tgtEl>
                                          <p:spTgt spid="21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72458878-A3FF-4F29-9661-B4D0597741D1}"/>
              </a:ext>
            </a:extLst>
          </p:cNvPr>
          <p:cNvGrpSpPr/>
          <p:nvPr/>
        </p:nvGrpSpPr>
        <p:grpSpPr>
          <a:xfrm>
            <a:off x="733109" y="357005"/>
            <a:ext cx="10208238" cy="492443"/>
            <a:chOff x="-2735643" y="682528"/>
            <a:chExt cx="11085257" cy="492443"/>
          </a:xfrm>
        </p:grpSpPr>
        <p:sp>
          <p:nvSpPr>
            <p:cNvPr id="3" name="矩形 2">
              <a:extLst>
                <a:ext uri="{FF2B5EF4-FFF2-40B4-BE49-F238E27FC236}">
                  <a16:creationId xmlns:a16="http://schemas.microsoft.com/office/drawing/2014/main" xmlns="" id="{5466910D-14AF-4F37-926B-D9C1155F56D0}"/>
                </a:ext>
              </a:extLst>
            </p:cNvPr>
            <p:cNvSpPr/>
            <p:nvPr/>
          </p:nvSpPr>
          <p:spPr>
            <a:xfrm flipV="1">
              <a:off x="5425367" y="985260"/>
              <a:ext cx="2924247"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 name="TextBox 8">
              <a:extLst>
                <a:ext uri="{FF2B5EF4-FFF2-40B4-BE49-F238E27FC236}">
                  <a16:creationId xmlns:a16="http://schemas.microsoft.com/office/drawing/2014/main" xmlns="" id="{EA2141F5-E9CC-4923-A178-1F0C5BFBA110}"/>
                </a:ext>
              </a:extLst>
            </p:cNvPr>
            <p:cNvSpPr txBox="1">
              <a:spLocks noChangeArrowheads="1"/>
            </p:cNvSpPr>
            <p:nvPr/>
          </p:nvSpPr>
          <p:spPr bwMode="auto">
            <a:xfrm>
              <a:off x="689192" y="682528"/>
              <a:ext cx="457956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46C8C"/>
                  </a:solidFill>
                  <a:effectLst/>
                  <a:uLnTx/>
                  <a:uFillTx/>
                  <a:latin typeface="Times New Roman" panose="02020603050405020304" pitchFamily="18" charset="0"/>
                  <a:ea typeface="+mn-ea"/>
                  <a:cs typeface="Times New Roman" panose="02020603050405020304" pitchFamily="18" charset="0"/>
                </a:rPr>
                <a:t>H</a:t>
              </a:r>
              <a:r>
                <a:rPr kumimoji="0" lang="vi-VN" sz="3200" b="1" i="0" u="none" strike="noStrike" kern="1200" cap="none" spc="0" normalizeH="0" baseline="0" noProof="0" dirty="0">
                  <a:ln>
                    <a:noFill/>
                  </a:ln>
                  <a:solidFill>
                    <a:srgbClr val="246C8C"/>
                  </a:solidFill>
                  <a:effectLst/>
                  <a:uLnTx/>
                  <a:uFillTx/>
                  <a:latin typeface="Times New Roman" panose="02020603050405020304" pitchFamily="18" charset="0"/>
                  <a:ea typeface="+mn-ea"/>
                  <a:cs typeface="Times New Roman" panose="02020603050405020304" pitchFamily="18" charset="0"/>
                </a:rPr>
                <a:t>Ư</a:t>
              </a:r>
              <a:r>
                <a:rPr kumimoji="0" lang="en-US" sz="3200" b="1" i="0" u="none" strike="noStrike" kern="1200" cap="none" spc="0" normalizeH="0" baseline="0" noProof="0" dirty="0">
                  <a:ln>
                    <a:noFill/>
                  </a:ln>
                  <a:solidFill>
                    <a:srgbClr val="246C8C"/>
                  </a:solidFill>
                  <a:effectLst/>
                  <a:uLnTx/>
                  <a:uFillTx/>
                  <a:latin typeface="Times New Roman" panose="02020603050405020304" pitchFamily="18" charset="0"/>
                  <a:ea typeface="+mn-ea"/>
                  <a:cs typeface="Times New Roman" panose="02020603050405020304" pitchFamily="18" charset="0"/>
                </a:rPr>
                <a:t>ỚNG DẪN VỀ NHÀ</a:t>
              </a:r>
            </a:p>
          </p:txBody>
        </p:sp>
        <p:sp>
          <p:nvSpPr>
            <p:cNvPr id="6" name="矩形 5">
              <a:extLst>
                <a:ext uri="{FF2B5EF4-FFF2-40B4-BE49-F238E27FC236}">
                  <a16:creationId xmlns:a16="http://schemas.microsoft.com/office/drawing/2014/main" xmlns="" id="{7ABF7302-DF3E-4D8B-BD18-02193B1F7608}"/>
                </a:ext>
              </a:extLst>
            </p:cNvPr>
            <p:cNvSpPr/>
            <p:nvPr/>
          </p:nvSpPr>
          <p:spPr>
            <a:xfrm>
              <a:off x="-2735643" y="939542"/>
              <a:ext cx="3175742"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7" name="出品 26">
            <a:extLst>
              <a:ext uri="{FF2B5EF4-FFF2-40B4-BE49-F238E27FC236}">
                <a16:creationId xmlns:a16="http://schemas.microsoft.com/office/drawing/2014/main" xmlns="" id="{5020D038-81CC-4CAA-B5CB-FA4088BC9A4A}"/>
              </a:ext>
            </a:extLst>
          </p:cNvPr>
          <p:cNvSpPr txBox="1"/>
          <p:nvPr>
            <p:custDataLst>
              <p:tags r:id="rId1"/>
            </p:custDataLst>
          </p:nvPr>
        </p:nvSpPr>
        <p:spPr>
          <a:xfrm>
            <a:off x="2066328" y="1495990"/>
            <a:ext cx="5028885" cy="1128258"/>
          </a:xfrm>
          <a:prstGeom prst="rect">
            <a:avLst/>
          </a:prstGeom>
          <a:noFill/>
        </p:spPr>
        <p:txBody>
          <a:bodyPr wrap="square" rtlCol="0">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Ôn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tập</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lý</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thuyết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Xem lại các bài tập đã làm trong tiết học.</a:t>
            </a:r>
            <a:endParaRPr kumimoji="0" lang="en-US" sz="2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9" name="品 28">
            <a:extLst>
              <a:ext uri="{FF2B5EF4-FFF2-40B4-BE49-F238E27FC236}">
                <a16:creationId xmlns:a16="http://schemas.microsoft.com/office/drawing/2014/main" xmlns="" id="{869201C4-70A1-4AFA-BDE2-027AC5ABED1D}"/>
              </a:ext>
            </a:extLst>
          </p:cNvPr>
          <p:cNvSpPr txBox="1"/>
          <p:nvPr>
            <p:custDataLst>
              <p:tags r:id="rId2"/>
            </p:custDataLst>
          </p:nvPr>
        </p:nvSpPr>
        <p:spPr>
          <a:xfrm>
            <a:off x="2066329" y="2895506"/>
            <a:ext cx="5209149" cy="630942"/>
          </a:xfrm>
          <a:prstGeom prst="rect">
            <a:avLst/>
          </a:prstGeom>
          <a:noFill/>
        </p:spPr>
        <p:txBody>
          <a:bodyPr wrap="square" rtlCol="0">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tập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sách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mn-cs"/>
              </a:rPr>
              <a:t>tập</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16" name="Oval 8">
            <a:extLst>
              <a:ext uri="{FF2B5EF4-FFF2-40B4-BE49-F238E27FC236}">
                <a16:creationId xmlns:a16="http://schemas.microsoft.com/office/drawing/2014/main" xmlns="" id="{37457D4A-9D24-45C3-9B11-8EE40DE06189}"/>
              </a:ext>
            </a:extLst>
          </p:cNvPr>
          <p:cNvSpPr/>
          <p:nvPr/>
        </p:nvSpPr>
        <p:spPr>
          <a:xfrm>
            <a:off x="1237315" y="1596916"/>
            <a:ext cx="616689" cy="616689"/>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17" name="Oval 12">
            <a:extLst>
              <a:ext uri="{FF2B5EF4-FFF2-40B4-BE49-F238E27FC236}">
                <a16:creationId xmlns:a16="http://schemas.microsoft.com/office/drawing/2014/main" xmlns="" id="{0EF1FFF5-3A3F-4FEE-8EBB-8B5DAD090FE4}"/>
              </a:ext>
            </a:extLst>
          </p:cNvPr>
          <p:cNvSpPr/>
          <p:nvPr/>
        </p:nvSpPr>
        <p:spPr>
          <a:xfrm>
            <a:off x="1276550" y="3045181"/>
            <a:ext cx="616689" cy="616689"/>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18" name="Freeform 11">
            <a:extLst>
              <a:ext uri="{FF2B5EF4-FFF2-40B4-BE49-F238E27FC236}">
                <a16:creationId xmlns:a16="http://schemas.microsoft.com/office/drawing/2014/main" xmlns="" id="{66D0F771-A78E-4437-8461-BAA26389CBB9}"/>
              </a:ext>
            </a:extLst>
          </p:cNvPr>
          <p:cNvSpPr>
            <a:spLocks noEditPoints="1"/>
          </p:cNvSpPr>
          <p:nvPr/>
        </p:nvSpPr>
        <p:spPr bwMode="auto">
          <a:xfrm>
            <a:off x="1381322" y="1745836"/>
            <a:ext cx="329960" cy="322529"/>
          </a:xfrm>
          <a:custGeom>
            <a:avLst/>
            <a:gdLst>
              <a:gd name="T0" fmla="*/ 90 w 94"/>
              <a:gd name="T1" fmla="*/ 55 h 92"/>
              <a:gd name="T2" fmla="*/ 90 w 94"/>
              <a:gd name="T3" fmla="*/ 85 h 92"/>
              <a:gd name="T4" fmla="*/ 53 w 94"/>
              <a:gd name="T5" fmla="*/ 89 h 92"/>
              <a:gd name="T6" fmla="*/ 54 w 94"/>
              <a:gd name="T7" fmla="*/ 59 h 92"/>
              <a:gd name="T8" fmla="*/ 46 w 94"/>
              <a:gd name="T9" fmla="*/ 0 h 92"/>
              <a:gd name="T10" fmla="*/ 0 w 94"/>
              <a:gd name="T11" fmla="*/ 46 h 92"/>
              <a:gd name="T12" fmla="*/ 46 w 94"/>
              <a:gd name="T13" fmla="*/ 92 h 92"/>
              <a:gd name="T14" fmla="*/ 45 w 94"/>
              <a:gd name="T15" fmla="*/ 84 h 92"/>
              <a:gd name="T16" fmla="*/ 20 w 94"/>
              <a:gd name="T17" fmla="*/ 72 h 92"/>
              <a:gd name="T18" fmla="*/ 20 w 94"/>
              <a:gd name="T19" fmla="*/ 20 h 92"/>
              <a:gd name="T20" fmla="*/ 72 w 94"/>
              <a:gd name="T21" fmla="*/ 20 h 92"/>
              <a:gd name="T22" fmla="*/ 83 w 94"/>
              <a:gd name="T23" fmla="*/ 50 h 92"/>
              <a:gd name="T24" fmla="*/ 92 w 94"/>
              <a:gd name="T25" fmla="*/ 50 h 92"/>
              <a:gd name="T26" fmla="*/ 79 w 94"/>
              <a:gd name="T27" fmla="*/ 13 h 92"/>
              <a:gd name="T28" fmla="*/ 47 w 94"/>
              <a:gd name="T29" fmla="*/ 41 h 92"/>
              <a:gd name="T30" fmla="*/ 31 w 94"/>
              <a:gd name="T31" fmla="*/ 19 h 92"/>
              <a:gd name="T32" fmla="*/ 41 w 94"/>
              <a:gd name="T33" fmla="*/ 44 h 92"/>
              <a:gd name="T34" fmla="*/ 47 w 94"/>
              <a:gd name="T35" fmla="*/ 55 h 92"/>
              <a:gd name="T36" fmla="*/ 54 w 94"/>
              <a:gd name="T37" fmla="*/ 47 h 92"/>
              <a:gd name="T38" fmla="*/ 62 w 94"/>
              <a:gd name="T39" fmla="*/ 30 h 92"/>
              <a:gd name="T40" fmla="*/ 47 w 94"/>
              <a:gd name="T41" fmla="*/ 41 h 92"/>
              <a:gd name="T42" fmla="*/ 88 w 94"/>
              <a:gd name="T43" fmla="*/ 75 h 92"/>
              <a:gd name="T44" fmla="*/ 87 w 94"/>
              <a:gd name="T45" fmla="*/ 74 h 92"/>
              <a:gd name="T46" fmla="*/ 86 w 94"/>
              <a:gd name="T47" fmla="*/ 71 h 92"/>
              <a:gd name="T48" fmla="*/ 81 w 94"/>
              <a:gd name="T49" fmla="*/ 83 h 92"/>
              <a:gd name="T50" fmla="*/ 85 w 94"/>
              <a:gd name="T51" fmla="*/ 76 h 92"/>
              <a:gd name="T52" fmla="*/ 86 w 94"/>
              <a:gd name="T53" fmla="*/ 76 h 92"/>
              <a:gd name="T54" fmla="*/ 87 w 94"/>
              <a:gd name="T55" fmla="*/ 83 h 92"/>
              <a:gd name="T56" fmla="*/ 66 w 94"/>
              <a:gd name="T57" fmla="*/ 80 h 92"/>
              <a:gd name="T58" fmla="*/ 67 w 94"/>
              <a:gd name="T59" fmla="*/ 69 h 92"/>
              <a:gd name="T60" fmla="*/ 68 w 94"/>
              <a:gd name="T61" fmla="*/ 61 h 92"/>
              <a:gd name="T62" fmla="*/ 57 w 94"/>
              <a:gd name="T63" fmla="*/ 64 h 92"/>
              <a:gd name="T64" fmla="*/ 61 w 94"/>
              <a:gd name="T65" fmla="*/ 68 h 92"/>
              <a:gd name="T66" fmla="*/ 63 w 94"/>
              <a:gd name="T67" fmla="*/ 63 h 92"/>
              <a:gd name="T68" fmla="*/ 62 w 94"/>
              <a:gd name="T69" fmla="*/ 69 h 92"/>
              <a:gd name="T70" fmla="*/ 54 w 94"/>
              <a:gd name="T71" fmla="*/ 83 h 92"/>
              <a:gd name="T72" fmla="*/ 81 w 94"/>
              <a:gd name="T73" fmla="*/ 80 h 92"/>
              <a:gd name="T74" fmla="*/ 79 w 94"/>
              <a:gd name="T75" fmla="*/ 76 h 92"/>
              <a:gd name="T76" fmla="*/ 75 w 94"/>
              <a:gd name="T77" fmla="*/ 60 h 92"/>
              <a:gd name="T78" fmla="*/ 66 w 94"/>
              <a:gd name="T79" fmla="*/ 80 h 92"/>
              <a:gd name="T80" fmla="*/ 73 w 94"/>
              <a:gd name="T81" fmla="*/ 83 h 92"/>
              <a:gd name="T82" fmla="*/ 78 w 94"/>
              <a:gd name="T83" fmla="*/ 80 h 92"/>
              <a:gd name="T84" fmla="*/ 74 w 94"/>
              <a:gd name="T85" fmla="*/ 76 h 92"/>
              <a:gd name="T86" fmla="*/ 72 w 94"/>
              <a:gd name="T87" fmla="*/ 7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 h="92">
                <a:moveTo>
                  <a:pt x="58" y="55"/>
                </a:moveTo>
                <a:cubicBezTo>
                  <a:pt x="90" y="55"/>
                  <a:pt x="90" y="55"/>
                  <a:pt x="90" y="55"/>
                </a:cubicBezTo>
                <a:cubicBezTo>
                  <a:pt x="92" y="55"/>
                  <a:pt x="94" y="56"/>
                  <a:pt x="93" y="59"/>
                </a:cubicBezTo>
                <a:cubicBezTo>
                  <a:pt x="90" y="85"/>
                  <a:pt x="90" y="85"/>
                  <a:pt x="90" y="85"/>
                </a:cubicBezTo>
                <a:cubicBezTo>
                  <a:pt x="89" y="87"/>
                  <a:pt x="87" y="89"/>
                  <a:pt x="85" y="89"/>
                </a:cubicBezTo>
                <a:cubicBezTo>
                  <a:pt x="53" y="89"/>
                  <a:pt x="53" y="89"/>
                  <a:pt x="53" y="89"/>
                </a:cubicBezTo>
                <a:cubicBezTo>
                  <a:pt x="51" y="89"/>
                  <a:pt x="49" y="87"/>
                  <a:pt x="50" y="85"/>
                </a:cubicBezTo>
                <a:cubicBezTo>
                  <a:pt x="54" y="59"/>
                  <a:pt x="54" y="59"/>
                  <a:pt x="54" y="59"/>
                </a:cubicBezTo>
                <a:cubicBezTo>
                  <a:pt x="54" y="56"/>
                  <a:pt x="56" y="55"/>
                  <a:pt x="58" y="55"/>
                </a:cubicBezTo>
                <a:close/>
                <a:moveTo>
                  <a:pt x="46" y="0"/>
                </a:moveTo>
                <a:cubicBezTo>
                  <a:pt x="34" y="0"/>
                  <a:pt x="22" y="5"/>
                  <a:pt x="14" y="13"/>
                </a:cubicBezTo>
                <a:cubicBezTo>
                  <a:pt x="6" y="22"/>
                  <a:pt x="0" y="33"/>
                  <a:pt x="0" y="46"/>
                </a:cubicBezTo>
                <a:cubicBezTo>
                  <a:pt x="0" y="58"/>
                  <a:pt x="6" y="70"/>
                  <a:pt x="14" y="78"/>
                </a:cubicBezTo>
                <a:cubicBezTo>
                  <a:pt x="22" y="86"/>
                  <a:pt x="34" y="92"/>
                  <a:pt x="46" y="92"/>
                </a:cubicBezTo>
                <a:cubicBezTo>
                  <a:pt x="47" y="92"/>
                  <a:pt x="47" y="92"/>
                  <a:pt x="48" y="91"/>
                </a:cubicBezTo>
                <a:cubicBezTo>
                  <a:pt x="46" y="90"/>
                  <a:pt x="45" y="87"/>
                  <a:pt x="45" y="84"/>
                </a:cubicBezTo>
                <a:cubicBezTo>
                  <a:pt x="46" y="82"/>
                  <a:pt x="46" y="82"/>
                  <a:pt x="46" y="82"/>
                </a:cubicBezTo>
                <a:cubicBezTo>
                  <a:pt x="36" y="82"/>
                  <a:pt x="27" y="78"/>
                  <a:pt x="20" y="72"/>
                </a:cubicBezTo>
                <a:cubicBezTo>
                  <a:pt x="14" y="65"/>
                  <a:pt x="10" y="56"/>
                  <a:pt x="10" y="46"/>
                </a:cubicBezTo>
                <a:cubicBezTo>
                  <a:pt x="10" y="36"/>
                  <a:pt x="14" y="26"/>
                  <a:pt x="20" y="20"/>
                </a:cubicBezTo>
                <a:cubicBezTo>
                  <a:pt x="27" y="13"/>
                  <a:pt x="36" y="9"/>
                  <a:pt x="46" y="9"/>
                </a:cubicBezTo>
                <a:cubicBezTo>
                  <a:pt x="56" y="9"/>
                  <a:pt x="66" y="13"/>
                  <a:pt x="72" y="20"/>
                </a:cubicBezTo>
                <a:cubicBezTo>
                  <a:pt x="79" y="26"/>
                  <a:pt x="83" y="36"/>
                  <a:pt x="83" y="46"/>
                </a:cubicBezTo>
                <a:cubicBezTo>
                  <a:pt x="83" y="47"/>
                  <a:pt x="83" y="49"/>
                  <a:pt x="83" y="50"/>
                </a:cubicBezTo>
                <a:cubicBezTo>
                  <a:pt x="90" y="50"/>
                  <a:pt x="90" y="50"/>
                  <a:pt x="90" y="50"/>
                </a:cubicBezTo>
                <a:cubicBezTo>
                  <a:pt x="91" y="50"/>
                  <a:pt x="91" y="50"/>
                  <a:pt x="92" y="50"/>
                </a:cubicBezTo>
                <a:cubicBezTo>
                  <a:pt x="92" y="49"/>
                  <a:pt x="92" y="47"/>
                  <a:pt x="92" y="46"/>
                </a:cubicBezTo>
                <a:cubicBezTo>
                  <a:pt x="92" y="33"/>
                  <a:pt x="87" y="22"/>
                  <a:pt x="79" y="13"/>
                </a:cubicBezTo>
                <a:cubicBezTo>
                  <a:pt x="70" y="5"/>
                  <a:pt x="59" y="0"/>
                  <a:pt x="46" y="0"/>
                </a:cubicBezTo>
                <a:close/>
                <a:moveTo>
                  <a:pt x="47" y="41"/>
                </a:moveTo>
                <a:cubicBezTo>
                  <a:pt x="46" y="41"/>
                  <a:pt x="45" y="41"/>
                  <a:pt x="45" y="41"/>
                </a:cubicBezTo>
                <a:cubicBezTo>
                  <a:pt x="41" y="34"/>
                  <a:pt x="36" y="26"/>
                  <a:pt x="31" y="19"/>
                </a:cubicBezTo>
                <a:cubicBezTo>
                  <a:pt x="30" y="20"/>
                  <a:pt x="29" y="21"/>
                  <a:pt x="27" y="21"/>
                </a:cubicBezTo>
                <a:cubicBezTo>
                  <a:pt x="31" y="30"/>
                  <a:pt x="36" y="37"/>
                  <a:pt x="41" y="44"/>
                </a:cubicBezTo>
                <a:cubicBezTo>
                  <a:pt x="40" y="45"/>
                  <a:pt x="40" y="47"/>
                  <a:pt x="40" y="48"/>
                </a:cubicBezTo>
                <a:cubicBezTo>
                  <a:pt x="40" y="52"/>
                  <a:pt x="43" y="55"/>
                  <a:pt x="47" y="55"/>
                </a:cubicBezTo>
                <a:cubicBezTo>
                  <a:pt x="51" y="55"/>
                  <a:pt x="54" y="52"/>
                  <a:pt x="54" y="48"/>
                </a:cubicBezTo>
                <a:cubicBezTo>
                  <a:pt x="54" y="48"/>
                  <a:pt x="54" y="47"/>
                  <a:pt x="54" y="47"/>
                </a:cubicBezTo>
                <a:cubicBezTo>
                  <a:pt x="58" y="43"/>
                  <a:pt x="62" y="39"/>
                  <a:pt x="65" y="33"/>
                </a:cubicBezTo>
                <a:cubicBezTo>
                  <a:pt x="64" y="32"/>
                  <a:pt x="63" y="31"/>
                  <a:pt x="62" y="30"/>
                </a:cubicBezTo>
                <a:cubicBezTo>
                  <a:pt x="57" y="34"/>
                  <a:pt x="53" y="38"/>
                  <a:pt x="50" y="42"/>
                </a:cubicBezTo>
                <a:cubicBezTo>
                  <a:pt x="49" y="41"/>
                  <a:pt x="48" y="41"/>
                  <a:pt x="47" y="41"/>
                </a:cubicBezTo>
                <a:close/>
                <a:moveTo>
                  <a:pt x="87" y="83"/>
                </a:moveTo>
                <a:cubicBezTo>
                  <a:pt x="88" y="75"/>
                  <a:pt x="88" y="75"/>
                  <a:pt x="88" y="75"/>
                </a:cubicBezTo>
                <a:cubicBezTo>
                  <a:pt x="88" y="75"/>
                  <a:pt x="88" y="74"/>
                  <a:pt x="88" y="74"/>
                </a:cubicBezTo>
                <a:cubicBezTo>
                  <a:pt x="87" y="74"/>
                  <a:pt x="87" y="74"/>
                  <a:pt x="87" y="74"/>
                </a:cubicBezTo>
                <a:cubicBezTo>
                  <a:pt x="86" y="74"/>
                  <a:pt x="85" y="74"/>
                  <a:pt x="85" y="74"/>
                </a:cubicBezTo>
                <a:cubicBezTo>
                  <a:pt x="86" y="71"/>
                  <a:pt x="86" y="71"/>
                  <a:pt x="86" y="71"/>
                </a:cubicBezTo>
                <a:cubicBezTo>
                  <a:pt x="83" y="71"/>
                  <a:pt x="83" y="71"/>
                  <a:pt x="83" y="71"/>
                </a:cubicBezTo>
                <a:cubicBezTo>
                  <a:pt x="81" y="83"/>
                  <a:pt x="81" y="83"/>
                  <a:pt x="81" y="83"/>
                </a:cubicBezTo>
                <a:cubicBezTo>
                  <a:pt x="83" y="83"/>
                  <a:pt x="83" y="83"/>
                  <a:pt x="83" y="83"/>
                </a:cubicBezTo>
                <a:cubicBezTo>
                  <a:pt x="85" y="76"/>
                  <a:pt x="85" y="76"/>
                  <a:pt x="85" y="76"/>
                </a:cubicBezTo>
                <a:cubicBezTo>
                  <a:pt x="85" y="75"/>
                  <a:pt x="85" y="75"/>
                  <a:pt x="85" y="75"/>
                </a:cubicBezTo>
                <a:cubicBezTo>
                  <a:pt x="86" y="75"/>
                  <a:pt x="86" y="75"/>
                  <a:pt x="86" y="76"/>
                </a:cubicBezTo>
                <a:cubicBezTo>
                  <a:pt x="84" y="83"/>
                  <a:pt x="84" y="83"/>
                  <a:pt x="84" y="83"/>
                </a:cubicBezTo>
                <a:cubicBezTo>
                  <a:pt x="87" y="83"/>
                  <a:pt x="87" y="83"/>
                  <a:pt x="87" y="83"/>
                </a:cubicBezTo>
                <a:close/>
                <a:moveTo>
                  <a:pt x="65" y="83"/>
                </a:moveTo>
                <a:cubicBezTo>
                  <a:pt x="66" y="80"/>
                  <a:pt x="66" y="80"/>
                  <a:pt x="66" y="80"/>
                </a:cubicBezTo>
                <a:cubicBezTo>
                  <a:pt x="60" y="80"/>
                  <a:pt x="60" y="80"/>
                  <a:pt x="60" y="80"/>
                </a:cubicBezTo>
                <a:cubicBezTo>
                  <a:pt x="67" y="69"/>
                  <a:pt x="67" y="69"/>
                  <a:pt x="67" y="69"/>
                </a:cubicBezTo>
                <a:cubicBezTo>
                  <a:pt x="68" y="68"/>
                  <a:pt x="68" y="67"/>
                  <a:pt x="68" y="66"/>
                </a:cubicBezTo>
                <a:cubicBezTo>
                  <a:pt x="69" y="64"/>
                  <a:pt x="69" y="62"/>
                  <a:pt x="68" y="61"/>
                </a:cubicBezTo>
                <a:cubicBezTo>
                  <a:pt x="67" y="60"/>
                  <a:pt x="66" y="59"/>
                  <a:pt x="64" y="59"/>
                </a:cubicBezTo>
                <a:cubicBezTo>
                  <a:pt x="60" y="59"/>
                  <a:pt x="58" y="61"/>
                  <a:pt x="57" y="64"/>
                </a:cubicBezTo>
                <a:cubicBezTo>
                  <a:pt x="56" y="68"/>
                  <a:pt x="56" y="68"/>
                  <a:pt x="56" y="68"/>
                </a:cubicBezTo>
                <a:cubicBezTo>
                  <a:pt x="61" y="68"/>
                  <a:pt x="61" y="68"/>
                  <a:pt x="61" y="68"/>
                </a:cubicBezTo>
                <a:cubicBezTo>
                  <a:pt x="62" y="64"/>
                  <a:pt x="62" y="64"/>
                  <a:pt x="62" y="64"/>
                </a:cubicBezTo>
                <a:cubicBezTo>
                  <a:pt x="62" y="63"/>
                  <a:pt x="62" y="63"/>
                  <a:pt x="63" y="63"/>
                </a:cubicBezTo>
                <a:cubicBezTo>
                  <a:pt x="64" y="63"/>
                  <a:pt x="64" y="64"/>
                  <a:pt x="64" y="65"/>
                </a:cubicBezTo>
                <a:cubicBezTo>
                  <a:pt x="63" y="67"/>
                  <a:pt x="63" y="68"/>
                  <a:pt x="62" y="69"/>
                </a:cubicBezTo>
                <a:cubicBezTo>
                  <a:pt x="54" y="80"/>
                  <a:pt x="54" y="80"/>
                  <a:pt x="54" y="80"/>
                </a:cubicBezTo>
                <a:cubicBezTo>
                  <a:pt x="54" y="83"/>
                  <a:pt x="54" y="83"/>
                  <a:pt x="54" y="83"/>
                </a:cubicBezTo>
                <a:cubicBezTo>
                  <a:pt x="65" y="83"/>
                  <a:pt x="65" y="83"/>
                  <a:pt x="65" y="83"/>
                </a:cubicBezTo>
                <a:close/>
                <a:moveTo>
                  <a:pt x="81" y="80"/>
                </a:moveTo>
                <a:cubicBezTo>
                  <a:pt x="81" y="76"/>
                  <a:pt x="81" y="76"/>
                  <a:pt x="81" y="76"/>
                </a:cubicBezTo>
                <a:cubicBezTo>
                  <a:pt x="79" y="76"/>
                  <a:pt x="79" y="76"/>
                  <a:pt x="79" y="76"/>
                </a:cubicBezTo>
                <a:cubicBezTo>
                  <a:pt x="82" y="60"/>
                  <a:pt x="82" y="60"/>
                  <a:pt x="82" y="60"/>
                </a:cubicBezTo>
                <a:cubicBezTo>
                  <a:pt x="75" y="60"/>
                  <a:pt x="75" y="60"/>
                  <a:pt x="75" y="60"/>
                </a:cubicBezTo>
                <a:cubicBezTo>
                  <a:pt x="67" y="76"/>
                  <a:pt x="67" y="76"/>
                  <a:pt x="67" y="76"/>
                </a:cubicBezTo>
                <a:cubicBezTo>
                  <a:pt x="66" y="80"/>
                  <a:pt x="66" y="80"/>
                  <a:pt x="66" y="80"/>
                </a:cubicBezTo>
                <a:cubicBezTo>
                  <a:pt x="73" y="80"/>
                  <a:pt x="73" y="80"/>
                  <a:pt x="73" y="80"/>
                </a:cubicBezTo>
                <a:cubicBezTo>
                  <a:pt x="73" y="83"/>
                  <a:pt x="73" y="83"/>
                  <a:pt x="73" y="83"/>
                </a:cubicBezTo>
                <a:cubicBezTo>
                  <a:pt x="78" y="83"/>
                  <a:pt x="78" y="83"/>
                  <a:pt x="78" y="83"/>
                </a:cubicBezTo>
                <a:cubicBezTo>
                  <a:pt x="78" y="80"/>
                  <a:pt x="78" y="80"/>
                  <a:pt x="78" y="80"/>
                </a:cubicBezTo>
                <a:cubicBezTo>
                  <a:pt x="81" y="80"/>
                  <a:pt x="81" y="80"/>
                  <a:pt x="81" y="80"/>
                </a:cubicBezTo>
                <a:close/>
                <a:moveTo>
                  <a:pt x="74" y="76"/>
                </a:moveTo>
                <a:cubicBezTo>
                  <a:pt x="75" y="67"/>
                  <a:pt x="75" y="67"/>
                  <a:pt x="75" y="67"/>
                </a:cubicBezTo>
                <a:cubicBezTo>
                  <a:pt x="72" y="76"/>
                  <a:pt x="72" y="76"/>
                  <a:pt x="72" y="76"/>
                </a:cubicBezTo>
                <a:lnTo>
                  <a:pt x="74" y="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19" name="Freeform 105">
            <a:extLst>
              <a:ext uri="{FF2B5EF4-FFF2-40B4-BE49-F238E27FC236}">
                <a16:creationId xmlns:a16="http://schemas.microsoft.com/office/drawing/2014/main" xmlns="" id="{563638D6-9FCE-4674-A64D-02F69728864B}"/>
              </a:ext>
            </a:extLst>
          </p:cNvPr>
          <p:cNvSpPr>
            <a:spLocks noEditPoints="1"/>
          </p:cNvSpPr>
          <p:nvPr/>
        </p:nvSpPr>
        <p:spPr bwMode="auto">
          <a:xfrm>
            <a:off x="1468520" y="3173498"/>
            <a:ext cx="270508" cy="326987"/>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23" name="Freeform 71">
            <a:extLst>
              <a:ext uri="{FF2B5EF4-FFF2-40B4-BE49-F238E27FC236}">
                <a16:creationId xmlns:a16="http://schemas.microsoft.com/office/drawing/2014/main" xmlns="" id="{9DFE02E7-5005-4CAC-B92B-A9B9CA485D00}"/>
              </a:ext>
            </a:extLst>
          </p:cNvPr>
          <p:cNvSpPr>
            <a:spLocks noEditPoints="1"/>
          </p:cNvSpPr>
          <p:nvPr/>
        </p:nvSpPr>
        <p:spPr bwMode="auto">
          <a:xfrm>
            <a:off x="1419914" y="4373367"/>
            <a:ext cx="329960" cy="349282"/>
          </a:xfrm>
          <a:custGeom>
            <a:avLst/>
            <a:gdLst>
              <a:gd name="T0" fmla="*/ 170 w 222"/>
              <a:gd name="T1" fmla="*/ 29 h 235"/>
              <a:gd name="T2" fmla="*/ 182 w 222"/>
              <a:gd name="T3" fmla="*/ 7 h 235"/>
              <a:gd name="T4" fmla="*/ 151 w 222"/>
              <a:gd name="T5" fmla="*/ 19 h 235"/>
              <a:gd name="T6" fmla="*/ 7 w 222"/>
              <a:gd name="T7" fmla="*/ 159 h 235"/>
              <a:gd name="T8" fmla="*/ 31 w 222"/>
              <a:gd name="T9" fmla="*/ 223 h 235"/>
              <a:gd name="T10" fmla="*/ 31 w 222"/>
              <a:gd name="T11" fmla="*/ 171 h 235"/>
              <a:gd name="T12" fmla="*/ 109 w 222"/>
              <a:gd name="T13" fmla="*/ 114 h 235"/>
              <a:gd name="T14" fmla="*/ 116 w 222"/>
              <a:gd name="T15" fmla="*/ 93 h 235"/>
              <a:gd name="T16" fmla="*/ 87 w 222"/>
              <a:gd name="T17" fmla="*/ 104 h 235"/>
              <a:gd name="T18" fmla="*/ 76 w 222"/>
              <a:gd name="T19" fmla="*/ 100 h 235"/>
              <a:gd name="T20" fmla="*/ 116 w 222"/>
              <a:gd name="T21" fmla="*/ 83 h 235"/>
              <a:gd name="T22" fmla="*/ 132 w 222"/>
              <a:gd name="T23" fmla="*/ 90 h 235"/>
              <a:gd name="T24" fmla="*/ 132 w 222"/>
              <a:gd name="T25" fmla="*/ 19 h 235"/>
              <a:gd name="T26" fmla="*/ 180 w 222"/>
              <a:gd name="T27" fmla="*/ 0 h 235"/>
              <a:gd name="T28" fmla="*/ 182 w 222"/>
              <a:gd name="T29" fmla="*/ 0 h 235"/>
              <a:gd name="T30" fmla="*/ 222 w 222"/>
              <a:gd name="T31" fmla="*/ 19 h 235"/>
              <a:gd name="T32" fmla="*/ 173 w 222"/>
              <a:gd name="T33" fmla="*/ 187 h 235"/>
              <a:gd name="T34" fmla="*/ 158 w 222"/>
              <a:gd name="T35" fmla="*/ 180 h 235"/>
              <a:gd name="T36" fmla="*/ 106 w 222"/>
              <a:gd name="T37" fmla="*/ 211 h 235"/>
              <a:gd name="T38" fmla="*/ 90 w 222"/>
              <a:gd name="T39" fmla="*/ 201 h 235"/>
              <a:gd name="T40" fmla="*/ 38 w 222"/>
              <a:gd name="T41" fmla="*/ 235 h 235"/>
              <a:gd name="T42" fmla="*/ 2 w 222"/>
              <a:gd name="T43" fmla="*/ 218 h 235"/>
              <a:gd name="T44" fmla="*/ 0 w 222"/>
              <a:gd name="T45" fmla="*/ 213 h 235"/>
              <a:gd name="T46" fmla="*/ 0 w 222"/>
              <a:gd name="T47" fmla="*/ 147 h 235"/>
              <a:gd name="T48" fmla="*/ 47 w 222"/>
              <a:gd name="T49" fmla="*/ 128 h 235"/>
              <a:gd name="T50" fmla="*/ 50 w 222"/>
              <a:gd name="T51" fmla="*/ 128 h 235"/>
              <a:gd name="T52" fmla="*/ 90 w 222"/>
              <a:gd name="T53" fmla="*/ 147 h 235"/>
              <a:gd name="T54" fmla="*/ 99 w 222"/>
              <a:gd name="T55" fmla="*/ 199 h 235"/>
              <a:gd name="T56" fmla="*/ 76 w 222"/>
              <a:gd name="T57" fmla="*/ 114 h 235"/>
              <a:gd name="T58" fmla="*/ 68 w 222"/>
              <a:gd name="T59" fmla="*/ 138 h 235"/>
              <a:gd name="T60" fmla="*/ 68 w 222"/>
              <a:gd name="T61" fmla="*/ 102 h 235"/>
              <a:gd name="T62" fmla="*/ 139 w 222"/>
              <a:gd name="T63" fmla="*/ 95 h 235"/>
              <a:gd name="T64" fmla="*/ 158 w 222"/>
              <a:gd name="T65" fmla="*/ 102 h 235"/>
              <a:gd name="T66" fmla="*/ 165 w 222"/>
              <a:gd name="T67" fmla="*/ 175 h 235"/>
              <a:gd name="T68" fmla="*/ 139 w 222"/>
              <a:gd name="T69" fmla="*/ 31 h 235"/>
              <a:gd name="T70" fmla="*/ 139 w 222"/>
              <a:gd name="T71" fmla="*/ 95 h 235"/>
              <a:gd name="T72" fmla="*/ 38 w 222"/>
              <a:gd name="T73" fmla="*/ 159 h 235"/>
              <a:gd name="T74" fmla="*/ 47 w 222"/>
              <a:gd name="T75" fmla="*/ 138 h 235"/>
              <a:gd name="T76" fmla="*/ 19 w 222"/>
              <a:gd name="T77" fmla="*/ 149 h 235"/>
              <a:gd name="T78" fmla="*/ 173 w 222"/>
              <a:gd name="T79" fmla="*/ 36 h 235"/>
              <a:gd name="T80" fmla="*/ 173 w 222"/>
              <a:gd name="T81" fmla="*/ 3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2" h="235">
                <a:moveTo>
                  <a:pt x="151" y="19"/>
                </a:moveTo>
                <a:lnTo>
                  <a:pt x="170" y="29"/>
                </a:lnTo>
                <a:lnTo>
                  <a:pt x="203" y="19"/>
                </a:lnTo>
                <a:lnTo>
                  <a:pt x="182" y="7"/>
                </a:lnTo>
                <a:lnTo>
                  <a:pt x="151" y="19"/>
                </a:lnTo>
                <a:lnTo>
                  <a:pt x="151" y="19"/>
                </a:lnTo>
                <a:close/>
                <a:moveTo>
                  <a:pt x="31" y="171"/>
                </a:moveTo>
                <a:lnTo>
                  <a:pt x="7" y="159"/>
                </a:lnTo>
                <a:lnTo>
                  <a:pt x="7" y="211"/>
                </a:lnTo>
                <a:lnTo>
                  <a:pt x="31" y="223"/>
                </a:lnTo>
                <a:lnTo>
                  <a:pt x="31" y="171"/>
                </a:lnTo>
                <a:lnTo>
                  <a:pt x="31" y="171"/>
                </a:lnTo>
                <a:close/>
                <a:moveTo>
                  <a:pt x="87" y="104"/>
                </a:moveTo>
                <a:lnTo>
                  <a:pt x="109" y="114"/>
                </a:lnTo>
                <a:lnTo>
                  <a:pt x="137" y="102"/>
                </a:lnTo>
                <a:lnTo>
                  <a:pt x="116" y="93"/>
                </a:lnTo>
                <a:lnTo>
                  <a:pt x="87" y="104"/>
                </a:lnTo>
                <a:lnTo>
                  <a:pt x="87" y="104"/>
                </a:lnTo>
                <a:close/>
                <a:moveTo>
                  <a:pt x="68" y="102"/>
                </a:moveTo>
                <a:lnTo>
                  <a:pt x="76" y="100"/>
                </a:lnTo>
                <a:lnTo>
                  <a:pt x="116" y="83"/>
                </a:lnTo>
                <a:lnTo>
                  <a:pt x="116" y="83"/>
                </a:lnTo>
                <a:lnTo>
                  <a:pt x="118" y="83"/>
                </a:lnTo>
                <a:lnTo>
                  <a:pt x="132" y="90"/>
                </a:lnTo>
                <a:lnTo>
                  <a:pt x="132" y="24"/>
                </a:lnTo>
                <a:lnTo>
                  <a:pt x="132" y="19"/>
                </a:lnTo>
                <a:lnTo>
                  <a:pt x="139" y="14"/>
                </a:lnTo>
                <a:lnTo>
                  <a:pt x="180" y="0"/>
                </a:lnTo>
                <a:lnTo>
                  <a:pt x="182" y="0"/>
                </a:lnTo>
                <a:lnTo>
                  <a:pt x="182" y="0"/>
                </a:lnTo>
                <a:lnTo>
                  <a:pt x="215" y="14"/>
                </a:lnTo>
                <a:lnTo>
                  <a:pt x="222" y="19"/>
                </a:lnTo>
                <a:lnTo>
                  <a:pt x="222" y="168"/>
                </a:lnTo>
                <a:lnTo>
                  <a:pt x="173" y="187"/>
                </a:lnTo>
                <a:lnTo>
                  <a:pt x="168" y="185"/>
                </a:lnTo>
                <a:lnTo>
                  <a:pt x="158" y="180"/>
                </a:lnTo>
                <a:lnTo>
                  <a:pt x="158" y="192"/>
                </a:lnTo>
                <a:lnTo>
                  <a:pt x="106" y="211"/>
                </a:lnTo>
                <a:lnTo>
                  <a:pt x="102" y="209"/>
                </a:lnTo>
                <a:lnTo>
                  <a:pt x="90" y="201"/>
                </a:lnTo>
                <a:lnTo>
                  <a:pt x="90" y="216"/>
                </a:lnTo>
                <a:lnTo>
                  <a:pt x="38" y="235"/>
                </a:lnTo>
                <a:lnTo>
                  <a:pt x="33" y="232"/>
                </a:lnTo>
                <a:lnTo>
                  <a:pt x="2" y="218"/>
                </a:lnTo>
                <a:lnTo>
                  <a:pt x="0" y="216"/>
                </a:lnTo>
                <a:lnTo>
                  <a:pt x="0" y="213"/>
                </a:lnTo>
                <a:lnTo>
                  <a:pt x="0" y="154"/>
                </a:lnTo>
                <a:lnTo>
                  <a:pt x="0" y="147"/>
                </a:lnTo>
                <a:lnTo>
                  <a:pt x="7" y="145"/>
                </a:lnTo>
                <a:lnTo>
                  <a:pt x="47" y="128"/>
                </a:lnTo>
                <a:lnTo>
                  <a:pt x="47" y="128"/>
                </a:lnTo>
                <a:lnTo>
                  <a:pt x="50" y="128"/>
                </a:lnTo>
                <a:lnTo>
                  <a:pt x="80" y="145"/>
                </a:lnTo>
                <a:lnTo>
                  <a:pt x="90" y="147"/>
                </a:lnTo>
                <a:lnTo>
                  <a:pt x="90" y="194"/>
                </a:lnTo>
                <a:lnTo>
                  <a:pt x="99" y="199"/>
                </a:lnTo>
                <a:lnTo>
                  <a:pt x="99" y="126"/>
                </a:lnTo>
                <a:lnTo>
                  <a:pt x="76" y="114"/>
                </a:lnTo>
                <a:lnTo>
                  <a:pt x="76" y="142"/>
                </a:lnTo>
                <a:lnTo>
                  <a:pt x="68" y="138"/>
                </a:lnTo>
                <a:lnTo>
                  <a:pt x="68" y="109"/>
                </a:lnTo>
                <a:lnTo>
                  <a:pt x="68" y="102"/>
                </a:lnTo>
                <a:lnTo>
                  <a:pt x="68" y="102"/>
                </a:lnTo>
                <a:close/>
                <a:moveTo>
                  <a:pt x="139" y="95"/>
                </a:moveTo>
                <a:lnTo>
                  <a:pt x="149" y="100"/>
                </a:lnTo>
                <a:lnTo>
                  <a:pt x="158" y="102"/>
                </a:lnTo>
                <a:lnTo>
                  <a:pt x="158" y="171"/>
                </a:lnTo>
                <a:lnTo>
                  <a:pt x="165" y="175"/>
                </a:lnTo>
                <a:lnTo>
                  <a:pt x="165" y="43"/>
                </a:lnTo>
                <a:lnTo>
                  <a:pt x="139" y="31"/>
                </a:lnTo>
                <a:lnTo>
                  <a:pt x="139" y="95"/>
                </a:lnTo>
                <a:lnTo>
                  <a:pt x="139" y="95"/>
                </a:lnTo>
                <a:close/>
                <a:moveTo>
                  <a:pt x="19" y="149"/>
                </a:moveTo>
                <a:lnTo>
                  <a:pt x="38" y="159"/>
                </a:lnTo>
                <a:lnTo>
                  <a:pt x="71" y="147"/>
                </a:lnTo>
                <a:lnTo>
                  <a:pt x="47" y="138"/>
                </a:lnTo>
                <a:lnTo>
                  <a:pt x="19" y="149"/>
                </a:lnTo>
                <a:lnTo>
                  <a:pt x="19" y="149"/>
                </a:lnTo>
                <a:close/>
                <a:moveTo>
                  <a:pt x="173" y="38"/>
                </a:moveTo>
                <a:lnTo>
                  <a:pt x="173" y="36"/>
                </a:lnTo>
                <a:lnTo>
                  <a:pt x="173" y="38"/>
                </a:lnTo>
                <a:lnTo>
                  <a:pt x="173" y="38"/>
                </a:lnTo>
                <a:lnTo>
                  <a:pt x="173" y="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grpSp>
        <p:nvGrpSpPr>
          <p:cNvPr id="26" name="Google Shape;631;p26">
            <a:extLst>
              <a:ext uri="{FF2B5EF4-FFF2-40B4-BE49-F238E27FC236}">
                <a16:creationId xmlns:a16="http://schemas.microsoft.com/office/drawing/2014/main" xmlns="" id="{76DA71CA-D74E-4787-94A9-7DDF94747E59}"/>
              </a:ext>
            </a:extLst>
          </p:cNvPr>
          <p:cNvGrpSpPr/>
          <p:nvPr/>
        </p:nvGrpSpPr>
        <p:grpSpPr>
          <a:xfrm>
            <a:off x="7584174" y="1342811"/>
            <a:ext cx="3737418" cy="3529045"/>
            <a:chOff x="1339725" y="238075"/>
            <a:chExt cx="2758000" cy="2769525"/>
          </a:xfrm>
        </p:grpSpPr>
        <p:sp>
          <p:nvSpPr>
            <p:cNvPr id="27" name="Google Shape;632;p26">
              <a:extLst>
                <a:ext uri="{FF2B5EF4-FFF2-40B4-BE49-F238E27FC236}">
                  <a16:creationId xmlns:a16="http://schemas.microsoft.com/office/drawing/2014/main" xmlns="" id="{FF407D8E-908F-4BFF-A6B4-EC4C44947668}"/>
                </a:ext>
              </a:extLst>
            </p:cNvPr>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Google Shape;633;p26">
              <a:extLst>
                <a:ext uri="{FF2B5EF4-FFF2-40B4-BE49-F238E27FC236}">
                  <a16:creationId xmlns:a16="http://schemas.microsoft.com/office/drawing/2014/main" xmlns="" id="{5E0DDC4C-8BF1-45D8-9D37-753F3AFC58AE}"/>
                </a:ext>
              </a:extLst>
            </p:cNvPr>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Google Shape;634;p26">
              <a:extLst>
                <a:ext uri="{FF2B5EF4-FFF2-40B4-BE49-F238E27FC236}">
                  <a16:creationId xmlns:a16="http://schemas.microsoft.com/office/drawing/2014/main" xmlns="" id="{338ECCD2-5DCB-441F-AFA9-B21EEB6C0212}"/>
                </a:ext>
              </a:extLst>
            </p:cNvPr>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Google Shape;635;p26">
              <a:extLst>
                <a:ext uri="{FF2B5EF4-FFF2-40B4-BE49-F238E27FC236}">
                  <a16:creationId xmlns:a16="http://schemas.microsoft.com/office/drawing/2014/main" xmlns="" id="{06285F27-AC1C-47C4-9F71-C8858412985C}"/>
                </a:ext>
              </a:extLst>
            </p:cNvPr>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Google Shape;636;p26">
              <a:extLst>
                <a:ext uri="{FF2B5EF4-FFF2-40B4-BE49-F238E27FC236}">
                  <a16:creationId xmlns:a16="http://schemas.microsoft.com/office/drawing/2014/main" xmlns="" id="{BC102F5B-6969-48E1-A0B8-FB01C6E13A0E}"/>
                </a:ext>
              </a:extLst>
            </p:cNvPr>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Google Shape;637;p26">
              <a:extLst>
                <a:ext uri="{FF2B5EF4-FFF2-40B4-BE49-F238E27FC236}">
                  <a16:creationId xmlns:a16="http://schemas.microsoft.com/office/drawing/2014/main" xmlns="" id="{705FA3F2-F02B-4E09-A5F2-499083E4FBF6}"/>
                </a:ext>
              </a:extLst>
            </p:cNvPr>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Google Shape;638;p26">
              <a:extLst>
                <a:ext uri="{FF2B5EF4-FFF2-40B4-BE49-F238E27FC236}">
                  <a16:creationId xmlns:a16="http://schemas.microsoft.com/office/drawing/2014/main" xmlns="" id="{1B5AF97C-805D-427F-A363-34E56030A99E}"/>
                </a:ext>
              </a:extLst>
            </p:cNvPr>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Google Shape;639;p26">
              <a:extLst>
                <a:ext uri="{FF2B5EF4-FFF2-40B4-BE49-F238E27FC236}">
                  <a16:creationId xmlns:a16="http://schemas.microsoft.com/office/drawing/2014/main" xmlns="" id="{96C6F9B5-6790-4470-A818-9DED8DC48716}"/>
                </a:ext>
              </a:extLst>
            </p:cNvPr>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Google Shape;640;p26">
              <a:extLst>
                <a:ext uri="{FF2B5EF4-FFF2-40B4-BE49-F238E27FC236}">
                  <a16:creationId xmlns:a16="http://schemas.microsoft.com/office/drawing/2014/main" xmlns="" id="{7375144D-2F8E-4B51-841D-62803B5350CB}"/>
                </a:ext>
              </a:extLst>
            </p:cNvPr>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Google Shape;641;p26">
              <a:extLst>
                <a:ext uri="{FF2B5EF4-FFF2-40B4-BE49-F238E27FC236}">
                  <a16:creationId xmlns:a16="http://schemas.microsoft.com/office/drawing/2014/main" xmlns="" id="{ADE3B7DF-CA62-4DAF-B20C-CA6D80ED2BB0}"/>
                </a:ext>
              </a:extLst>
            </p:cNvPr>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Google Shape;642;p26">
              <a:extLst>
                <a:ext uri="{FF2B5EF4-FFF2-40B4-BE49-F238E27FC236}">
                  <a16:creationId xmlns:a16="http://schemas.microsoft.com/office/drawing/2014/main" xmlns="" id="{E0B0E53E-8DD2-4911-A971-5676C7B62B3C}"/>
                </a:ext>
              </a:extLst>
            </p:cNvPr>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Google Shape;643;p26">
              <a:extLst>
                <a:ext uri="{FF2B5EF4-FFF2-40B4-BE49-F238E27FC236}">
                  <a16:creationId xmlns:a16="http://schemas.microsoft.com/office/drawing/2014/main" xmlns="" id="{7E5DD16C-D283-42A9-BC29-859733A69EFB}"/>
                </a:ext>
              </a:extLst>
            </p:cNvPr>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Google Shape;644;p26">
              <a:extLst>
                <a:ext uri="{FF2B5EF4-FFF2-40B4-BE49-F238E27FC236}">
                  <a16:creationId xmlns:a16="http://schemas.microsoft.com/office/drawing/2014/main" xmlns="" id="{95F51A8B-2DBB-414C-AEA1-2E15C89C2039}"/>
                </a:ext>
              </a:extLst>
            </p:cNvPr>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Google Shape;645;p26">
              <a:extLst>
                <a:ext uri="{FF2B5EF4-FFF2-40B4-BE49-F238E27FC236}">
                  <a16:creationId xmlns:a16="http://schemas.microsoft.com/office/drawing/2014/main" xmlns="" id="{8AE99900-9FAC-4EAF-868A-EBBFC3338B84}"/>
                </a:ext>
              </a:extLst>
            </p:cNvPr>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Google Shape;646;p26">
              <a:extLst>
                <a:ext uri="{FF2B5EF4-FFF2-40B4-BE49-F238E27FC236}">
                  <a16:creationId xmlns:a16="http://schemas.microsoft.com/office/drawing/2014/main" xmlns="" id="{8ED89982-ECD4-4598-8C8B-D6BD46289FA9}"/>
                </a:ext>
              </a:extLst>
            </p:cNvPr>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Google Shape;647;p26">
              <a:extLst>
                <a:ext uri="{FF2B5EF4-FFF2-40B4-BE49-F238E27FC236}">
                  <a16:creationId xmlns:a16="http://schemas.microsoft.com/office/drawing/2014/main" xmlns="" id="{E1F9EECB-DB12-4F29-ABB1-07F9B32D6A0E}"/>
                </a:ext>
              </a:extLst>
            </p:cNvPr>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Google Shape;648;p26">
              <a:extLst>
                <a:ext uri="{FF2B5EF4-FFF2-40B4-BE49-F238E27FC236}">
                  <a16:creationId xmlns:a16="http://schemas.microsoft.com/office/drawing/2014/main" xmlns="" id="{AD64F206-5F67-413F-B085-AFF8004E897E}"/>
                </a:ext>
              </a:extLst>
            </p:cNvPr>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Google Shape;649;p26">
              <a:extLst>
                <a:ext uri="{FF2B5EF4-FFF2-40B4-BE49-F238E27FC236}">
                  <a16:creationId xmlns:a16="http://schemas.microsoft.com/office/drawing/2014/main" xmlns="" id="{28C27C06-AB2C-4483-AAAA-1B9D437E5D30}"/>
                </a:ext>
              </a:extLst>
            </p:cNvPr>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Google Shape;650;p26">
              <a:extLst>
                <a:ext uri="{FF2B5EF4-FFF2-40B4-BE49-F238E27FC236}">
                  <a16:creationId xmlns:a16="http://schemas.microsoft.com/office/drawing/2014/main" xmlns="" id="{F4EDACB9-BB6A-490F-8221-8D1DAA4F60CE}"/>
                </a:ext>
              </a:extLst>
            </p:cNvPr>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6" name="Google Shape;651;p26">
              <a:extLst>
                <a:ext uri="{FF2B5EF4-FFF2-40B4-BE49-F238E27FC236}">
                  <a16:creationId xmlns:a16="http://schemas.microsoft.com/office/drawing/2014/main" xmlns="" id="{E072C6ED-C2B6-43BF-88F9-6A0C491D046F}"/>
                </a:ext>
              </a:extLst>
            </p:cNvPr>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7" name="Google Shape;652;p26">
              <a:extLst>
                <a:ext uri="{FF2B5EF4-FFF2-40B4-BE49-F238E27FC236}">
                  <a16:creationId xmlns:a16="http://schemas.microsoft.com/office/drawing/2014/main" xmlns="" id="{A9487305-F251-45DD-99F7-4DD94B406ABA}"/>
                </a:ext>
              </a:extLst>
            </p:cNvPr>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8" name="Google Shape;653;p26">
              <a:extLst>
                <a:ext uri="{FF2B5EF4-FFF2-40B4-BE49-F238E27FC236}">
                  <a16:creationId xmlns:a16="http://schemas.microsoft.com/office/drawing/2014/main" xmlns="" id="{63AB4FD0-6F90-47B4-A52B-28A971A5FC3D}"/>
                </a:ext>
              </a:extLst>
            </p:cNvPr>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Google Shape;654;p26">
              <a:extLst>
                <a:ext uri="{FF2B5EF4-FFF2-40B4-BE49-F238E27FC236}">
                  <a16:creationId xmlns:a16="http://schemas.microsoft.com/office/drawing/2014/main" xmlns="" id="{1E1C7A1F-E7CE-43D9-843A-82B98B354612}"/>
                </a:ext>
              </a:extLst>
            </p:cNvPr>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0" name="Google Shape;655;p26">
              <a:extLst>
                <a:ext uri="{FF2B5EF4-FFF2-40B4-BE49-F238E27FC236}">
                  <a16:creationId xmlns:a16="http://schemas.microsoft.com/office/drawing/2014/main" xmlns="" id="{191F244B-A41E-478A-8BDA-91A77873EE57}"/>
                </a:ext>
              </a:extLst>
            </p:cNvPr>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1" name="Google Shape;656;p26">
              <a:extLst>
                <a:ext uri="{FF2B5EF4-FFF2-40B4-BE49-F238E27FC236}">
                  <a16:creationId xmlns:a16="http://schemas.microsoft.com/office/drawing/2014/main" xmlns="" id="{60812637-EB15-4E4E-9EA0-906A28CA7A79}"/>
                </a:ext>
              </a:extLst>
            </p:cNvPr>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2" name="Google Shape;657;p26">
              <a:extLst>
                <a:ext uri="{FF2B5EF4-FFF2-40B4-BE49-F238E27FC236}">
                  <a16:creationId xmlns:a16="http://schemas.microsoft.com/office/drawing/2014/main" xmlns="" id="{0E51D349-BD39-4BDD-8DE7-DF4548D4CD88}"/>
                </a:ext>
              </a:extLst>
            </p:cNvPr>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3" name="Google Shape;658;p26">
              <a:extLst>
                <a:ext uri="{FF2B5EF4-FFF2-40B4-BE49-F238E27FC236}">
                  <a16:creationId xmlns:a16="http://schemas.microsoft.com/office/drawing/2014/main" xmlns="" id="{3D6CC2A8-0F9D-4BA1-8E25-3173F585C37B}"/>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4" name="Google Shape;659;p26">
              <a:extLst>
                <a:ext uri="{FF2B5EF4-FFF2-40B4-BE49-F238E27FC236}">
                  <a16:creationId xmlns:a16="http://schemas.microsoft.com/office/drawing/2014/main" xmlns="" id="{E0945695-954E-4BA1-95A2-3F82C95D8BE9}"/>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 name="Google Shape;660;p26">
              <a:extLst>
                <a:ext uri="{FF2B5EF4-FFF2-40B4-BE49-F238E27FC236}">
                  <a16:creationId xmlns:a16="http://schemas.microsoft.com/office/drawing/2014/main" xmlns="" id="{D0D53AEF-47A9-44DC-AC1E-9BA515529202}"/>
                </a:ext>
              </a:extLst>
            </p:cNvPr>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6" name="Google Shape;661;p26">
              <a:extLst>
                <a:ext uri="{FF2B5EF4-FFF2-40B4-BE49-F238E27FC236}">
                  <a16:creationId xmlns:a16="http://schemas.microsoft.com/office/drawing/2014/main" xmlns="" id="{7E42D7F8-266D-49FE-B97E-DCDF7B944587}"/>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7" name="Google Shape;662;p26">
              <a:extLst>
                <a:ext uri="{FF2B5EF4-FFF2-40B4-BE49-F238E27FC236}">
                  <a16:creationId xmlns:a16="http://schemas.microsoft.com/office/drawing/2014/main" xmlns="" id="{0B1EDCED-4A19-4C9B-8131-9E7AC1E53ABF}"/>
                </a:ext>
              </a:extLst>
            </p:cNvPr>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8" name="Google Shape;663;p26">
              <a:extLst>
                <a:ext uri="{FF2B5EF4-FFF2-40B4-BE49-F238E27FC236}">
                  <a16:creationId xmlns:a16="http://schemas.microsoft.com/office/drawing/2014/main" xmlns="" id="{7119AA59-48D1-4E87-AAB7-E81ECBC4F830}"/>
                </a:ext>
              </a:extLst>
            </p:cNvPr>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9" name="Google Shape;664;p26">
              <a:extLst>
                <a:ext uri="{FF2B5EF4-FFF2-40B4-BE49-F238E27FC236}">
                  <a16:creationId xmlns:a16="http://schemas.microsoft.com/office/drawing/2014/main" xmlns="" id="{50670B76-9088-400C-9BB8-C1C3F4F6FFE3}"/>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60" name="Google Shape;665;p26">
              <a:extLst>
                <a:ext uri="{FF2B5EF4-FFF2-40B4-BE49-F238E27FC236}">
                  <a16:creationId xmlns:a16="http://schemas.microsoft.com/office/drawing/2014/main" xmlns="" id="{13D8190B-4D35-44CE-9B76-DAA7382977AD}"/>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61" name="Google Shape;666;p26">
              <a:extLst>
                <a:ext uri="{FF2B5EF4-FFF2-40B4-BE49-F238E27FC236}">
                  <a16:creationId xmlns:a16="http://schemas.microsoft.com/office/drawing/2014/main" xmlns="" id="{A888FC98-69D7-4915-ADB3-17B560244D95}"/>
                </a:ext>
              </a:extLst>
            </p:cNvPr>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62" name="Google Shape;667;p26">
              <a:extLst>
                <a:ext uri="{FF2B5EF4-FFF2-40B4-BE49-F238E27FC236}">
                  <a16:creationId xmlns:a16="http://schemas.microsoft.com/office/drawing/2014/main" xmlns="" id="{67091D9C-9A4D-423D-AFF0-22CB47AA6612}"/>
                </a:ext>
              </a:extLst>
            </p:cNvPr>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63" name="Google Shape;668;p26">
              <a:extLst>
                <a:ext uri="{FF2B5EF4-FFF2-40B4-BE49-F238E27FC236}">
                  <a16:creationId xmlns:a16="http://schemas.microsoft.com/office/drawing/2014/main" xmlns="" id="{B8AFB7F9-595D-4917-9AC4-0BF2845FE850}"/>
                </a:ext>
              </a:extLst>
            </p:cNvPr>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64" name="Google Shape;669;p26">
              <a:extLst>
                <a:ext uri="{FF2B5EF4-FFF2-40B4-BE49-F238E27FC236}">
                  <a16:creationId xmlns:a16="http://schemas.microsoft.com/office/drawing/2014/main" xmlns="" id="{B237B47C-5C45-4C8A-A021-1A969CA04709}"/>
                </a:ext>
              </a:extLst>
            </p:cNvPr>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65" name="Google Shape;670;p26">
              <a:extLst>
                <a:ext uri="{FF2B5EF4-FFF2-40B4-BE49-F238E27FC236}">
                  <a16:creationId xmlns:a16="http://schemas.microsoft.com/office/drawing/2014/main" xmlns="" id="{4057819F-19BB-4ECB-A67E-BD02172B767D}"/>
                </a:ext>
              </a:extLst>
            </p:cNvPr>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66" name="Google Shape;671;p26">
              <a:extLst>
                <a:ext uri="{FF2B5EF4-FFF2-40B4-BE49-F238E27FC236}">
                  <a16:creationId xmlns:a16="http://schemas.microsoft.com/office/drawing/2014/main" xmlns="" id="{042FB42A-1582-42D8-ABFD-C978471D7B92}"/>
                </a:ext>
              </a:extLst>
            </p:cNvPr>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67" name="Google Shape;672;p26">
              <a:extLst>
                <a:ext uri="{FF2B5EF4-FFF2-40B4-BE49-F238E27FC236}">
                  <a16:creationId xmlns:a16="http://schemas.microsoft.com/office/drawing/2014/main" xmlns="" id="{31402F5C-C819-43ED-B3D5-0AFF14322002}"/>
                </a:ext>
              </a:extLst>
            </p:cNvPr>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68" name="Google Shape;673;p26">
              <a:extLst>
                <a:ext uri="{FF2B5EF4-FFF2-40B4-BE49-F238E27FC236}">
                  <a16:creationId xmlns:a16="http://schemas.microsoft.com/office/drawing/2014/main" xmlns="" id="{3F94B94F-D5D1-491E-83C9-F353ABDB937E}"/>
                </a:ext>
              </a:extLst>
            </p:cNvPr>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69" name="Google Shape;674;p26">
              <a:extLst>
                <a:ext uri="{FF2B5EF4-FFF2-40B4-BE49-F238E27FC236}">
                  <a16:creationId xmlns:a16="http://schemas.microsoft.com/office/drawing/2014/main" xmlns="" id="{4758DA08-B182-4AE6-AF9D-008746A3D9CB}"/>
                </a:ext>
              </a:extLst>
            </p:cNvPr>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70" name="Google Shape;675;p26">
              <a:extLst>
                <a:ext uri="{FF2B5EF4-FFF2-40B4-BE49-F238E27FC236}">
                  <a16:creationId xmlns:a16="http://schemas.microsoft.com/office/drawing/2014/main" xmlns="" id="{80E2C576-B57C-4251-81A7-1D33E431B6AA}"/>
                </a:ext>
              </a:extLst>
            </p:cNvPr>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71" name="Google Shape;676;p26">
              <a:extLst>
                <a:ext uri="{FF2B5EF4-FFF2-40B4-BE49-F238E27FC236}">
                  <a16:creationId xmlns:a16="http://schemas.microsoft.com/office/drawing/2014/main" xmlns="" id="{FFECD0CB-5D20-40D5-8874-C000D7246A10}"/>
                </a:ext>
              </a:extLst>
            </p:cNvPr>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72" name="Google Shape;677;p26">
              <a:extLst>
                <a:ext uri="{FF2B5EF4-FFF2-40B4-BE49-F238E27FC236}">
                  <a16:creationId xmlns:a16="http://schemas.microsoft.com/office/drawing/2014/main" xmlns="" id="{3AEA5D0E-98DF-4F9C-9B34-C9CFC015DD1C}"/>
                </a:ext>
              </a:extLst>
            </p:cNvPr>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73" name="Google Shape;678;p26">
              <a:extLst>
                <a:ext uri="{FF2B5EF4-FFF2-40B4-BE49-F238E27FC236}">
                  <a16:creationId xmlns:a16="http://schemas.microsoft.com/office/drawing/2014/main" xmlns="" id="{079B9CEB-FBC0-4F15-AED6-37EC2E408776}"/>
                </a:ext>
              </a:extLst>
            </p:cNvPr>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74" name="Google Shape;679;p26">
              <a:extLst>
                <a:ext uri="{FF2B5EF4-FFF2-40B4-BE49-F238E27FC236}">
                  <a16:creationId xmlns:a16="http://schemas.microsoft.com/office/drawing/2014/main" xmlns="" id="{8376475D-E5AF-47C8-9BE2-0AE32B827593}"/>
                </a:ext>
              </a:extLst>
            </p:cNvPr>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75" name="Google Shape;680;p26">
              <a:extLst>
                <a:ext uri="{FF2B5EF4-FFF2-40B4-BE49-F238E27FC236}">
                  <a16:creationId xmlns:a16="http://schemas.microsoft.com/office/drawing/2014/main" xmlns="" id="{400C3646-B9B3-4D13-99C4-153EF5C8657A}"/>
                </a:ext>
              </a:extLst>
            </p:cNvPr>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76" name="Google Shape;681;p26">
              <a:extLst>
                <a:ext uri="{FF2B5EF4-FFF2-40B4-BE49-F238E27FC236}">
                  <a16:creationId xmlns:a16="http://schemas.microsoft.com/office/drawing/2014/main" xmlns="" id="{4DAFF5E0-58BD-496C-86B4-464CFE8DC71F}"/>
                </a:ext>
              </a:extLst>
            </p:cNvPr>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77" name="Google Shape;682;p26">
              <a:extLst>
                <a:ext uri="{FF2B5EF4-FFF2-40B4-BE49-F238E27FC236}">
                  <a16:creationId xmlns:a16="http://schemas.microsoft.com/office/drawing/2014/main" xmlns="" id="{033CB9D8-49EE-4548-A9C1-9335278E69C2}"/>
                </a:ext>
              </a:extLst>
            </p:cNvPr>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78" name="Google Shape;683;p26">
              <a:extLst>
                <a:ext uri="{FF2B5EF4-FFF2-40B4-BE49-F238E27FC236}">
                  <a16:creationId xmlns:a16="http://schemas.microsoft.com/office/drawing/2014/main" xmlns="" id="{A0449AF9-CB95-4312-8C8A-E14B7711773E}"/>
                </a:ext>
              </a:extLst>
            </p:cNvPr>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79" name="Google Shape;684;p26">
              <a:extLst>
                <a:ext uri="{FF2B5EF4-FFF2-40B4-BE49-F238E27FC236}">
                  <a16:creationId xmlns:a16="http://schemas.microsoft.com/office/drawing/2014/main" xmlns="" id="{9EDB9C7D-FBEC-4F77-926B-6F5B8C2238C9}"/>
                </a:ext>
              </a:extLst>
            </p:cNvPr>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80" name="Google Shape;685;p26">
              <a:extLst>
                <a:ext uri="{FF2B5EF4-FFF2-40B4-BE49-F238E27FC236}">
                  <a16:creationId xmlns:a16="http://schemas.microsoft.com/office/drawing/2014/main" xmlns="" id="{4D57546D-BB1A-42A9-AFE6-5791E153CA80}"/>
                </a:ext>
              </a:extLst>
            </p:cNvPr>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81" name="Google Shape;686;p26">
              <a:extLst>
                <a:ext uri="{FF2B5EF4-FFF2-40B4-BE49-F238E27FC236}">
                  <a16:creationId xmlns:a16="http://schemas.microsoft.com/office/drawing/2014/main" xmlns="" id="{1871957B-8ACD-43CF-ACF2-6A16A1890249}"/>
                </a:ext>
              </a:extLst>
            </p:cNvPr>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82" name="Google Shape;687;p26">
              <a:extLst>
                <a:ext uri="{FF2B5EF4-FFF2-40B4-BE49-F238E27FC236}">
                  <a16:creationId xmlns:a16="http://schemas.microsoft.com/office/drawing/2014/main" xmlns="" id="{7B8DD27E-2213-4ED6-B2C5-714464C806E9}"/>
                </a:ext>
              </a:extLst>
            </p:cNvPr>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83" name="Google Shape;688;p26">
              <a:extLst>
                <a:ext uri="{FF2B5EF4-FFF2-40B4-BE49-F238E27FC236}">
                  <a16:creationId xmlns:a16="http://schemas.microsoft.com/office/drawing/2014/main" xmlns="" id="{6E7CB9C8-BC6B-43D2-985E-55FB8511F98C}"/>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84" name="Google Shape;689;p26">
              <a:extLst>
                <a:ext uri="{FF2B5EF4-FFF2-40B4-BE49-F238E27FC236}">
                  <a16:creationId xmlns:a16="http://schemas.microsoft.com/office/drawing/2014/main" xmlns="" id="{178A4399-D2A8-443D-AA86-53260FB85C05}"/>
                </a:ext>
              </a:extLst>
            </p:cNvPr>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85" name="Google Shape;690;p26">
              <a:extLst>
                <a:ext uri="{FF2B5EF4-FFF2-40B4-BE49-F238E27FC236}">
                  <a16:creationId xmlns:a16="http://schemas.microsoft.com/office/drawing/2014/main" xmlns="" id="{53C5B100-BB8E-448C-B9AD-8908D2F6920C}"/>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86" name="Google Shape;691;p26">
              <a:extLst>
                <a:ext uri="{FF2B5EF4-FFF2-40B4-BE49-F238E27FC236}">
                  <a16:creationId xmlns:a16="http://schemas.microsoft.com/office/drawing/2014/main" xmlns="" id="{C71D271C-0DB0-4460-B99A-542535759945}"/>
                </a:ext>
              </a:extLst>
            </p:cNvPr>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87" name="Google Shape;692;p26">
              <a:extLst>
                <a:ext uri="{FF2B5EF4-FFF2-40B4-BE49-F238E27FC236}">
                  <a16:creationId xmlns:a16="http://schemas.microsoft.com/office/drawing/2014/main" xmlns="" id="{DA46AE56-46C3-486F-8DBF-22E89A8E507F}"/>
                </a:ext>
              </a:extLst>
            </p:cNvPr>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88" name="Google Shape;693;p26">
              <a:extLst>
                <a:ext uri="{FF2B5EF4-FFF2-40B4-BE49-F238E27FC236}">
                  <a16:creationId xmlns:a16="http://schemas.microsoft.com/office/drawing/2014/main" xmlns="" id="{94BB4A15-4103-4C83-812D-5653DCD2D3AA}"/>
                </a:ext>
              </a:extLst>
            </p:cNvPr>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89" name="Google Shape;694;p26">
              <a:extLst>
                <a:ext uri="{FF2B5EF4-FFF2-40B4-BE49-F238E27FC236}">
                  <a16:creationId xmlns:a16="http://schemas.microsoft.com/office/drawing/2014/main" xmlns="" id="{7D5DA3DD-63BA-425C-ACD2-7118BE4D69D2}"/>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90" name="Google Shape;695;p26">
              <a:extLst>
                <a:ext uri="{FF2B5EF4-FFF2-40B4-BE49-F238E27FC236}">
                  <a16:creationId xmlns:a16="http://schemas.microsoft.com/office/drawing/2014/main" xmlns="" id="{76EECA37-4DF4-4097-BC67-ACA5B675A005}"/>
                </a:ext>
              </a:extLst>
            </p:cNvPr>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91" name="Google Shape;696;p26">
              <a:extLst>
                <a:ext uri="{FF2B5EF4-FFF2-40B4-BE49-F238E27FC236}">
                  <a16:creationId xmlns:a16="http://schemas.microsoft.com/office/drawing/2014/main" xmlns="" id="{6FD061DA-6CD5-4E40-AD1A-0248BC66E151}"/>
                </a:ext>
              </a:extLst>
            </p:cNvPr>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92" name="Google Shape;697;p26">
              <a:extLst>
                <a:ext uri="{FF2B5EF4-FFF2-40B4-BE49-F238E27FC236}">
                  <a16:creationId xmlns:a16="http://schemas.microsoft.com/office/drawing/2014/main" xmlns="" id="{C11BEC45-96F7-47AA-A21D-31FD58AAA829}"/>
                </a:ext>
              </a:extLst>
            </p:cNvPr>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93" name="Google Shape;698;p26">
              <a:extLst>
                <a:ext uri="{FF2B5EF4-FFF2-40B4-BE49-F238E27FC236}">
                  <a16:creationId xmlns:a16="http://schemas.microsoft.com/office/drawing/2014/main" xmlns="" id="{7735119C-A026-4050-AF01-7750C471CE24}"/>
                </a:ext>
              </a:extLst>
            </p:cNvPr>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94" name="Google Shape;699;p26">
              <a:extLst>
                <a:ext uri="{FF2B5EF4-FFF2-40B4-BE49-F238E27FC236}">
                  <a16:creationId xmlns:a16="http://schemas.microsoft.com/office/drawing/2014/main" xmlns="" id="{3FB0168C-91F9-43BC-9E2E-CBB886746B8A}"/>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95" name="Google Shape;700;p26">
              <a:extLst>
                <a:ext uri="{FF2B5EF4-FFF2-40B4-BE49-F238E27FC236}">
                  <a16:creationId xmlns:a16="http://schemas.microsoft.com/office/drawing/2014/main" xmlns="" id="{FFA65590-A40C-4527-99F2-6804CBB3CF05}"/>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96" name="Google Shape;701;p26">
              <a:extLst>
                <a:ext uri="{FF2B5EF4-FFF2-40B4-BE49-F238E27FC236}">
                  <a16:creationId xmlns:a16="http://schemas.microsoft.com/office/drawing/2014/main" xmlns="" id="{2A0AE77B-C3FD-41F4-9FCD-778211637AF5}"/>
                </a:ext>
              </a:extLst>
            </p:cNvPr>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97" name="Google Shape;702;p26">
              <a:extLst>
                <a:ext uri="{FF2B5EF4-FFF2-40B4-BE49-F238E27FC236}">
                  <a16:creationId xmlns:a16="http://schemas.microsoft.com/office/drawing/2014/main" xmlns="" id="{83354915-9691-4823-9E58-B8246545AD1A}"/>
                </a:ext>
              </a:extLst>
            </p:cNvPr>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98" name="Google Shape;703;p26">
              <a:extLst>
                <a:ext uri="{FF2B5EF4-FFF2-40B4-BE49-F238E27FC236}">
                  <a16:creationId xmlns:a16="http://schemas.microsoft.com/office/drawing/2014/main" xmlns="" id="{E6F08DD0-1548-4039-8CFE-B20499F9B81D}"/>
                </a:ext>
              </a:extLst>
            </p:cNvPr>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spTree>
    <p:extLst>
      <p:ext uri="{BB962C8B-B14F-4D97-AF65-F5344CB8AC3E}">
        <p14:creationId xmlns:p14="http://schemas.microsoft.com/office/powerpoint/2010/main" val="324616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250"/>
                                        <p:tgtEl>
                                          <p:spTgt spid="16"/>
                                        </p:tgtEl>
                                      </p:cBhvr>
                                    </p:animEffect>
                                    <p:anim calcmode="lin" valueType="num">
                                      <p:cBhvr>
                                        <p:cTn id="12" dur="250" fill="hold"/>
                                        <p:tgtEl>
                                          <p:spTgt spid="16"/>
                                        </p:tgtEl>
                                        <p:attrNameLst>
                                          <p:attrName>ppt_x</p:attrName>
                                        </p:attrNameLst>
                                      </p:cBhvr>
                                      <p:tavLst>
                                        <p:tav tm="0">
                                          <p:val>
                                            <p:strVal val="#ppt_x"/>
                                          </p:val>
                                        </p:tav>
                                        <p:tav tm="100000">
                                          <p:val>
                                            <p:strVal val="#ppt_x"/>
                                          </p:val>
                                        </p:tav>
                                      </p:tavLst>
                                    </p:anim>
                                    <p:anim calcmode="lin" valueType="num">
                                      <p:cBhvr>
                                        <p:cTn id="13" dur="25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250"/>
                                        <p:tgtEl>
                                          <p:spTgt spid="17"/>
                                        </p:tgtEl>
                                      </p:cBhvr>
                                    </p:animEffect>
                                    <p:anim calcmode="lin" valueType="num">
                                      <p:cBhvr>
                                        <p:cTn id="17" dur="250" fill="hold"/>
                                        <p:tgtEl>
                                          <p:spTgt spid="17"/>
                                        </p:tgtEl>
                                        <p:attrNameLst>
                                          <p:attrName>ppt_x</p:attrName>
                                        </p:attrNameLst>
                                      </p:cBhvr>
                                      <p:tavLst>
                                        <p:tav tm="0">
                                          <p:val>
                                            <p:strVal val="#ppt_x"/>
                                          </p:val>
                                        </p:tav>
                                        <p:tav tm="100000">
                                          <p:val>
                                            <p:strVal val="#ppt_x"/>
                                          </p:val>
                                        </p:tav>
                                      </p:tavLst>
                                    </p:anim>
                                    <p:anim calcmode="lin" valueType="num">
                                      <p:cBhvr>
                                        <p:cTn id="18" dur="250" fill="hold"/>
                                        <p:tgtEl>
                                          <p:spTgt spid="1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strVal val="#ppt_x"/>
                                          </p:val>
                                        </p:tav>
                                        <p:tav tm="100000">
                                          <p:val>
                                            <p:strVal val="#ppt_x"/>
                                          </p:val>
                                        </p:tav>
                                      </p:tavLst>
                                    </p:anim>
                                    <p:anim calcmode="lin" valueType="num">
                                      <p:cBhvr>
                                        <p:cTn id="23" dur="25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250"/>
                                        <p:tgtEl>
                                          <p:spTgt spid="19"/>
                                        </p:tgtEl>
                                      </p:cBhvr>
                                    </p:animEffect>
                                    <p:anim calcmode="lin" valueType="num">
                                      <p:cBhvr>
                                        <p:cTn id="27" dur="250" fill="hold"/>
                                        <p:tgtEl>
                                          <p:spTgt spid="19"/>
                                        </p:tgtEl>
                                        <p:attrNameLst>
                                          <p:attrName>ppt_x</p:attrName>
                                        </p:attrNameLst>
                                      </p:cBhvr>
                                      <p:tavLst>
                                        <p:tav tm="0">
                                          <p:val>
                                            <p:strVal val="#ppt_x"/>
                                          </p:val>
                                        </p:tav>
                                        <p:tav tm="100000">
                                          <p:val>
                                            <p:strVal val="#ppt_x"/>
                                          </p:val>
                                        </p:tav>
                                      </p:tavLst>
                                    </p:anim>
                                    <p:anim calcmode="lin" valueType="num">
                                      <p:cBhvr>
                                        <p:cTn id="28" dur="250" fill="hold"/>
                                        <p:tgtEl>
                                          <p:spTgt spid="1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250"/>
                                        <p:tgtEl>
                                          <p:spTgt spid="23"/>
                                        </p:tgtEl>
                                      </p:cBhvr>
                                    </p:animEffect>
                                    <p:anim calcmode="lin" valueType="num">
                                      <p:cBhvr>
                                        <p:cTn id="32" dur="250" fill="hold"/>
                                        <p:tgtEl>
                                          <p:spTgt spid="23"/>
                                        </p:tgtEl>
                                        <p:attrNameLst>
                                          <p:attrName>ppt_x</p:attrName>
                                        </p:attrNameLst>
                                      </p:cBhvr>
                                      <p:tavLst>
                                        <p:tav tm="0">
                                          <p:val>
                                            <p:strVal val="#ppt_x"/>
                                          </p:val>
                                        </p:tav>
                                        <p:tav tm="100000">
                                          <p:val>
                                            <p:strVal val="#ppt_x"/>
                                          </p:val>
                                        </p:tav>
                                      </p:tavLst>
                                    </p:anim>
                                    <p:anim calcmode="lin" valueType="num">
                                      <p:cBhvr>
                                        <p:cTn id="33" dur="250" fill="hold"/>
                                        <p:tgtEl>
                                          <p:spTgt spid="23"/>
                                        </p:tgtEl>
                                        <p:attrNameLst>
                                          <p:attrName>ppt_y</p:attrName>
                                        </p:attrNameLst>
                                      </p:cBhvr>
                                      <p:tavLst>
                                        <p:tav tm="0">
                                          <p:val>
                                            <p:strVal val="#ppt_y+.1"/>
                                          </p:val>
                                        </p:tav>
                                        <p:tav tm="100000">
                                          <p:val>
                                            <p:strVal val="#ppt_y"/>
                                          </p:val>
                                        </p:tav>
                                      </p:tavLst>
                                    </p:anim>
                                  </p:childTnLst>
                                </p:cTn>
                              </p:par>
                            </p:childTnLst>
                          </p:cTn>
                        </p:par>
                        <p:par>
                          <p:cTn id="34" fill="hold">
                            <p:stCondLst>
                              <p:cond delay="750"/>
                            </p:stCondLst>
                            <p:childTnLst>
                              <p:par>
                                <p:cTn id="35" presetID="10"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par>
                          <p:cTn id="38" fill="hold">
                            <p:stCondLst>
                              <p:cond delay="1250"/>
                            </p:stCondLst>
                            <p:childTnLst>
                              <p:par>
                                <p:cTn id="39" presetID="10"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6" grpId="0" animBg="1"/>
      <p:bldP spid="17" grpId="0" animBg="1"/>
      <p:bldP spid="18" grpId="0" animBg="1"/>
      <p:bldP spid="19" grpId="0" animBg="1"/>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ackground-don-gian-dep-16.jpg (1600Ã1067) | HÃ¬nh ná»n, HÃ¬nh áº£nh, H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88F07B10-DE8D-447B-A97E-5AF3CF22672E}"/>
              </a:ext>
            </a:extLst>
          </p:cNvPr>
          <p:cNvSpPr/>
          <p:nvPr/>
        </p:nvSpPr>
        <p:spPr>
          <a:xfrm>
            <a:off x="2297977" y="1957955"/>
            <a:ext cx="7258718" cy="1569660"/>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Cảm</a:t>
            </a:r>
            <a:r>
              <a:rPr kumimoji="0" lang="en-US" sz="4800" b="1" i="0" u="none" strike="noStrike" kern="0" cap="none" spc="0" normalizeH="0" baseline="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baseline="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ơn</a:t>
            </a:r>
            <a:r>
              <a:rPr lang="en-US" sz="4800" b="1" kern="0" dirty="0">
                <a:ln w="22225">
                  <a:solidFill>
                    <a:srgbClr val="ED7D31"/>
                  </a:solidFill>
                  <a:prstDash val="solid"/>
                </a:ln>
                <a:solidFill>
                  <a:srgbClr val="C00000"/>
                </a:solidFill>
                <a:latin typeface="Times New Roman" panose="02020603050405020304" pitchFamily="18" charset="0"/>
                <a:cs typeface="Times New Roman" panose="02020603050405020304" pitchFamily="18"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lang="en-US" sz="4800" b="1" kern="0" dirty="0" err="1">
                <a:ln w="22225">
                  <a:solidFill>
                    <a:srgbClr val="ED7D31"/>
                  </a:solidFill>
                  <a:prstDash val="solid"/>
                </a:ln>
                <a:solidFill>
                  <a:srgbClr val="C00000"/>
                </a:solidFill>
                <a:latin typeface="Times New Roman" panose="02020603050405020304" pitchFamily="18" charset="0"/>
                <a:cs typeface="Times New Roman" panose="02020603050405020304" pitchFamily="18" charset="0"/>
              </a:rPr>
              <a:t>các</a:t>
            </a:r>
            <a:r>
              <a:rPr kumimoji="0" lang="en-US" sz="4800" b="1" i="0" u="none" strike="noStrike" kern="0" cap="none" spc="0" normalizeH="0" baseline="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baseline="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thầy</a:t>
            </a:r>
            <a:r>
              <a:rPr kumimoji="0" lang="en-US" sz="4800" b="1" i="0" u="none" strike="noStrike" kern="0" cap="none" spc="0" normalizeH="0" baseline="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baseline="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cô</a:t>
            </a:r>
            <a:r>
              <a:rPr kumimoji="0" lang="en-US" sz="4800" b="1" i="0" u="none" strike="noStrike" kern="0" cap="none" spc="0" normalizeH="0" baseline="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baseline="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giáo</a:t>
            </a:r>
            <a:r>
              <a:rPr kumimoji="0" lang="en-US" sz="4800" b="1" i="0" u="none" strike="noStrike" kern="0" cap="none" spc="0" normalizeH="0" baseline="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baseline="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và</a:t>
            </a:r>
            <a:r>
              <a:rPr kumimoji="0" lang="en-US" sz="4800" b="1" i="0" u="none" strike="noStrike" kern="0" cap="none" spc="0" normalizeH="0" baseline="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baseline="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các</a:t>
            </a:r>
            <a:r>
              <a:rPr kumimoji="0" lang="en-US" sz="4800" b="1" i="0" u="none" strike="noStrike" kern="0" cap="none" spc="0" normalizeH="0" baseline="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baseline="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em</a:t>
            </a:r>
            <a:r>
              <a:rPr kumimoji="0" lang="en-US" sz="4800" b="1" i="0" u="none" strike="noStrike" kern="0" cap="none" spc="0" normalizeH="0" baseline="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xmlns="" id="{88F07B10-DE8D-447B-A97E-5AF3CF22672E}"/>
              </a:ext>
            </a:extLst>
          </p:cNvPr>
          <p:cNvSpPr/>
          <p:nvPr/>
        </p:nvSpPr>
        <p:spPr>
          <a:xfrm>
            <a:off x="-37630" y="3527615"/>
            <a:ext cx="12229630" cy="1569660"/>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Chúc</a:t>
            </a:r>
            <a:r>
              <a:rPr kumimoji="0" lang="en-US" sz="4800" b="1" i="0" u="none" strike="noStrike" kern="0" cap="none" spc="0" normalizeH="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các</a:t>
            </a:r>
            <a:r>
              <a:rPr kumimoji="0" lang="en-US" sz="4800" b="1" i="0" u="none" strike="noStrike" kern="0" cap="none" spc="0" normalizeH="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thầy</a:t>
            </a:r>
            <a:r>
              <a:rPr kumimoji="0" lang="en-US" sz="4800" b="1" i="0" u="none" strike="noStrike" kern="0" cap="none" spc="0" normalizeH="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cô</a:t>
            </a:r>
            <a:r>
              <a:rPr kumimoji="0" lang="en-US" sz="4800" b="1" i="0" u="none" strike="noStrike" kern="0" cap="none" spc="0" normalizeH="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giáo</a:t>
            </a:r>
            <a:r>
              <a:rPr kumimoji="0" lang="en-US" sz="4800" b="1" i="0" u="none" strike="noStrike" kern="0" cap="none" spc="0" normalizeH="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mạnh</a:t>
            </a:r>
            <a:r>
              <a:rPr kumimoji="0" lang="en-US" sz="4800" b="1" i="0" u="none" strike="noStrike" kern="0" cap="none" spc="0" normalizeH="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khỏe</a:t>
            </a:r>
            <a:r>
              <a:rPr kumimoji="0" lang="en-US" sz="4800" b="1" i="0" u="none" strike="noStrike" kern="0" cap="none" spc="0" normalizeH="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hạnh</a:t>
            </a:r>
            <a:r>
              <a:rPr kumimoji="0" lang="en-US" sz="4800" b="1" i="0" u="none" strike="noStrike" kern="0" cap="none" spc="0" normalizeH="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phúc</a:t>
            </a:r>
            <a:r>
              <a:rPr lang="en-US" sz="4800" b="1" kern="0" dirty="0">
                <a:ln w="22225">
                  <a:solidFill>
                    <a:srgbClr val="ED7D31"/>
                  </a:solidFill>
                  <a:prstDash val="solid"/>
                </a:ln>
                <a:solidFill>
                  <a:srgbClr val="C00000"/>
                </a:solidFill>
                <a:latin typeface="Times New Roman" panose="02020603050405020304" pitchFamily="18" charset="0"/>
                <a:cs typeface="Times New Roman" panose="02020603050405020304" pitchFamily="18" charset="0"/>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Các</a:t>
            </a:r>
            <a:r>
              <a:rPr kumimoji="0" lang="en-US" sz="4800" b="1" i="0" u="none" strike="noStrike" kern="0" cap="none" spc="0" normalizeH="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em</a:t>
            </a:r>
            <a:r>
              <a:rPr kumimoji="0" lang="en-US" sz="4800" b="1" i="0" u="none" strike="noStrike" kern="0" cap="none" spc="0" normalizeH="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luôn</a:t>
            </a:r>
            <a:r>
              <a:rPr kumimoji="0" lang="en-US" sz="4800" b="1" i="0" u="none" strike="noStrike" kern="0" cap="none" spc="0" normalizeH="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chăm</a:t>
            </a:r>
            <a:r>
              <a:rPr kumimoji="0" lang="en-US" sz="4800" b="1" i="0" u="none" strike="noStrike" kern="0" cap="none" spc="0" normalizeH="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ngoan</a:t>
            </a:r>
            <a:r>
              <a:rPr lang="en-US" sz="4800" b="1" kern="0" dirty="0">
                <a:ln w="22225">
                  <a:solidFill>
                    <a:srgbClr val="ED7D31"/>
                  </a:solidFill>
                  <a:prstDash val="solid"/>
                </a:ln>
                <a:solidFill>
                  <a:srgbClr val="C00000"/>
                </a:solidFill>
                <a:latin typeface="Times New Roman" panose="02020603050405020304" pitchFamily="18" charset="0"/>
                <a:cs typeface="Times New Roman" panose="02020603050405020304" pitchFamily="18" charset="0"/>
              </a:rPr>
              <a:t>, </a:t>
            </a:r>
            <a:r>
              <a:rPr lang="en-US" sz="4800" b="1" kern="0" dirty="0" err="1">
                <a:ln w="22225">
                  <a:solidFill>
                    <a:srgbClr val="ED7D31"/>
                  </a:solidFill>
                  <a:prstDash val="solid"/>
                </a:ln>
                <a:solidFill>
                  <a:srgbClr val="C00000"/>
                </a:solidFill>
                <a:latin typeface="Times New Roman" panose="02020603050405020304" pitchFamily="18" charset="0"/>
                <a:cs typeface="Times New Roman" panose="02020603050405020304" pitchFamily="18" charset="0"/>
              </a:rPr>
              <a:t>học</a:t>
            </a:r>
            <a:r>
              <a:rPr lang="en-US" sz="4800" b="1" kern="0" dirty="0">
                <a:ln w="22225">
                  <a:solidFill>
                    <a:srgbClr val="ED7D31"/>
                  </a:solidFill>
                  <a:prstDash val="solid"/>
                </a:ln>
                <a:solidFill>
                  <a:srgbClr val="C00000"/>
                </a:solidFill>
                <a:latin typeface="Times New Roman" panose="02020603050405020304" pitchFamily="18" charset="0"/>
                <a:cs typeface="Times New Roman" panose="02020603050405020304" pitchFamily="18" charset="0"/>
              </a:rPr>
              <a:t> </a:t>
            </a:r>
            <a:r>
              <a:rPr lang="en-US" sz="4800" b="1" kern="0" dirty="0" err="1">
                <a:ln w="22225">
                  <a:solidFill>
                    <a:srgbClr val="ED7D31"/>
                  </a:solidFill>
                  <a:prstDash val="solid"/>
                </a:ln>
                <a:solidFill>
                  <a:srgbClr val="C00000"/>
                </a:solidFill>
                <a:latin typeface="Times New Roman" panose="02020603050405020304" pitchFamily="18" charset="0"/>
                <a:cs typeface="Times New Roman" panose="02020603050405020304" pitchFamily="18" charset="0"/>
              </a:rPr>
              <a:t>tốt</a:t>
            </a:r>
            <a:r>
              <a:rPr lang="en-US" sz="4800" b="1" kern="0" dirty="0">
                <a:ln w="22225">
                  <a:solidFill>
                    <a:srgbClr val="ED7D31"/>
                  </a:solidFill>
                  <a:prstDash val="solid"/>
                </a:ln>
                <a:solidFill>
                  <a:srgbClr val="C00000"/>
                </a:solidFill>
                <a:latin typeface="Times New Roman" panose="02020603050405020304" pitchFamily="18" charset="0"/>
                <a:cs typeface="Times New Roman" panose="02020603050405020304" pitchFamily="18" charset="0"/>
              </a:rPr>
              <a:t>!</a:t>
            </a:r>
            <a:endParaRPr kumimoji="0" lang="en-US" sz="4800" b="1" i="0" u="none" strike="noStrike" kern="0" cap="none" spc="0" normalizeH="0" baseline="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05850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80">
                                          <p:stCondLst>
                                            <p:cond delay="0"/>
                                          </p:stCondLst>
                                        </p:cTn>
                                        <p:tgtEl>
                                          <p:spTgt spid="6"/>
                                        </p:tgtEl>
                                      </p:cBhvr>
                                    </p:animEffect>
                                    <p:anim calcmode="lin" valueType="num">
                                      <p:cBhvr>
                                        <p:cTn id="2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5" dur="26">
                                          <p:stCondLst>
                                            <p:cond delay="650"/>
                                          </p:stCondLst>
                                        </p:cTn>
                                        <p:tgtEl>
                                          <p:spTgt spid="6"/>
                                        </p:tgtEl>
                                      </p:cBhvr>
                                      <p:to x="100000" y="60000"/>
                                    </p:animScale>
                                    <p:animScale>
                                      <p:cBhvr>
                                        <p:cTn id="26" dur="166" decel="50000">
                                          <p:stCondLst>
                                            <p:cond delay="676"/>
                                          </p:stCondLst>
                                        </p:cTn>
                                        <p:tgtEl>
                                          <p:spTgt spid="6"/>
                                        </p:tgtEl>
                                      </p:cBhvr>
                                      <p:to x="100000" y="100000"/>
                                    </p:animScale>
                                    <p:animScale>
                                      <p:cBhvr>
                                        <p:cTn id="27" dur="26">
                                          <p:stCondLst>
                                            <p:cond delay="1312"/>
                                          </p:stCondLst>
                                        </p:cTn>
                                        <p:tgtEl>
                                          <p:spTgt spid="6"/>
                                        </p:tgtEl>
                                      </p:cBhvr>
                                      <p:to x="100000" y="80000"/>
                                    </p:animScale>
                                    <p:animScale>
                                      <p:cBhvr>
                                        <p:cTn id="28" dur="166" decel="50000">
                                          <p:stCondLst>
                                            <p:cond delay="1338"/>
                                          </p:stCondLst>
                                        </p:cTn>
                                        <p:tgtEl>
                                          <p:spTgt spid="6"/>
                                        </p:tgtEl>
                                      </p:cBhvr>
                                      <p:to x="100000" y="100000"/>
                                    </p:animScale>
                                    <p:animScale>
                                      <p:cBhvr>
                                        <p:cTn id="29" dur="26">
                                          <p:stCondLst>
                                            <p:cond delay="1642"/>
                                          </p:stCondLst>
                                        </p:cTn>
                                        <p:tgtEl>
                                          <p:spTgt spid="6"/>
                                        </p:tgtEl>
                                      </p:cBhvr>
                                      <p:to x="100000" y="90000"/>
                                    </p:animScale>
                                    <p:animScale>
                                      <p:cBhvr>
                                        <p:cTn id="30" dur="166" decel="50000">
                                          <p:stCondLst>
                                            <p:cond delay="1668"/>
                                          </p:stCondLst>
                                        </p:cTn>
                                        <p:tgtEl>
                                          <p:spTgt spid="6"/>
                                        </p:tgtEl>
                                      </p:cBhvr>
                                      <p:to x="100000" y="100000"/>
                                    </p:animScale>
                                    <p:animScale>
                                      <p:cBhvr>
                                        <p:cTn id="31" dur="26">
                                          <p:stCondLst>
                                            <p:cond delay="1808"/>
                                          </p:stCondLst>
                                        </p:cTn>
                                        <p:tgtEl>
                                          <p:spTgt spid="6"/>
                                        </p:tgtEl>
                                      </p:cBhvr>
                                      <p:to x="100000" y="95000"/>
                                    </p:animScale>
                                    <p:animScale>
                                      <p:cBhvr>
                                        <p:cTn id="3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8621" y="550104"/>
            <a:ext cx="8030817"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I. ĐỊNH NGHĨA</a:t>
            </a:r>
          </a:p>
        </p:txBody>
      </p:sp>
      <p:sp>
        <p:nvSpPr>
          <p:cNvPr id="5" name="TextBox 4"/>
          <p:cNvSpPr txBox="1"/>
          <p:nvPr/>
        </p:nvSpPr>
        <p:spPr>
          <a:xfrm>
            <a:off x="750132" y="977266"/>
            <a:ext cx="7726018"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Quan sát hình 20 và cho biết các đỉnh của tứ giác ABCD có thuộc đường tròn (O) không?</a:t>
            </a:r>
          </a:p>
        </p:txBody>
      </p:sp>
      <p:pic>
        <p:nvPicPr>
          <p:cNvPr id="6" name="Picture 5"/>
          <p:cNvPicPr>
            <a:picLocks noChangeAspect="1"/>
          </p:cNvPicPr>
          <p:nvPr/>
        </p:nvPicPr>
        <p:blipFill>
          <a:blip r:embed="rId2"/>
          <a:stretch>
            <a:fillRect/>
          </a:stretch>
        </p:blipFill>
        <p:spPr>
          <a:xfrm>
            <a:off x="8367660" y="552339"/>
            <a:ext cx="3487497" cy="4004036"/>
          </a:xfrm>
          <a:prstGeom prst="rect">
            <a:avLst/>
          </a:prstGeom>
        </p:spPr>
      </p:pic>
      <p:sp>
        <p:nvSpPr>
          <p:cNvPr id="7" name="TextBox 6"/>
          <p:cNvSpPr txBox="1"/>
          <p:nvPr/>
        </p:nvSpPr>
        <p:spPr>
          <a:xfrm>
            <a:off x="1388707" y="1863858"/>
            <a:ext cx="3485322"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Trả lời</a:t>
            </a:r>
          </a:p>
        </p:txBody>
      </p:sp>
      <p:sp>
        <p:nvSpPr>
          <p:cNvPr id="8" name="TextBox 7"/>
          <p:cNvSpPr txBox="1"/>
          <p:nvPr/>
        </p:nvSpPr>
        <p:spPr>
          <a:xfrm>
            <a:off x="858621" y="2381118"/>
            <a:ext cx="7222435"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Các đỉnh của tứ giác ABCD cùng thuộc đường tròn (O).</a:t>
            </a:r>
          </a:p>
        </p:txBody>
      </p:sp>
      <p:sp>
        <p:nvSpPr>
          <p:cNvPr id="9" name="TextBox 8"/>
          <p:cNvSpPr txBox="1"/>
          <p:nvPr/>
        </p:nvSpPr>
        <p:spPr>
          <a:xfrm>
            <a:off x="858622" y="2983853"/>
            <a:ext cx="7466512"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Tứ giác ABCD có bốn đỉnh cùng thuộc đường tròn (O) được gọi là tứ giác nội tiếp đường tròn.</a:t>
            </a:r>
          </a:p>
        </p:txBody>
      </p:sp>
      <p:sp>
        <p:nvSpPr>
          <p:cNvPr id="10" name="TextBox 9"/>
          <p:cNvSpPr txBox="1"/>
          <p:nvPr/>
        </p:nvSpPr>
        <p:spPr>
          <a:xfrm>
            <a:off x="816095" y="4075343"/>
            <a:ext cx="730748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Vậy thế nào là tứ giác nội tiếp đường tròn.</a:t>
            </a:r>
          </a:p>
        </p:txBody>
      </p:sp>
      <p:sp>
        <p:nvSpPr>
          <p:cNvPr id="11" name="TextBox 10"/>
          <p:cNvSpPr txBox="1"/>
          <p:nvPr/>
        </p:nvSpPr>
        <p:spPr>
          <a:xfrm>
            <a:off x="816095" y="4600379"/>
            <a:ext cx="7466512"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Tứ giác có bốn đỉnh cùng thuộc đường tròn được gọi là tứ giác nội tiếp đường tròn  ( hay còn gọi là tứ giác nội tiếp).</a:t>
            </a:r>
          </a:p>
        </p:txBody>
      </p:sp>
      <p:sp>
        <p:nvSpPr>
          <p:cNvPr id="12" name="TextBox 11"/>
          <p:cNvSpPr txBox="1"/>
          <p:nvPr/>
        </p:nvSpPr>
        <p:spPr>
          <a:xfrm>
            <a:off x="858621" y="5584902"/>
            <a:ext cx="7222435"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Nội dung câu trả lời chính là định nghĩa tứ giức nội tiếp</a:t>
            </a:r>
          </a:p>
        </p:txBody>
      </p:sp>
    </p:spTree>
    <p:extLst>
      <p:ext uri="{BB962C8B-B14F-4D97-AF65-F5344CB8AC3E}">
        <p14:creationId xmlns:p14="http://schemas.microsoft.com/office/powerpoint/2010/main" val="182240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ircle(in)">
                                      <p:cBhvr>
                                        <p:cTn id="40" dur="2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2312" y="2383069"/>
            <a:ext cx="7466512"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Tứ giác ABCD nội tiếp đường tròn (O), thì đường tròn (O) được gọi là gì của tứ giác ABCD?</a:t>
            </a:r>
          </a:p>
        </p:txBody>
      </p:sp>
      <p:sp>
        <p:nvSpPr>
          <p:cNvPr id="5" name="TextBox 4"/>
          <p:cNvSpPr txBox="1"/>
          <p:nvPr/>
        </p:nvSpPr>
        <p:spPr>
          <a:xfrm>
            <a:off x="1388707" y="3397069"/>
            <a:ext cx="3485322"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Trả lời</a:t>
            </a:r>
          </a:p>
        </p:txBody>
      </p:sp>
      <p:sp>
        <p:nvSpPr>
          <p:cNvPr id="6" name="Rectangle 5"/>
          <p:cNvSpPr/>
          <p:nvPr/>
        </p:nvSpPr>
        <p:spPr>
          <a:xfrm>
            <a:off x="582311" y="4076327"/>
            <a:ext cx="8235588" cy="461665"/>
          </a:xfrm>
          <a:prstGeom prst="rect">
            <a:avLst/>
          </a:prstGeom>
        </p:spPr>
        <p:txBody>
          <a:bodyPr wrap="none">
            <a:spAutoFit/>
          </a:bodyPr>
          <a:lstStyle/>
          <a:p>
            <a:r>
              <a:rPr lang="en-US" sz="2400">
                <a:latin typeface="Times New Roman" panose="02020603050405020304" pitchFamily="18" charset="0"/>
                <a:cs typeface="Times New Roman" panose="02020603050405020304" pitchFamily="18" charset="0"/>
              </a:rPr>
              <a:t>Đường tròn (O) được gọi là đường tròn ngoại tiếp tứ giác ABCD.</a:t>
            </a:r>
          </a:p>
        </p:txBody>
      </p:sp>
      <p:sp>
        <p:nvSpPr>
          <p:cNvPr id="7" name="TextBox 6"/>
          <p:cNvSpPr txBox="1"/>
          <p:nvPr/>
        </p:nvSpPr>
        <p:spPr>
          <a:xfrm>
            <a:off x="582311" y="4655120"/>
            <a:ext cx="6626087"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Nội dung câu trả lời chính là phần chú ý.</a:t>
            </a:r>
          </a:p>
        </p:txBody>
      </p:sp>
      <p:sp>
        <p:nvSpPr>
          <p:cNvPr id="10" name="TextBox 9"/>
          <p:cNvSpPr txBox="1"/>
          <p:nvPr/>
        </p:nvSpPr>
        <p:spPr>
          <a:xfrm>
            <a:off x="582311" y="5339682"/>
            <a:ext cx="8641201" cy="830997"/>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Chú ý</a:t>
            </a:r>
            <a:r>
              <a:rPr lang="en-US" sz="2400">
                <a:latin typeface="Times New Roman" panose="02020603050405020304" pitchFamily="18" charset="0"/>
                <a:cs typeface="Times New Roman" panose="02020603050405020304" pitchFamily="18" charset="0"/>
              </a:rPr>
              <a:t>: Trong hình 20, tứ giác ABCD là tứ giác nội tiếp và đường tròn (O) được gọi là đường tròn ngoại tiếp tứ giác ABCD</a:t>
            </a:r>
          </a:p>
        </p:txBody>
      </p:sp>
      <p:sp>
        <p:nvSpPr>
          <p:cNvPr id="8" name="TextBox 7"/>
          <p:cNvSpPr txBox="1"/>
          <p:nvPr/>
        </p:nvSpPr>
        <p:spPr>
          <a:xfrm>
            <a:off x="858621" y="550104"/>
            <a:ext cx="8030817"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I. ĐỊNH NGHĨA</a:t>
            </a:r>
          </a:p>
        </p:txBody>
      </p:sp>
      <p:sp>
        <p:nvSpPr>
          <p:cNvPr id="9" name="TextBox 8"/>
          <p:cNvSpPr txBox="1"/>
          <p:nvPr/>
        </p:nvSpPr>
        <p:spPr>
          <a:xfrm>
            <a:off x="582312" y="1282785"/>
            <a:ext cx="7466512"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Tứ giác có bốn đỉnh cùng thuộc đường tròn được gọi là tứ giác nội tiếp đường tròn  ( hay còn gọi là tứ giác nội tiếp).</a:t>
            </a:r>
          </a:p>
        </p:txBody>
      </p:sp>
    </p:spTree>
    <p:extLst>
      <p:ext uri="{BB962C8B-B14F-4D97-AF65-F5344CB8AC3E}">
        <p14:creationId xmlns:p14="http://schemas.microsoft.com/office/powerpoint/2010/main" val="95500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0"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486848" y="689114"/>
            <a:ext cx="7013069" cy="3555756"/>
          </a:xfrm>
          <a:prstGeom prst="rect">
            <a:avLst/>
          </a:prstGeom>
        </p:spPr>
      </p:pic>
      <p:sp>
        <p:nvSpPr>
          <p:cNvPr id="6" name="TextBox 5"/>
          <p:cNvSpPr txBox="1"/>
          <p:nvPr/>
        </p:nvSpPr>
        <p:spPr>
          <a:xfrm>
            <a:off x="408047" y="689114"/>
            <a:ext cx="4455501" cy="1200329"/>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Ví dụ </a:t>
            </a:r>
            <a:r>
              <a:rPr lang="en-US" sz="2400">
                <a:latin typeface="Times New Roman" panose="02020603050405020304" pitchFamily="18" charset="0"/>
                <a:cs typeface="Times New Roman" panose="02020603050405020304" pitchFamily="18" charset="0"/>
              </a:rPr>
              <a:t>Trong các hình 21a, 21b, ở hình nào ta có tứ giác ABCD nội tiếp đường tròn (O)? Vì sao?</a:t>
            </a:r>
          </a:p>
        </p:txBody>
      </p:sp>
      <p:sp>
        <p:nvSpPr>
          <p:cNvPr id="8" name="TextBox 7"/>
          <p:cNvSpPr txBox="1"/>
          <p:nvPr/>
        </p:nvSpPr>
        <p:spPr>
          <a:xfrm>
            <a:off x="583096" y="2305878"/>
            <a:ext cx="3975652" cy="1938992"/>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a:p>
            <a:r>
              <a:rPr lang="en-US" sz="2400">
                <a:latin typeface="Times New Roman" panose="02020603050405020304" pitchFamily="18" charset="0"/>
                <a:cs typeface="Times New Roman" panose="02020603050405020304" pitchFamily="18" charset="0"/>
              </a:rPr>
              <a:t>- Ở hình 21a, đường tròn (O) là đường tròn ngoại tiếp tứ giác ABCD vì nó đi qua bốn đỉnh A, B, C, D của tứ giác đó.</a:t>
            </a:r>
          </a:p>
        </p:txBody>
      </p:sp>
      <p:sp>
        <p:nvSpPr>
          <p:cNvPr id="9" name="TextBox 8"/>
          <p:cNvSpPr txBox="1"/>
          <p:nvPr/>
        </p:nvSpPr>
        <p:spPr>
          <a:xfrm>
            <a:off x="583095" y="4320209"/>
            <a:ext cx="7248939" cy="1200329"/>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Ở hình 21b, đường tròn (O) không là đường tròn ngoại tiếp tứ giác ABCD vì nó không đi qua bốn đỉnh A, B, C, D của tứ giác đó. </a:t>
            </a:r>
          </a:p>
        </p:txBody>
      </p:sp>
    </p:spTree>
    <p:extLst>
      <p:ext uri="{BB962C8B-B14F-4D97-AF65-F5344CB8AC3E}">
        <p14:creationId xmlns:p14="http://schemas.microsoft.com/office/powerpoint/2010/main" val="77063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12669" y="787433"/>
            <a:ext cx="8173522" cy="895366"/>
            <a:chOff x="612669" y="787433"/>
            <a:chExt cx="8173522" cy="895366"/>
          </a:xfrm>
        </p:grpSpPr>
        <p:pic>
          <p:nvPicPr>
            <p:cNvPr id="6" name="Picture 5"/>
            <p:cNvPicPr>
              <a:picLocks noChangeAspect="1"/>
            </p:cNvPicPr>
            <p:nvPr/>
          </p:nvPicPr>
          <p:blipFill>
            <a:blip r:embed="rId2"/>
            <a:stretch>
              <a:fillRect/>
            </a:stretch>
          </p:blipFill>
          <p:spPr>
            <a:xfrm>
              <a:off x="612669" y="787433"/>
              <a:ext cx="523948" cy="485843"/>
            </a:xfrm>
            <a:prstGeom prst="rect">
              <a:avLst/>
            </a:prstGeom>
          </p:spPr>
        </p:pic>
        <p:sp>
          <p:nvSpPr>
            <p:cNvPr id="2" name="TextBox 1"/>
            <p:cNvSpPr txBox="1"/>
            <p:nvPr/>
          </p:nvSpPr>
          <p:spPr>
            <a:xfrm>
              <a:off x="1106448" y="851802"/>
              <a:ext cx="7679743"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Dùng thước thẳng và compa vẽ một tứ giác nội tiếp đường tròn theo các bước sau.</a:t>
              </a:r>
            </a:p>
          </p:txBody>
        </p:sp>
      </p:grpSp>
      <p:sp>
        <p:nvSpPr>
          <p:cNvPr id="3" name="TextBox 2"/>
          <p:cNvSpPr txBox="1"/>
          <p:nvPr/>
        </p:nvSpPr>
        <p:spPr>
          <a:xfrm>
            <a:off x="1033561" y="1740481"/>
            <a:ext cx="828260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Vẽ một đường tròn</a:t>
            </a:r>
          </a:p>
        </p:txBody>
      </p:sp>
      <p:sp>
        <p:nvSpPr>
          <p:cNvPr id="5" name="TextBox 4"/>
          <p:cNvSpPr txBox="1"/>
          <p:nvPr/>
        </p:nvSpPr>
        <p:spPr>
          <a:xfrm>
            <a:off x="1033561" y="2167496"/>
            <a:ext cx="6298447"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Vẽ tứ giác có bốn đỉnh thuộc đường tròn</a:t>
            </a:r>
          </a:p>
        </p:txBody>
      </p:sp>
      <p:sp>
        <p:nvSpPr>
          <p:cNvPr id="4" name="Oval 3"/>
          <p:cNvSpPr/>
          <p:nvPr/>
        </p:nvSpPr>
        <p:spPr>
          <a:xfrm>
            <a:off x="7712764" y="1740480"/>
            <a:ext cx="2782958" cy="268574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7712764" y="1740480"/>
            <a:ext cx="2375403" cy="2685745"/>
            <a:chOff x="7712764" y="1740480"/>
            <a:chExt cx="2375403" cy="2685745"/>
          </a:xfrm>
        </p:grpSpPr>
        <p:cxnSp>
          <p:nvCxnSpPr>
            <p:cNvPr id="8" name="Straight Connector 7"/>
            <p:cNvCxnSpPr>
              <a:stCxn id="4" idx="2"/>
              <a:endCxn id="4" idx="0"/>
            </p:cNvCxnSpPr>
            <p:nvPr/>
          </p:nvCxnSpPr>
          <p:spPr>
            <a:xfrm flipV="1">
              <a:off x="7712764" y="1740480"/>
              <a:ext cx="1391479" cy="1342873"/>
            </a:xfrm>
            <a:prstGeom prst="line">
              <a:avLst/>
            </a:prstGeom>
            <a:ln w="38100"/>
          </p:spPr>
          <p:style>
            <a:lnRef idx="3">
              <a:schemeClr val="dk1"/>
            </a:lnRef>
            <a:fillRef idx="0">
              <a:schemeClr val="dk1"/>
            </a:fillRef>
            <a:effectRef idx="2">
              <a:schemeClr val="dk1"/>
            </a:effectRef>
            <a:fontRef idx="minor">
              <a:schemeClr val="tx1"/>
            </a:fontRef>
          </p:style>
        </p:cxnSp>
        <p:cxnSp>
          <p:nvCxnSpPr>
            <p:cNvPr id="17" name="Straight Connector 16"/>
            <p:cNvCxnSpPr>
              <a:stCxn id="4" idx="2"/>
              <a:endCxn id="4" idx="4"/>
            </p:cNvCxnSpPr>
            <p:nvPr/>
          </p:nvCxnSpPr>
          <p:spPr>
            <a:xfrm>
              <a:off x="7712764" y="3083353"/>
              <a:ext cx="1391479" cy="13428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4" idx="0"/>
              <a:endCxn id="4" idx="7"/>
            </p:cNvCxnSpPr>
            <p:nvPr/>
          </p:nvCxnSpPr>
          <p:spPr>
            <a:xfrm>
              <a:off x="9104243" y="1740480"/>
              <a:ext cx="983924" cy="3933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4" idx="7"/>
              <a:endCxn id="4" idx="4"/>
            </p:cNvCxnSpPr>
            <p:nvPr/>
          </p:nvCxnSpPr>
          <p:spPr>
            <a:xfrm flipH="1">
              <a:off x="9104243" y="2133798"/>
              <a:ext cx="983924" cy="2292427"/>
            </a:xfrm>
            <a:prstGeom prst="line">
              <a:avLst/>
            </a:prstGeom>
            <a:ln w="38100"/>
          </p:spPr>
          <p:style>
            <a:lnRef idx="3">
              <a:schemeClr val="dk1"/>
            </a:lnRef>
            <a:fillRef idx="0">
              <a:schemeClr val="dk1"/>
            </a:fillRef>
            <a:effectRef idx="2">
              <a:schemeClr val="dk1"/>
            </a:effectRef>
            <a:fontRef idx="minor">
              <a:schemeClr val="tx1"/>
            </a:fontRef>
          </p:style>
        </p:cxnSp>
      </p:grpSp>
      <p:sp>
        <p:nvSpPr>
          <p:cNvPr id="34" name="Oval 33"/>
          <p:cNvSpPr/>
          <p:nvPr/>
        </p:nvSpPr>
        <p:spPr>
          <a:xfrm>
            <a:off x="9024730" y="3036969"/>
            <a:ext cx="79513" cy="9276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330107" y="1282211"/>
            <a:ext cx="3271578" cy="3560566"/>
            <a:chOff x="7330107" y="1282211"/>
            <a:chExt cx="3271578" cy="3560566"/>
          </a:xfrm>
        </p:grpSpPr>
        <p:sp>
          <p:nvSpPr>
            <p:cNvPr id="36" name="TextBox 35"/>
            <p:cNvSpPr txBox="1"/>
            <p:nvPr/>
          </p:nvSpPr>
          <p:spPr>
            <a:xfrm>
              <a:off x="7330107" y="2821744"/>
              <a:ext cx="967409"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A</a:t>
              </a:r>
            </a:p>
          </p:txBody>
        </p:sp>
        <p:sp>
          <p:nvSpPr>
            <p:cNvPr id="37" name="TextBox 36"/>
            <p:cNvSpPr txBox="1"/>
            <p:nvPr/>
          </p:nvSpPr>
          <p:spPr>
            <a:xfrm>
              <a:off x="8875752" y="1282211"/>
              <a:ext cx="39083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a:t>
              </a:r>
            </a:p>
          </p:txBody>
        </p:sp>
        <p:sp>
          <p:nvSpPr>
            <p:cNvPr id="38" name="TextBox 37"/>
            <p:cNvSpPr txBox="1"/>
            <p:nvPr/>
          </p:nvSpPr>
          <p:spPr>
            <a:xfrm>
              <a:off x="10025216" y="1740479"/>
              <a:ext cx="576469"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C</a:t>
              </a:r>
            </a:p>
          </p:txBody>
        </p:sp>
        <p:sp>
          <p:nvSpPr>
            <p:cNvPr id="39" name="TextBox 38"/>
            <p:cNvSpPr txBox="1"/>
            <p:nvPr/>
          </p:nvSpPr>
          <p:spPr>
            <a:xfrm>
              <a:off x="8922026" y="4319557"/>
              <a:ext cx="556591"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D</a:t>
              </a:r>
            </a:p>
          </p:txBody>
        </p:sp>
      </p:grpSp>
      <p:sp>
        <p:nvSpPr>
          <p:cNvPr id="40" name="TextBox 39"/>
          <p:cNvSpPr txBox="1"/>
          <p:nvPr/>
        </p:nvSpPr>
        <p:spPr>
          <a:xfrm>
            <a:off x="8862390" y="3035251"/>
            <a:ext cx="404192"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O</a:t>
            </a:r>
          </a:p>
        </p:txBody>
      </p:sp>
    </p:spTree>
    <p:extLst>
      <p:ext uri="{BB962C8B-B14F-4D97-AF65-F5344CB8AC3E}">
        <p14:creationId xmlns:p14="http://schemas.microsoft.com/office/powerpoint/2010/main" val="195598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animBg="1"/>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32452" y="742122"/>
            <a:ext cx="184731" cy="369332"/>
          </a:xfrm>
          <a:prstGeom prst="rect">
            <a:avLst/>
          </a:prstGeom>
          <a:noFill/>
        </p:spPr>
        <p:txBody>
          <a:bodyPr wrap="none" rtlCol="0">
            <a:spAutoFit/>
          </a:bodyPr>
          <a:lstStyle/>
          <a:p>
            <a:endParaRPr lang="en-US"/>
          </a:p>
        </p:txBody>
      </p:sp>
      <p:sp>
        <p:nvSpPr>
          <p:cNvPr id="2" name="TextBox 1"/>
          <p:cNvSpPr txBox="1"/>
          <p:nvPr/>
        </p:nvSpPr>
        <p:spPr>
          <a:xfrm>
            <a:off x="565770" y="424868"/>
            <a:ext cx="569843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II. TÍNH CHẤT</a:t>
            </a:r>
          </a:p>
        </p:txBody>
      </p:sp>
      <p:pic>
        <p:nvPicPr>
          <p:cNvPr id="6" name="Picture 5"/>
          <p:cNvPicPr>
            <a:picLocks noChangeAspect="1"/>
          </p:cNvPicPr>
          <p:nvPr/>
        </p:nvPicPr>
        <p:blipFill>
          <a:blip r:embed="rId3"/>
          <a:stretch>
            <a:fillRect/>
          </a:stretch>
        </p:blipFill>
        <p:spPr>
          <a:xfrm>
            <a:off x="755374" y="1153948"/>
            <a:ext cx="954156" cy="531824"/>
          </a:xfrm>
          <a:prstGeom prst="rect">
            <a:avLst/>
          </a:prstGeom>
        </p:spPr>
      </p:pic>
      <p:grpSp>
        <p:nvGrpSpPr>
          <p:cNvPr id="14" name="Group 13"/>
          <p:cNvGrpSpPr/>
          <p:nvPr/>
        </p:nvGrpSpPr>
        <p:grpSpPr>
          <a:xfrm>
            <a:off x="583749" y="1192453"/>
            <a:ext cx="6878561" cy="1388936"/>
            <a:chOff x="583749" y="1192453"/>
            <a:chExt cx="6878561" cy="1388936"/>
          </a:xfrm>
        </p:grpSpPr>
        <p:grpSp>
          <p:nvGrpSpPr>
            <p:cNvPr id="4" name="Group 3"/>
            <p:cNvGrpSpPr/>
            <p:nvPr/>
          </p:nvGrpSpPr>
          <p:grpSpPr>
            <a:xfrm>
              <a:off x="583749" y="1192453"/>
              <a:ext cx="6878561" cy="1388936"/>
              <a:chOff x="583749" y="1192453"/>
              <a:chExt cx="6878561" cy="1388936"/>
            </a:xfrm>
          </p:grpSpPr>
          <p:sp>
            <p:nvSpPr>
              <p:cNvPr id="7" name="TextBox 6"/>
              <p:cNvSpPr txBox="1"/>
              <p:nvPr/>
            </p:nvSpPr>
            <p:spPr>
              <a:xfrm>
                <a:off x="583749" y="1242604"/>
                <a:ext cx="6255026" cy="1200329"/>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Trong hình 22, cho biết                 </a:t>
                </a:r>
              </a:p>
              <a:p>
                <a:r>
                  <a:rPr lang="en-US" sz="2400">
                    <a:latin typeface="Times New Roman" panose="02020603050405020304" pitchFamily="18" charset="0"/>
                    <a:cs typeface="Times New Roman" panose="02020603050405020304" pitchFamily="18" charset="0"/>
                  </a:rPr>
                  <a:t>Tính số đo của các cung và góc sau theo</a:t>
                </a:r>
              </a:p>
              <a:p>
                <a:r>
                  <a:rPr lang="en-US" sz="2400">
                    <a:latin typeface="Times New Roman" panose="02020603050405020304" pitchFamily="18" charset="0"/>
                    <a:cs typeface="Times New Roman" panose="02020603050405020304" pitchFamily="18" charset="0"/>
                  </a:rPr>
                  <a:t>      </a:t>
                </a:r>
              </a:p>
            </p:txBody>
          </p:sp>
          <p:graphicFrame>
            <p:nvGraphicFramePr>
              <p:cNvPr id="8" name="Object 7"/>
              <p:cNvGraphicFramePr>
                <a:graphicFrameLocks noChangeAspect="1"/>
              </p:cNvGraphicFramePr>
              <p:nvPr>
                <p:extLst>
                  <p:ext uri="{D42A27DB-BD31-4B8C-83A1-F6EECF244321}">
                    <p14:modId xmlns:p14="http://schemas.microsoft.com/office/powerpoint/2010/main" val="597399861"/>
                  </p:ext>
                </p:extLst>
              </p:nvPr>
            </p:nvGraphicFramePr>
            <p:xfrm>
              <a:off x="4723434" y="1192453"/>
              <a:ext cx="1425575" cy="465138"/>
            </p:xfrm>
            <a:graphic>
              <a:graphicData uri="http://schemas.openxmlformats.org/presentationml/2006/ole">
                <mc:AlternateContent xmlns:mc="http://schemas.openxmlformats.org/markup-compatibility/2006">
                  <mc:Choice xmlns:v="urn:schemas-microsoft-com:vml" Requires="v">
                    <p:oleObj spid="_x0000_s1026" name="Equation" r:id="rId4" imgW="698400" imgH="228600" progId="Equation.DSMT4">
                      <p:embed/>
                    </p:oleObj>
                  </mc:Choice>
                  <mc:Fallback>
                    <p:oleObj name="Equation" r:id="rId4" imgW="698400" imgH="228600" progId="Equation.DSMT4">
                      <p:embed/>
                      <p:pic>
                        <p:nvPicPr>
                          <p:cNvPr id="0" name=""/>
                          <p:cNvPicPr/>
                          <p:nvPr/>
                        </p:nvPicPr>
                        <p:blipFill>
                          <a:blip r:embed="rId5"/>
                          <a:stretch>
                            <a:fillRect/>
                          </a:stretch>
                        </p:blipFill>
                        <p:spPr>
                          <a:xfrm>
                            <a:off x="4723434" y="1192453"/>
                            <a:ext cx="1425575" cy="465138"/>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951591134"/>
                  </p:ext>
                </p:extLst>
              </p:nvPr>
            </p:nvGraphicFramePr>
            <p:xfrm>
              <a:off x="618074" y="2083989"/>
              <a:ext cx="6844236" cy="497400"/>
            </p:xfrm>
            <a:graphic>
              <a:graphicData uri="http://schemas.openxmlformats.org/presentationml/2006/ole">
                <mc:AlternateContent xmlns:mc="http://schemas.openxmlformats.org/markup-compatibility/2006">
                  <mc:Choice xmlns:v="urn:schemas-microsoft-com:vml" Requires="v">
                    <p:oleObj spid="_x0000_s1027" name="Equation" r:id="rId6" imgW="3492360" imgH="253800" progId="Equation.DSMT4">
                      <p:embed/>
                    </p:oleObj>
                  </mc:Choice>
                  <mc:Fallback>
                    <p:oleObj name="Equation" r:id="rId6" imgW="3492360" imgH="253800" progId="Equation.DSMT4">
                      <p:embed/>
                      <p:pic>
                        <p:nvPicPr>
                          <p:cNvPr id="0" name=""/>
                          <p:cNvPicPr/>
                          <p:nvPr/>
                        </p:nvPicPr>
                        <p:blipFill>
                          <a:blip r:embed="rId7"/>
                          <a:stretch>
                            <a:fillRect/>
                          </a:stretch>
                        </p:blipFill>
                        <p:spPr>
                          <a:xfrm>
                            <a:off x="618074" y="2083989"/>
                            <a:ext cx="6844236" cy="497400"/>
                          </a:xfrm>
                          <a:prstGeom prst="rect">
                            <a:avLst/>
                          </a:prstGeom>
                        </p:spPr>
                      </p:pic>
                    </p:oleObj>
                  </mc:Fallback>
                </mc:AlternateContent>
              </a:graphicData>
            </a:graphic>
          </p:graphicFrame>
        </p:grpSp>
        <p:graphicFrame>
          <p:nvGraphicFramePr>
            <p:cNvPr id="11" name="Object 10"/>
            <p:cNvGraphicFramePr>
              <a:graphicFrameLocks noChangeAspect="1"/>
            </p:cNvGraphicFramePr>
            <p:nvPr>
              <p:extLst>
                <p:ext uri="{D42A27DB-BD31-4B8C-83A1-F6EECF244321}">
                  <p14:modId xmlns:p14="http://schemas.microsoft.com/office/powerpoint/2010/main" val="3389684549"/>
                </p:ext>
              </p:extLst>
            </p:nvPr>
          </p:nvGraphicFramePr>
          <p:xfrm>
            <a:off x="5678164" y="1685772"/>
            <a:ext cx="349902" cy="349902"/>
          </p:xfrm>
          <a:graphic>
            <a:graphicData uri="http://schemas.openxmlformats.org/presentationml/2006/ole">
              <mc:AlternateContent xmlns:mc="http://schemas.openxmlformats.org/markup-compatibility/2006">
                <mc:Choice xmlns:v="urn:schemas-microsoft-com:vml" Requires="v">
                  <p:oleObj spid="_x0000_s1028" name="Equation" r:id="rId8" imgW="139680" imgH="139680" progId="Equation.DSMT4">
                    <p:embed/>
                  </p:oleObj>
                </mc:Choice>
                <mc:Fallback>
                  <p:oleObj name="Equation" r:id="rId8" imgW="139680" imgH="139680" progId="Equation.DSMT4">
                    <p:embed/>
                    <p:pic>
                      <p:nvPicPr>
                        <p:cNvPr id="0" name=""/>
                        <p:cNvPicPr/>
                        <p:nvPr/>
                      </p:nvPicPr>
                      <p:blipFill>
                        <a:blip r:embed="rId9"/>
                        <a:stretch>
                          <a:fillRect/>
                        </a:stretch>
                      </p:blipFill>
                      <p:spPr>
                        <a:xfrm>
                          <a:off x="5678164" y="1685772"/>
                          <a:ext cx="349902" cy="349902"/>
                        </a:xfrm>
                        <a:prstGeom prst="rect">
                          <a:avLst/>
                        </a:prstGeom>
                      </p:spPr>
                    </p:pic>
                  </p:oleObj>
                </mc:Fallback>
              </mc:AlternateContent>
            </a:graphicData>
          </a:graphic>
        </p:graphicFrame>
      </p:grpSp>
      <p:pic>
        <p:nvPicPr>
          <p:cNvPr id="3" name="Picture 2"/>
          <p:cNvPicPr>
            <a:picLocks noChangeAspect="1"/>
          </p:cNvPicPr>
          <p:nvPr/>
        </p:nvPicPr>
        <p:blipFill>
          <a:blip r:embed="rId10"/>
          <a:stretch>
            <a:fillRect/>
          </a:stretch>
        </p:blipFill>
        <p:spPr>
          <a:xfrm>
            <a:off x="8274581" y="307251"/>
            <a:ext cx="3183532" cy="3731124"/>
          </a:xfrm>
          <a:prstGeom prst="rect">
            <a:avLst/>
          </a:prstGeom>
        </p:spPr>
      </p:pic>
      <p:sp>
        <p:nvSpPr>
          <p:cNvPr id="13" name="TextBox 12"/>
          <p:cNvSpPr txBox="1"/>
          <p:nvPr/>
        </p:nvSpPr>
        <p:spPr>
          <a:xfrm>
            <a:off x="1817667" y="2539991"/>
            <a:ext cx="2339008" cy="461665"/>
          </a:xfrm>
          <a:prstGeom prst="rect">
            <a:avLst/>
          </a:prstGeom>
          <a:noFill/>
        </p:spPr>
        <p:txBody>
          <a:bodyPr wrap="square" rtlCol="0">
            <a:spAutoFit/>
          </a:bodyPr>
          <a:lstStyle/>
          <a:p>
            <a:r>
              <a:rPr lang="en-US" sz="2400" b="1" u="sng" dirty="0" err="1">
                <a:latin typeface="Times New Roman" panose="02020603050405020304" pitchFamily="18" charset="0"/>
                <a:cs typeface="Times New Roman" panose="02020603050405020304" pitchFamily="18" charset="0"/>
              </a:rPr>
              <a:t>Giải</a:t>
            </a:r>
            <a:endParaRPr lang="en-US" sz="2400" b="1" u="sng" dirty="0">
              <a:latin typeface="Times New Roman" panose="02020603050405020304" pitchFamily="18" charset="0"/>
              <a:cs typeface="Times New Roman" panose="02020603050405020304" pitchFamily="18" charset="0"/>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3280774722"/>
              </p:ext>
            </p:extLst>
          </p:nvPr>
        </p:nvGraphicFramePr>
        <p:xfrm>
          <a:off x="554038" y="2951163"/>
          <a:ext cx="6040437" cy="857250"/>
        </p:xfrm>
        <a:graphic>
          <a:graphicData uri="http://schemas.openxmlformats.org/presentationml/2006/ole">
            <mc:AlternateContent xmlns:mc="http://schemas.openxmlformats.org/markup-compatibility/2006">
              <mc:Choice xmlns:v="urn:schemas-microsoft-com:vml" Requires="v">
                <p:oleObj spid="_x0000_s1029" name="Equation" r:id="rId11" imgW="2781000" imgH="393480" progId="Equation.DSMT4">
                  <p:embed/>
                </p:oleObj>
              </mc:Choice>
              <mc:Fallback>
                <p:oleObj name="Equation" r:id="rId11" imgW="2781000" imgH="393480" progId="Equation.DSMT4">
                  <p:embed/>
                  <p:pic>
                    <p:nvPicPr>
                      <p:cNvPr id="0" name=""/>
                      <p:cNvPicPr/>
                      <p:nvPr/>
                    </p:nvPicPr>
                    <p:blipFill>
                      <a:blip r:embed="rId12"/>
                      <a:stretch>
                        <a:fillRect/>
                      </a:stretch>
                    </p:blipFill>
                    <p:spPr>
                      <a:xfrm>
                        <a:off x="554038" y="2951163"/>
                        <a:ext cx="6040437" cy="857250"/>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061315498"/>
              </p:ext>
            </p:extLst>
          </p:nvPr>
        </p:nvGraphicFramePr>
        <p:xfrm>
          <a:off x="596348" y="4570832"/>
          <a:ext cx="5539409" cy="862923"/>
        </p:xfrm>
        <a:graphic>
          <a:graphicData uri="http://schemas.openxmlformats.org/presentationml/2006/ole">
            <mc:AlternateContent xmlns:mc="http://schemas.openxmlformats.org/markup-compatibility/2006">
              <mc:Choice xmlns:v="urn:schemas-microsoft-com:vml" Requires="v">
                <p:oleObj spid="_x0000_s1030" name="Equation" r:id="rId13" imgW="2527200" imgH="393480" progId="Equation.DSMT4">
                  <p:embed/>
                </p:oleObj>
              </mc:Choice>
              <mc:Fallback>
                <p:oleObj name="Equation" r:id="rId13" imgW="2527200" imgH="393480" progId="Equation.DSMT4">
                  <p:embed/>
                  <p:pic>
                    <p:nvPicPr>
                      <p:cNvPr id="0" name=""/>
                      <p:cNvPicPr/>
                      <p:nvPr/>
                    </p:nvPicPr>
                    <p:blipFill>
                      <a:blip r:embed="rId14"/>
                      <a:stretch>
                        <a:fillRect/>
                      </a:stretch>
                    </p:blipFill>
                    <p:spPr>
                      <a:xfrm>
                        <a:off x="596348" y="4570832"/>
                        <a:ext cx="5539409" cy="862923"/>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891294593"/>
              </p:ext>
            </p:extLst>
          </p:nvPr>
        </p:nvGraphicFramePr>
        <p:xfrm>
          <a:off x="496888" y="3863975"/>
          <a:ext cx="11269662" cy="839788"/>
        </p:xfrm>
        <a:graphic>
          <a:graphicData uri="http://schemas.openxmlformats.org/presentationml/2006/ole">
            <mc:AlternateContent xmlns:mc="http://schemas.openxmlformats.org/markup-compatibility/2006">
              <mc:Choice xmlns:v="urn:schemas-microsoft-com:vml" Requires="v">
                <p:oleObj spid="_x0000_s1031" name="Equation" r:id="rId15" imgW="5270400" imgH="393480" progId="Equation.DSMT4">
                  <p:embed/>
                </p:oleObj>
              </mc:Choice>
              <mc:Fallback>
                <p:oleObj name="Equation" r:id="rId15" imgW="5270400" imgH="393480" progId="Equation.DSMT4">
                  <p:embed/>
                  <p:pic>
                    <p:nvPicPr>
                      <p:cNvPr id="0" name=""/>
                      <p:cNvPicPr/>
                      <p:nvPr/>
                    </p:nvPicPr>
                    <p:blipFill>
                      <a:blip r:embed="rId16"/>
                      <a:stretch>
                        <a:fillRect/>
                      </a:stretch>
                    </p:blipFill>
                    <p:spPr>
                      <a:xfrm>
                        <a:off x="496888" y="3863975"/>
                        <a:ext cx="11269662" cy="839788"/>
                      </a:xfrm>
                      <a:prstGeom prst="rect">
                        <a:avLst/>
                      </a:prstGeom>
                    </p:spPr>
                  </p:pic>
                </p:oleObj>
              </mc:Fallback>
            </mc:AlternateContent>
          </a:graphicData>
        </a:graphic>
      </p:graphicFrame>
      <p:sp>
        <p:nvSpPr>
          <p:cNvPr id="22" name="TextBox 21"/>
          <p:cNvSpPr txBox="1"/>
          <p:nvPr/>
        </p:nvSpPr>
        <p:spPr>
          <a:xfrm>
            <a:off x="596348" y="5327374"/>
            <a:ext cx="3723861"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Tính chất</a:t>
            </a:r>
          </a:p>
        </p:txBody>
      </p:sp>
      <p:grpSp>
        <p:nvGrpSpPr>
          <p:cNvPr id="16" name="Group 15"/>
          <p:cNvGrpSpPr/>
          <p:nvPr/>
        </p:nvGrpSpPr>
        <p:grpSpPr>
          <a:xfrm>
            <a:off x="565770" y="5749568"/>
            <a:ext cx="11595652" cy="481842"/>
            <a:chOff x="565770" y="5749568"/>
            <a:chExt cx="11595652" cy="481842"/>
          </a:xfrm>
        </p:grpSpPr>
        <p:sp>
          <p:nvSpPr>
            <p:cNvPr id="10" name="TextBox 9"/>
            <p:cNvSpPr txBox="1"/>
            <p:nvPr/>
          </p:nvSpPr>
          <p:spPr>
            <a:xfrm>
              <a:off x="565770" y="5769745"/>
              <a:ext cx="1159565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Trong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p>
          </p:txBody>
        </p:sp>
        <p:graphicFrame>
          <p:nvGraphicFramePr>
            <p:cNvPr id="15" name="Object 14"/>
            <p:cNvGraphicFramePr>
              <a:graphicFrameLocks noChangeAspect="1"/>
            </p:cNvGraphicFramePr>
            <p:nvPr>
              <p:extLst>
                <p:ext uri="{D42A27DB-BD31-4B8C-83A1-F6EECF244321}">
                  <p14:modId xmlns:p14="http://schemas.microsoft.com/office/powerpoint/2010/main" val="2458948983"/>
                </p:ext>
              </p:extLst>
            </p:nvPr>
          </p:nvGraphicFramePr>
          <p:xfrm>
            <a:off x="8852452" y="5749568"/>
            <a:ext cx="774700" cy="476738"/>
          </p:xfrm>
          <a:graphic>
            <a:graphicData uri="http://schemas.openxmlformats.org/presentationml/2006/ole">
              <mc:AlternateContent xmlns:mc="http://schemas.openxmlformats.org/markup-compatibility/2006">
                <mc:Choice xmlns:v="urn:schemas-microsoft-com:vml" Requires="v">
                  <p:oleObj spid="_x0000_s1032" name="Equation" r:id="rId17" imgW="330120" imgH="203040" progId="Equation.DSMT4">
                    <p:embed/>
                  </p:oleObj>
                </mc:Choice>
                <mc:Fallback>
                  <p:oleObj name="Equation" r:id="rId17" imgW="330120" imgH="203040" progId="Equation.DSMT4">
                    <p:embed/>
                    <p:pic>
                      <p:nvPicPr>
                        <p:cNvPr id="0" name=""/>
                        <p:cNvPicPr/>
                        <p:nvPr/>
                      </p:nvPicPr>
                      <p:blipFill>
                        <a:blip r:embed="rId18"/>
                        <a:stretch>
                          <a:fillRect/>
                        </a:stretch>
                      </p:blipFill>
                      <p:spPr>
                        <a:xfrm>
                          <a:off x="8852452" y="5749568"/>
                          <a:ext cx="774700" cy="476738"/>
                        </a:xfrm>
                        <a:prstGeom prst="rect">
                          <a:avLst/>
                        </a:prstGeom>
                      </p:spPr>
                    </p:pic>
                  </p:oleObj>
                </mc:Fallback>
              </mc:AlternateContent>
            </a:graphicData>
          </a:graphic>
        </p:graphicFrame>
      </p:grpSp>
    </p:spTree>
    <p:extLst>
      <p:ext uri="{BB962C8B-B14F-4D97-AF65-F5344CB8AC3E}">
        <p14:creationId xmlns:p14="http://schemas.microsoft.com/office/powerpoint/2010/main" val="386070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ppt_x"/>
                                          </p:val>
                                        </p:tav>
                                        <p:tav tm="100000">
                                          <p:val>
                                            <p:strVal val="#ppt_x"/>
                                          </p:val>
                                        </p:tav>
                                      </p:tavLst>
                                    </p:anim>
                                    <p:anim calcmode="lin" valueType="num">
                                      <p:cBhvr additive="base">
                                        <p:cTn id="3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26452" y="1072778"/>
            <a:ext cx="1709531"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grpSp>
        <p:nvGrpSpPr>
          <p:cNvPr id="4" name="Group 3"/>
          <p:cNvGrpSpPr/>
          <p:nvPr/>
        </p:nvGrpSpPr>
        <p:grpSpPr>
          <a:xfrm>
            <a:off x="596348" y="636104"/>
            <a:ext cx="8266946" cy="461665"/>
            <a:chOff x="596348" y="636104"/>
            <a:chExt cx="8266946" cy="461665"/>
          </a:xfrm>
        </p:grpSpPr>
        <p:sp>
          <p:nvSpPr>
            <p:cNvPr id="5" name="TextBox 4"/>
            <p:cNvSpPr txBox="1"/>
            <p:nvPr/>
          </p:nvSpPr>
          <p:spPr>
            <a:xfrm>
              <a:off x="596348" y="636104"/>
              <a:ext cx="826694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Ví dụ 2. Tìm      trong Hình 23</a:t>
              </a:r>
            </a:p>
          </p:txBody>
        </p:sp>
        <p:graphicFrame>
          <p:nvGraphicFramePr>
            <p:cNvPr id="8" name="Object 7"/>
            <p:cNvGraphicFramePr>
              <a:graphicFrameLocks noChangeAspect="1"/>
            </p:cNvGraphicFramePr>
            <p:nvPr>
              <p:extLst>
                <p:ext uri="{D42A27DB-BD31-4B8C-83A1-F6EECF244321}">
                  <p14:modId xmlns:p14="http://schemas.microsoft.com/office/powerpoint/2010/main" val="180601762"/>
                </p:ext>
              </p:extLst>
            </p:nvPr>
          </p:nvGraphicFramePr>
          <p:xfrm>
            <a:off x="2353504" y="736251"/>
            <a:ext cx="381276" cy="322618"/>
          </p:xfrm>
          <a:graphic>
            <a:graphicData uri="http://schemas.openxmlformats.org/presentationml/2006/ole">
              <mc:AlternateContent xmlns:mc="http://schemas.openxmlformats.org/markup-compatibility/2006">
                <mc:Choice xmlns:v="urn:schemas-microsoft-com:vml" Requires="v">
                  <p:oleObj spid="_x0000_s2050" name="Equation" r:id="rId3" imgW="164880" imgH="139680" progId="Equation.DSMT4">
                    <p:embed/>
                  </p:oleObj>
                </mc:Choice>
                <mc:Fallback>
                  <p:oleObj name="Equation" r:id="rId3" imgW="164880" imgH="139680" progId="Equation.DSMT4">
                    <p:embed/>
                    <p:pic>
                      <p:nvPicPr>
                        <p:cNvPr id="0" name=""/>
                        <p:cNvPicPr/>
                        <p:nvPr/>
                      </p:nvPicPr>
                      <p:blipFill>
                        <a:blip r:embed="rId4"/>
                        <a:stretch>
                          <a:fillRect/>
                        </a:stretch>
                      </p:blipFill>
                      <p:spPr>
                        <a:xfrm>
                          <a:off x="2353504" y="736251"/>
                          <a:ext cx="381276" cy="322618"/>
                        </a:xfrm>
                        <a:prstGeom prst="rect">
                          <a:avLst/>
                        </a:prstGeom>
                      </p:spPr>
                    </p:pic>
                  </p:oleObj>
                </mc:Fallback>
              </mc:AlternateContent>
            </a:graphicData>
          </a:graphic>
        </p:graphicFrame>
      </p:grpSp>
      <p:grpSp>
        <p:nvGrpSpPr>
          <p:cNvPr id="11" name="Group 10"/>
          <p:cNvGrpSpPr/>
          <p:nvPr/>
        </p:nvGrpSpPr>
        <p:grpSpPr>
          <a:xfrm>
            <a:off x="781878" y="1748588"/>
            <a:ext cx="5830957" cy="831696"/>
            <a:chOff x="781878" y="1748588"/>
            <a:chExt cx="5830957" cy="831696"/>
          </a:xfrm>
        </p:grpSpPr>
        <p:sp>
          <p:nvSpPr>
            <p:cNvPr id="7" name="TextBox 6"/>
            <p:cNvSpPr txBox="1"/>
            <p:nvPr/>
          </p:nvSpPr>
          <p:spPr>
            <a:xfrm>
              <a:off x="781878" y="1749287"/>
              <a:ext cx="5830957"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Từ Hình 23, ta có                        (Tổng hai góc đối của của tứ giác nội tiếp)                          </a:t>
              </a:r>
            </a:p>
          </p:txBody>
        </p:sp>
        <p:graphicFrame>
          <p:nvGraphicFramePr>
            <p:cNvPr id="2" name="Object 1"/>
            <p:cNvGraphicFramePr>
              <a:graphicFrameLocks noChangeAspect="1"/>
            </p:cNvGraphicFramePr>
            <p:nvPr>
              <p:extLst>
                <p:ext uri="{D42A27DB-BD31-4B8C-83A1-F6EECF244321}">
                  <p14:modId xmlns:p14="http://schemas.microsoft.com/office/powerpoint/2010/main" val="4229426632"/>
                </p:ext>
              </p:extLst>
            </p:nvPr>
          </p:nvGraphicFramePr>
          <p:xfrm>
            <a:off x="3146108" y="1748588"/>
            <a:ext cx="1681950" cy="379031"/>
          </p:xfrm>
          <a:graphic>
            <a:graphicData uri="http://schemas.openxmlformats.org/presentationml/2006/ole">
              <mc:AlternateContent xmlns:mc="http://schemas.openxmlformats.org/markup-compatibility/2006">
                <mc:Choice xmlns:v="urn:schemas-microsoft-com:vml" Requires="v">
                  <p:oleObj spid="_x0000_s2051" name="Equation" r:id="rId5" imgW="901440" imgH="203040" progId="Equation.DSMT4">
                    <p:embed/>
                  </p:oleObj>
                </mc:Choice>
                <mc:Fallback>
                  <p:oleObj name="Equation" r:id="rId5" imgW="901440" imgH="203040" progId="Equation.DSMT4">
                    <p:embed/>
                    <p:pic>
                      <p:nvPicPr>
                        <p:cNvPr id="0" name=""/>
                        <p:cNvPicPr/>
                        <p:nvPr/>
                      </p:nvPicPr>
                      <p:blipFill>
                        <a:blip r:embed="rId6"/>
                        <a:stretch>
                          <a:fillRect/>
                        </a:stretch>
                      </p:blipFill>
                      <p:spPr>
                        <a:xfrm>
                          <a:off x="3146108" y="1748588"/>
                          <a:ext cx="1681950" cy="379031"/>
                        </a:xfrm>
                        <a:prstGeom prst="rect">
                          <a:avLst/>
                        </a:prstGeom>
                      </p:spPr>
                    </p:pic>
                  </p:oleObj>
                </mc:Fallback>
              </mc:AlternateContent>
            </a:graphicData>
          </a:graphic>
        </p:graphicFrame>
      </p:grpSp>
      <p:grpSp>
        <p:nvGrpSpPr>
          <p:cNvPr id="13" name="Group 12"/>
          <p:cNvGrpSpPr/>
          <p:nvPr/>
        </p:nvGrpSpPr>
        <p:grpSpPr>
          <a:xfrm>
            <a:off x="852971" y="2593772"/>
            <a:ext cx="3763617" cy="461665"/>
            <a:chOff x="852971" y="2593772"/>
            <a:chExt cx="3763617" cy="461665"/>
          </a:xfrm>
        </p:grpSpPr>
        <p:sp>
          <p:nvSpPr>
            <p:cNvPr id="3" name="TextBox 2"/>
            <p:cNvSpPr txBox="1"/>
            <p:nvPr/>
          </p:nvSpPr>
          <p:spPr>
            <a:xfrm>
              <a:off x="852971" y="2593772"/>
              <a:ext cx="3763617"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Suy ra </a:t>
              </a:r>
            </a:p>
          </p:txBody>
        </p:sp>
        <p:graphicFrame>
          <p:nvGraphicFramePr>
            <p:cNvPr id="9" name="Object 8"/>
            <p:cNvGraphicFramePr>
              <a:graphicFrameLocks noChangeAspect="1"/>
            </p:cNvGraphicFramePr>
            <p:nvPr>
              <p:extLst>
                <p:ext uri="{D42A27DB-BD31-4B8C-83A1-F6EECF244321}">
                  <p14:modId xmlns:p14="http://schemas.microsoft.com/office/powerpoint/2010/main" val="1037775836"/>
                </p:ext>
              </p:extLst>
            </p:nvPr>
          </p:nvGraphicFramePr>
          <p:xfrm>
            <a:off x="1870478" y="2608122"/>
            <a:ext cx="1728602" cy="389544"/>
          </p:xfrm>
          <a:graphic>
            <a:graphicData uri="http://schemas.openxmlformats.org/presentationml/2006/ole">
              <mc:AlternateContent xmlns:mc="http://schemas.openxmlformats.org/markup-compatibility/2006">
                <mc:Choice xmlns:v="urn:schemas-microsoft-com:vml" Requires="v">
                  <p:oleObj spid="_x0000_s2052" name="Equation" r:id="rId7" imgW="901440" imgH="203040" progId="Equation.DSMT4">
                    <p:embed/>
                  </p:oleObj>
                </mc:Choice>
                <mc:Fallback>
                  <p:oleObj name="Equation" r:id="rId7" imgW="901440" imgH="203040" progId="Equation.DSMT4">
                    <p:embed/>
                    <p:pic>
                      <p:nvPicPr>
                        <p:cNvPr id="0" name=""/>
                        <p:cNvPicPr/>
                        <p:nvPr/>
                      </p:nvPicPr>
                      <p:blipFill>
                        <a:blip r:embed="rId8"/>
                        <a:stretch>
                          <a:fillRect/>
                        </a:stretch>
                      </p:blipFill>
                      <p:spPr>
                        <a:xfrm>
                          <a:off x="1870478" y="2608122"/>
                          <a:ext cx="1728602" cy="389544"/>
                        </a:xfrm>
                        <a:prstGeom prst="rect">
                          <a:avLst/>
                        </a:prstGeom>
                      </p:spPr>
                    </p:pic>
                  </p:oleObj>
                </mc:Fallback>
              </mc:AlternateContent>
            </a:graphicData>
          </a:graphic>
        </p:graphicFrame>
      </p:grpSp>
      <p:graphicFrame>
        <p:nvGraphicFramePr>
          <p:cNvPr id="10" name="Object 9"/>
          <p:cNvGraphicFramePr>
            <a:graphicFrameLocks noChangeAspect="1"/>
          </p:cNvGraphicFramePr>
          <p:nvPr>
            <p:extLst>
              <p:ext uri="{D42A27DB-BD31-4B8C-83A1-F6EECF244321}">
                <p14:modId xmlns:p14="http://schemas.microsoft.com/office/powerpoint/2010/main" val="1427164337"/>
              </p:ext>
            </p:extLst>
          </p:nvPr>
        </p:nvGraphicFramePr>
        <p:xfrm>
          <a:off x="1804218" y="2949113"/>
          <a:ext cx="1275630" cy="396058"/>
        </p:xfrm>
        <a:graphic>
          <a:graphicData uri="http://schemas.openxmlformats.org/presentationml/2006/ole">
            <mc:AlternateContent xmlns:mc="http://schemas.openxmlformats.org/markup-compatibility/2006">
              <mc:Choice xmlns:v="urn:schemas-microsoft-com:vml" Requires="v">
                <p:oleObj spid="_x0000_s2053" name="Equation" r:id="rId9" imgW="558720" imgH="203040" progId="Equation.DSMT4">
                  <p:embed/>
                </p:oleObj>
              </mc:Choice>
              <mc:Fallback>
                <p:oleObj name="Equation" r:id="rId9" imgW="558720" imgH="203040" progId="Equation.DSMT4">
                  <p:embed/>
                  <p:pic>
                    <p:nvPicPr>
                      <p:cNvPr id="0" name=""/>
                      <p:cNvPicPr/>
                      <p:nvPr/>
                    </p:nvPicPr>
                    <p:blipFill>
                      <a:blip r:embed="rId10"/>
                      <a:stretch>
                        <a:fillRect/>
                      </a:stretch>
                    </p:blipFill>
                    <p:spPr>
                      <a:xfrm>
                        <a:off x="1804218" y="2949113"/>
                        <a:ext cx="1275630" cy="396058"/>
                      </a:xfrm>
                      <a:prstGeom prst="rect">
                        <a:avLst/>
                      </a:prstGeom>
                    </p:spPr>
                  </p:pic>
                </p:oleObj>
              </mc:Fallback>
            </mc:AlternateContent>
          </a:graphicData>
        </a:graphic>
      </p:graphicFrame>
      <p:pic>
        <p:nvPicPr>
          <p:cNvPr id="12" name="Picture 11"/>
          <p:cNvPicPr>
            <a:picLocks noChangeAspect="1"/>
          </p:cNvPicPr>
          <p:nvPr/>
        </p:nvPicPr>
        <p:blipFill>
          <a:blip r:embed="rId11"/>
          <a:stretch>
            <a:fillRect/>
          </a:stretch>
        </p:blipFill>
        <p:spPr>
          <a:xfrm>
            <a:off x="7785148" y="682169"/>
            <a:ext cx="3354886" cy="3851907"/>
          </a:xfrm>
          <a:prstGeom prst="rect">
            <a:avLst/>
          </a:prstGeom>
        </p:spPr>
      </p:pic>
    </p:spTree>
    <p:extLst>
      <p:ext uri="{BB962C8B-B14F-4D97-AF65-F5344CB8AC3E}">
        <p14:creationId xmlns:p14="http://schemas.microsoft.com/office/powerpoint/2010/main" val="152466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7695995" y="435909"/>
            <a:ext cx="3240567" cy="3918844"/>
          </a:xfrm>
          <a:prstGeom prst="rect">
            <a:avLst/>
          </a:prstGeom>
        </p:spPr>
      </p:pic>
      <p:sp>
        <p:nvSpPr>
          <p:cNvPr id="8" name="TextBox 7"/>
          <p:cNvSpPr txBox="1"/>
          <p:nvPr/>
        </p:nvSpPr>
        <p:spPr>
          <a:xfrm>
            <a:off x="1007165" y="1842052"/>
            <a:ext cx="3498574"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sp>
        <p:nvSpPr>
          <p:cNvPr id="9" name="TextBox 8"/>
          <p:cNvSpPr txBox="1"/>
          <p:nvPr/>
        </p:nvSpPr>
        <p:spPr>
          <a:xfrm>
            <a:off x="702365" y="3092941"/>
            <a:ext cx="537418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Mà tứ giác ABMC nội tiếp đường tròn</a:t>
            </a:r>
          </a:p>
        </p:txBody>
      </p:sp>
      <p:grpSp>
        <p:nvGrpSpPr>
          <p:cNvPr id="4" name="Group 3"/>
          <p:cNvGrpSpPr/>
          <p:nvPr/>
        </p:nvGrpSpPr>
        <p:grpSpPr>
          <a:xfrm>
            <a:off x="702365" y="2318968"/>
            <a:ext cx="5305963" cy="539193"/>
            <a:chOff x="702365" y="2318968"/>
            <a:chExt cx="5305963" cy="539193"/>
          </a:xfrm>
        </p:grpSpPr>
        <p:sp>
          <p:nvSpPr>
            <p:cNvPr id="10" name="TextBox 9"/>
            <p:cNvSpPr txBox="1"/>
            <p:nvPr/>
          </p:nvSpPr>
          <p:spPr>
            <a:xfrm>
              <a:off x="702365" y="2396496"/>
              <a:ext cx="425394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Ta có, tam giác ABC đều nên </a:t>
              </a:r>
            </a:p>
          </p:txBody>
        </p:sp>
        <p:graphicFrame>
          <p:nvGraphicFramePr>
            <p:cNvPr id="11" name="Object 10"/>
            <p:cNvGraphicFramePr>
              <a:graphicFrameLocks noChangeAspect="1"/>
            </p:cNvGraphicFramePr>
            <p:nvPr>
              <p:extLst>
                <p:ext uri="{D42A27DB-BD31-4B8C-83A1-F6EECF244321}">
                  <p14:modId xmlns:p14="http://schemas.microsoft.com/office/powerpoint/2010/main" val="2932368923"/>
                </p:ext>
              </p:extLst>
            </p:nvPr>
          </p:nvGraphicFramePr>
          <p:xfrm>
            <a:off x="4523631" y="2318968"/>
            <a:ext cx="1484697" cy="477224"/>
          </p:xfrm>
          <a:graphic>
            <a:graphicData uri="http://schemas.openxmlformats.org/presentationml/2006/ole">
              <mc:AlternateContent xmlns:mc="http://schemas.openxmlformats.org/markup-compatibility/2006">
                <mc:Choice xmlns:v="urn:schemas-microsoft-com:vml" Requires="v">
                  <p:oleObj spid="_x0000_s3074" name="Equation" r:id="rId4" imgW="711000" imgH="228600" progId="Equation.DSMT4">
                    <p:embed/>
                  </p:oleObj>
                </mc:Choice>
                <mc:Fallback>
                  <p:oleObj name="Equation" r:id="rId4" imgW="711000" imgH="228600" progId="Equation.DSMT4">
                    <p:embed/>
                    <p:pic>
                      <p:nvPicPr>
                        <p:cNvPr id="0" name=""/>
                        <p:cNvPicPr/>
                        <p:nvPr/>
                      </p:nvPicPr>
                      <p:blipFill>
                        <a:blip r:embed="rId5"/>
                        <a:stretch>
                          <a:fillRect/>
                        </a:stretch>
                      </p:blipFill>
                      <p:spPr>
                        <a:xfrm>
                          <a:off x="4523631" y="2318968"/>
                          <a:ext cx="1484697" cy="477224"/>
                        </a:xfrm>
                        <a:prstGeom prst="rect">
                          <a:avLst/>
                        </a:prstGeom>
                      </p:spPr>
                    </p:pic>
                  </p:oleObj>
                </mc:Fallback>
              </mc:AlternateContent>
            </a:graphicData>
          </a:graphic>
        </p:graphicFrame>
      </p:grpSp>
      <p:grpSp>
        <p:nvGrpSpPr>
          <p:cNvPr id="6" name="Group 5"/>
          <p:cNvGrpSpPr/>
          <p:nvPr/>
        </p:nvGrpSpPr>
        <p:grpSpPr>
          <a:xfrm>
            <a:off x="702365" y="3831187"/>
            <a:ext cx="4253948" cy="481833"/>
            <a:chOff x="702365" y="3831187"/>
            <a:chExt cx="4253948" cy="481833"/>
          </a:xfrm>
        </p:grpSpPr>
        <p:sp>
          <p:nvSpPr>
            <p:cNvPr id="12" name="TextBox 11"/>
            <p:cNvSpPr txBox="1"/>
            <p:nvPr/>
          </p:nvSpPr>
          <p:spPr>
            <a:xfrm>
              <a:off x="702365" y="3851355"/>
              <a:ext cx="425394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Suy ra </a:t>
              </a:r>
            </a:p>
          </p:txBody>
        </p:sp>
        <p:graphicFrame>
          <p:nvGraphicFramePr>
            <p:cNvPr id="13" name="Object 12"/>
            <p:cNvGraphicFramePr>
              <a:graphicFrameLocks noChangeAspect="1"/>
            </p:cNvGraphicFramePr>
            <p:nvPr>
              <p:extLst>
                <p:ext uri="{D42A27DB-BD31-4B8C-83A1-F6EECF244321}">
                  <p14:modId xmlns:p14="http://schemas.microsoft.com/office/powerpoint/2010/main" val="3206315508"/>
                </p:ext>
              </p:extLst>
            </p:nvPr>
          </p:nvGraphicFramePr>
          <p:xfrm>
            <a:off x="1759267" y="3831187"/>
            <a:ext cx="2311689" cy="424596"/>
          </p:xfrm>
          <a:graphic>
            <a:graphicData uri="http://schemas.openxmlformats.org/presentationml/2006/ole">
              <mc:AlternateContent xmlns:mc="http://schemas.openxmlformats.org/markup-compatibility/2006">
                <mc:Choice xmlns:v="urn:schemas-microsoft-com:vml" Requires="v">
                  <p:oleObj spid="_x0000_s3075" name="Equation" r:id="rId6" imgW="1244520" imgH="228600" progId="Equation.DSMT4">
                    <p:embed/>
                  </p:oleObj>
                </mc:Choice>
                <mc:Fallback>
                  <p:oleObj name="Equation" r:id="rId6" imgW="1244520" imgH="228600" progId="Equation.DSMT4">
                    <p:embed/>
                    <p:pic>
                      <p:nvPicPr>
                        <p:cNvPr id="0" name=""/>
                        <p:cNvPicPr/>
                        <p:nvPr/>
                      </p:nvPicPr>
                      <p:blipFill>
                        <a:blip r:embed="rId7"/>
                        <a:stretch>
                          <a:fillRect/>
                        </a:stretch>
                      </p:blipFill>
                      <p:spPr>
                        <a:xfrm>
                          <a:off x="1759267" y="3831187"/>
                          <a:ext cx="2311689" cy="424596"/>
                        </a:xfrm>
                        <a:prstGeom prst="rect">
                          <a:avLst/>
                        </a:prstGeom>
                      </p:spPr>
                    </p:pic>
                  </p:oleObj>
                </mc:Fallback>
              </mc:AlternateContent>
            </a:graphicData>
          </a:graphic>
        </p:graphicFrame>
      </p:grpSp>
      <p:grpSp>
        <p:nvGrpSpPr>
          <p:cNvPr id="17" name="Group 16"/>
          <p:cNvGrpSpPr/>
          <p:nvPr/>
        </p:nvGrpSpPr>
        <p:grpSpPr>
          <a:xfrm>
            <a:off x="702365" y="4524166"/>
            <a:ext cx="3368591" cy="496647"/>
            <a:chOff x="702365" y="4524166"/>
            <a:chExt cx="3368591" cy="496647"/>
          </a:xfrm>
        </p:grpSpPr>
        <p:sp>
          <p:nvSpPr>
            <p:cNvPr id="14" name="TextBox 13"/>
            <p:cNvSpPr txBox="1"/>
            <p:nvPr/>
          </p:nvSpPr>
          <p:spPr>
            <a:xfrm>
              <a:off x="702365" y="4559148"/>
              <a:ext cx="303053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Hay: </a:t>
              </a:r>
            </a:p>
          </p:txBody>
        </p:sp>
        <p:graphicFrame>
          <p:nvGraphicFramePr>
            <p:cNvPr id="15" name="Object 14"/>
            <p:cNvGraphicFramePr>
              <a:graphicFrameLocks noChangeAspect="1"/>
            </p:cNvGraphicFramePr>
            <p:nvPr>
              <p:extLst>
                <p:ext uri="{D42A27DB-BD31-4B8C-83A1-F6EECF244321}">
                  <p14:modId xmlns:p14="http://schemas.microsoft.com/office/powerpoint/2010/main" val="2261036669"/>
                </p:ext>
              </p:extLst>
            </p:nvPr>
          </p:nvGraphicFramePr>
          <p:xfrm>
            <a:off x="1587721" y="4524166"/>
            <a:ext cx="2483235" cy="496647"/>
          </p:xfrm>
          <a:graphic>
            <a:graphicData uri="http://schemas.openxmlformats.org/presentationml/2006/ole">
              <mc:AlternateContent xmlns:mc="http://schemas.openxmlformats.org/markup-compatibility/2006">
                <mc:Choice xmlns:v="urn:schemas-microsoft-com:vml" Requires="v">
                  <p:oleObj spid="_x0000_s3076" name="Equation" r:id="rId8" imgW="1143000" imgH="228600" progId="Equation.DSMT4">
                    <p:embed/>
                  </p:oleObj>
                </mc:Choice>
                <mc:Fallback>
                  <p:oleObj name="Equation" r:id="rId8" imgW="1143000" imgH="228600" progId="Equation.DSMT4">
                    <p:embed/>
                    <p:pic>
                      <p:nvPicPr>
                        <p:cNvPr id="0" name=""/>
                        <p:cNvPicPr/>
                        <p:nvPr/>
                      </p:nvPicPr>
                      <p:blipFill>
                        <a:blip r:embed="rId9"/>
                        <a:stretch>
                          <a:fillRect/>
                        </a:stretch>
                      </p:blipFill>
                      <p:spPr>
                        <a:xfrm>
                          <a:off x="1587721" y="4524166"/>
                          <a:ext cx="2483235" cy="496647"/>
                        </a:xfrm>
                        <a:prstGeom prst="rect">
                          <a:avLst/>
                        </a:prstGeom>
                      </p:spPr>
                    </p:pic>
                  </p:oleObj>
                </mc:Fallback>
              </mc:AlternateContent>
            </a:graphicData>
          </a:graphic>
        </p:graphicFrame>
      </p:grpSp>
      <p:graphicFrame>
        <p:nvGraphicFramePr>
          <p:cNvPr id="16" name="Object 15"/>
          <p:cNvGraphicFramePr>
            <a:graphicFrameLocks noChangeAspect="1"/>
          </p:cNvGraphicFramePr>
          <p:nvPr>
            <p:extLst>
              <p:ext uri="{D42A27DB-BD31-4B8C-83A1-F6EECF244321}">
                <p14:modId xmlns:p14="http://schemas.microsoft.com/office/powerpoint/2010/main" val="2313185584"/>
              </p:ext>
            </p:extLst>
          </p:nvPr>
        </p:nvGraphicFramePr>
        <p:xfrm>
          <a:off x="763547" y="5160524"/>
          <a:ext cx="3334318" cy="484014"/>
        </p:xfrm>
        <a:graphic>
          <a:graphicData uri="http://schemas.openxmlformats.org/presentationml/2006/ole">
            <mc:AlternateContent xmlns:mc="http://schemas.openxmlformats.org/markup-compatibility/2006">
              <mc:Choice xmlns:v="urn:schemas-microsoft-com:vml" Requires="v">
                <p:oleObj spid="_x0000_s3077" name="Equation" r:id="rId10" imgW="1574640" imgH="228600" progId="Equation.DSMT4">
                  <p:embed/>
                </p:oleObj>
              </mc:Choice>
              <mc:Fallback>
                <p:oleObj name="Equation" r:id="rId10" imgW="1574640" imgH="228600" progId="Equation.DSMT4">
                  <p:embed/>
                  <p:pic>
                    <p:nvPicPr>
                      <p:cNvPr id="0" name=""/>
                      <p:cNvPicPr/>
                      <p:nvPr/>
                    </p:nvPicPr>
                    <p:blipFill>
                      <a:blip r:embed="rId11"/>
                      <a:stretch>
                        <a:fillRect/>
                      </a:stretch>
                    </p:blipFill>
                    <p:spPr>
                      <a:xfrm>
                        <a:off x="763547" y="5160524"/>
                        <a:ext cx="3334318" cy="484014"/>
                      </a:xfrm>
                      <a:prstGeom prst="rect">
                        <a:avLst/>
                      </a:prstGeom>
                    </p:spPr>
                  </p:pic>
                </p:oleObj>
              </mc:Fallback>
            </mc:AlternateContent>
          </a:graphicData>
        </a:graphic>
      </p:graphicFrame>
      <p:grpSp>
        <p:nvGrpSpPr>
          <p:cNvPr id="3" name="Group 2"/>
          <p:cNvGrpSpPr/>
          <p:nvPr/>
        </p:nvGrpSpPr>
        <p:grpSpPr>
          <a:xfrm>
            <a:off x="702364" y="481871"/>
            <a:ext cx="6785113" cy="1394319"/>
            <a:chOff x="702364" y="481871"/>
            <a:chExt cx="6785113" cy="1394319"/>
          </a:xfrm>
        </p:grpSpPr>
        <p:sp>
          <p:nvSpPr>
            <p:cNvPr id="5" name="TextBox 4"/>
            <p:cNvSpPr txBox="1"/>
            <p:nvPr/>
          </p:nvSpPr>
          <p:spPr>
            <a:xfrm>
              <a:off x="702364" y="675861"/>
              <a:ext cx="6785113" cy="1200329"/>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Cho đường tròn (O) ngoại tiếp tam giác đều ABC và điểm M thuộc cung nhỏ BC(M khác B và C). Tính số đo góc BMC.</a:t>
              </a:r>
            </a:p>
          </p:txBody>
        </p:sp>
        <p:pic>
          <p:nvPicPr>
            <p:cNvPr id="2" name="Picture 1"/>
            <p:cNvPicPr>
              <a:picLocks noChangeAspect="1"/>
            </p:cNvPicPr>
            <p:nvPr/>
          </p:nvPicPr>
          <p:blipFill>
            <a:blip r:embed="rId12"/>
            <a:stretch>
              <a:fillRect/>
            </a:stretch>
          </p:blipFill>
          <p:spPr>
            <a:xfrm>
              <a:off x="896145" y="481871"/>
              <a:ext cx="561594" cy="561594"/>
            </a:xfrm>
            <a:prstGeom prst="rect">
              <a:avLst/>
            </a:prstGeom>
          </p:spPr>
        </p:pic>
      </p:grpSp>
    </p:spTree>
    <p:extLst>
      <p:ext uri="{BB962C8B-B14F-4D97-AF65-F5344CB8AC3E}">
        <p14:creationId xmlns:p14="http://schemas.microsoft.com/office/powerpoint/2010/main" val="284599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1428</TotalTime>
  <Words>1975</Words>
  <Application>Microsoft Office PowerPoint</Application>
  <PresentationFormat>Custom</PresentationFormat>
  <Paragraphs>159</Paragraphs>
  <Slides>27</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175</cp:revision>
  <dcterms:created xsi:type="dcterms:W3CDTF">2024-06-08T02:47:19Z</dcterms:created>
  <dcterms:modified xsi:type="dcterms:W3CDTF">2025-03-24T03:13:36Z</dcterms:modified>
</cp:coreProperties>
</file>