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35"/>
  </p:notesMasterIdLst>
  <p:sldIdLst>
    <p:sldId id="398" r:id="rId5"/>
    <p:sldId id="257" r:id="rId6"/>
    <p:sldId id="259" r:id="rId7"/>
    <p:sldId id="384" r:id="rId8"/>
    <p:sldId id="306" r:id="rId9"/>
    <p:sldId id="258" r:id="rId10"/>
    <p:sldId id="268" r:id="rId11"/>
    <p:sldId id="270" r:id="rId12"/>
    <p:sldId id="275" r:id="rId13"/>
    <p:sldId id="387" r:id="rId14"/>
    <p:sldId id="388" r:id="rId15"/>
    <p:sldId id="389" r:id="rId16"/>
    <p:sldId id="390" r:id="rId17"/>
    <p:sldId id="391" r:id="rId18"/>
    <p:sldId id="392" r:id="rId19"/>
    <p:sldId id="393" r:id="rId20"/>
    <p:sldId id="313" r:id="rId21"/>
    <p:sldId id="394" r:id="rId22"/>
    <p:sldId id="395" r:id="rId23"/>
    <p:sldId id="396" r:id="rId24"/>
    <p:sldId id="397" r:id="rId25"/>
    <p:sldId id="399" r:id="rId26"/>
    <p:sldId id="400" r:id="rId27"/>
    <p:sldId id="401" r:id="rId28"/>
    <p:sldId id="402" r:id="rId29"/>
    <p:sldId id="403" r:id="rId30"/>
    <p:sldId id="404" r:id="rId31"/>
    <p:sldId id="405" r:id="rId32"/>
    <p:sldId id="265" r:id="rId33"/>
    <p:sldId id="326" r:id="rId34"/>
  </p:sldIdLst>
  <p:sldSz cx="18288000" cy="10287000"/>
  <p:notesSz cx="6858000" cy="9144000"/>
  <p:embeddedFontLst>
    <p:embeddedFont>
      <p:font typeface="Cambria Math" panose="0204050305040603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3/22/2025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888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504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183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936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5" y="3757615"/>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1"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25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674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542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1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711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72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894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55920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33215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82995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38"/>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97639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5" y="3757615"/>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1"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58836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863822"/>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67135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58634"/>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316421"/>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444925"/>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1" y="547689"/>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19926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8"/>
            <a:ext cx="13716000" cy="2483644"/>
          </a:xfrm>
        </p:spPr>
        <p:txBody>
          <a:bodyPr/>
          <a:lstStyle>
            <a:lvl1pPr marL="0" indent="0" algn="ctr">
              <a:buNone/>
              <a:defRPr sz="3600"/>
            </a:lvl1pPr>
            <a:lvl2pPr marL="685836" indent="0" algn="ctr">
              <a:buNone/>
              <a:defRPr sz="3000"/>
            </a:lvl2pPr>
            <a:lvl3pPr marL="1371670" indent="0" algn="ctr">
              <a:buNone/>
              <a:defRPr sz="2700"/>
            </a:lvl3pPr>
            <a:lvl4pPr marL="2057504" indent="0" algn="ctr">
              <a:buNone/>
              <a:defRPr sz="2400"/>
            </a:lvl4pPr>
            <a:lvl5pPr marL="2743338" indent="0" algn="ctr">
              <a:buNone/>
              <a:defRPr sz="2400"/>
            </a:lvl5pPr>
            <a:lvl6pPr marL="3429172" indent="0" algn="ctr">
              <a:buNone/>
              <a:defRPr sz="2400"/>
            </a:lvl6pPr>
            <a:lvl7pPr marL="4115006" indent="0" algn="ctr">
              <a:buNone/>
              <a:defRPr sz="2400"/>
            </a:lvl7pPr>
            <a:lvl8pPr marL="4800840" indent="0" algn="ctr">
              <a:buNone/>
              <a:defRPr sz="2400"/>
            </a:lvl8pPr>
            <a:lvl9pPr marL="5486676"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284044"/>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09472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6"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36"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8"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6"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12043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40"/>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40"/>
            <a:ext cx="7772400" cy="6527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49055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91"/>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5" y="2521746"/>
            <a:ext cx="7736682" cy="1235868"/>
          </a:xfrm>
        </p:spPr>
        <p:txBody>
          <a:bodyPr anchor="b"/>
          <a:lstStyle>
            <a:lvl1pPr marL="0" indent="0">
              <a:buNone/>
              <a:defRPr sz="3600" b="1"/>
            </a:lvl1pPr>
            <a:lvl2pPr marL="685836" indent="0">
              <a:buNone/>
              <a:defRPr sz="3000" b="1"/>
            </a:lvl2pPr>
            <a:lvl3pPr marL="1371670" indent="0">
              <a:buNone/>
              <a:defRPr sz="2700" b="1"/>
            </a:lvl3pPr>
            <a:lvl4pPr marL="2057504" indent="0">
              <a:buNone/>
              <a:defRPr sz="2400" b="1"/>
            </a:lvl4pPr>
            <a:lvl5pPr marL="2743338" indent="0">
              <a:buNone/>
              <a:defRPr sz="2400" b="1"/>
            </a:lvl5pPr>
            <a:lvl6pPr marL="3429172" indent="0">
              <a:buNone/>
              <a:defRPr sz="2400" b="1"/>
            </a:lvl6pPr>
            <a:lvl7pPr marL="4115006" indent="0">
              <a:buNone/>
              <a:defRPr sz="2400" b="1"/>
            </a:lvl7pPr>
            <a:lvl8pPr marL="4800840" indent="0">
              <a:buNone/>
              <a:defRPr sz="2400" b="1"/>
            </a:lvl8pPr>
            <a:lvl9pPr marL="5486676"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5" y="3757615"/>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36" indent="0">
              <a:buNone/>
              <a:defRPr sz="3000" b="1"/>
            </a:lvl2pPr>
            <a:lvl3pPr marL="1371670" indent="0">
              <a:buNone/>
              <a:defRPr sz="2700" b="1"/>
            </a:lvl3pPr>
            <a:lvl4pPr marL="2057504" indent="0">
              <a:buNone/>
              <a:defRPr sz="2400" b="1"/>
            </a:lvl4pPr>
            <a:lvl5pPr marL="2743338" indent="0">
              <a:buNone/>
              <a:defRPr sz="2400" b="1"/>
            </a:lvl5pPr>
            <a:lvl6pPr marL="3429172" indent="0">
              <a:buNone/>
              <a:defRPr sz="2400" b="1"/>
            </a:lvl6pPr>
            <a:lvl7pPr marL="4115006" indent="0">
              <a:buNone/>
              <a:defRPr sz="2400" b="1"/>
            </a:lvl7pPr>
            <a:lvl8pPr marL="4800840" indent="0">
              <a:buNone/>
              <a:defRPr sz="2400" b="1"/>
            </a:lvl8pPr>
            <a:lvl9pPr marL="5486676"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1" y="3757615"/>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74607"/>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43451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1382"/>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4" y="3086101"/>
            <a:ext cx="5898356" cy="5717382"/>
          </a:xfrm>
        </p:spPr>
        <p:txBody>
          <a:bodyPr/>
          <a:lstStyle>
            <a:lvl1pPr marL="0" indent="0">
              <a:buNone/>
              <a:defRPr sz="2400"/>
            </a:lvl1pPr>
            <a:lvl2pPr marL="685836" indent="0">
              <a:buNone/>
              <a:defRPr sz="2100"/>
            </a:lvl2pPr>
            <a:lvl3pPr marL="1371670" indent="0">
              <a:buNone/>
              <a:defRPr sz="1800"/>
            </a:lvl3pPr>
            <a:lvl4pPr marL="2057504" indent="0">
              <a:buNone/>
              <a:defRPr sz="1500"/>
            </a:lvl4pPr>
            <a:lvl5pPr marL="2743338" indent="0">
              <a:buNone/>
              <a:defRPr sz="1500"/>
            </a:lvl5pPr>
            <a:lvl6pPr marL="3429172" indent="0">
              <a:buNone/>
              <a:defRPr sz="1500"/>
            </a:lvl6pPr>
            <a:lvl7pPr marL="4115006" indent="0">
              <a:buNone/>
              <a:defRPr sz="1500"/>
            </a:lvl7pPr>
            <a:lvl8pPr marL="4800840" indent="0">
              <a:buNone/>
              <a:defRPr sz="1500"/>
            </a:lvl8pPr>
            <a:lvl9pPr marL="5486676"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753445"/>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41"/>
            <a:ext cx="9258300" cy="7310438"/>
          </a:xfrm>
        </p:spPr>
        <p:txBody>
          <a:bodyPr/>
          <a:lstStyle>
            <a:lvl1pPr marL="0" indent="0">
              <a:buNone/>
              <a:defRPr sz="4800"/>
            </a:lvl1pPr>
            <a:lvl2pPr marL="685836" indent="0">
              <a:buNone/>
              <a:defRPr sz="4200"/>
            </a:lvl2pPr>
            <a:lvl3pPr marL="1371670" indent="0">
              <a:buNone/>
              <a:defRPr sz="3600"/>
            </a:lvl3pPr>
            <a:lvl4pPr marL="2057504" indent="0">
              <a:buNone/>
              <a:defRPr sz="3000"/>
            </a:lvl4pPr>
            <a:lvl5pPr marL="2743338" indent="0">
              <a:buNone/>
              <a:defRPr sz="3000"/>
            </a:lvl5pPr>
            <a:lvl6pPr marL="3429172" indent="0">
              <a:buNone/>
              <a:defRPr sz="3000"/>
            </a:lvl6pPr>
            <a:lvl7pPr marL="4115006" indent="0">
              <a:buNone/>
              <a:defRPr sz="3000"/>
            </a:lvl7pPr>
            <a:lvl8pPr marL="4800840" indent="0">
              <a:buNone/>
              <a:defRPr sz="3000"/>
            </a:lvl8pPr>
            <a:lvl9pPr marL="5486676"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4" y="3086101"/>
            <a:ext cx="5898356" cy="5717382"/>
          </a:xfrm>
        </p:spPr>
        <p:txBody>
          <a:bodyPr/>
          <a:lstStyle>
            <a:lvl1pPr marL="0" indent="0">
              <a:buNone/>
              <a:defRPr sz="2400"/>
            </a:lvl1pPr>
            <a:lvl2pPr marL="685836" indent="0">
              <a:buNone/>
              <a:defRPr sz="2100"/>
            </a:lvl2pPr>
            <a:lvl3pPr marL="1371670" indent="0">
              <a:buNone/>
              <a:defRPr sz="1800"/>
            </a:lvl3pPr>
            <a:lvl4pPr marL="2057504" indent="0">
              <a:buNone/>
              <a:defRPr sz="1500"/>
            </a:lvl4pPr>
            <a:lvl5pPr marL="2743338" indent="0">
              <a:buNone/>
              <a:defRPr sz="1500"/>
            </a:lvl5pPr>
            <a:lvl6pPr marL="3429172" indent="0">
              <a:buNone/>
              <a:defRPr sz="1500"/>
            </a:lvl6pPr>
            <a:lvl7pPr marL="4115006" indent="0">
              <a:buNone/>
              <a:defRPr sz="1500"/>
            </a:lvl7pPr>
            <a:lvl8pPr marL="4800840" indent="0">
              <a:buNone/>
              <a:defRPr sz="1500"/>
            </a:lvl8pPr>
            <a:lvl9pPr marL="5486676"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828459"/>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804730"/>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1" y="547691"/>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1" y="547691"/>
            <a:ext cx="11601450"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solidFill>
                  <a:prstClr val="black">
                    <a:tint val="75000"/>
                  </a:prstClr>
                </a:solidFill>
              </a:rPr>
              <a:pPr/>
              <a:t>3/22/2025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93292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
                <a:srgbClr val="000000"/>
              </a:buClr>
              <a:buFont typeface="Arial"/>
              <a:buNone/>
            </a:pPr>
            <a:fld id="{48127CE9-62B2-4D3B-8929-47B8EDDB5F14}" type="datetimeFigureOut">
              <a:rPr lang="en-US" kern="0" smtClean="0">
                <a:solidFill>
                  <a:prstClr val="black">
                    <a:tint val="75000"/>
                  </a:prstClr>
                </a:solidFill>
                <a:latin typeface="Arial"/>
                <a:cs typeface="Arial"/>
                <a:sym typeface="Arial"/>
              </a:rPr>
              <a:pPr>
                <a:buClr>
                  <a:srgbClr val="000000"/>
                </a:buClr>
                <a:buFont typeface="Arial"/>
                <a:buNone/>
              </a:pPr>
              <a:t>3/22/2025</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
                <a:srgbClr val="000000"/>
              </a:buClr>
              <a:buFont typeface="Arial"/>
              <a:buNone/>
            </a:pPr>
            <a:fld id="{A27C8AA5-EA3F-49F0-B2A0-EB8E1D4E39E1}" type="slidenum">
              <a:rPr lang="en-US" kern="0" smtClean="0">
                <a:solidFill>
                  <a:prstClr val="black">
                    <a:tint val="75000"/>
                  </a:prstClr>
                </a:solidFill>
                <a:latin typeface="Arial"/>
                <a:cs typeface="Arial"/>
                <a:sym typeface="Arial"/>
              </a:rPr>
              <a:pPr>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164317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
                <a:srgbClr val="000000"/>
              </a:buClr>
              <a:buFont typeface="Arial"/>
              <a:buNone/>
            </a:pPr>
            <a:fld id="{48127CE9-62B2-4D3B-8929-47B8EDDB5F14}" type="datetimeFigureOut">
              <a:rPr lang="en-US" kern="0" smtClean="0">
                <a:solidFill>
                  <a:prstClr val="black">
                    <a:tint val="75000"/>
                  </a:prstClr>
                </a:solidFill>
                <a:latin typeface="Arial"/>
                <a:cs typeface="Arial"/>
                <a:sym typeface="Arial"/>
              </a:rPr>
              <a:pPr>
                <a:buClr>
                  <a:srgbClr val="000000"/>
                </a:buClr>
                <a:buFont typeface="Arial"/>
                <a:buNone/>
              </a:pPr>
              <a:t>3/22/2025</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
                <a:srgbClr val="000000"/>
              </a:buClr>
              <a:buFont typeface="Arial"/>
              <a:buNone/>
            </a:pPr>
            <a:fld id="{A27C8AA5-EA3F-49F0-B2A0-EB8E1D4E39E1}" type="slidenum">
              <a:rPr lang="en-US" kern="0" smtClean="0">
                <a:solidFill>
                  <a:prstClr val="black">
                    <a:tint val="75000"/>
                  </a:prstClr>
                </a:solidFill>
                <a:latin typeface="Arial"/>
                <a:cs typeface="Arial"/>
                <a:sym typeface="Arial"/>
              </a:rPr>
              <a:pPr>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667525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40"/>
            <a:ext cx="15773400" cy="6527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
                <a:srgbClr val="000000"/>
              </a:buClr>
              <a:buFont typeface="Arial"/>
              <a:buNone/>
            </a:pPr>
            <a:fld id="{48127CE9-62B2-4D3B-8929-47B8EDDB5F14}" type="datetimeFigureOut">
              <a:rPr lang="en-US" kern="0" smtClean="0">
                <a:solidFill>
                  <a:prstClr val="black">
                    <a:tint val="75000"/>
                  </a:prstClr>
                </a:solidFill>
                <a:latin typeface="Arial"/>
                <a:cs typeface="Arial"/>
                <a:sym typeface="Arial"/>
              </a:rPr>
              <a:pPr>
                <a:buClr>
                  <a:srgbClr val="000000"/>
                </a:buClr>
                <a:buFont typeface="Arial"/>
                <a:buNone/>
              </a:pPr>
              <a:t>3/22/2025</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
                <a:srgbClr val="000000"/>
              </a:buClr>
              <a:buFont typeface="Arial"/>
              <a:buNone/>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
                <a:srgbClr val="000000"/>
              </a:buClr>
              <a:buFont typeface="Arial"/>
              <a:buNone/>
            </a:pPr>
            <a:fld id="{A27C8AA5-EA3F-49F0-B2A0-EB8E1D4E39E1}" type="slidenum">
              <a:rPr lang="en-US" kern="0" smtClean="0">
                <a:solidFill>
                  <a:prstClr val="black">
                    <a:tint val="75000"/>
                  </a:prstClr>
                </a:solidFill>
                <a:latin typeface="Arial"/>
                <a:cs typeface="Arial"/>
                <a:sym typeface="Arial"/>
              </a:rPr>
              <a:pPr>
                <a:buClr>
                  <a:srgbClr val="000000"/>
                </a:buClr>
                <a:buFont typeface="Arial"/>
                <a:buNone/>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3980001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p:transition>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8" indent="-342918"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8"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8"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6"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8"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8"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6"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8"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6"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272;&#224;%20L&#7841;t%20th&#224;nh%20ph&#7889;%20ng&#224;n%20hoa%20(online-video-cutter.com).mp4"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sv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7.png"/><Relationship Id="rId7" Type="http://schemas.openxmlformats.org/officeDocument/2006/relationships/image" Target="../media/image5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9.svg"/><Relationship Id="rId10" Type="http://schemas.openxmlformats.org/officeDocument/2006/relationships/image" Target="../media/image56.png"/><Relationship Id="rId4" Type="http://schemas.openxmlformats.org/officeDocument/2006/relationships/image" Target="../media/image38.png"/><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7.png"/><Relationship Id="rId7" Type="http://schemas.openxmlformats.org/officeDocument/2006/relationships/image" Target="../media/image62.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39.svg"/><Relationship Id="rId10"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4.sv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6.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emf"/><Relationship Id="rId4" Type="http://schemas.openxmlformats.org/officeDocument/2006/relationships/image" Target="../media/image5.png"/><Relationship Id="rId9"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68.emf"/><Relationship Id="rId5" Type="http://schemas.openxmlformats.org/officeDocument/2006/relationships/image" Target="../media/image39.sv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3" Type="http://schemas.openxmlformats.org/officeDocument/2006/relationships/image" Target="../media/image78.png"/><Relationship Id="rId18" Type="http://schemas.openxmlformats.org/officeDocument/2006/relationships/image" Target="../media/image83.svg"/><Relationship Id="rId26" Type="http://schemas.openxmlformats.org/officeDocument/2006/relationships/image" Target="../media/image91.png"/><Relationship Id="rId39" Type="http://schemas.openxmlformats.org/officeDocument/2006/relationships/image" Target="../media/image104.png"/><Relationship Id="rId21" Type="http://schemas.openxmlformats.org/officeDocument/2006/relationships/image" Target="../media/image86.png"/><Relationship Id="rId34" Type="http://schemas.openxmlformats.org/officeDocument/2006/relationships/image" Target="../media/image99.svg"/><Relationship Id="rId42" Type="http://schemas.openxmlformats.org/officeDocument/2006/relationships/image" Target="../media/image107.svg"/><Relationship Id="rId47" Type="http://schemas.openxmlformats.org/officeDocument/2006/relationships/image" Target="../media/image112.png"/><Relationship Id="rId7" Type="http://schemas.openxmlformats.org/officeDocument/2006/relationships/image" Target="../media/image72.png"/><Relationship Id="rId2" Type="http://schemas.openxmlformats.org/officeDocument/2006/relationships/audio" Target="../media/media1.mp3"/><Relationship Id="rId16" Type="http://schemas.openxmlformats.org/officeDocument/2006/relationships/image" Target="../media/image81.svg"/><Relationship Id="rId29" Type="http://schemas.openxmlformats.org/officeDocument/2006/relationships/image" Target="../media/image94.svg"/><Relationship Id="rId1" Type="http://schemas.microsoft.com/office/2007/relationships/media" Target="../media/media1.mp3"/><Relationship Id="rId6" Type="http://schemas.openxmlformats.org/officeDocument/2006/relationships/image" Target="../media/image71.svg"/><Relationship Id="rId11" Type="http://schemas.openxmlformats.org/officeDocument/2006/relationships/image" Target="../media/image76.png"/><Relationship Id="rId24" Type="http://schemas.openxmlformats.org/officeDocument/2006/relationships/image" Target="../media/image89.svg"/><Relationship Id="rId32" Type="http://schemas.openxmlformats.org/officeDocument/2006/relationships/image" Target="../media/image97.png"/><Relationship Id="rId37" Type="http://schemas.openxmlformats.org/officeDocument/2006/relationships/image" Target="../media/image102.png"/><Relationship Id="rId40" Type="http://schemas.openxmlformats.org/officeDocument/2006/relationships/image" Target="../media/image105.svg"/><Relationship Id="rId45" Type="http://schemas.openxmlformats.org/officeDocument/2006/relationships/image" Target="../media/image110.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8.png"/><Relationship Id="rId28" Type="http://schemas.openxmlformats.org/officeDocument/2006/relationships/image" Target="../media/image93.png"/><Relationship Id="rId36" Type="http://schemas.openxmlformats.org/officeDocument/2006/relationships/image" Target="../media/image101.svg"/><Relationship Id="rId10" Type="http://schemas.openxmlformats.org/officeDocument/2006/relationships/image" Target="../media/image75.svg"/><Relationship Id="rId19" Type="http://schemas.openxmlformats.org/officeDocument/2006/relationships/image" Target="../media/image84.png"/><Relationship Id="rId31" Type="http://schemas.openxmlformats.org/officeDocument/2006/relationships/image" Target="../media/image96.svg"/><Relationship Id="rId44" Type="http://schemas.openxmlformats.org/officeDocument/2006/relationships/image" Target="../media/image109.svg"/><Relationship Id="rId4" Type="http://schemas.openxmlformats.org/officeDocument/2006/relationships/image" Target="../media/image69.jpg"/><Relationship Id="rId9" Type="http://schemas.openxmlformats.org/officeDocument/2006/relationships/image" Target="../media/image74.png"/><Relationship Id="rId14" Type="http://schemas.openxmlformats.org/officeDocument/2006/relationships/image" Target="../media/image79.svg"/><Relationship Id="rId22" Type="http://schemas.openxmlformats.org/officeDocument/2006/relationships/image" Target="../media/image87.svg"/><Relationship Id="rId27" Type="http://schemas.openxmlformats.org/officeDocument/2006/relationships/image" Target="../media/image92.svg"/><Relationship Id="rId30" Type="http://schemas.openxmlformats.org/officeDocument/2006/relationships/image" Target="../media/image95.png"/><Relationship Id="rId35" Type="http://schemas.openxmlformats.org/officeDocument/2006/relationships/image" Target="../media/image100.png"/><Relationship Id="rId43" Type="http://schemas.openxmlformats.org/officeDocument/2006/relationships/image" Target="../media/image108.png"/><Relationship Id="rId8" Type="http://schemas.openxmlformats.org/officeDocument/2006/relationships/image" Target="../media/image73.svg"/><Relationship Id="rId3" Type="http://schemas.openxmlformats.org/officeDocument/2006/relationships/slideLayout" Target="../slideLayouts/slideLayout12.xml"/><Relationship Id="rId12" Type="http://schemas.openxmlformats.org/officeDocument/2006/relationships/image" Target="../media/image77.svg"/><Relationship Id="rId17" Type="http://schemas.openxmlformats.org/officeDocument/2006/relationships/image" Target="../media/image82.png"/><Relationship Id="rId25" Type="http://schemas.openxmlformats.org/officeDocument/2006/relationships/image" Target="../media/image90.png"/><Relationship Id="rId33" Type="http://schemas.openxmlformats.org/officeDocument/2006/relationships/image" Target="../media/image98.png"/><Relationship Id="rId38" Type="http://schemas.openxmlformats.org/officeDocument/2006/relationships/image" Target="../media/image103.svg"/><Relationship Id="rId46" Type="http://schemas.openxmlformats.org/officeDocument/2006/relationships/image" Target="../media/image111.svg"/><Relationship Id="rId20" Type="http://schemas.openxmlformats.org/officeDocument/2006/relationships/image" Target="../media/image85.svg"/><Relationship Id="rId41" Type="http://schemas.openxmlformats.org/officeDocument/2006/relationships/image" Target="../media/image106.png"/></Relationships>
</file>

<file path=ppt/slides/_rels/slide23.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21.png"/><Relationship Id="rId3" Type="http://schemas.openxmlformats.org/officeDocument/2006/relationships/slideLayout" Target="../slideLayouts/slideLayout23.xml"/><Relationship Id="rId7" Type="http://schemas.openxmlformats.org/officeDocument/2006/relationships/image" Target="../media/image116.svg"/><Relationship Id="rId12" Type="http://schemas.openxmlformats.org/officeDocument/2006/relationships/image" Target="../media/image120.png"/><Relationship Id="rId2" Type="http://schemas.openxmlformats.org/officeDocument/2006/relationships/audio" Target="../media/media1.mp3"/><Relationship Id="rId16" Type="http://schemas.openxmlformats.org/officeDocument/2006/relationships/image" Target="../media/image123.png"/><Relationship Id="rId1" Type="http://schemas.microsoft.com/office/2007/relationships/media" Target="../media/media1.mp3"/><Relationship Id="rId6" Type="http://schemas.openxmlformats.org/officeDocument/2006/relationships/image" Target="../media/image115.png"/><Relationship Id="rId11" Type="http://schemas.openxmlformats.org/officeDocument/2006/relationships/image" Target="../media/image119.png"/><Relationship Id="rId5" Type="http://schemas.openxmlformats.org/officeDocument/2006/relationships/image" Target="../media/image114.svg"/><Relationship Id="rId15" Type="http://schemas.openxmlformats.org/officeDocument/2006/relationships/image" Target="../media/image122.png"/><Relationship Id="rId10" Type="http://schemas.openxmlformats.org/officeDocument/2006/relationships/image" Target="../media/image118.svg"/><Relationship Id="rId4" Type="http://schemas.openxmlformats.org/officeDocument/2006/relationships/image" Target="../media/image113.png"/><Relationship Id="rId9" Type="http://schemas.openxmlformats.org/officeDocument/2006/relationships/image" Target="../media/image117.png"/><Relationship Id="rId14" Type="http://schemas.openxmlformats.org/officeDocument/2006/relationships/slide" Target="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Layout" Target="../slideLayouts/slideLayout34.xml"/><Relationship Id="rId6" Type="http://schemas.openxmlformats.org/officeDocument/2006/relationships/image" Target="../media/image124.png"/><Relationship Id="rId5" Type="http://schemas.openxmlformats.org/officeDocument/2006/relationships/image" Target="../media/image87.sv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Layout" Target="../slideLayouts/slideLayout34.xml"/><Relationship Id="rId6" Type="http://schemas.openxmlformats.org/officeDocument/2006/relationships/image" Target="../media/image124.png"/><Relationship Id="rId5" Type="http://schemas.openxmlformats.org/officeDocument/2006/relationships/image" Target="../media/image87.sv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1020.png"/><Relationship Id="rId3" Type="http://schemas.openxmlformats.org/officeDocument/2006/relationships/image" Target="../media/image116.svg"/><Relationship Id="rId7" Type="http://schemas.openxmlformats.org/officeDocument/2006/relationships/image" Target="../media/image101.png"/><Relationship Id="rId2" Type="http://schemas.openxmlformats.org/officeDocument/2006/relationships/image" Target="../media/image115.png"/><Relationship Id="rId1" Type="http://schemas.openxmlformats.org/officeDocument/2006/relationships/slideLayout" Target="../slideLayouts/slideLayout34.xml"/><Relationship Id="rId6" Type="http://schemas.openxmlformats.org/officeDocument/2006/relationships/image" Target="../media/image1000.png"/><Relationship Id="rId11" Type="http://schemas.openxmlformats.org/officeDocument/2006/relationships/image" Target="../media/image1040.png"/><Relationship Id="rId5" Type="http://schemas.openxmlformats.org/officeDocument/2006/relationships/image" Target="../media/image87.svg"/><Relationship Id="rId10" Type="http://schemas.openxmlformats.org/officeDocument/2006/relationships/image" Target="../media/image124.png"/><Relationship Id="rId4" Type="http://schemas.openxmlformats.org/officeDocument/2006/relationships/image" Target="../media/image86.png"/><Relationship Id="rId9"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116.svg"/><Relationship Id="rId7" Type="http://schemas.openxmlformats.org/officeDocument/2006/relationships/image" Target="../media/image124.png"/><Relationship Id="rId2" Type="http://schemas.openxmlformats.org/officeDocument/2006/relationships/image" Target="../media/image115.png"/><Relationship Id="rId1" Type="http://schemas.openxmlformats.org/officeDocument/2006/relationships/slideLayout" Target="../slideLayouts/slideLayout34.xml"/><Relationship Id="rId6" Type="http://schemas.openxmlformats.org/officeDocument/2006/relationships/image" Target="../media/image105.png"/><Relationship Id="rId5" Type="http://schemas.openxmlformats.org/officeDocument/2006/relationships/image" Target="../media/image87.sv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Layout" Target="../slideLayouts/slideLayout34.xml"/><Relationship Id="rId6" Type="http://schemas.openxmlformats.org/officeDocument/2006/relationships/image" Target="../media/image124.png"/><Relationship Id="rId5" Type="http://schemas.openxmlformats.org/officeDocument/2006/relationships/image" Target="../media/image87.sv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26.png"/><Relationship Id="rId4" Type="http://schemas.openxmlformats.org/officeDocument/2006/relationships/image" Target="../media/image13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4.sv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48200" y="265083"/>
            <a:ext cx="9220201" cy="1447800"/>
            <a:chOff x="5420131" y="238626"/>
            <a:chExt cx="5765227" cy="1447800"/>
          </a:xfrm>
        </p:grpSpPr>
        <p:sp>
          <p:nvSpPr>
            <p:cNvPr id="3" name="Rounded Rectangle 2"/>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KHỞI ĐỘNG</a:t>
              </a:r>
            </a:p>
          </p:txBody>
        </p:sp>
      </p:grpSp>
      <p:sp>
        <p:nvSpPr>
          <p:cNvPr id="7" name="TextBox 5"/>
          <p:cNvSpPr txBox="1"/>
          <p:nvPr/>
        </p:nvSpPr>
        <p:spPr>
          <a:xfrm>
            <a:off x="4693114" y="4028574"/>
            <a:ext cx="8530549" cy="1040093"/>
          </a:xfrm>
          <a:prstGeom prst="rect">
            <a:avLst/>
          </a:prstGeom>
        </p:spPr>
        <p:txBody>
          <a:bodyPr wrap="square" lIns="0" tIns="0" rIns="0" bIns="0" rtlCol="0" anchor="t">
            <a:spAutoFit/>
          </a:bodyPr>
          <a:lstStyle/>
          <a:p>
            <a:pPr algn="ctr">
              <a:lnSpc>
                <a:spcPts val="9600"/>
              </a:lnSpc>
            </a:pPr>
            <a:r>
              <a:rPr lang="en-US" sz="4000" b="1" dirty="0">
                <a:solidFill>
                  <a:srgbClr val="7030A0"/>
                </a:solidFill>
                <a:latin typeface="Arial" panose="020B0604020202020204" pitchFamily="34" charset="0"/>
                <a:cs typeface="Arial" panose="020B0604020202020204" pitchFamily="34" charset="0"/>
              </a:rPr>
              <a:t>Đà lạt thành phố ngàn hoa</a:t>
            </a:r>
          </a:p>
        </p:txBody>
      </p:sp>
      <p:pic>
        <p:nvPicPr>
          <p:cNvPr id="10" name="Picture 9">
            <a:hlinkClick r:id="rId2" action="ppaction://hlinkfile"/>
          </p:cNvPr>
          <p:cNvPicPr>
            <a:picLocks noChangeAspect="1"/>
          </p:cNvPicPr>
          <p:nvPr/>
        </p:nvPicPr>
        <p:blipFill>
          <a:blip r:embed="rId3"/>
          <a:stretch>
            <a:fillRect/>
          </a:stretch>
        </p:blipFill>
        <p:spPr>
          <a:xfrm>
            <a:off x="4888" y="1712883"/>
            <a:ext cx="17907000" cy="10863344"/>
          </a:xfrm>
          <a:prstGeom prst="rect">
            <a:avLst/>
          </a:prstGeom>
        </p:spPr>
      </p:pic>
    </p:spTree>
    <p:extLst>
      <p:ext uri="{BB962C8B-B14F-4D97-AF65-F5344CB8AC3E}">
        <p14:creationId xmlns:p14="http://schemas.microsoft.com/office/powerpoint/2010/main" val="155624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2</a:t>
            </a:r>
            <a:endParaRPr sz="4300" b="1" dirty="0">
              <a:solidFill>
                <a:prstClr val="white"/>
              </a:solidFill>
              <a:latin typeface="Arial"/>
              <a:ea typeface="Arial"/>
              <a:cs typeface="Arial"/>
              <a:sym typeface="Arial"/>
            </a:endParaRPr>
          </a:p>
        </p:txBody>
      </p:sp>
      <p:sp>
        <p:nvSpPr>
          <p:cNvPr id="5" name="Rectangle 4"/>
          <p:cNvSpPr/>
          <p:nvPr/>
        </p:nvSpPr>
        <p:spPr>
          <a:xfrm>
            <a:off x="2903203" y="425053"/>
            <a:ext cx="15069869" cy="2862322"/>
          </a:xfrm>
          <a:prstGeom prst="rect">
            <a:avLst/>
          </a:prstGeom>
        </p:spPr>
        <p:txBody>
          <a:bodyPr wrap="square">
            <a:spAutoFit/>
          </a:bodyPr>
          <a:lstStyle/>
          <a:p>
            <a:pPr>
              <a:spcAft>
                <a:spcPts val="800"/>
              </a:spcAft>
            </a:pPr>
            <a:r>
              <a:rPr lang="vi-VN" sz="4000" kern="100" dirty="0">
                <a:solidFill>
                  <a:srgbClr val="7030A0"/>
                </a:solidFill>
                <a:latin typeface="+mj-lt"/>
                <a:ea typeface="Times New Roman" panose="02020603050405020304" pitchFamily="18" charset="0"/>
                <a:cs typeface="Times New Roman" panose="02020603050405020304" pitchFamily="18" charset="0"/>
              </a:rPr>
              <a:t>Cho phương trình 3x² - 4x + 1 = 0.</a:t>
            </a:r>
          </a:p>
          <a:p>
            <a:pPr>
              <a:spcAft>
                <a:spcPts val="800"/>
              </a:spcAft>
            </a:pPr>
            <a:r>
              <a:rPr lang="vi-VN" sz="4000" kern="100" dirty="0">
                <a:solidFill>
                  <a:srgbClr val="7030A0"/>
                </a:solidFill>
                <a:latin typeface="+mj-lt"/>
                <a:ea typeface="Times New Roman" panose="02020603050405020304" pitchFamily="18" charset="0"/>
                <a:cs typeface="Times New Roman" panose="02020603050405020304" pitchFamily="18" charset="0"/>
              </a:rPr>
              <a:t>a) Xác định các hệ số a, b, c rồi tính a + b + c.</a:t>
            </a:r>
          </a:p>
          <a:p>
            <a:pPr>
              <a:spcAft>
                <a:spcPts val="800"/>
              </a:spcAft>
            </a:pPr>
            <a:r>
              <a:rPr lang="vi-VN" sz="4000" kern="100" dirty="0">
                <a:solidFill>
                  <a:srgbClr val="7030A0"/>
                </a:solidFill>
                <a:latin typeface="+mj-lt"/>
                <a:ea typeface="Times New Roman" panose="02020603050405020304" pitchFamily="18" charset="0"/>
                <a:cs typeface="Times New Roman" panose="02020603050405020304" pitchFamily="18" charset="0"/>
              </a:rPr>
              <a:t>b) Chứng tỏ x₁ = 1 là một nghiệm của phương trình.</a:t>
            </a:r>
          </a:p>
          <a:p>
            <a:pPr>
              <a:spcAft>
                <a:spcPts val="800"/>
              </a:spcAft>
            </a:pPr>
            <a:r>
              <a:rPr lang="vi-VN" sz="4000" kern="100" dirty="0">
                <a:solidFill>
                  <a:srgbClr val="7030A0"/>
                </a:solidFill>
                <a:latin typeface="+mj-lt"/>
                <a:ea typeface="Times New Roman" panose="02020603050405020304" pitchFamily="18" charset="0"/>
                <a:cs typeface="Times New Roman" panose="02020603050405020304" pitchFamily="18" charset="0"/>
              </a:rPr>
              <a:t>c) Dùng định lí Viète để tìm nghiệm x</a:t>
            </a:r>
            <a:r>
              <a:rPr lang="en-US" sz="4000" kern="100" baseline="-25000" dirty="0">
                <a:solidFill>
                  <a:srgbClr val="7030A0"/>
                </a:solidFill>
                <a:latin typeface="+mj-lt"/>
                <a:ea typeface="Times New Roman" panose="02020603050405020304" pitchFamily="18" charset="0"/>
                <a:cs typeface="Times New Roman" panose="02020603050405020304" pitchFamily="18" charset="0"/>
              </a:rPr>
              <a:t>2</a:t>
            </a:r>
            <a:r>
              <a:rPr lang="vi-VN" sz="4000" kern="100" dirty="0">
                <a:solidFill>
                  <a:srgbClr val="7030A0"/>
                </a:solidFill>
                <a:latin typeface="+mj-lt"/>
                <a:ea typeface="Times New Roman" panose="02020603050405020304" pitchFamily="18" charset="0"/>
                <a:cs typeface="Times New Roman" panose="02020603050405020304" pitchFamily="18" charset="0"/>
              </a:rPr>
              <a:t> còn lại của phương trình.</a:t>
            </a:r>
            <a:endParaRPr lang="en-US" sz="4000" kern="100" dirty="0">
              <a:solidFill>
                <a:prstClr val="black"/>
              </a:solidFill>
              <a:latin typeface="+mj-lt"/>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sp>
        <p:nvSpPr>
          <p:cNvPr id="6" name="Rectangle 5"/>
          <p:cNvSpPr/>
          <p:nvPr/>
        </p:nvSpPr>
        <p:spPr>
          <a:xfrm>
            <a:off x="2327087" y="3504827"/>
            <a:ext cx="13991848" cy="1323439"/>
          </a:xfrm>
          <a:prstGeom prst="rect">
            <a:avLst/>
          </a:prstGeom>
        </p:spPr>
        <p:txBody>
          <a:bodyPr wrap="square">
            <a:spAutoFit/>
          </a:bodyPr>
          <a:lstStyle/>
          <a:p>
            <a:pPr marL="514350" indent="-514350">
              <a:buFontTx/>
              <a:buAutoNum type="alphaLcParenR"/>
            </a:pPr>
            <a:r>
              <a:rPr lang="pt-BR" sz="4000" dirty="0">
                <a:solidFill>
                  <a:prstClr val="black"/>
                </a:solidFill>
                <a:latin typeface="Google Sans"/>
              </a:rPr>
              <a:t> </a:t>
            </a:r>
            <a:r>
              <a:rPr lang="pt-BR" sz="4000" dirty="0">
                <a:solidFill>
                  <a:prstClr val="black"/>
                </a:solidFill>
                <a:latin typeface="Times New Roman" panose="02020603050405020304" pitchFamily="18" charset="0"/>
                <a:cs typeface="Times New Roman" panose="02020603050405020304" pitchFamily="18" charset="0"/>
              </a:rPr>
              <a:t>Phương trình có các hệ số a = 3, b = -4, c = 1. </a:t>
            </a:r>
          </a:p>
          <a:p>
            <a:r>
              <a:rPr lang="pt-BR" sz="4000" dirty="0">
                <a:solidFill>
                  <a:prstClr val="black"/>
                </a:solidFill>
                <a:latin typeface="Times New Roman" panose="02020603050405020304" pitchFamily="18" charset="0"/>
                <a:cs typeface="Times New Roman" panose="02020603050405020304" pitchFamily="18" charset="0"/>
              </a:rPr>
              <a:t>Do đó a + b + c = 3 + (-4) + 1 = 0.</a:t>
            </a:r>
            <a:endParaRPr lang="el-GR" sz="40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2293633" y="5321971"/>
            <a:ext cx="14817211" cy="1323439"/>
          </a:xfrm>
          <a:prstGeom prst="rect">
            <a:avLst/>
          </a:prstGeom>
        </p:spPr>
        <p:txBody>
          <a:bodyPr wrap="square">
            <a:spAutoFit/>
          </a:bodyPr>
          <a:lstStyle/>
          <a:p>
            <a:pPr algn="just"/>
            <a:r>
              <a:rPr lang="vi-VN" sz="4000" dirty="0">
                <a:solidFill>
                  <a:prstClr val="black"/>
                </a:solidFill>
                <a:latin typeface="+mj-lt"/>
              </a:rPr>
              <a:t>b) Ta thấy: 3.1</a:t>
            </a:r>
            <a:r>
              <a:rPr lang="vi-VN" sz="4000" baseline="30000" dirty="0">
                <a:solidFill>
                  <a:prstClr val="black"/>
                </a:solidFill>
                <a:latin typeface="+mj-lt"/>
              </a:rPr>
              <a:t>2</a:t>
            </a:r>
            <a:r>
              <a:rPr lang="vi-VN" sz="4000" dirty="0">
                <a:solidFill>
                  <a:prstClr val="black"/>
                </a:solidFill>
                <a:latin typeface="+mj-lt"/>
              </a:rPr>
              <a:t> – 4.1 + 1 = 0 nên x₁ = 1 là một nghiệm của phương trình.</a:t>
            </a:r>
            <a:endParaRPr lang="en-US" sz="4000" dirty="0">
              <a:solidFill>
                <a:prstClr val="black"/>
              </a:solidFill>
              <a:latin typeface="+mj-lt"/>
            </a:endParaRPr>
          </a:p>
        </p:txBody>
      </p:sp>
      <mc:AlternateContent xmlns:mc="http://schemas.openxmlformats.org/markup-compatibility/2006">
        <mc:Choice xmlns:a14="http://schemas.microsoft.com/office/drawing/2010/main" Requires="a14">
          <p:sp>
            <p:nvSpPr>
              <p:cNvPr id="9" name="Rectangle 8"/>
              <p:cNvSpPr/>
              <p:nvPr/>
            </p:nvSpPr>
            <p:spPr>
              <a:xfrm>
                <a:off x="2327087" y="6568930"/>
                <a:ext cx="10204597" cy="3293017"/>
              </a:xfrm>
              <a:prstGeom prst="rect">
                <a:avLst/>
              </a:prstGeom>
            </p:spPr>
            <p:txBody>
              <a:bodyPr wrap="square">
                <a:spAutoFit/>
              </a:bodyPr>
              <a:lstStyle/>
              <a:p>
                <a:r>
                  <a:rPr lang="vi-VN" sz="4000" kern="100" dirty="0">
                    <a:solidFill>
                      <a:prstClr val="black"/>
                    </a:solidFill>
                    <a:latin typeface="+mj-lt"/>
                    <a:ea typeface="Times New Roman" panose="02020603050405020304" pitchFamily="18" charset="0"/>
                    <a:cs typeface="Times New Roman" panose="02020603050405020304" pitchFamily="18" charset="0"/>
                  </a:rPr>
                  <a:t>c) Theo định lí Viète, ta có: x₁x₂ = </a:t>
                </a:r>
                <a14:m>
                  <m:oMath xmlns:m="http://schemas.openxmlformats.org/officeDocument/2006/math">
                    <m:f>
                      <m:fPr>
                        <m:ctrlPr>
                          <a:rPr lang="en-US" sz="4800" i="1">
                            <a:latin typeface="+mj-lt"/>
                          </a:rPr>
                        </m:ctrlPr>
                      </m:fPr>
                      <m:num>
                        <m:r>
                          <a:rPr lang="en-US" sz="4800" i="1">
                            <a:latin typeface="+mj-lt"/>
                          </a:rPr>
                          <m:t>1</m:t>
                        </m:r>
                      </m:num>
                      <m:den>
                        <m:r>
                          <a:rPr lang="en-US" sz="4800" b="0" i="1" smtClean="0">
                            <a:latin typeface="+mj-lt"/>
                          </a:rPr>
                          <m:t>3</m:t>
                        </m:r>
                      </m:den>
                    </m:f>
                  </m:oMath>
                </a14:m>
                <a:r>
                  <a:rPr lang="vi-VN" sz="4000" kern="100" dirty="0">
                    <a:solidFill>
                      <a:prstClr val="black"/>
                    </a:solidFill>
                    <a:latin typeface="+mj-lt"/>
                    <a:ea typeface="Times New Roman" panose="02020603050405020304" pitchFamily="18" charset="0"/>
                    <a:cs typeface="Times New Roman" panose="02020603050405020304" pitchFamily="18" charset="0"/>
                  </a:rPr>
                  <a:t>.</a:t>
                </a:r>
                <a:endParaRPr lang="en-US" sz="4000" kern="100" dirty="0">
                  <a:solidFill>
                    <a:prstClr val="black"/>
                  </a:solidFill>
                  <a:latin typeface="+mj-lt"/>
                  <a:ea typeface="Times New Roman" panose="02020603050405020304" pitchFamily="18" charset="0"/>
                  <a:cs typeface="Times New Roman" panose="02020603050405020304" pitchFamily="18" charset="0"/>
                </a:endParaRPr>
              </a:p>
              <a:p>
                <a:r>
                  <a:rPr lang="vi-VN" sz="4000" kern="100" dirty="0">
                    <a:solidFill>
                      <a:prstClr val="black"/>
                    </a:solidFill>
                    <a:latin typeface="+mj-lt"/>
                    <a:ea typeface="Times New Roman" panose="02020603050405020304" pitchFamily="18" charset="0"/>
                    <a:cs typeface="Times New Roman" panose="02020603050405020304" pitchFamily="18" charset="0"/>
                  </a:rPr>
                  <a:t>Do x</a:t>
                </a:r>
                <a:r>
                  <a:rPr lang="en-US" sz="4000" kern="100" baseline="-25000" dirty="0">
                    <a:solidFill>
                      <a:prstClr val="black"/>
                    </a:solidFill>
                    <a:latin typeface="+mj-lt"/>
                    <a:ea typeface="Times New Roman" panose="02020603050405020304" pitchFamily="18" charset="0"/>
                    <a:cs typeface="Times New Roman" panose="02020603050405020304" pitchFamily="18" charset="0"/>
                  </a:rPr>
                  <a:t>1</a:t>
                </a:r>
                <a:r>
                  <a:rPr lang="vi-VN" sz="4000" kern="100" dirty="0">
                    <a:solidFill>
                      <a:prstClr val="black"/>
                    </a:solidFill>
                    <a:latin typeface="+mj-lt"/>
                    <a:ea typeface="Times New Roman" panose="02020603050405020304" pitchFamily="18" charset="0"/>
                    <a:cs typeface="Times New Roman" panose="02020603050405020304" pitchFamily="18" charset="0"/>
                  </a:rPr>
                  <a:t> = 1 nên </a:t>
                </a:r>
                <a:r>
                  <a:rPr lang="en-US" sz="4000" kern="100" dirty="0">
                    <a:solidFill>
                      <a:prstClr val="black"/>
                    </a:solidFill>
                    <a:latin typeface="+mj-lt"/>
                    <a:ea typeface="Times New Roman" panose="02020603050405020304" pitchFamily="18" charset="0"/>
                    <a:cs typeface="Times New Roman" panose="02020603050405020304" pitchFamily="18" charset="0"/>
                  </a:rPr>
                  <a:t>1.</a:t>
                </a:r>
                <a:r>
                  <a:rPr lang="vi-VN" sz="4000" kern="100" dirty="0">
                    <a:solidFill>
                      <a:prstClr val="black"/>
                    </a:solidFill>
                    <a:latin typeface="+mj-lt"/>
                    <a:ea typeface="Times New Roman" panose="02020603050405020304" pitchFamily="18" charset="0"/>
                    <a:cs typeface="Times New Roman" panose="02020603050405020304" pitchFamily="18" charset="0"/>
                  </a:rPr>
                  <a:t>x₂ = </a:t>
                </a:r>
                <a14:m>
                  <m:oMath xmlns:m="http://schemas.openxmlformats.org/officeDocument/2006/math">
                    <m:f>
                      <m:fPr>
                        <m:ctrlPr>
                          <a:rPr lang="en-US" sz="4800" i="1">
                            <a:latin typeface="+mj-lt"/>
                          </a:rPr>
                        </m:ctrlPr>
                      </m:fPr>
                      <m:num>
                        <m:r>
                          <a:rPr lang="en-US" sz="4800" i="1">
                            <a:latin typeface="+mj-lt"/>
                          </a:rPr>
                          <m:t>1</m:t>
                        </m:r>
                      </m:num>
                      <m:den>
                        <m:r>
                          <a:rPr lang="en-US" sz="4800" i="1">
                            <a:latin typeface="+mj-lt"/>
                          </a:rPr>
                          <m:t>3</m:t>
                        </m:r>
                      </m:den>
                    </m:f>
                    <m:r>
                      <a:rPr lang="en-US" sz="4800" b="0" i="0" smtClean="0">
                        <a:latin typeface="+mj-lt"/>
                      </a:rPr>
                      <m:t>.</m:t>
                    </m:r>
                  </m:oMath>
                </a14:m>
                <a:endParaRPr lang="en-US" sz="4000" kern="100" dirty="0">
                  <a:solidFill>
                    <a:prstClr val="black"/>
                  </a:solidFill>
                  <a:latin typeface="+mj-lt"/>
                  <a:ea typeface="Times New Roman" panose="02020603050405020304" pitchFamily="18" charset="0"/>
                  <a:cs typeface="Times New Roman" panose="02020603050405020304" pitchFamily="18" charset="0"/>
                </a:endParaRPr>
              </a:p>
              <a:p>
                <a:r>
                  <a:rPr lang="vi-VN" sz="4000" kern="100" dirty="0">
                    <a:solidFill>
                      <a:prstClr val="black"/>
                    </a:solidFill>
                    <a:latin typeface="+mj-lt"/>
                    <a:ea typeface="Times New Roman" panose="02020603050405020304" pitchFamily="18" charset="0"/>
                    <a:cs typeface="Times New Roman" panose="02020603050405020304" pitchFamily="18" charset="0"/>
                  </a:rPr>
                  <a:t>Suy ra x₂ = </a:t>
                </a:r>
                <a14:m>
                  <m:oMath xmlns:m="http://schemas.openxmlformats.org/officeDocument/2006/math">
                    <m:f>
                      <m:fPr>
                        <m:ctrlPr>
                          <a:rPr lang="en-US" sz="4800" i="1">
                            <a:latin typeface="+mj-lt"/>
                          </a:rPr>
                        </m:ctrlPr>
                      </m:fPr>
                      <m:num>
                        <m:r>
                          <a:rPr lang="en-US" sz="4800" i="1">
                            <a:latin typeface="+mj-lt"/>
                          </a:rPr>
                          <m:t>1</m:t>
                        </m:r>
                      </m:num>
                      <m:den>
                        <m:r>
                          <a:rPr lang="en-US" sz="4800" i="1">
                            <a:latin typeface="+mj-lt"/>
                          </a:rPr>
                          <m:t>3</m:t>
                        </m:r>
                      </m:den>
                    </m:f>
                  </m:oMath>
                </a14:m>
                <a:endParaRPr lang="en-US" dirty="0">
                  <a:solidFill>
                    <a:prstClr val="black"/>
                  </a:solidFill>
                  <a:latin typeface="+mj-lt"/>
                </a:endParaRPr>
              </a:p>
            </p:txBody>
          </p:sp>
        </mc:Choice>
        <mc:Fallback>
          <p:sp>
            <p:nvSpPr>
              <p:cNvPr id="9" name="Rectangle 8"/>
              <p:cNvSpPr>
                <a:spLocks noRot="1" noChangeAspect="1" noMove="1" noResize="1" noEditPoints="1" noAdjustHandles="1" noChangeArrowheads="1" noChangeShapeType="1" noTextEdit="1"/>
              </p:cNvSpPr>
              <p:nvPr/>
            </p:nvSpPr>
            <p:spPr>
              <a:xfrm>
                <a:off x="2327087" y="6568930"/>
                <a:ext cx="10204597" cy="3293017"/>
              </a:xfrm>
              <a:prstGeom prst="rect">
                <a:avLst/>
              </a:prstGeom>
              <a:blipFill>
                <a:blip r:embed="rId5"/>
                <a:stretch>
                  <a:fillRect l="-2151" b="-1296"/>
                </a:stretch>
              </a:blipFill>
            </p:spPr>
            <p:txBody>
              <a:bodyPr/>
              <a:lstStyle/>
              <a:p>
                <a:r>
                  <a:rPr lang="en-US">
                    <a:noFill/>
                  </a:rPr>
                  <a:t> </a:t>
                </a:r>
              </a:p>
            </p:txBody>
          </p:sp>
        </mc:Fallback>
      </mc:AlternateContent>
    </p:spTree>
    <p:extLst>
      <p:ext uri="{BB962C8B-B14F-4D97-AF65-F5344CB8AC3E}">
        <p14:creationId xmlns:p14="http://schemas.microsoft.com/office/powerpoint/2010/main" val="31065874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3</a:t>
            </a:r>
            <a:endParaRPr sz="4300" b="1" dirty="0">
              <a:solidFill>
                <a:prstClr val="white"/>
              </a:solidFill>
              <a:latin typeface="Arial"/>
              <a:ea typeface="Arial"/>
              <a:cs typeface="Arial"/>
              <a:sym typeface="Arial"/>
            </a:endParaRPr>
          </a:p>
        </p:txBody>
      </p:sp>
      <p:sp>
        <p:nvSpPr>
          <p:cNvPr id="5" name="Rectangle 4"/>
          <p:cNvSpPr/>
          <p:nvPr/>
        </p:nvSpPr>
        <p:spPr>
          <a:xfrm>
            <a:off x="2903203" y="425053"/>
            <a:ext cx="15069869" cy="2862322"/>
          </a:xfrm>
          <a:prstGeom prst="rect">
            <a:avLst/>
          </a:prstGeom>
        </p:spPr>
        <p:txBody>
          <a:bodyPr wrap="square">
            <a:spAutoFit/>
          </a:bodyPr>
          <a:lstStyle/>
          <a:p>
            <a:pPr>
              <a:spcAft>
                <a:spcPts val="800"/>
              </a:spcAft>
            </a:pPr>
            <a:r>
              <a:rPr lang="vi-VN" sz="4000" kern="100" dirty="0">
                <a:solidFill>
                  <a:srgbClr val="7030A0"/>
                </a:solidFill>
                <a:latin typeface="+mj-lt"/>
                <a:ea typeface="Times New Roman" panose="02020603050405020304" pitchFamily="18" charset="0"/>
                <a:cs typeface="Times New Roman" panose="02020603050405020304" pitchFamily="18" charset="0"/>
              </a:rPr>
              <a:t>Cho phương trình 2x² + 5x + 3 = 0..</a:t>
            </a:r>
          </a:p>
          <a:p>
            <a:pPr>
              <a:spcAft>
                <a:spcPts val="800"/>
              </a:spcAft>
            </a:pPr>
            <a:r>
              <a:rPr lang="vi-VN" sz="4000" kern="100" dirty="0">
                <a:solidFill>
                  <a:srgbClr val="7030A0"/>
                </a:solidFill>
                <a:latin typeface="+mj-lt"/>
                <a:ea typeface="Times New Roman" panose="02020603050405020304" pitchFamily="18" charset="0"/>
                <a:cs typeface="Times New Roman" panose="02020603050405020304" pitchFamily="18" charset="0"/>
              </a:rPr>
              <a:t>a) Xác định các hệ số a, b, c rồi tính a </a:t>
            </a:r>
            <a:r>
              <a:rPr lang="en-US" sz="4000" kern="100" dirty="0">
                <a:solidFill>
                  <a:srgbClr val="7030A0"/>
                </a:solidFill>
                <a:latin typeface="+mj-lt"/>
                <a:ea typeface="Times New Roman" panose="02020603050405020304" pitchFamily="18" charset="0"/>
                <a:cs typeface="Times New Roman" panose="02020603050405020304" pitchFamily="18" charset="0"/>
              </a:rPr>
              <a:t>– </a:t>
            </a:r>
            <a:r>
              <a:rPr lang="vi-VN" sz="4000" kern="100" dirty="0">
                <a:solidFill>
                  <a:srgbClr val="7030A0"/>
                </a:solidFill>
                <a:latin typeface="+mj-lt"/>
                <a:ea typeface="Times New Roman" panose="02020603050405020304" pitchFamily="18" charset="0"/>
                <a:cs typeface="Times New Roman" panose="02020603050405020304" pitchFamily="18" charset="0"/>
              </a:rPr>
              <a:t>b + c.</a:t>
            </a:r>
          </a:p>
          <a:p>
            <a:pPr>
              <a:spcAft>
                <a:spcPts val="800"/>
              </a:spcAft>
            </a:pPr>
            <a:r>
              <a:rPr lang="vi-VN" sz="4000" kern="100" dirty="0">
                <a:solidFill>
                  <a:srgbClr val="7030A0"/>
                </a:solidFill>
                <a:latin typeface="+mj-lt"/>
                <a:ea typeface="Times New Roman" panose="02020603050405020304" pitchFamily="18" charset="0"/>
                <a:cs typeface="Times New Roman" panose="02020603050405020304" pitchFamily="18" charset="0"/>
              </a:rPr>
              <a:t>b) Chứng tỏ x₁ = –1 là một nghiệm của phương trình.</a:t>
            </a:r>
          </a:p>
          <a:p>
            <a:pPr>
              <a:spcAft>
                <a:spcPts val="800"/>
              </a:spcAft>
            </a:pPr>
            <a:r>
              <a:rPr lang="vi-VN" sz="4000" kern="100" dirty="0">
                <a:solidFill>
                  <a:srgbClr val="7030A0"/>
                </a:solidFill>
                <a:latin typeface="+mj-lt"/>
                <a:ea typeface="Times New Roman" panose="02020603050405020304" pitchFamily="18" charset="0"/>
                <a:cs typeface="Times New Roman" panose="02020603050405020304" pitchFamily="18" charset="0"/>
              </a:rPr>
              <a:t>c) Dùng định lí Viète để tìm nghiệm x</a:t>
            </a:r>
            <a:r>
              <a:rPr lang="en-US" sz="4000" kern="100" baseline="-25000" dirty="0">
                <a:solidFill>
                  <a:srgbClr val="7030A0"/>
                </a:solidFill>
                <a:latin typeface="+mj-lt"/>
                <a:ea typeface="Times New Roman" panose="02020603050405020304" pitchFamily="18" charset="0"/>
                <a:cs typeface="Times New Roman" panose="02020603050405020304" pitchFamily="18" charset="0"/>
              </a:rPr>
              <a:t>2</a:t>
            </a:r>
            <a:r>
              <a:rPr lang="vi-VN" sz="4000" kern="100" dirty="0">
                <a:solidFill>
                  <a:srgbClr val="7030A0"/>
                </a:solidFill>
                <a:latin typeface="+mj-lt"/>
                <a:ea typeface="Times New Roman" panose="02020603050405020304" pitchFamily="18" charset="0"/>
                <a:cs typeface="Times New Roman" panose="02020603050405020304" pitchFamily="18" charset="0"/>
              </a:rPr>
              <a:t> còn lại của phương trình.</a:t>
            </a:r>
            <a:endParaRPr lang="en-US" sz="4000" kern="100" dirty="0">
              <a:solidFill>
                <a:prstClr val="black"/>
              </a:solidFill>
              <a:latin typeface="+mj-lt"/>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sp>
        <p:nvSpPr>
          <p:cNvPr id="6" name="Rectangle 5"/>
          <p:cNvSpPr/>
          <p:nvPr/>
        </p:nvSpPr>
        <p:spPr>
          <a:xfrm>
            <a:off x="2321511" y="3580539"/>
            <a:ext cx="13991848" cy="1323439"/>
          </a:xfrm>
          <a:prstGeom prst="rect">
            <a:avLst/>
          </a:prstGeom>
        </p:spPr>
        <p:txBody>
          <a:bodyPr wrap="square">
            <a:spAutoFit/>
          </a:bodyPr>
          <a:lstStyle/>
          <a:p>
            <a:pPr marL="514350" indent="-514350">
              <a:buFontTx/>
              <a:buAutoNum type="alphaLcParenR"/>
            </a:pPr>
            <a:r>
              <a:rPr lang="pt-BR" sz="4000" dirty="0">
                <a:solidFill>
                  <a:prstClr val="black"/>
                </a:solidFill>
                <a:latin typeface="Google Sans"/>
              </a:rPr>
              <a:t> </a:t>
            </a:r>
            <a:r>
              <a:rPr lang="pt-BR" sz="4000" dirty="0">
                <a:solidFill>
                  <a:prstClr val="black"/>
                </a:solidFill>
                <a:latin typeface="Times New Roman" panose="02020603050405020304" pitchFamily="18" charset="0"/>
                <a:cs typeface="Times New Roman" panose="02020603050405020304" pitchFamily="18" charset="0"/>
              </a:rPr>
              <a:t>Phương trình có các hệ số a = 2, b = 5, c = 3. </a:t>
            </a:r>
          </a:p>
          <a:p>
            <a:r>
              <a:rPr lang="pt-BR" sz="4000" dirty="0">
                <a:solidFill>
                  <a:prstClr val="black"/>
                </a:solidFill>
                <a:latin typeface="Times New Roman" panose="02020603050405020304" pitchFamily="18" charset="0"/>
                <a:cs typeface="Times New Roman" panose="02020603050405020304" pitchFamily="18" charset="0"/>
              </a:rPr>
              <a:t>Do đó a </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a:t>
            </a:r>
            <a:r>
              <a:rPr lang="pt-BR" sz="4000" dirty="0">
                <a:solidFill>
                  <a:prstClr val="black"/>
                </a:solidFill>
                <a:latin typeface="Times New Roman" panose="02020603050405020304" pitchFamily="18" charset="0"/>
                <a:cs typeface="Times New Roman" panose="02020603050405020304" pitchFamily="18" charset="0"/>
              </a:rPr>
              <a:t> b + c = </a:t>
            </a:r>
            <a:r>
              <a:rPr lang="pt-BR" sz="4000" dirty="0">
                <a:latin typeface="Times New Roman" panose="02020603050405020304" pitchFamily="18" charset="0"/>
                <a:cs typeface="Times New Roman" panose="02020603050405020304" pitchFamily="18" charset="0"/>
              </a:rPr>
              <a:t>3 </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a:t>
            </a:r>
            <a:r>
              <a:rPr lang="pt-BR" sz="4000" dirty="0">
                <a:solidFill>
                  <a:prstClr val="black"/>
                </a:solidFill>
                <a:latin typeface="Times New Roman" panose="02020603050405020304" pitchFamily="18" charset="0"/>
                <a:cs typeface="Times New Roman" panose="02020603050405020304" pitchFamily="18" charset="0"/>
              </a:rPr>
              <a:t> 5 + 2 = 0.</a:t>
            </a:r>
            <a:endParaRPr lang="el-GR" sz="40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2321511" y="5155671"/>
            <a:ext cx="14817211" cy="1323439"/>
          </a:xfrm>
          <a:prstGeom prst="rect">
            <a:avLst/>
          </a:prstGeom>
        </p:spPr>
        <p:txBody>
          <a:bodyPr wrap="square">
            <a:spAutoFit/>
          </a:bodyPr>
          <a:lstStyle/>
          <a:p>
            <a:pPr algn="just"/>
            <a:r>
              <a:rPr lang="vi-VN" sz="4000" dirty="0">
                <a:solidFill>
                  <a:prstClr val="black"/>
                </a:solidFill>
                <a:latin typeface="+mj-lt"/>
              </a:rPr>
              <a:t>b) Ta thấy: </a:t>
            </a:r>
            <a:r>
              <a:rPr lang="en-US" sz="4000" dirty="0">
                <a:solidFill>
                  <a:prstClr val="black"/>
                </a:solidFill>
                <a:latin typeface="+mj-lt"/>
              </a:rPr>
              <a:t>2</a:t>
            </a:r>
            <a:r>
              <a:rPr lang="vi-VN" sz="4000" dirty="0">
                <a:solidFill>
                  <a:prstClr val="black"/>
                </a:solidFill>
                <a:latin typeface="+mj-lt"/>
              </a:rPr>
              <a:t>.</a:t>
            </a:r>
            <a:r>
              <a:rPr lang="en-US" sz="4000" kern="100" dirty="0">
                <a:latin typeface="+mj-lt"/>
                <a:ea typeface="Times New Roman" panose="02020603050405020304" pitchFamily="18" charset="0"/>
                <a:cs typeface="Times New Roman" panose="02020603050405020304" pitchFamily="18" charset="0"/>
              </a:rPr>
              <a:t>(–</a:t>
            </a:r>
            <a:r>
              <a:rPr lang="vi-VN" sz="4000" dirty="0">
                <a:solidFill>
                  <a:prstClr val="black"/>
                </a:solidFill>
                <a:latin typeface="+mj-lt"/>
              </a:rPr>
              <a:t>1</a:t>
            </a:r>
            <a:r>
              <a:rPr lang="en-US" sz="4000" dirty="0">
                <a:solidFill>
                  <a:prstClr val="black"/>
                </a:solidFill>
                <a:latin typeface="+mj-lt"/>
              </a:rPr>
              <a:t>)</a:t>
            </a:r>
            <a:r>
              <a:rPr lang="vi-VN" sz="4000" baseline="30000" dirty="0">
                <a:solidFill>
                  <a:prstClr val="black"/>
                </a:solidFill>
                <a:latin typeface="+mj-lt"/>
              </a:rPr>
              <a:t>2</a:t>
            </a:r>
            <a:r>
              <a:rPr lang="vi-VN" sz="4000" dirty="0">
                <a:solidFill>
                  <a:prstClr val="black"/>
                </a:solidFill>
                <a:latin typeface="+mj-lt"/>
              </a:rPr>
              <a:t> </a:t>
            </a:r>
            <a:r>
              <a:rPr lang="en-US" sz="4000" dirty="0">
                <a:solidFill>
                  <a:prstClr val="black"/>
                </a:solidFill>
                <a:latin typeface="+mj-lt"/>
              </a:rPr>
              <a:t>+</a:t>
            </a:r>
            <a:r>
              <a:rPr lang="vi-VN" sz="4000" dirty="0">
                <a:solidFill>
                  <a:prstClr val="black"/>
                </a:solidFill>
                <a:latin typeface="+mj-lt"/>
              </a:rPr>
              <a:t> </a:t>
            </a:r>
            <a:r>
              <a:rPr lang="en-US" sz="4000" dirty="0">
                <a:solidFill>
                  <a:prstClr val="black"/>
                </a:solidFill>
                <a:latin typeface="+mj-lt"/>
              </a:rPr>
              <a:t>5</a:t>
            </a:r>
            <a:r>
              <a:rPr lang="vi-VN" sz="4000" dirty="0">
                <a:solidFill>
                  <a:prstClr val="black"/>
                </a:solidFill>
                <a:latin typeface="+mj-lt"/>
              </a:rPr>
              <a:t>.</a:t>
            </a:r>
            <a:r>
              <a:rPr lang="en-US" sz="4000" kern="100" dirty="0">
                <a:latin typeface="+mj-lt"/>
                <a:ea typeface="Times New Roman" panose="02020603050405020304" pitchFamily="18" charset="0"/>
                <a:cs typeface="Times New Roman" panose="02020603050405020304" pitchFamily="18" charset="0"/>
              </a:rPr>
              <a:t> (–</a:t>
            </a:r>
            <a:r>
              <a:rPr lang="vi-VN" sz="4000" dirty="0">
                <a:solidFill>
                  <a:prstClr val="black"/>
                </a:solidFill>
                <a:latin typeface="+mj-lt"/>
              </a:rPr>
              <a:t>1</a:t>
            </a:r>
            <a:r>
              <a:rPr lang="en-US" sz="4000" dirty="0">
                <a:solidFill>
                  <a:prstClr val="black"/>
                </a:solidFill>
                <a:latin typeface="+mj-lt"/>
              </a:rPr>
              <a:t>)</a:t>
            </a:r>
            <a:r>
              <a:rPr lang="vi-VN" sz="4000" dirty="0">
                <a:solidFill>
                  <a:prstClr val="black"/>
                </a:solidFill>
                <a:latin typeface="+mj-lt"/>
              </a:rPr>
              <a:t> + </a:t>
            </a:r>
            <a:r>
              <a:rPr lang="en-US" sz="4000" dirty="0">
                <a:solidFill>
                  <a:prstClr val="black"/>
                </a:solidFill>
                <a:latin typeface="+mj-lt"/>
              </a:rPr>
              <a:t>3</a:t>
            </a:r>
            <a:r>
              <a:rPr lang="vi-VN" sz="4000" dirty="0">
                <a:solidFill>
                  <a:prstClr val="black"/>
                </a:solidFill>
                <a:latin typeface="+mj-lt"/>
              </a:rPr>
              <a:t> = 0 nên x₁ = </a:t>
            </a:r>
            <a:r>
              <a:rPr lang="en-US" sz="4000" kern="100" dirty="0">
                <a:latin typeface="+mj-lt"/>
                <a:ea typeface="Times New Roman" panose="02020603050405020304" pitchFamily="18" charset="0"/>
                <a:cs typeface="Times New Roman" panose="02020603050405020304" pitchFamily="18" charset="0"/>
              </a:rPr>
              <a:t>–</a:t>
            </a:r>
            <a:r>
              <a:rPr lang="vi-VN" sz="4000" dirty="0">
                <a:solidFill>
                  <a:prstClr val="black"/>
                </a:solidFill>
                <a:latin typeface="+mj-lt"/>
              </a:rPr>
              <a:t>1 là một nghiệm của phương trình.</a:t>
            </a:r>
            <a:endParaRPr lang="en-US" sz="4000" dirty="0">
              <a:solidFill>
                <a:prstClr val="black"/>
              </a:solidFill>
              <a:latin typeface="+mj-lt"/>
            </a:endParaRPr>
          </a:p>
        </p:txBody>
      </p:sp>
      <mc:AlternateContent xmlns:mc="http://schemas.openxmlformats.org/markup-compatibility/2006">
        <mc:Choice xmlns:a14="http://schemas.microsoft.com/office/drawing/2010/main" Requires="a14">
          <p:sp>
            <p:nvSpPr>
              <p:cNvPr id="9" name="Rectangle 8"/>
              <p:cNvSpPr/>
              <p:nvPr/>
            </p:nvSpPr>
            <p:spPr>
              <a:xfrm>
                <a:off x="2296111" y="6466410"/>
                <a:ext cx="10204597" cy="3814314"/>
              </a:xfrm>
              <a:prstGeom prst="rect">
                <a:avLst/>
              </a:prstGeom>
            </p:spPr>
            <p:txBody>
              <a:bodyPr wrap="square">
                <a:spAutoFit/>
              </a:bodyPr>
              <a:lstStyle/>
              <a:p>
                <a:r>
                  <a:rPr lang="vi-VN" sz="4000" kern="100" dirty="0">
                    <a:solidFill>
                      <a:prstClr val="black"/>
                    </a:solidFill>
                    <a:latin typeface="+mj-lt"/>
                    <a:ea typeface="Times New Roman" panose="02020603050405020304" pitchFamily="18" charset="0"/>
                    <a:cs typeface="Times New Roman" panose="02020603050405020304" pitchFamily="18" charset="0"/>
                  </a:rPr>
                  <a:t>c) Theo định lí Viète, ta có: x₁x₂ = </a:t>
                </a:r>
                <a14:m>
                  <m:oMath xmlns:m="http://schemas.openxmlformats.org/officeDocument/2006/math">
                    <m:f>
                      <m:fPr>
                        <m:ctrlPr>
                          <a:rPr lang="en-US" sz="4800" i="1">
                            <a:solidFill>
                              <a:prstClr val="black"/>
                            </a:solidFill>
                            <a:latin typeface="+mj-lt"/>
                          </a:rPr>
                        </m:ctrlPr>
                      </m:fPr>
                      <m:num>
                        <m:r>
                          <a:rPr lang="en-US" sz="4800" b="0" i="1" smtClean="0">
                            <a:solidFill>
                              <a:prstClr val="black"/>
                            </a:solidFill>
                            <a:latin typeface="+mj-lt"/>
                          </a:rPr>
                          <m:t>3</m:t>
                        </m:r>
                      </m:num>
                      <m:den>
                        <m:r>
                          <a:rPr lang="en-US" sz="4800" b="0" i="1" smtClean="0">
                            <a:solidFill>
                              <a:prstClr val="black"/>
                            </a:solidFill>
                            <a:latin typeface="+mj-lt"/>
                          </a:rPr>
                          <m:t>2</m:t>
                        </m:r>
                      </m:den>
                    </m:f>
                  </m:oMath>
                </a14:m>
                <a:r>
                  <a:rPr lang="vi-VN" sz="4000" kern="100" dirty="0">
                    <a:solidFill>
                      <a:prstClr val="black"/>
                    </a:solidFill>
                    <a:latin typeface="+mj-lt"/>
                    <a:ea typeface="Times New Roman" panose="02020603050405020304" pitchFamily="18" charset="0"/>
                    <a:cs typeface="Times New Roman" panose="02020603050405020304" pitchFamily="18" charset="0"/>
                  </a:rPr>
                  <a:t>.</a:t>
                </a:r>
                <a:endParaRPr lang="en-US" sz="4000" kern="100" dirty="0">
                  <a:solidFill>
                    <a:prstClr val="black"/>
                  </a:solidFill>
                  <a:latin typeface="+mj-lt"/>
                  <a:ea typeface="Times New Roman" panose="02020603050405020304" pitchFamily="18" charset="0"/>
                  <a:cs typeface="Times New Roman" panose="02020603050405020304" pitchFamily="18" charset="0"/>
                </a:endParaRPr>
              </a:p>
              <a:p>
                <a:r>
                  <a:rPr lang="vi-VN" sz="4000" kern="100" dirty="0">
                    <a:solidFill>
                      <a:prstClr val="black"/>
                    </a:solidFill>
                    <a:latin typeface="+mj-lt"/>
                    <a:ea typeface="Times New Roman" panose="02020603050405020304" pitchFamily="18" charset="0"/>
                    <a:cs typeface="Times New Roman" panose="02020603050405020304" pitchFamily="18" charset="0"/>
                  </a:rPr>
                  <a:t>Do x</a:t>
                </a:r>
                <a:r>
                  <a:rPr lang="en-US" sz="4000" kern="100" baseline="-25000" dirty="0">
                    <a:solidFill>
                      <a:prstClr val="black"/>
                    </a:solidFill>
                    <a:latin typeface="+mj-lt"/>
                    <a:ea typeface="Times New Roman" panose="02020603050405020304" pitchFamily="18" charset="0"/>
                    <a:cs typeface="Times New Roman" panose="02020603050405020304" pitchFamily="18" charset="0"/>
                  </a:rPr>
                  <a:t>1</a:t>
                </a:r>
                <a:r>
                  <a:rPr lang="vi-VN" sz="4000" kern="100" dirty="0">
                    <a:solidFill>
                      <a:prstClr val="black"/>
                    </a:solidFill>
                    <a:latin typeface="+mj-lt"/>
                    <a:ea typeface="Times New Roman" panose="02020603050405020304" pitchFamily="18" charset="0"/>
                    <a:cs typeface="Times New Roman" panose="02020603050405020304" pitchFamily="18" charset="0"/>
                  </a:rPr>
                  <a:t> = </a:t>
                </a:r>
                <a:r>
                  <a:rPr lang="en-US" sz="4000" kern="100" dirty="0">
                    <a:latin typeface="+mj-lt"/>
                    <a:ea typeface="Times New Roman" panose="02020603050405020304" pitchFamily="18" charset="0"/>
                    <a:cs typeface="Times New Roman" panose="02020603050405020304" pitchFamily="18" charset="0"/>
                  </a:rPr>
                  <a:t>–</a:t>
                </a:r>
                <a:r>
                  <a:rPr lang="vi-VN" sz="4000" kern="100" dirty="0">
                    <a:solidFill>
                      <a:prstClr val="black"/>
                    </a:solidFill>
                    <a:latin typeface="+mj-lt"/>
                    <a:ea typeface="Times New Roman" panose="02020603050405020304" pitchFamily="18" charset="0"/>
                    <a:cs typeface="Times New Roman" panose="02020603050405020304" pitchFamily="18" charset="0"/>
                  </a:rPr>
                  <a:t>1 nên </a:t>
                </a:r>
                <a:r>
                  <a:rPr lang="en-US" sz="4000" kern="100" dirty="0">
                    <a:latin typeface="+mj-lt"/>
                    <a:ea typeface="Times New Roman" panose="02020603050405020304" pitchFamily="18" charset="0"/>
                    <a:cs typeface="Times New Roman" panose="02020603050405020304" pitchFamily="18" charset="0"/>
                  </a:rPr>
                  <a:t>–</a:t>
                </a:r>
                <a:r>
                  <a:rPr lang="en-US" sz="4000" kern="100" dirty="0">
                    <a:solidFill>
                      <a:prstClr val="black"/>
                    </a:solidFill>
                    <a:latin typeface="+mj-lt"/>
                    <a:ea typeface="Times New Roman" panose="02020603050405020304" pitchFamily="18" charset="0"/>
                    <a:cs typeface="Times New Roman" panose="02020603050405020304" pitchFamily="18" charset="0"/>
                  </a:rPr>
                  <a:t>1.</a:t>
                </a:r>
                <a:r>
                  <a:rPr lang="vi-VN" sz="4000" kern="100" dirty="0">
                    <a:solidFill>
                      <a:prstClr val="black"/>
                    </a:solidFill>
                    <a:latin typeface="+mj-lt"/>
                    <a:ea typeface="Times New Roman" panose="02020603050405020304" pitchFamily="18" charset="0"/>
                    <a:cs typeface="Times New Roman" panose="02020603050405020304" pitchFamily="18" charset="0"/>
                  </a:rPr>
                  <a:t>x₂ = </a:t>
                </a:r>
                <a14:m>
                  <m:oMath xmlns:m="http://schemas.openxmlformats.org/officeDocument/2006/math">
                    <m:f>
                      <m:fPr>
                        <m:ctrlPr>
                          <a:rPr lang="en-US" sz="6000" i="1">
                            <a:solidFill>
                              <a:prstClr val="black"/>
                            </a:solidFill>
                            <a:latin typeface="+mj-lt"/>
                          </a:rPr>
                        </m:ctrlPr>
                      </m:fPr>
                      <m:num>
                        <m:r>
                          <m:rPr>
                            <m:nor/>
                          </m:rPr>
                          <a:rPr lang="en-US" sz="4800" kern="100" dirty="0">
                            <a:latin typeface="+mj-lt"/>
                            <a:ea typeface="Times New Roman" panose="02020603050405020304" pitchFamily="18" charset="0"/>
                            <a:cs typeface="Times New Roman" panose="02020603050405020304" pitchFamily="18" charset="0"/>
                          </a:rPr>
                          <m:t>–</m:t>
                        </m:r>
                        <m:r>
                          <a:rPr lang="en-US" sz="6000" b="0" i="1" smtClean="0">
                            <a:solidFill>
                              <a:prstClr val="black"/>
                            </a:solidFill>
                            <a:latin typeface="+mj-lt"/>
                          </a:rPr>
                          <m:t>3</m:t>
                        </m:r>
                      </m:num>
                      <m:den>
                        <m:r>
                          <a:rPr lang="en-US" sz="6000" b="0" i="1" smtClean="0">
                            <a:solidFill>
                              <a:prstClr val="black"/>
                            </a:solidFill>
                            <a:latin typeface="+mj-lt"/>
                          </a:rPr>
                          <m:t>2</m:t>
                        </m:r>
                      </m:den>
                    </m:f>
                    <m:r>
                      <a:rPr lang="en-US" sz="6000" smtClean="0">
                        <a:solidFill>
                          <a:prstClr val="black"/>
                        </a:solidFill>
                        <a:latin typeface="+mj-lt"/>
                      </a:rPr>
                      <m:t>.</m:t>
                    </m:r>
                  </m:oMath>
                </a14:m>
                <a:endParaRPr lang="en-US" sz="4000" kern="100" dirty="0">
                  <a:solidFill>
                    <a:prstClr val="black"/>
                  </a:solidFill>
                  <a:latin typeface="+mj-lt"/>
                  <a:ea typeface="Times New Roman" panose="02020603050405020304" pitchFamily="18" charset="0"/>
                  <a:cs typeface="Times New Roman" panose="02020603050405020304" pitchFamily="18" charset="0"/>
                </a:endParaRPr>
              </a:p>
              <a:p>
                <a:r>
                  <a:rPr lang="vi-VN" sz="4000" kern="100" dirty="0">
                    <a:solidFill>
                      <a:prstClr val="black"/>
                    </a:solidFill>
                    <a:latin typeface="+mj-lt"/>
                    <a:ea typeface="Times New Roman" panose="02020603050405020304" pitchFamily="18" charset="0"/>
                    <a:cs typeface="Times New Roman" panose="02020603050405020304" pitchFamily="18" charset="0"/>
                  </a:rPr>
                  <a:t>Suy ra x₂ = </a:t>
                </a:r>
                <a14:m>
                  <m:oMath xmlns:m="http://schemas.openxmlformats.org/officeDocument/2006/math">
                    <m:f>
                      <m:fPr>
                        <m:ctrlPr>
                          <a:rPr lang="en-US" sz="6000" i="1">
                            <a:solidFill>
                              <a:prstClr val="black"/>
                            </a:solidFill>
                            <a:latin typeface="+mj-lt"/>
                          </a:rPr>
                        </m:ctrlPr>
                      </m:fPr>
                      <m:num>
                        <m:r>
                          <m:rPr>
                            <m:nor/>
                          </m:rPr>
                          <a:rPr lang="en-US" sz="4800" kern="100" dirty="0">
                            <a:latin typeface="+mj-lt"/>
                            <a:ea typeface="Times New Roman" panose="02020603050405020304" pitchFamily="18" charset="0"/>
                            <a:cs typeface="Times New Roman" panose="02020603050405020304" pitchFamily="18" charset="0"/>
                          </a:rPr>
                          <m:t>–</m:t>
                        </m:r>
                        <m:r>
                          <a:rPr lang="en-US" sz="6000" i="1">
                            <a:solidFill>
                              <a:prstClr val="black"/>
                            </a:solidFill>
                            <a:latin typeface="+mj-lt"/>
                          </a:rPr>
                          <m:t>3</m:t>
                        </m:r>
                      </m:num>
                      <m:den>
                        <m:r>
                          <a:rPr lang="en-US" sz="6000" i="1">
                            <a:solidFill>
                              <a:prstClr val="black"/>
                            </a:solidFill>
                            <a:latin typeface="+mj-lt"/>
                          </a:rPr>
                          <m:t>2</m:t>
                        </m:r>
                      </m:den>
                    </m:f>
                  </m:oMath>
                </a14:m>
                <a:endParaRPr lang="en-US" dirty="0">
                  <a:solidFill>
                    <a:prstClr val="black"/>
                  </a:solidFill>
                  <a:latin typeface="+mj-lt"/>
                </a:endParaRPr>
              </a:p>
            </p:txBody>
          </p:sp>
        </mc:Choice>
        <mc:Fallback>
          <p:sp>
            <p:nvSpPr>
              <p:cNvPr id="9" name="Rectangle 8"/>
              <p:cNvSpPr>
                <a:spLocks noRot="1" noChangeAspect="1" noMove="1" noResize="1" noEditPoints="1" noAdjustHandles="1" noChangeArrowheads="1" noChangeShapeType="1" noTextEdit="1"/>
              </p:cNvSpPr>
              <p:nvPr/>
            </p:nvSpPr>
            <p:spPr>
              <a:xfrm>
                <a:off x="2296111" y="6466410"/>
                <a:ext cx="10204597" cy="3814314"/>
              </a:xfrm>
              <a:prstGeom prst="rect">
                <a:avLst/>
              </a:prstGeom>
              <a:blipFill>
                <a:blip r:embed="rId5"/>
                <a:stretch>
                  <a:fillRect l="-2151"/>
                </a:stretch>
              </a:blipFill>
            </p:spPr>
            <p:txBody>
              <a:bodyPr/>
              <a:lstStyle/>
              <a:p>
                <a:r>
                  <a:rPr lang="en-US">
                    <a:noFill/>
                  </a:rPr>
                  <a:t> </a:t>
                </a:r>
              </a:p>
            </p:txBody>
          </p:sp>
        </mc:Fallback>
      </mc:AlternateContent>
    </p:spTree>
    <p:extLst>
      <p:ext uri="{BB962C8B-B14F-4D97-AF65-F5344CB8AC3E}">
        <p14:creationId xmlns:p14="http://schemas.microsoft.com/office/powerpoint/2010/main" val="31539394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2546" y="1683486"/>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solidFill>
                    <a:prstClr val="black"/>
                  </a:solidFill>
                </a:endParaRPr>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solidFill>
                    <a:prstClr val="black"/>
                  </a:solidFill>
                </a:endParaRPr>
              </a:p>
            </p:txBody>
          </p:sp>
        </p:grpSp>
        <p:sp>
          <p:nvSpPr>
            <p:cNvPr id="27" name="Google Shape;197;p7"/>
            <p:cNvSpPr txBox="1"/>
            <p:nvPr/>
          </p:nvSpPr>
          <p:spPr>
            <a:xfrm>
              <a:off x="7240637" y="291382"/>
              <a:ext cx="4419480" cy="1015622"/>
            </a:xfrm>
            <a:prstGeom prst="rect">
              <a:avLst/>
            </a:prstGeom>
            <a:noFill/>
            <a:ln>
              <a:noFill/>
            </a:ln>
          </p:spPr>
          <p:txBody>
            <a:bodyPr spcFirstLastPara="1" wrap="square" lIns="91425" tIns="45700" rIns="91425" bIns="45700" anchor="t" anchorCtr="0">
              <a:spAutoFit/>
            </a:bodyPr>
            <a:lstStyle/>
            <a:p>
              <a:pPr algn="ctr"/>
              <a:r>
                <a:rPr lang="en-US" sz="60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Nhận xét:</a:t>
              </a:r>
              <a:endParaRPr lang="en-US" sz="6000" b="1" u="sng" dirty="0">
                <a:solidFill>
                  <a:prstClr val="black"/>
                </a:solidFill>
                <a:latin typeface="Times New Roman" panose="02020603050405020304" pitchFamily="18" charset="0"/>
                <a:cs typeface="Times New Roman" panose="02020603050405020304" pitchFamily="18" charset="0"/>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86677" y="8137841"/>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58910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330200" y="4543336"/>
                <a:ext cx="17026596" cy="2004908"/>
              </a:xfrm>
              <a:prstGeom prst="rect">
                <a:avLst/>
              </a:prstGeom>
            </p:spPr>
            <p:txBody>
              <a:bodyPr wrap="square">
                <a:spAutoFit/>
              </a:bodyPr>
              <a:lstStyle/>
              <a:p>
                <a:pPr algn="just"/>
                <a:r>
                  <a:rPr lang="en-US" sz="4400" dirty="0"/>
                  <a:t>	</a:t>
                </a:r>
                <a:r>
                  <a:rPr lang="vi-VN" sz="4400" dirty="0">
                    <a:latin typeface="+mj-lt"/>
                  </a:rPr>
                  <a:t>Nếu phương trình ax² + bx + c = 0 (a ≠ 0) có a+b+c=0 thì phương trình có một nghiệm là x₁ = 1 và nghiệm còn lại là x₂ = </a:t>
                </a:r>
                <a14:m>
                  <m:oMath xmlns:m="http://schemas.openxmlformats.org/officeDocument/2006/math">
                    <m:f>
                      <m:fPr>
                        <m:ctrlPr>
                          <a:rPr lang="vi-VN" sz="6000" i="1" dirty="0" smtClean="0">
                            <a:latin typeface="+mj-lt"/>
                          </a:rPr>
                        </m:ctrlPr>
                      </m:fPr>
                      <m:num>
                        <m:r>
                          <a:rPr lang="en-US" sz="6000" b="0" i="1" dirty="0" smtClean="0">
                            <a:latin typeface="+mj-lt"/>
                          </a:rPr>
                          <m:t>𝑐</m:t>
                        </m:r>
                      </m:num>
                      <m:den>
                        <m:r>
                          <a:rPr lang="en-US" sz="6000" b="0" i="1" dirty="0" smtClean="0">
                            <a:latin typeface="+mj-lt"/>
                          </a:rPr>
                          <m:t>𝑎</m:t>
                        </m:r>
                      </m:den>
                    </m:f>
                  </m:oMath>
                </a14:m>
                <a:endParaRPr lang="vi-VN" sz="4400" dirty="0">
                  <a:latin typeface="+mj-lt"/>
                </a:endParaRPr>
              </a:p>
            </p:txBody>
          </p:sp>
        </mc:Choice>
        <mc:Fallback>
          <p:sp>
            <p:nvSpPr>
              <p:cNvPr id="2" name="Rectangle 1"/>
              <p:cNvSpPr>
                <a:spLocks noRot="1" noChangeAspect="1" noMove="1" noResize="1" noEditPoints="1" noAdjustHandles="1" noChangeArrowheads="1" noChangeShapeType="1" noTextEdit="1"/>
              </p:cNvSpPr>
              <p:nvPr/>
            </p:nvSpPr>
            <p:spPr>
              <a:xfrm>
                <a:off x="330200" y="4543336"/>
                <a:ext cx="17026596" cy="2004908"/>
              </a:xfrm>
              <a:prstGeom prst="rect">
                <a:avLst/>
              </a:prstGeom>
              <a:blipFill>
                <a:blip r:embed="rId8"/>
                <a:stretch>
                  <a:fillRect l="-1432" t="-6687" r="-1468" b="-3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342473" y="6536844"/>
                <a:ext cx="17217523" cy="1881412"/>
              </a:xfrm>
              <a:prstGeom prst="rect">
                <a:avLst/>
              </a:prstGeom>
            </p:spPr>
            <p:txBody>
              <a:bodyPr wrap="square">
                <a:spAutoFit/>
              </a:bodyPr>
              <a:lstStyle/>
              <a:p>
                <a:pPr algn="just"/>
                <a:r>
                  <a:rPr lang="en-US" sz="4400" dirty="0"/>
                  <a:t>	</a:t>
                </a:r>
                <a:r>
                  <a:rPr lang="vi-VN" sz="4400" dirty="0">
                    <a:latin typeface="+mj-lt"/>
                  </a:rPr>
                  <a:t>Nếu phương trình ax² + bx + c = 0 (a ≠ 0) có a-b+c=0 thì phương trình có một nghiệm là x₁ = -1 và nghiệm còn lại là x</a:t>
                </a:r>
                <a:r>
                  <a:rPr lang="en-US" sz="4400" baseline="-25000" dirty="0">
                    <a:latin typeface="+mj-lt"/>
                  </a:rPr>
                  <a:t>2</a:t>
                </a:r>
                <a:r>
                  <a:rPr lang="vi-VN" sz="4400" dirty="0">
                    <a:latin typeface="+mj-lt"/>
                  </a:rPr>
                  <a:t> = - </a:t>
                </a:r>
                <a14:m>
                  <m:oMath xmlns:m="http://schemas.openxmlformats.org/officeDocument/2006/math">
                    <m:f>
                      <m:fPr>
                        <m:ctrlPr>
                          <a:rPr lang="vi-VN" sz="5400" i="1" dirty="0">
                            <a:latin typeface="+mj-lt"/>
                          </a:rPr>
                        </m:ctrlPr>
                      </m:fPr>
                      <m:num>
                        <m:r>
                          <a:rPr lang="en-US" sz="5400" i="1" dirty="0">
                            <a:latin typeface="+mj-lt"/>
                          </a:rPr>
                          <m:t>𝑐</m:t>
                        </m:r>
                      </m:num>
                      <m:den>
                        <m:r>
                          <a:rPr lang="en-US" sz="5400" i="1" dirty="0">
                            <a:latin typeface="+mj-lt"/>
                          </a:rPr>
                          <m:t>𝑎</m:t>
                        </m:r>
                      </m:den>
                    </m:f>
                  </m:oMath>
                </a14:m>
                <a:endParaRPr lang="en-US" sz="4400" dirty="0">
                  <a:latin typeface="+mj-lt"/>
                </a:endParaRPr>
              </a:p>
            </p:txBody>
          </p:sp>
        </mc:Choice>
        <mc:Fallback>
          <p:sp>
            <p:nvSpPr>
              <p:cNvPr id="16" name="Rectangle 15"/>
              <p:cNvSpPr>
                <a:spLocks noRot="1" noChangeAspect="1" noMove="1" noResize="1" noEditPoints="1" noAdjustHandles="1" noChangeArrowheads="1" noChangeShapeType="1" noTextEdit="1"/>
              </p:cNvSpPr>
              <p:nvPr/>
            </p:nvSpPr>
            <p:spPr>
              <a:xfrm>
                <a:off x="342473" y="6536844"/>
                <a:ext cx="17217523" cy="1881412"/>
              </a:xfrm>
              <a:prstGeom prst="rect">
                <a:avLst/>
              </a:prstGeom>
              <a:blipFill>
                <a:blip r:embed="rId9"/>
                <a:stretch>
                  <a:fillRect l="-1416" t="-7120" r="-1416" b="-2265"/>
                </a:stretch>
              </a:blipFill>
            </p:spPr>
            <p:txBody>
              <a:bodyPr/>
              <a:lstStyle/>
              <a:p>
                <a:r>
                  <a:rPr lang="en-US">
                    <a:noFill/>
                  </a:rPr>
                  <a:t> </a:t>
                </a:r>
              </a:p>
            </p:txBody>
          </p:sp>
        </mc:Fallback>
      </mc:AlternateContent>
    </p:spTree>
    <p:extLst>
      <p:ext uri="{BB962C8B-B14F-4D97-AF65-F5344CB8AC3E}">
        <p14:creationId xmlns:p14="http://schemas.microsoft.com/office/powerpoint/2010/main" val="18555362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4</a:t>
            </a:r>
            <a:endParaRPr sz="4300" b="1" dirty="0">
              <a:solidFill>
                <a:prstClr val="white"/>
              </a:solidFill>
              <a:latin typeface="Arial"/>
              <a:ea typeface="Arial"/>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2903203" y="1038864"/>
                <a:ext cx="15069869" cy="833113"/>
              </a:xfrm>
              <a:prstGeom prst="rect">
                <a:avLst/>
              </a:prstGeom>
            </p:spPr>
            <p:txBody>
              <a:bodyPr wrap="square">
                <a:spAutoFit/>
              </a:bodyPr>
              <a:lstStyle/>
              <a:p>
                <a:pPr>
                  <a:spcAft>
                    <a:spcPts val="800"/>
                  </a:spcAft>
                </a:pPr>
                <a:r>
                  <a:rPr lang="vi-VN" sz="4000" kern="100" dirty="0">
                    <a:solidFill>
                      <a:srgbClr val="7030A0"/>
                    </a:solidFill>
                    <a:latin typeface="+mj-lt"/>
                    <a:ea typeface="Times New Roman" panose="02020603050405020304" pitchFamily="18" charset="0"/>
                    <a:cs typeface="Times New Roman" panose="02020603050405020304" pitchFamily="18" charset="0"/>
                  </a:rPr>
                  <a:t>Không tính </a:t>
                </a:r>
                <a:r>
                  <a:rPr lang="vi-VN" sz="4000" kern="100" dirty="0">
                    <a:solidFill>
                      <a:srgbClr val="7030A0"/>
                    </a:solidFill>
                    <a:latin typeface="+mj-lt"/>
                    <a:ea typeface="Times New Roman" panose="02020603050405020304" pitchFamily="18" charset="0"/>
                    <a:cs typeface="Times New Roman" panose="02020603050405020304" pitchFamily="18" charset="0"/>
                    <a:sym typeface="Lamsymbol" panose="05010101010101010101" pitchFamily="2" charset="2"/>
                  </a:rPr>
                  <a:t></a:t>
                </a:r>
                <a:r>
                  <a:rPr lang="vi-VN" sz="4000" kern="100" dirty="0">
                    <a:solidFill>
                      <a:srgbClr val="7030A0"/>
                    </a:solidFill>
                    <a:latin typeface="+mj-lt"/>
                    <a:ea typeface="Times New Roman" panose="02020603050405020304" pitchFamily="18" charset="0"/>
                    <a:cs typeface="Times New Roman" panose="02020603050405020304" pitchFamily="18" charset="0"/>
                  </a:rPr>
                  <a:t>, giải phương trình </a:t>
                </a:r>
                <a14:m>
                  <m:oMath xmlns:m="http://schemas.openxmlformats.org/officeDocument/2006/math">
                    <m:rad>
                      <m:radPr>
                        <m:degHide m:val="on"/>
                        <m:ctrlPr>
                          <a:rPr lang="vi-VN" sz="4400" i="1" kern="100" dirty="0" smtClean="0">
                            <a:solidFill>
                              <a:srgbClr val="7030A0"/>
                            </a:solidFill>
                            <a:latin typeface="+mj-lt"/>
                            <a:cs typeface="Times New Roman" panose="02020603050405020304" pitchFamily="18" charset="0"/>
                          </a:rPr>
                        </m:ctrlPr>
                      </m:radPr>
                      <m:deg/>
                      <m:e>
                        <m:r>
                          <a:rPr lang="en-US" sz="4400" b="0" i="1" kern="100" dirty="0" smtClean="0">
                            <a:solidFill>
                              <a:srgbClr val="7030A0"/>
                            </a:solidFill>
                            <a:latin typeface="+mj-lt"/>
                            <a:cs typeface="Times New Roman" panose="02020603050405020304" pitchFamily="18" charset="0"/>
                          </a:rPr>
                          <m:t>3</m:t>
                        </m:r>
                      </m:e>
                    </m:rad>
                  </m:oMath>
                </a14:m>
                <a:r>
                  <a:rPr lang="vi-VN" sz="4000" kern="100" dirty="0">
                    <a:solidFill>
                      <a:srgbClr val="7030A0"/>
                    </a:solidFill>
                    <a:latin typeface="+mj-lt"/>
                    <a:ea typeface="Times New Roman" panose="02020603050405020304" pitchFamily="18" charset="0"/>
                    <a:cs typeface="Times New Roman" panose="02020603050405020304" pitchFamily="18" charset="0"/>
                  </a:rPr>
                  <a:t>x²</a:t>
                </a:r>
                <a:r>
                  <a:rPr lang="en-US" sz="4000" kern="100" dirty="0">
                    <a:solidFill>
                      <a:srgbClr val="7030A0"/>
                    </a:solidFill>
                    <a:latin typeface="+mj-lt"/>
                    <a:ea typeface="Times New Roman" panose="02020603050405020304" pitchFamily="18" charset="0"/>
                    <a:cs typeface="Times New Roman" panose="02020603050405020304" pitchFamily="18" charset="0"/>
                  </a:rPr>
                  <a:t> </a:t>
                </a:r>
                <a:r>
                  <a:rPr lang="vi-VN" sz="4000" kern="100" dirty="0">
                    <a:solidFill>
                      <a:srgbClr val="7030A0"/>
                    </a:solidFill>
                    <a:latin typeface="+mj-lt"/>
                    <a:ea typeface="Times New Roman" panose="02020603050405020304" pitchFamily="18" charset="0"/>
                    <a:cs typeface="Times New Roman" panose="02020603050405020304" pitchFamily="18" charset="0"/>
                  </a:rPr>
                  <a:t>+</a:t>
                </a:r>
                <a:r>
                  <a:rPr lang="en-US" sz="4000" kern="100" dirty="0">
                    <a:solidFill>
                      <a:srgbClr val="7030A0"/>
                    </a:solidFill>
                    <a:latin typeface="+mj-lt"/>
                    <a:ea typeface="Times New Roman" panose="02020603050405020304" pitchFamily="18" charset="0"/>
                    <a:cs typeface="Times New Roman" panose="02020603050405020304" pitchFamily="18" charset="0"/>
                  </a:rPr>
                  <a:t> </a:t>
                </a:r>
                <a:r>
                  <a:rPr lang="vi-VN" sz="4000" kern="100" dirty="0">
                    <a:solidFill>
                      <a:srgbClr val="7030A0"/>
                    </a:solidFill>
                    <a:latin typeface="+mj-lt"/>
                    <a:ea typeface="Times New Roman" panose="02020603050405020304" pitchFamily="18" charset="0"/>
                    <a:cs typeface="Times New Roman" panose="02020603050405020304" pitchFamily="18" charset="0"/>
                  </a:rPr>
                  <a:t>(2</a:t>
                </a:r>
                <a14:m>
                  <m:oMath xmlns:m="http://schemas.openxmlformats.org/officeDocument/2006/math">
                    <m:r>
                      <a:rPr lang="en-US" sz="4800" b="0" i="0" kern="100" dirty="0" smtClean="0">
                        <a:solidFill>
                          <a:srgbClr val="7030A0"/>
                        </a:solidFill>
                        <a:latin typeface="+mj-lt"/>
                        <a:ea typeface="Times New Roman" panose="02020603050405020304" pitchFamily="18" charset="0"/>
                        <a:cs typeface="Times New Roman" panose="02020603050405020304" pitchFamily="18" charset="0"/>
                      </a:rPr>
                      <m:t> </m:t>
                    </m:r>
                    <m:r>
                      <m:rPr>
                        <m:nor/>
                      </m:rPr>
                      <a:rPr lang="en-US" sz="4800" kern="100" dirty="0">
                        <a:solidFill>
                          <a:srgbClr val="7030A0"/>
                        </a:solidFill>
                        <a:latin typeface="+mj-lt"/>
                        <a:ea typeface="Times New Roman" panose="02020603050405020304" pitchFamily="18" charset="0"/>
                        <a:cs typeface="Times New Roman" panose="02020603050405020304" pitchFamily="18" charset="0"/>
                      </a:rPr>
                      <m:t>–</m:t>
                    </m:r>
                    <m:r>
                      <a:rPr lang="en-US" sz="4800" b="0" i="1" kern="100" dirty="0" smtClean="0">
                        <a:solidFill>
                          <a:srgbClr val="7030A0"/>
                        </a:solidFill>
                        <a:latin typeface="+mj-lt"/>
                        <a:ea typeface="Times New Roman" panose="02020603050405020304" pitchFamily="18" charset="0"/>
                        <a:cs typeface="Times New Roman" panose="02020603050405020304" pitchFamily="18" charset="0"/>
                      </a:rPr>
                      <m:t> </m:t>
                    </m:r>
                    <m:rad>
                      <m:radPr>
                        <m:degHide m:val="on"/>
                        <m:ctrlPr>
                          <a:rPr lang="vi-VN" sz="4000" i="1" kern="100" dirty="0">
                            <a:solidFill>
                              <a:srgbClr val="7030A0"/>
                            </a:solidFill>
                            <a:latin typeface="+mj-lt"/>
                            <a:cs typeface="Times New Roman" panose="02020603050405020304" pitchFamily="18" charset="0"/>
                          </a:rPr>
                        </m:ctrlPr>
                      </m:radPr>
                      <m:deg/>
                      <m:e>
                        <m:r>
                          <a:rPr lang="en-US" sz="4000" i="1" kern="100" dirty="0">
                            <a:solidFill>
                              <a:srgbClr val="7030A0"/>
                            </a:solidFill>
                            <a:latin typeface="+mj-lt"/>
                            <a:cs typeface="Times New Roman" panose="02020603050405020304" pitchFamily="18" charset="0"/>
                          </a:rPr>
                          <m:t>3</m:t>
                        </m:r>
                      </m:e>
                    </m:rad>
                  </m:oMath>
                </a14:m>
                <a:r>
                  <a:rPr lang="vi-VN" sz="4000" kern="100" dirty="0">
                    <a:solidFill>
                      <a:srgbClr val="7030A0"/>
                    </a:solidFill>
                    <a:latin typeface="+mj-lt"/>
                    <a:ea typeface="Times New Roman" panose="02020603050405020304" pitchFamily="18" charset="0"/>
                    <a:cs typeface="Times New Roman" panose="02020603050405020304" pitchFamily="18" charset="0"/>
                  </a:rPr>
                  <a:t>)x</a:t>
                </a:r>
                <a:r>
                  <a:rPr lang="en-US" sz="4000" kern="100" dirty="0">
                    <a:solidFill>
                      <a:srgbClr val="7030A0"/>
                    </a:solidFill>
                    <a:latin typeface="+mj-lt"/>
                    <a:ea typeface="Times New Roman" panose="02020603050405020304" pitchFamily="18" charset="0"/>
                    <a:cs typeface="Times New Roman" panose="02020603050405020304" pitchFamily="18" charset="0"/>
                  </a:rPr>
                  <a:t> </a:t>
                </a:r>
                <a14:m>
                  <m:oMath xmlns:m="http://schemas.openxmlformats.org/officeDocument/2006/math">
                    <m:r>
                      <m:rPr>
                        <m:nor/>
                      </m:rPr>
                      <a:rPr lang="en-US" sz="4000" kern="100" dirty="0">
                        <a:solidFill>
                          <a:srgbClr val="7030A0"/>
                        </a:solidFill>
                        <a:latin typeface="+mj-lt"/>
                        <a:ea typeface="Times New Roman" panose="02020603050405020304" pitchFamily="18" charset="0"/>
                        <a:cs typeface="Times New Roman" panose="02020603050405020304" pitchFamily="18" charset="0"/>
                      </a:rPr>
                      <m:t>–</m:t>
                    </m:r>
                    <m:r>
                      <a:rPr lang="en-US" sz="4000" i="1" kern="100" dirty="0">
                        <a:solidFill>
                          <a:srgbClr val="7030A0"/>
                        </a:solidFill>
                        <a:latin typeface="+mj-lt"/>
                        <a:ea typeface="Times New Roman" panose="02020603050405020304" pitchFamily="18" charset="0"/>
                        <a:cs typeface="Times New Roman" panose="02020603050405020304" pitchFamily="18" charset="0"/>
                      </a:rPr>
                      <m:t> </m:t>
                    </m:r>
                  </m:oMath>
                </a14:m>
                <a:r>
                  <a:rPr lang="vi-VN" sz="4000" kern="100" dirty="0">
                    <a:solidFill>
                      <a:srgbClr val="7030A0"/>
                    </a:solidFill>
                    <a:latin typeface="+mj-lt"/>
                    <a:ea typeface="Times New Roman" panose="02020603050405020304" pitchFamily="18" charset="0"/>
                    <a:cs typeface="Times New Roman" panose="02020603050405020304" pitchFamily="18" charset="0"/>
                  </a:rPr>
                  <a:t>2=0.</a:t>
                </a:r>
                <a:endParaRPr lang="en-US" sz="4000" kern="100" dirty="0">
                  <a:solidFill>
                    <a:prstClr val="black"/>
                  </a:solidFill>
                  <a:latin typeface="+mj-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903203" y="1038864"/>
                <a:ext cx="15069869" cy="833113"/>
              </a:xfrm>
              <a:prstGeom prst="rect">
                <a:avLst/>
              </a:prstGeom>
              <a:blipFill>
                <a:blip r:embed="rId3"/>
                <a:stretch>
                  <a:fillRect l="-1416" b="-28467"/>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6" name="Rectangle 5"/>
              <p:cNvSpPr/>
              <p:nvPr/>
            </p:nvSpPr>
            <p:spPr>
              <a:xfrm>
                <a:off x="2321511" y="3580539"/>
                <a:ext cx="13991848" cy="816955"/>
              </a:xfrm>
              <a:prstGeom prst="rect">
                <a:avLst/>
              </a:prstGeom>
            </p:spPr>
            <p:txBody>
              <a:bodyPr wrap="square">
                <a:spAutoFit/>
              </a:bodyPr>
              <a:lstStyle/>
              <a:p>
                <a:r>
                  <a:rPr lang="pt-BR" sz="4000" dirty="0">
                    <a:solidFill>
                      <a:prstClr val="black"/>
                    </a:solidFill>
                    <a:latin typeface="Google Sans"/>
                  </a:rPr>
                  <a:t> </a:t>
                </a:r>
                <a:r>
                  <a:rPr lang="pt-BR" sz="4000" dirty="0">
                    <a:solidFill>
                      <a:schemeClr val="tx1"/>
                    </a:solidFill>
                    <a:latin typeface="Times New Roman" panose="02020603050405020304" pitchFamily="18" charset="0"/>
                    <a:cs typeface="Times New Roman" panose="02020603050405020304" pitchFamily="18" charset="0"/>
                  </a:rPr>
                  <a:t>Phương trình có các hệ số a =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pt-BR" sz="4000" dirty="0">
                    <a:solidFill>
                      <a:schemeClr val="tx1"/>
                    </a:solidFill>
                    <a:latin typeface="Times New Roman" panose="02020603050405020304" pitchFamily="18" charset="0"/>
                    <a:cs typeface="Times New Roman" panose="02020603050405020304" pitchFamily="18" charset="0"/>
                  </a:rPr>
                  <a:t>, b = </a:t>
                </a:r>
                <a:r>
                  <a:rPr lang="vi-VN"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pt-BR" sz="4000" dirty="0">
                    <a:solidFill>
                      <a:schemeClr val="tx1"/>
                    </a:solidFill>
                    <a:latin typeface="Times New Roman" panose="02020603050405020304" pitchFamily="18" charset="0"/>
                    <a:cs typeface="Times New Roman" panose="02020603050405020304" pitchFamily="18" charset="0"/>
                  </a:rPr>
                  <a:t>, c = </a:t>
                </a:r>
                <a14:m>
                  <m:oMath xmlns:m="http://schemas.openxmlformats.org/officeDocument/2006/math">
                    <m:r>
                      <m:rPr>
                        <m:nor/>
                      </m:rPr>
                      <a:rPr lang="en-US"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40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a:t>
                </a:r>
                <a:r>
                  <a:rPr lang="pt-BR" sz="4000" dirty="0">
                    <a:solidFill>
                      <a:schemeClr val="tx1"/>
                    </a:solidFill>
                    <a:latin typeface="Times New Roman" panose="02020603050405020304" pitchFamily="18" charset="0"/>
                    <a:cs typeface="Times New Roman" panose="02020603050405020304" pitchFamily="18" charset="0"/>
                  </a:rPr>
                  <a:t>. </a:t>
                </a:r>
              </a:p>
            </p:txBody>
          </p:sp>
        </mc:Choice>
        <mc:Fallback>
          <p:sp>
            <p:nvSpPr>
              <p:cNvPr id="6" name="Rectangle 5"/>
              <p:cNvSpPr>
                <a:spLocks noRot="1" noChangeAspect="1" noMove="1" noResize="1" noEditPoints="1" noAdjustHandles="1" noChangeArrowheads="1" noChangeShapeType="1" noTextEdit="1"/>
              </p:cNvSpPr>
              <p:nvPr/>
            </p:nvSpPr>
            <p:spPr>
              <a:xfrm>
                <a:off x="2321511" y="3580539"/>
                <a:ext cx="13991848" cy="816955"/>
              </a:xfrm>
              <a:prstGeom prst="rect">
                <a:avLst/>
              </a:prstGeom>
              <a:blipFill>
                <a:blip r:embed="rId6"/>
                <a:stretch>
                  <a:fillRect l="-741" t="-1493" b="-298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2321511" y="4488796"/>
                <a:ext cx="13991848" cy="816955"/>
              </a:xfrm>
              <a:prstGeom prst="rect">
                <a:avLst/>
              </a:prstGeom>
            </p:spPr>
            <p:txBody>
              <a:bodyPr wrap="square">
                <a:spAutoFit/>
              </a:bodyPr>
              <a:lstStyle/>
              <a:p>
                <a:r>
                  <a:rPr lang="pt-BR" sz="4000" dirty="0">
                    <a:solidFill>
                      <a:schemeClr val="tx1"/>
                    </a:solidFill>
                    <a:latin typeface="Times New Roman" panose="02020603050405020304" pitchFamily="18" charset="0"/>
                    <a:cs typeface="Times New Roman" panose="02020603050405020304" pitchFamily="18" charset="0"/>
                  </a:rPr>
                  <a:t>Ta có: a </a:t>
                </a:r>
                <a:r>
                  <a:rPr lang="en-US"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4000" dirty="0">
                    <a:solidFill>
                      <a:schemeClr val="tx1"/>
                    </a:solidFill>
                    <a:latin typeface="Times New Roman" panose="02020603050405020304" pitchFamily="18" charset="0"/>
                    <a:cs typeface="Times New Roman" panose="02020603050405020304" pitchFamily="18" charset="0"/>
                  </a:rPr>
                  <a:t> b + c =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pt-BR" sz="4000" dirty="0">
                    <a:solidFill>
                      <a:schemeClr val="tx1"/>
                    </a:solidFill>
                    <a:latin typeface="Times New Roman" panose="02020603050405020304" pitchFamily="18" charset="0"/>
                    <a:cs typeface="Times New Roman" panose="02020603050405020304" pitchFamily="18" charset="0"/>
                  </a:rPr>
                  <a:t> </a:t>
                </a:r>
                <a:r>
                  <a:rPr lang="en-US"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3</m:t>
                        </m:r>
                      </m:e>
                    </m:rad>
                  </m:oMath>
                </a14:m>
                <a:r>
                  <a:rPr lang="vi-VN"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4000" dirty="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r>
                      <m:rPr>
                        <m:nor/>
                      </m:rPr>
                      <a:rPr lang="en-US"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40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4000" dirty="0">
                    <a:solidFill>
                      <a:schemeClr val="tx1"/>
                    </a:solidFill>
                    <a:latin typeface="Times New Roman" panose="02020603050405020304" pitchFamily="18" charset="0"/>
                    <a:cs typeface="Times New Roman" panose="02020603050405020304" pitchFamily="18" charset="0"/>
                  </a:rPr>
                  <a:t> = 0.</a:t>
                </a:r>
                <a:endParaRPr lang="el-GR" sz="4000" dirty="0">
                  <a:solidFill>
                    <a:schemeClr val="tx1"/>
                  </a:solidFill>
                  <a:latin typeface="Times New Roman" panose="02020603050405020304" pitchFamily="18"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2321511" y="4488796"/>
                <a:ext cx="13991848" cy="816955"/>
              </a:xfrm>
              <a:prstGeom prst="rect">
                <a:avLst/>
              </a:prstGeom>
              <a:blipFill>
                <a:blip r:embed="rId7"/>
                <a:stretch>
                  <a:fillRect l="-1569" t="-1493" b="-298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2321511" y="5727241"/>
                <a:ext cx="13991848" cy="1853456"/>
              </a:xfrm>
              <a:prstGeom prst="rect">
                <a:avLst/>
              </a:prstGeom>
            </p:spPr>
            <p:txBody>
              <a:bodyPr wrap="square">
                <a:spAutoFit/>
              </a:bodyPr>
              <a:lstStyle/>
              <a:p>
                <a:r>
                  <a:rPr lang="vi-VN" sz="4000" dirty="0">
                    <a:latin typeface="+mj-lt"/>
                  </a:rPr>
                  <a:t>Do đó phương trình có nghiệm x₁ = 1 và</a:t>
                </a:r>
                <a:r>
                  <a:rPr lang="en-US" sz="4000" dirty="0">
                    <a:latin typeface="+mj-lt"/>
                  </a:rPr>
                  <a:t> </a:t>
                </a:r>
                <a:r>
                  <a:rPr lang="vi-VN" sz="4000" dirty="0">
                    <a:latin typeface="+mj-lt"/>
                  </a:rPr>
                  <a:t>x₂ = </a:t>
                </a:r>
                <a14:m>
                  <m:oMath xmlns:m="http://schemas.openxmlformats.org/officeDocument/2006/math">
                    <m:f>
                      <m:fPr>
                        <m:ctrlPr>
                          <a:rPr lang="vi-VN" sz="4400" i="1" dirty="0">
                            <a:latin typeface="+mj-lt"/>
                          </a:rPr>
                        </m:ctrlPr>
                      </m:fPr>
                      <m:num>
                        <m:r>
                          <m:rPr>
                            <m:nor/>
                          </m:rPr>
                          <a:rPr lang="en-US" sz="4400" kern="100" dirty="0">
                            <a:latin typeface="+mj-lt"/>
                            <a:ea typeface="Times New Roman" panose="02020603050405020304" pitchFamily="18" charset="0"/>
                            <a:cs typeface="Times New Roman" panose="02020603050405020304" pitchFamily="18" charset="0"/>
                          </a:rPr>
                          <m:t>–</m:t>
                        </m:r>
                        <m:r>
                          <a:rPr lang="en-US" sz="4400" i="1" kern="100" dirty="0">
                            <a:latin typeface="+mj-lt"/>
                            <a:ea typeface="Times New Roman" panose="02020603050405020304" pitchFamily="18" charset="0"/>
                            <a:cs typeface="Times New Roman" panose="02020603050405020304" pitchFamily="18" charset="0"/>
                          </a:rPr>
                          <m:t> </m:t>
                        </m:r>
                        <m:r>
                          <m:rPr>
                            <m:nor/>
                          </m:rPr>
                          <a:rPr lang="vi-VN" sz="4400" kern="100" dirty="0">
                            <a:latin typeface="+mj-lt"/>
                            <a:ea typeface="Times New Roman" panose="02020603050405020304" pitchFamily="18" charset="0"/>
                            <a:cs typeface="Times New Roman" panose="02020603050405020304" pitchFamily="18" charset="0"/>
                          </a:rPr>
                          <m:t>2</m:t>
                        </m:r>
                      </m:num>
                      <m:den>
                        <m:rad>
                          <m:radPr>
                            <m:degHide m:val="on"/>
                            <m:ctrlPr>
                              <a:rPr lang="vi-VN" sz="4400" i="1" kern="100" dirty="0">
                                <a:latin typeface="+mj-lt"/>
                                <a:cs typeface="Times New Roman" panose="02020603050405020304" pitchFamily="18" charset="0"/>
                              </a:rPr>
                            </m:ctrlPr>
                          </m:radPr>
                          <m:deg/>
                          <m:e>
                            <m:r>
                              <a:rPr lang="en-US" sz="4400" i="1" kern="100" dirty="0">
                                <a:latin typeface="+mj-lt"/>
                                <a:cs typeface="Times New Roman" panose="02020603050405020304" pitchFamily="18" charset="0"/>
                              </a:rPr>
                              <m:t>3</m:t>
                            </m:r>
                          </m:e>
                        </m:rad>
                      </m:den>
                    </m:f>
                  </m:oMath>
                </a14:m>
                <a:r>
                  <a:rPr lang="vi-VN" sz="4000" dirty="0">
                    <a:latin typeface="+mj-lt"/>
                  </a:rPr>
                  <a:t>= </a:t>
                </a:r>
                <a14:m>
                  <m:oMath xmlns:m="http://schemas.openxmlformats.org/officeDocument/2006/math">
                    <m:f>
                      <m:fPr>
                        <m:ctrlPr>
                          <a:rPr lang="vi-VN" sz="4000" i="1" dirty="0">
                            <a:latin typeface="+mj-lt"/>
                          </a:rPr>
                        </m:ctrlPr>
                      </m:fPr>
                      <m:num>
                        <m:r>
                          <m:rPr>
                            <m:nor/>
                          </m:rPr>
                          <a:rPr lang="en-US" sz="4000" kern="100" dirty="0">
                            <a:latin typeface="+mj-lt"/>
                            <a:ea typeface="Times New Roman" panose="02020603050405020304" pitchFamily="18" charset="0"/>
                            <a:cs typeface="Times New Roman" panose="02020603050405020304" pitchFamily="18" charset="0"/>
                          </a:rPr>
                          <m:t>–</m:t>
                        </m:r>
                        <m:r>
                          <a:rPr lang="en-US" sz="4000" i="1" kern="100" dirty="0">
                            <a:latin typeface="+mj-lt"/>
                            <a:ea typeface="Times New Roman" panose="02020603050405020304" pitchFamily="18" charset="0"/>
                            <a:cs typeface="Times New Roman" panose="02020603050405020304" pitchFamily="18" charset="0"/>
                          </a:rPr>
                          <m:t> </m:t>
                        </m:r>
                        <m:r>
                          <m:rPr>
                            <m:nor/>
                          </m:rPr>
                          <a:rPr lang="vi-VN" sz="4000" kern="100" dirty="0">
                            <a:latin typeface="+mj-lt"/>
                            <a:ea typeface="Times New Roman" panose="02020603050405020304" pitchFamily="18" charset="0"/>
                            <a:cs typeface="Times New Roman" panose="02020603050405020304" pitchFamily="18" charset="0"/>
                          </a:rPr>
                          <m:t>2</m:t>
                        </m:r>
                        <m:rad>
                          <m:radPr>
                            <m:degHide m:val="on"/>
                            <m:ctrlPr>
                              <a:rPr lang="vi-VN" sz="4000" i="1" kern="100" dirty="0">
                                <a:latin typeface="+mj-lt"/>
                                <a:cs typeface="Times New Roman" panose="02020603050405020304" pitchFamily="18" charset="0"/>
                              </a:rPr>
                            </m:ctrlPr>
                          </m:radPr>
                          <m:deg/>
                          <m:e>
                            <m:r>
                              <a:rPr lang="en-US" sz="4000" i="1" kern="100" dirty="0">
                                <a:latin typeface="+mj-lt"/>
                                <a:cs typeface="Times New Roman" panose="02020603050405020304" pitchFamily="18" charset="0"/>
                              </a:rPr>
                              <m:t>3</m:t>
                            </m:r>
                          </m:e>
                        </m:rad>
                      </m:num>
                      <m:den>
                        <m:r>
                          <a:rPr lang="en-US" sz="4000" b="0" i="1" kern="100" dirty="0" smtClean="0">
                            <a:latin typeface="+mj-lt"/>
                            <a:ea typeface="Times New Roman" panose="02020603050405020304" pitchFamily="18" charset="0"/>
                            <a:cs typeface="Times New Roman" panose="02020603050405020304" pitchFamily="18" charset="0"/>
                          </a:rPr>
                          <m:t>3</m:t>
                        </m:r>
                      </m:den>
                    </m:f>
                  </m:oMath>
                </a14:m>
                <a:endParaRPr lang="el-GR" sz="4000" dirty="0">
                  <a:latin typeface="+mj-lt"/>
                </a:endParaRPr>
              </a:p>
              <a:p>
                <a:endParaRPr lang="el-GR" sz="4000" dirty="0">
                  <a:solidFill>
                    <a:schemeClr val="tx1"/>
                  </a:solidFill>
                  <a:latin typeface="Google Sans"/>
                </a:endParaRPr>
              </a:p>
            </p:txBody>
          </p:sp>
        </mc:Choice>
        <mc:Fallback>
          <p:sp>
            <p:nvSpPr>
              <p:cNvPr id="14" name="Rectangle 13"/>
              <p:cNvSpPr>
                <a:spLocks noRot="1" noChangeAspect="1" noMove="1" noResize="1" noEditPoints="1" noAdjustHandles="1" noChangeArrowheads="1" noChangeShapeType="1" noTextEdit="1"/>
              </p:cNvSpPr>
              <p:nvPr/>
            </p:nvSpPr>
            <p:spPr>
              <a:xfrm>
                <a:off x="2321511" y="5727241"/>
                <a:ext cx="13991848" cy="1853456"/>
              </a:xfrm>
              <a:prstGeom prst="rect">
                <a:avLst/>
              </a:prstGeom>
              <a:blipFill>
                <a:blip r:embed="rId8"/>
                <a:stretch>
                  <a:fillRect l="-1569"/>
                </a:stretch>
              </a:blipFill>
            </p:spPr>
            <p:txBody>
              <a:bodyPr/>
              <a:lstStyle/>
              <a:p>
                <a:r>
                  <a:rPr lang="en-US">
                    <a:noFill/>
                  </a:rPr>
                  <a:t> </a:t>
                </a:r>
              </a:p>
            </p:txBody>
          </p:sp>
        </mc:Fallback>
      </mc:AlternateContent>
    </p:spTree>
    <p:extLst>
      <p:ext uri="{BB962C8B-B14F-4D97-AF65-F5344CB8AC3E}">
        <p14:creationId xmlns:p14="http://schemas.microsoft.com/office/powerpoint/2010/main" val="3612021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r>
              <a:rPr lang="en-US" sz="4500" b="1" dirty="0">
                <a:solidFill>
                  <a:prstClr val="white"/>
                </a:solidFill>
                <a:latin typeface="Arial"/>
                <a:ea typeface="Arial"/>
                <a:cs typeface="Arial"/>
                <a:sym typeface="Arial"/>
              </a:rPr>
              <a:t>Thực hành 2:</a:t>
            </a:r>
            <a:endParaRPr sz="4500" b="1" dirty="0">
              <a:solidFill>
                <a:prstClr val="white"/>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80090" y="7931991"/>
            <a:ext cx="2307909" cy="2355009"/>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617138" y="1865102"/>
                <a:ext cx="16154400" cy="707886"/>
              </a:xfrm>
              <a:prstGeom prst="rect">
                <a:avLst/>
              </a:prstGeom>
            </p:spPr>
            <p:txBody>
              <a:bodyPr wrap="square">
                <a:spAutoFit/>
              </a:bodyPr>
              <a:lstStyle/>
              <a:p>
                <a:r>
                  <a:rPr lang="vi-VN" sz="4000" dirty="0">
                    <a:solidFill>
                      <a:srgbClr val="202124"/>
                    </a:solidFill>
                    <a:latin typeface="+mj-lt"/>
                  </a:rPr>
                  <a:t>Giải phương trình: 4x²</a:t>
                </a:r>
                <a:r>
                  <a:rPr lang="en-US" sz="4000" dirty="0">
                    <a:solidFill>
                      <a:srgbClr val="202124"/>
                    </a:solidFill>
                    <a:latin typeface="+mj-lt"/>
                  </a:rPr>
                  <a:t> </a:t>
                </a:r>
                <a14:m>
                  <m:oMath xmlns:m="http://schemas.openxmlformats.org/officeDocument/2006/math">
                    <m:r>
                      <a:rPr lang="en-US" sz="4000" i="1">
                        <a:solidFill>
                          <a:prstClr val="black"/>
                        </a:solidFill>
                        <a:latin typeface="+mj-lt"/>
                      </a:rPr>
                      <m:t>− </m:t>
                    </m:r>
                  </m:oMath>
                </a14:m>
                <a:r>
                  <a:rPr lang="vi-VN" sz="4000" dirty="0">
                    <a:solidFill>
                      <a:srgbClr val="202124"/>
                    </a:solidFill>
                    <a:latin typeface="+mj-lt"/>
                  </a:rPr>
                  <a:t>7x +</a:t>
                </a:r>
                <a:r>
                  <a:rPr lang="en-US" sz="4000" dirty="0">
                    <a:solidFill>
                      <a:srgbClr val="202124"/>
                    </a:solidFill>
                    <a:latin typeface="+mj-lt"/>
                  </a:rPr>
                  <a:t> </a:t>
                </a:r>
                <a:r>
                  <a:rPr lang="vi-VN" sz="4000" dirty="0">
                    <a:solidFill>
                      <a:srgbClr val="202124"/>
                    </a:solidFill>
                    <a:latin typeface="+mj-lt"/>
                  </a:rPr>
                  <a:t>3</a:t>
                </a:r>
                <a:r>
                  <a:rPr lang="en-US" sz="4000" dirty="0">
                    <a:solidFill>
                      <a:srgbClr val="202124"/>
                    </a:solidFill>
                    <a:latin typeface="+mj-lt"/>
                  </a:rPr>
                  <a:t> </a:t>
                </a:r>
                <a:r>
                  <a:rPr lang="vi-VN" sz="4000" dirty="0">
                    <a:solidFill>
                      <a:srgbClr val="202124"/>
                    </a:solidFill>
                    <a:latin typeface="+mj-lt"/>
                  </a:rPr>
                  <a:t>=</a:t>
                </a:r>
                <a:r>
                  <a:rPr lang="en-US" sz="4000" dirty="0">
                    <a:solidFill>
                      <a:srgbClr val="202124"/>
                    </a:solidFill>
                    <a:latin typeface="+mj-lt"/>
                  </a:rPr>
                  <a:t> </a:t>
                </a:r>
                <a:r>
                  <a:rPr lang="vi-VN" sz="4000" dirty="0">
                    <a:solidFill>
                      <a:srgbClr val="202124"/>
                    </a:solidFill>
                    <a:latin typeface="+mj-lt"/>
                  </a:rPr>
                  <a:t>0.</a:t>
                </a:r>
                <a:endParaRPr lang="vi-VN" sz="4000" b="0" i="0" dirty="0">
                  <a:solidFill>
                    <a:srgbClr val="202124"/>
                  </a:solidFill>
                  <a:effectLst/>
                  <a:latin typeface="+mj-lt"/>
                </a:endParaRPr>
              </a:p>
            </p:txBody>
          </p:sp>
        </mc:Choice>
        <mc:Fallback>
          <p:sp>
            <p:nvSpPr>
              <p:cNvPr id="6" name="Rectangle 5"/>
              <p:cNvSpPr>
                <a:spLocks noRot="1" noChangeAspect="1" noMove="1" noResize="1" noEditPoints="1" noAdjustHandles="1" noChangeArrowheads="1" noChangeShapeType="1" noTextEdit="1"/>
              </p:cNvSpPr>
              <p:nvPr/>
            </p:nvSpPr>
            <p:spPr>
              <a:xfrm>
                <a:off x="1617138" y="1865102"/>
                <a:ext cx="16154400" cy="707886"/>
              </a:xfrm>
              <a:prstGeom prst="rect">
                <a:avLst/>
              </a:prstGeom>
              <a:blipFill>
                <a:blip r:embed="rId6"/>
                <a:stretch>
                  <a:fillRect l="-1321" t="-16379" b="-35345"/>
                </a:stretch>
              </a:blipFill>
            </p:spPr>
            <p:txBody>
              <a:bodyPr/>
              <a:lstStyle/>
              <a:p>
                <a:r>
                  <a:rPr lang="en-US">
                    <a:noFill/>
                  </a:rPr>
                  <a:t> </a:t>
                </a:r>
              </a:p>
            </p:txBody>
          </p:sp>
        </mc:Fallback>
      </mc:AlternateContent>
      <p:pic>
        <p:nvPicPr>
          <p:cNvPr id="3" name="Picture 2"/>
          <p:cNvPicPr>
            <a:picLocks noChangeAspect="1"/>
          </p:cNvPicPr>
          <p:nvPr/>
        </p:nvPicPr>
        <p:blipFill>
          <a:blip r:embed="rId7"/>
          <a:stretch>
            <a:fillRect/>
          </a:stretch>
        </p:blipFill>
        <p:spPr>
          <a:xfrm>
            <a:off x="80334" y="1538808"/>
            <a:ext cx="1172635" cy="1232770"/>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2423111" y="4012339"/>
                <a:ext cx="13991848" cy="816955"/>
              </a:xfrm>
              <a:prstGeom prst="rect">
                <a:avLst/>
              </a:prstGeom>
            </p:spPr>
            <p:txBody>
              <a:bodyPr wrap="square">
                <a:spAutoFit/>
              </a:bodyPr>
              <a:lstStyle/>
              <a:p>
                <a:r>
                  <a:rPr lang="pt-BR" sz="4000" dirty="0">
                    <a:solidFill>
                      <a:prstClr val="black"/>
                    </a:solidFill>
                    <a:latin typeface="Google Sans"/>
                  </a:rPr>
                  <a:t> </a:t>
                </a:r>
                <a:r>
                  <a:rPr lang="pt-BR" sz="4000" dirty="0">
                    <a:solidFill>
                      <a:schemeClr val="tx1"/>
                    </a:solidFill>
                    <a:latin typeface="Times New Roman" panose="02020603050405020304" pitchFamily="18" charset="0"/>
                    <a:cs typeface="Times New Roman" panose="02020603050405020304" pitchFamily="18" charset="0"/>
                  </a:rPr>
                  <a:t>Phương trình có các hệ số a = </a:t>
                </a:r>
                <a14:m>
                  <m:oMath xmlns:m="http://schemas.openxmlformats.org/officeDocument/2006/math">
                    <m:r>
                      <a:rPr lang="en-US" sz="4000" b="0" i="1" kern="100" dirty="0" smtClean="0">
                        <a:solidFill>
                          <a:schemeClr val="tx1"/>
                        </a:solidFill>
                        <a:latin typeface="Cambria Math" panose="02040503050406030204" pitchFamily="18" charset="0"/>
                        <a:cs typeface="Times New Roman" panose="02020603050405020304" pitchFamily="18" charset="0"/>
                      </a:rPr>
                      <m:t>4</m:t>
                    </m:r>
                  </m:oMath>
                </a14:m>
                <a:r>
                  <a:rPr lang="pt-BR" sz="4000" dirty="0">
                    <a:solidFill>
                      <a:schemeClr val="tx1"/>
                    </a:solidFill>
                    <a:latin typeface="Times New Roman" panose="02020603050405020304" pitchFamily="18" charset="0"/>
                    <a:cs typeface="Times New Roman" panose="02020603050405020304" pitchFamily="18" charset="0"/>
                  </a:rPr>
                  <a:t>, b = </a:t>
                </a:r>
                <a14:m>
                  <m:oMath xmlns:m="http://schemas.openxmlformats.org/officeDocument/2006/math">
                    <m:r>
                      <m:rPr>
                        <m:nor/>
                      </m:rPr>
                      <a:rPr lang="en-US" sz="48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4000" b="0" i="1" kern="100" dirty="0" smtClean="0">
                        <a:solidFill>
                          <a:schemeClr val="tx1"/>
                        </a:solidFill>
                        <a:latin typeface="Cambria Math" panose="02040503050406030204" pitchFamily="18" charset="0"/>
                        <a:cs typeface="Times New Roman" panose="02020603050405020304" pitchFamily="18" charset="0"/>
                      </a:rPr>
                      <m:t>7</m:t>
                    </m:r>
                  </m:oMath>
                </a14:m>
                <a:r>
                  <a:rPr lang="pt-BR" sz="4000" dirty="0">
                    <a:solidFill>
                      <a:schemeClr val="tx1"/>
                    </a:solidFill>
                    <a:latin typeface="Times New Roman" panose="02020603050405020304" pitchFamily="18" charset="0"/>
                    <a:cs typeface="Times New Roman" panose="02020603050405020304" pitchFamily="18" charset="0"/>
                  </a:rPr>
                  <a:t>, c = </a:t>
                </a:r>
                <a14:m>
                  <m:oMath xmlns:m="http://schemas.openxmlformats.org/officeDocument/2006/math">
                    <m:r>
                      <a:rPr lang="en-US" sz="4000" b="0" i="1" kern="100" dirty="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3</m:t>
                    </m:r>
                  </m:oMath>
                </a14:m>
                <a:r>
                  <a:rPr lang="pt-BR" sz="4000" dirty="0">
                    <a:solidFill>
                      <a:schemeClr val="tx1"/>
                    </a:solidFill>
                    <a:latin typeface="Times New Roman" panose="02020603050405020304" pitchFamily="18" charset="0"/>
                    <a:cs typeface="Times New Roman" panose="02020603050405020304" pitchFamily="18" charset="0"/>
                  </a:rPr>
                  <a:t>. </a:t>
                </a:r>
              </a:p>
            </p:txBody>
          </p:sp>
        </mc:Choice>
        <mc:Fallback>
          <p:sp>
            <p:nvSpPr>
              <p:cNvPr id="17" name="Rectangle 16"/>
              <p:cNvSpPr>
                <a:spLocks noRot="1" noChangeAspect="1" noMove="1" noResize="1" noEditPoints="1" noAdjustHandles="1" noChangeArrowheads="1" noChangeShapeType="1" noTextEdit="1"/>
              </p:cNvSpPr>
              <p:nvPr/>
            </p:nvSpPr>
            <p:spPr>
              <a:xfrm>
                <a:off x="2423111" y="4012339"/>
                <a:ext cx="13991848" cy="816955"/>
              </a:xfrm>
              <a:prstGeom prst="rect">
                <a:avLst/>
              </a:prstGeom>
              <a:blipFill>
                <a:blip r:embed="rId8"/>
                <a:stretch>
                  <a:fillRect l="-697" t="-2239" b="-291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2423111" y="4920596"/>
                <a:ext cx="13991848" cy="816955"/>
              </a:xfrm>
              <a:prstGeom prst="rect">
                <a:avLst/>
              </a:prstGeom>
            </p:spPr>
            <p:txBody>
              <a:bodyPr wrap="square">
                <a:spAutoFit/>
              </a:bodyPr>
              <a:lstStyle/>
              <a:p>
                <a:r>
                  <a:rPr lang="pt-BR" sz="4000" dirty="0">
                    <a:solidFill>
                      <a:schemeClr val="tx1"/>
                    </a:solidFill>
                    <a:latin typeface="Times New Roman" panose="02020603050405020304" pitchFamily="18" charset="0"/>
                    <a:cs typeface="Times New Roman" panose="02020603050405020304" pitchFamily="18" charset="0"/>
                  </a:rPr>
                  <a:t>Ta có: a </a:t>
                </a:r>
                <a:r>
                  <a:rPr lang="en-US"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4000" dirty="0">
                    <a:solidFill>
                      <a:schemeClr val="tx1"/>
                    </a:solidFill>
                    <a:latin typeface="Times New Roman" panose="02020603050405020304" pitchFamily="18" charset="0"/>
                    <a:cs typeface="Times New Roman" panose="02020603050405020304" pitchFamily="18" charset="0"/>
                  </a:rPr>
                  <a:t> b + c = </a:t>
                </a:r>
                <a14:m>
                  <m:oMath xmlns:m="http://schemas.openxmlformats.org/officeDocument/2006/math">
                    <m:r>
                      <a:rPr lang="en-US" sz="4000" b="0" i="1" kern="100" dirty="0" smtClean="0">
                        <a:solidFill>
                          <a:schemeClr val="tx1"/>
                        </a:solidFill>
                        <a:latin typeface="Cambria Math" panose="02040503050406030204" pitchFamily="18" charset="0"/>
                        <a:cs typeface="Times New Roman" panose="02020603050405020304" pitchFamily="18" charset="0"/>
                      </a:rPr>
                      <m:t>4</m:t>
                    </m:r>
                  </m:oMath>
                </a14:m>
                <a:r>
                  <a:rPr lang="pt-BR" sz="4000" dirty="0">
                    <a:solidFill>
                      <a:schemeClr val="tx1"/>
                    </a:solidFill>
                    <a:latin typeface="Times New Roman" panose="02020603050405020304" pitchFamily="18" charset="0"/>
                    <a:cs typeface="Times New Roman" panose="02020603050405020304" pitchFamily="18" charset="0"/>
                  </a:rPr>
                  <a:t> </a:t>
                </a:r>
                <a:r>
                  <a:rPr lang="en-US"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14:m>
                  <m:oMath xmlns:m="http://schemas.openxmlformats.org/officeDocument/2006/math">
                    <m:r>
                      <m:rPr>
                        <m:nor/>
                      </m:rPr>
                      <a:rPr lang="en-US" sz="48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7</a:t>
                </a:r>
                <a:r>
                  <a:rPr lang="vi-VN"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4000" dirty="0">
                    <a:solidFill>
                      <a:schemeClr val="tx1"/>
                    </a:solidFill>
                    <a:latin typeface="Times New Roman" panose="02020603050405020304" pitchFamily="18" charset="0"/>
                    <a:cs typeface="Times New Roman" panose="02020603050405020304" pitchFamily="18" charset="0"/>
                  </a:rPr>
                  <a:t> + </a:t>
                </a:r>
                <a:r>
                  <a:rPr lang="en-US" sz="4000" dirty="0">
                    <a:solidFill>
                      <a:schemeClr val="tx1"/>
                    </a:solidFill>
                    <a:latin typeface="Times New Roman" panose="02020603050405020304" pitchFamily="18" charset="0"/>
                    <a:cs typeface="Times New Roman" panose="02020603050405020304" pitchFamily="18" charset="0"/>
                  </a:rPr>
                  <a:t>3 </a:t>
                </a:r>
                <a:r>
                  <a:rPr lang="pt-BR" sz="4000" dirty="0">
                    <a:solidFill>
                      <a:schemeClr val="tx1"/>
                    </a:solidFill>
                    <a:latin typeface="Times New Roman" panose="02020603050405020304" pitchFamily="18" charset="0"/>
                    <a:cs typeface="Times New Roman" panose="02020603050405020304" pitchFamily="18" charset="0"/>
                  </a:rPr>
                  <a:t>= 0.</a:t>
                </a:r>
                <a:endParaRPr lang="el-GR" sz="4000" dirty="0">
                  <a:solidFill>
                    <a:schemeClr val="tx1"/>
                  </a:solidFill>
                  <a:latin typeface="Times New Roman" panose="02020603050405020304" pitchFamily="18" charset="0"/>
                  <a:cs typeface="Times New Roman" panose="02020603050405020304" pitchFamily="18"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2423111" y="4920596"/>
                <a:ext cx="13991848" cy="816955"/>
              </a:xfrm>
              <a:prstGeom prst="rect">
                <a:avLst/>
              </a:prstGeom>
              <a:blipFill>
                <a:blip r:embed="rId9"/>
                <a:stretch>
                  <a:fillRect l="-1524" t="-2239" b="-291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2423111" y="6159041"/>
                <a:ext cx="13991848" cy="2037161"/>
              </a:xfrm>
              <a:prstGeom prst="rect">
                <a:avLst/>
              </a:prstGeom>
            </p:spPr>
            <p:txBody>
              <a:bodyPr wrap="square">
                <a:spAutoFit/>
              </a:bodyPr>
              <a:lstStyle/>
              <a:p>
                <a:r>
                  <a:rPr lang="vi-VN" sz="4000" dirty="0">
                    <a:latin typeface="+mj-lt"/>
                  </a:rPr>
                  <a:t>Do đó phương trình có nghiệm x₁ = 1 và</a:t>
                </a:r>
                <a:r>
                  <a:rPr lang="en-US" sz="4000" dirty="0">
                    <a:latin typeface="+mj-lt"/>
                  </a:rPr>
                  <a:t> </a:t>
                </a:r>
                <a:r>
                  <a:rPr lang="vi-VN" sz="4000" dirty="0">
                    <a:latin typeface="+mj-lt"/>
                  </a:rPr>
                  <a:t>x₂ = </a:t>
                </a:r>
                <a14:m>
                  <m:oMath xmlns:m="http://schemas.openxmlformats.org/officeDocument/2006/math">
                    <m:f>
                      <m:fPr>
                        <m:ctrlPr>
                          <a:rPr lang="vi-VN" sz="6000" i="1" dirty="0">
                            <a:latin typeface="+mj-lt"/>
                          </a:rPr>
                        </m:ctrlPr>
                      </m:fPr>
                      <m:num>
                        <m:r>
                          <a:rPr lang="en-US" sz="6000" b="0" i="1" kern="100" dirty="0" smtClean="0">
                            <a:latin typeface="+mj-lt"/>
                            <a:ea typeface="Times New Roman" panose="02020603050405020304" pitchFamily="18" charset="0"/>
                            <a:cs typeface="Times New Roman" panose="02020603050405020304" pitchFamily="18" charset="0"/>
                          </a:rPr>
                          <m:t>3</m:t>
                        </m:r>
                      </m:num>
                      <m:den>
                        <m:r>
                          <a:rPr lang="en-US" sz="6000" b="0" i="1" kern="100" dirty="0" smtClean="0">
                            <a:latin typeface="+mj-lt"/>
                            <a:cs typeface="Times New Roman" panose="02020603050405020304" pitchFamily="18" charset="0"/>
                          </a:rPr>
                          <m:t>4</m:t>
                        </m:r>
                      </m:den>
                    </m:f>
                  </m:oMath>
                </a14:m>
                <a:endParaRPr lang="el-GR" sz="4000" dirty="0">
                  <a:latin typeface="+mj-lt"/>
                </a:endParaRPr>
              </a:p>
              <a:p>
                <a:endParaRPr lang="el-GR" sz="4000" dirty="0">
                  <a:solidFill>
                    <a:schemeClr val="tx1"/>
                  </a:solidFill>
                  <a:latin typeface="Google Sans"/>
                </a:endParaRPr>
              </a:p>
            </p:txBody>
          </p:sp>
        </mc:Choice>
        <mc:Fallback>
          <p:sp>
            <p:nvSpPr>
              <p:cNvPr id="23" name="Rectangle 22"/>
              <p:cNvSpPr>
                <a:spLocks noRot="1" noChangeAspect="1" noMove="1" noResize="1" noEditPoints="1" noAdjustHandles="1" noChangeArrowheads="1" noChangeShapeType="1" noTextEdit="1"/>
              </p:cNvSpPr>
              <p:nvPr/>
            </p:nvSpPr>
            <p:spPr>
              <a:xfrm>
                <a:off x="2423111" y="6159041"/>
                <a:ext cx="13991848" cy="2037161"/>
              </a:xfrm>
              <a:prstGeom prst="rect">
                <a:avLst/>
              </a:prstGeom>
              <a:blipFill>
                <a:blip r:embed="rId10"/>
                <a:stretch>
                  <a:fillRect l="-1524"/>
                </a:stretch>
              </a:blipFill>
            </p:spPr>
            <p:txBody>
              <a:bodyPr/>
              <a:lstStyle/>
              <a:p>
                <a:r>
                  <a:rPr lang="en-US">
                    <a:noFill/>
                  </a:rPr>
                  <a:t> </a:t>
                </a:r>
              </a:p>
            </p:txBody>
          </p:sp>
        </mc:Fallback>
      </mc:AlternateContent>
    </p:spTree>
    <p:extLst>
      <p:ext uri="{BB962C8B-B14F-4D97-AF65-F5344CB8AC3E}">
        <p14:creationId xmlns:p14="http://schemas.microsoft.com/office/powerpoint/2010/main" val="7360366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5</a:t>
            </a:r>
            <a:endParaRPr sz="4300" b="1" dirty="0">
              <a:solidFill>
                <a:prstClr val="white"/>
              </a:solidFill>
              <a:latin typeface="Arial"/>
              <a:ea typeface="Arial"/>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2903203" y="1038864"/>
                <a:ext cx="15069869" cy="833113"/>
              </a:xfrm>
              <a:prstGeom prst="rect">
                <a:avLst/>
              </a:prstGeom>
            </p:spPr>
            <p:txBody>
              <a:bodyPr wrap="square">
                <a:spAutoFit/>
              </a:bodyPr>
              <a:lstStyle/>
              <a:p>
                <a:pPr>
                  <a:spcAft>
                    <a:spcPts val="800"/>
                  </a:spcAft>
                </a:pPr>
                <a:r>
                  <a:rPr lang="vi-VN" sz="4000" kern="100" dirty="0">
                    <a:solidFill>
                      <a:srgbClr val="7030A0"/>
                    </a:solidFill>
                    <a:latin typeface="+mj-lt"/>
                    <a:ea typeface="Times New Roman" panose="02020603050405020304" pitchFamily="18" charset="0"/>
                    <a:cs typeface="Times New Roman" panose="02020603050405020304" pitchFamily="18" charset="0"/>
                  </a:rPr>
                  <a:t>Không tính </a:t>
                </a:r>
                <a:r>
                  <a:rPr lang="vi-VN" sz="4000" kern="100" dirty="0">
                    <a:solidFill>
                      <a:srgbClr val="7030A0"/>
                    </a:solidFill>
                    <a:latin typeface="+mj-lt"/>
                    <a:ea typeface="Times New Roman" panose="02020603050405020304" pitchFamily="18" charset="0"/>
                    <a:cs typeface="Times New Roman" panose="02020603050405020304" pitchFamily="18" charset="0"/>
                    <a:sym typeface="Lamsymbol" panose="05010101010101010101" pitchFamily="2" charset="2"/>
                  </a:rPr>
                  <a:t></a:t>
                </a:r>
                <a:r>
                  <a:rPr lang="vi-VN" sz="4000" kern="100" dirty="0">
                    <a:solidFill>
                      <a:srgbClr val="7030A0"/>
                    </a:solidFill>
                    <a:latin typeface="+mj-lt"/>
                    <a:ea typeface="Times New Roman" panose="02020603050405020304" pitchFamily="18" charset="0"/>
                    <a:cs typeface="Times New Roman" panose="02020603050405020304" pitchFamily="18" charset="0"/>
                  </a:rPr>
                  <a:t>, giải phương trình</a:t>
                </a:r>
                <a:r>
                  <a:rPr lang="en-US" sz="4000" kern="100" dirty="0">
                    <a:solidFill>
                      <a:srgbClr val="7030A0"/>
                    </a:solidFill>
                    <a:latin typeface="+mj-lt"/>
                    <a:ea typeface="Times New Roman" panose="02020603050405020304" pitchFamily="18" charset="0"/>
                    <a:cs typeface="Times New Roman" panose="02020603050405020304" pitchFamily="18" charset="0"/>
                  </a:rPr>
                  <a:t> </a:t>
                </a:r>
                <a:r>
                  <a:rPr lang="vi-VN" sz="4000" kern="100" dirty="0">
                    <a:solidFill>
                      <a:srgbClr val="7030A0"/>
                    </a:solidFill>
                    <a:latin typeface="+mj-lt"/>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vi-VN" sz="4400" i="1" kern="100" dirty="0" smtClean="0">
                            <a:solidFill>
                              <a:srgbClr val="7030A0"/>
                            </a:solidFill>
                            <a:latin typeface="+mj-lt"/>
                            <a:cs typeface="Times New Roman" panose="02020603050405020304" pitchFamily="18" charset="0"/>
                          </a:rPr>
                        </m:ctrlPr>
                      </m:radPr>
                      <m:deg/>
                      <m:e>
                        <m:r>
                          <a:rPr lang="en-US" sz="4400" b="0" i="1" kern="100" dirty="0" smtClean="0">
                            <a:solidFill>
                              <a:srgbClr val="7030A0"/>
                            </a:solidFill>
                            <a:latin typeface="+mj-lt"/>
                            <a:cs typeface="Times New Roman" panose="02020603050405020304" pitchFamily="18" charset="0"/>
                          </a:rPr>
                          <m:t>2</m:t>
                        </m:r>
                      </m:e>
                    </m:rad>
                  </m:oMath>
                </a14:m>
                <a:r>
                  <a:rPr lang="vi-VN" sz="4000" kern="100" dirty="0">
                    <a:solidFill>
                      <a:srgbClr val="7030A0"/>
                    </a:solidFill>
                    <a:latin typeface="+mj-lt"/>
                    <a:ea typeface="Times New Roman" panose="02020603050405020304" pitchFamily="18" charset="0"/>
                    <a:cs typeface="Times New Roman" panose="02020603050405020304" pitchFamily="18" charset="0"/>
                  </a:rPr>
                  <a:t>x²</a:t>
                </a:r>
                <a:r>
                  <a:rPr lang="en-US" sz="4000" kern="100" dirty="0">
                    <a:solidFill>
                      <a:srgbClr val="7030A0"/>
                    </a:solidFill>
                    <a:latin typeface="+mj-lt"/>
                    <a:ea typeface="Times New Roman" panose="02020603050405020304" pitchFamily="18" charset="0"/>
                    <a:cs typeface="Times New Roman" panose="02020603050405020304" pitchFamily="18" charset="0"/>
                  </a:rPr>
                  <a:t> </a:t>
                </a:r>
                <a:r>
                  <a:rPr lang="vi-VN" sz="4000" kern="100" dirty="0">
                    <a:solidFill>
                      <a:srgbClr val="7030A0"/>
                    </a:solidFill>
                    <a:latin typeface="+mj-lt"/>
                    <a:ea typeface="Times New Roman" panose="02020603050405020304" pitchFamily="18" charset="0"/>
                    <a:cs typeface="Times New Roman" panose="02020603050405020304" pitchFamily="18" charset="0"/>
                  </a:rPr>
                  <a:t>+</a:t>
                </a:r>
                <a:r>
                  <a:rPr lang="en-US" sz="4000" kern="100" dirty="0">
                    <a:solidFill>
                      <a:srgbClr val="7030A0"/>
                    </a:solidFill>
                    <a:latin typeface="+mj-lt"/>
                    <a:ea typeface="Times New Roman" panose="02020603050405020304" pitchFamily="18" charset="0"/>
                    <a:cs typeface="Times New Roman" panose="02020603050405020304" pitchFamily="18" charset="0"/>
                  </a:rPr>
                  <a:t> </a:t>
                </a:r>
                <a:r>
                  <a:rPr lang="vi-VN" sz="4000" kern="100" dirty="0">
                    <a:solidFill>
                      <a:srgbClr val="7030A0"/>
                    </a:solidFill>
                    <a:latin typeface="+mj-lt"/>
                    <a:ea typeface="Times New Roman" panose="02020603050405020304" pitchFamily="18" charset="0"/>
                    <a:cs typeface="Times New Roman" panose="02020603050405020304" pitchFamily="18" charset="0"/>
                  </a:rPr>
                  <a:t>(</a:t>
                </a:r>
                <a:r>
                  <a:rPr lang="en-US" sz="4000" kern="100" dirty="0">
                    <a:solidFill>
                      <a:srgbClr val="7030A0"/>
                    </a:solidFill>
                    <a:latin typeface="+mj-lt"/>
                    <a:ea typeface="Times New Roman" panose="02020603050405020304" pitchFamily="18" charset="0"/>
                    <a:cs typeface="Times New Roman" panose="02020603050405020304" pitchFamily="18" charset="0"/>
                  </a:rPr>
                  <a:t>1</a:t>
                </a:r>
                <a14:m>
                  <m:oMath xmlns:m="http://schemas.openxmlformats.org/officeDocument/2006/math">
                    <m:r>
                      <a:rPr lang="en-US" sz="4800" kern="100" dirty="0" smtClean="0">
                        <a:solidFill>
                          <a:srgbClr val="7030A0"/>
                        </a:solidFill>
                        <a:latin typeface="+mj-lt"/>
                        <a:ea typeface="Times New Roman" panose="02020603050405020304" pitchFamily="18" charset="0"/>
                        <a:cs typeface="Times New Roman" panose="02020603050405020304" pitchFamily="18" charset="0"/>
                      </a:rPr>
                      <m:t> </m:t>
                    </m:r>
                    <m:r>
                      <m:rPr>
                        <m:nor/>
                      </m:rPr>
                      <a:rPr lang="en-US" sz="4800" b="0" i="0" kern="100" dirty="0" smtClean="0">
                        <a:solidFill>
                          <a:srgbClr val="7030A0"/>
                        </a:solidFill>
                        <a:latin typeface="+mj-lt"/>
                        <a:ea typeface="Times New Roman" panose="02020603050405020304" pitchFamily="18" charset="0"/>
                        <a:cs typeface="Times New Roman" panose="02020603050405020304" pitchFamily="18" charset="0"/>
                      </a:rPr>
                      <m:t>+</m:t>
                    </m:r>
                    <m:r>
                      <a:rPr lang="en-US" sz="4800" i="1" kern="100" dirty="0" smtClean="0">
                        <a:solidFill>
                          <a:srgbClr val="7030A0"/>
                        </a:solidFill>
                        <a:latin typeface="+mj-lt"/>
                        <a:ea typeface="Times New Roman" panose="02020603050405020304" pitchFamily="18" charset="0"/>
                        <a:cs typeface="Times New Roman" panose="02020603050405020304" pitchFamily="18" charset="0"/>
                      </a:rPr>
                      <m:t> </m:t>
                    </m:r>
                    <m:rad>
                      <m:radPr>
                        <m:degHide m:val="on"/>
                        <m:ctrlPr>
                          <a:rPr lang="vi-VN" sz="4000" i="1" kern="100" dirty="0">
                            <a:solidFill>
                              <a:srgbClr val="7030A0"/>
                            </a:solidFill>
                            <a:latin typeface="+mj-lt"/>
                            <a:cs typeface="Times New Roman" panose="02020603050405020304" pitchFamily="18" charset="0"/>
                          </a:rPr>
                        </m:ctrlPr>
                      </m:radPr>
                      <m:deg/>
                      <m:e>
                        <m:r>
                          <a:rPr lang="en-US" sz="4000" b="0" i="1" kern="100" dirty="0" smtClean="0">
                            <a:solidFill>
                              <a:srgbClr val="7030A0"/>
                            </a:solidFill>
                            <a:latin typeface="+mj-lt"/>
                            <a:cs typeface="Times New Roman" panose="02020603050405020304" pitchFamily="18" charset="0"/>
                          </a:rPr>
                          <m:t>2</m:t>
                        </m:r>
                      </m:e>
                    </m:rad>
                  </m:oMath>
                </a14:m>
                <a:r>
                  <a:rPr lang="vi-VN" sz="4000" kern="100" dirty="0">
                    <a:solidFill>
                      <a:srgbClr val="7030A0"/>
                    </a:solidFill>
                    <a:latin typeface="+mj-lt"/>
                    <a:ea typeface="Times New Roman" panose="02020603050405020304" pitchFamily="18" charset="0"/>
                    <a:cs typeface="Times New Roman" panose="02020603050405020304" pitchFamily="18" charset="0"/>
                  </a:rPr>
                  <a:t>)x</a:t>
                </a:r>
                <a:r>
                  <a:rPr lang="en-US" sz="4000" kern="100" dirty="0">
                    <a:solidFill>
                      <a:srgbClr val="7030A0"/>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4000" b="0" i="1" kern="100" dirty="0" smtClean="0">
                        <a:solidFill>
                          <a:srgbClr val="7030A0"/>
                        </a:solidFill>
                        <a:latin typeface="+mj-lt"/>
                        <a:ea typeface="Times New Roman" panose="02020603050405020304" pitchFamily="18" charset="0"/>
                        <a:cs typeface="Times New Roman" panose="02020603050405020304" pitchFamily="18" charset="0"/>
                      </a:rPr>
                      <m:t>+1</m:t>
                    </m:r>
                  </m:oMath>
                </a14:m>
                <a:r>
                  <a:rPr lang="vi-VN" sz="4000" kern="100" dirty="0">
                    <a:solidFill>
                      <a:srgbClr val="7030A0"/>
                    </a:solidFill>
                    <a:latin typeface="+mj-lt"/>
                    <a:ea typeface="Times New Roman" panose="02020603050405020304" pitchFamily="18" charset="0"/>
                    <a:cs typeface="Times New Roman" panose="02020603050405020304" pitchFamily="18" charset="0"/>
                  </a:rPr>
                  <a:t>=0.</a:t>
                </a:r>
                <a:endParaRPr lang="en-US" sz="4000" kern="100" dirty="0">
                  <a:solidFill>
                    <a:prstClr val="black"/>
                  </a:solidFill>
                  <a:latin typeface="+mj-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903203" y="1038864"/>
                <a:ext cx="15069869" cy="833113"/>
              </a:xfrm>
              <a:prstGeom prst="rect">
                <a:avLst/>
              </a:prstGeom>
              <a:blipFill>
                <a:blip r:embed="rId3"/>
                <a:stretch>
                  <a:fillRect l="-1416" b="-30657"/>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6" name="Rectangle 5"/>
              <p:cNvSpPr/>
              <p:nvPr/>
            </p:nvSpPr>
            <p:spPr>
              <a:xfrm>
                <a:off x="2321511" y="3580539"/>
                <a:ext cx="13991848" cy="816955"/>
              </a:xfrm>
              <a:prstGeom prst="rect">
                <a:avLst/>
              </a:prstGeom>
            </p:spPr>
            <p:txBody>
              <a:bodyPr wrap="square">
                <a:spAutoFit/>
              </a:bodyPr>
              <a:lstStyle/>
              <a:p>
                <a:r>
                  <a:rPr lang="pt-BR" sz="4000" dirty="0">
                    <a:solidFill>
                      <a:prstClr val="black"/>
                    </a:solidFill>
                    <a:latin typeface="Google Sans"/>
                  </a:rPr>
                  <a:t> </a:t>
                </a:r>
                <a:r>
                  <a:rPr lang="pt-BR" sz="4000" dirty="0">
                    <a:solidFill>
                      <a:schemeClr val="tx1"/>
                    </a:solidFill>
                    <a:latin typeface="Times New Roman" panose="02020603050405020304" pitchFamily="18" charset="0"/>
                    <a:cs typeface="Times New Roman" panose="02020603050405020304" pitchFamily="18" charset="0"/>
                  </a:rPr>
                  <a:t>Phương trình có các hệ số a =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b="0" i="1" kern="100" dirty="0" smtClean="0">
                            <a:solidFill>
                              <a:schemeClr val="tx1"/>
                            </a:solidFill>
                            <a:latin typeface="Cambria Math" panose="02040503050406030204" pitchFamily="18" charset="0"/>
                            <a:cs typeface="Times New Roman" panose="02020603050405020304" pitchFamily="18" charset="0"/>
                          </a:rPr>
                          <m:t>2</m:t>
                        </m:r>
                      </m:e>
                    </m:rad>
                  </m:oMath>
                </a14:m>
                <a:r>
                  <a:rPr lang="pt-BR" sz="4000" dirty="0">
                    <a:solidFill>
                      <a:schemeClr val="tx1"/>
                    </a:solidFill>
                    <a:latin typeface="Times New Roman" panose="02020603050405020304" pitchFamily="18" charset="0"/>
                    <a:cs typeface="Times New Roman" panose="02020603050405020304" pitchFamily="18" charset="0"/>
                  </a:rPr>
                  <a:t>, b = </a:t>
                </a:r>
                <a:r>
                  <a:rPr lang="en-US"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2</m:t>
                        </m:r>
                      </m:e>
                    </m:rad>
                  </m:oMath>
                </a14:m>
                <a:r>
                  <a:rPr lang="pt-BR" sz="4000" dirty="0">
                    <a:solidFill>
                      <a:schemeClr val="tx1"/>
                    </a:solidFill>
                    <a:latin typeface="Times New Roman" panose="02020603050405020304" pitchFamily="18" charset="0"/>
                    <a:cs typeface="Times New Roman" panose="02020603050405020304" pitchFamily="18" charset="0"/>
                  </a:rPr>
                  <a:t>, c = </a:t>
                </a:r>
                <a14:m>
                  <m:oMath xmlns:m="http://schemas.openxmlformats.org/officeDocument/2006/math">
                    <m:r>
                      <a:rPr lang="en-US" sz="4000" b="0" i="1" kern="100" dirty="0" smtClean="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lang="pt-BR" sz="4000" dirty="0">
                    <a:solidFill>
                      <a:schemeClr val="tx1"/>
                    </a:solidFill>
                    <a:latin typeface="Times New Roman" panose="02020603050405020304" pitchFamily="18" charset="0"/>
                    <a:cs typeface="Times New Roman" panose="02020603050405020304" pitchFamily="18" charset="0"/>
                  </a:rPr>
                  <a:t>. </a:t>
                </a:r>
              </a:p>
            </p:txBody>
          </p:sp>
        </mc:Choice>
        <mc:Fallback>
          <p:sp>
            <p:nvSpPr>
              <p:cNvPr id="6" name="Rectangle 5"/>
              <p:cNvSpPr>
                <a:spLocks noRot="1" noChangeAspect="1" noMove="1" noResize="1" noEditPoints="1" noAdjustHandles="1" noChangeArrowheads="1" noChangeShapeType="1" noTextEdit="1"/>
              </p:cNvSpPr>
              <p:nvPr/>
            </p:nvSpPr>
            <p:spPr>
              <a:xfrm>
                <a:off x="2321511" y="3580539"/>
                <a:ext cx="13991848" cy="816955"/>
              </a:xfrm>
              <a:prstGeom prst="rect">
                <a:avLst/>
              </a:prstGeom>
              <a:blipFill>
                <a:blip r:embed="rId6"/>
                <a:stretch>
                  <a:fillRect l="-741" t="-1493" b="-298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2321511" y="4488796"/>
                <a:ext cx="13991848" cy="835293"/>
              </a:xfrm>
              <a:prstGeom prst="rect">
                <a:avLst/>
              </a:prstGeom>
            </p:spPr>
            <p:txBody>
              <a:bodyPr wrap="square">
                <a:spAutoFit/>
              </a:bodyPr>
              <a:lstStyle/>
              <a:p>
                <a:r>
                  <a:rPr lang="pt-BR" sz="4000" dirty="0">
                    <a:solidFill>
                      <a:schemeClr val="tx1"/>
                    </a:solidFill>
                    <a:latin typeface="Times New Roman" panose="02020603050405020304" pitchFamily="18" charset="0"/>
                    <a:cs typeface="Times New Roman" panose="02020603050405020304" pitchFamily="18" charset="0"/>
                  </a:rPr>
                  <a:t>Ta có: a </a:t>
                </a:r>
                <a14:m>
                  <m:oMath xmlns:m="http://schemas.openxmlformats.org/officeDocument/2006/math">
                    <m:r>
                      <m:rPr>
                        <m:nor/>
                      </m:rPr>
                      <a:rPr lang="en-US"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pt-BR" sz="4000" dirty="0">
                    <a:solidFill>
                      <a:schemeClr val="tx1"/>
                    </a:solidFill>
                    <a:latin typeface="Times New Roman" panose="02020603050405020304" pitchFamily="18" charset="0"/>
                    <a:cs typeface="Times New Roman" panose="02020603050405020304" pitchFamily="18" charset="0"/>
                  </a:rPr>
                  <a:t> b + c =</a:t>
                </a:r>
                <a14:m>
                  <m:oMath xmlns:m="http://schemas.openxmlformats.org/officeDocument/2006/math">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2</m:t>
                        </m:r>
                      </m:e>
                    </m:rad>
                  </m:oMath>
                </a14:m>
                <a:r>
                  <a:rPr lang="en-US"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a:t>
                </a:r>
                <a14:m>
                  <m:oMath xmlns:m="http://schemas.openxmlformats.org/officeDocument/2006/math">
                    <m:r>
                      <a:rPr lang="en-US" sz="4800"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48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4800" i="1" kern="100" dirty="0">
                        <a:solidFill>
                          <a:schemeClr val="tx1"/>
                        </a:solidFill>
                        <a:latin typeface="Cambria Math" panose="02040503050406030204" pitchFamily="18" charset="0"/>
                        <a:ea typeface="Times New Roman" panose="02020603050405020304" pitchFamily="18" charset="0"/>
                        <a:cs typeface="Times New Roman" panose="02020603050405020304" pitchFamily="18" charset="0"/>
                      </a:rPr>
                      <m:t> </m:t>
                    </m:r>
                    <m:rad>
                      <m:radPr>
                        <m:degHide m:val="on"/>
                        <m:ctrlPr>
                          <a:rPr lang="vi-VN" sz="4000" i="1" kern="100" dirty="0">
                            <a:solidFill>
                              <a:schemeClr val="tx1"/>
                            </a:solidFill>
                            <a:latin typeface="Cambria Math" panose="02040503050406030204" pitchFamily="18" charset="0"/>
                            <a:cs typeface="Times New Roman" panose="02020603050405020304" pitchFamily="18" charset="0"/>
                          </a:rPr>
                        </m:ctrlPr>
                      </m:radPr>
                      <m:deg/>
                      <m:e>
                        <m:r>
                          <a:rPr lang="en-US" sz="4000" i="1" kern="100" dirty="0">
                            <a:solidFill>
                              <a:schemeClr val="tx1"/>
                            </a:solidFill>
                            <a:latin typeface="Cambria Math" panose="02040503050406030204" pitchFamily="18" charset="0"/>
                            <a:cs typeface="Times New Roman" panose="02020603050405020304" pitchFamily="18" charset="0"/>
                          </a:rPr>
                          <m:t>2</m:t>
                        </m:r>
                      </m:e>
                    </m:rad>
                  </m:oMath>
                </a14:m>
                <a:r>
                  <a:rPr lang="vi-VN"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4000" dirty="0">
                    <a:solidFill>
                      <a:schemeClr val="tx1"/>
                    </a:solidFill>
                    <a:latin typeface="Times New Roman" panose="02020603050405020304" pitchFamily="18" charset="0"/>
                    <a:cs typeface="Times New Roman" panose="02020603050405020304" pitchFamily="18" charset="0"/>
                  </a:rPr>
                  <a:t> + </a:t>
                </a:r>
                <a:r>
                  <a:rPr lang="en-US" sz="4000" dirty="0">
                    <a:solidFill>
                      <a:schemeClr val="tx1"/>
                    </a:solidFill>
                    <a:latin typeface="Times New Roman" panose="02020603050405020304" pitchFamily="18" charset="0"/>
                    <a:cs typeface="Times New Roman" panose="02020603050405020304" pitchFamily="18" charset="0"/>
                  </a:rPr>
                  <a:t>1 </a:t>
                </a:r>
                <a:r>
                  <a:rPr lang="pt-BR" sz="4000" dirty="0">
                    <a:solidFill>
                      <a:schemeClr val="tx1"/>
                    </a:solidFill>
                    <a:latin typeface="Times New Roman" panose="02020603050405020304" pitchFamily="18" charset="0"/>
                    <a:cs typeface="Times New Roman" panose="02020603050405020304" pitchFamily="18" charset="0"/>
                  </a:rPr>
                  <a:t>= 0.</a:t>
                </a:r>
                <a:endParaRPr lang="el-GR" sz="4000" dirty="0">
                  <a:solidFill>
                    <a:schemeClr val="tx1"/>
                  </a:solidFill>
                  <a:latin typeface="Times New Roman" panose="02020603050405020304" pitchFamily="18"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2321511" y="4488796"/>
                <a:ext cx="13991848" cy="835293"/>
              </a:xfrm>
              <a:prstGeom prst="rect">
                <a:avLst/>
              </a:prstGeom>
              <a:blipFill>
                <a:blip r:embed="rId7"/>
                <a:stretch>
                  <a:fillRect l="-1569" t="-1460" b="-270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2321511" y="5727241"/>
                <a:ext cx="13991848" cy="2179251"/>
              </a:xfrm>
              <a:prstGeom prst="rect">
                <a:avLst/>
              </a:prstGeom>
            </p:spPr>
            <p:txBody>
              <a:bodyPr wrap="square">
                <a:spAutoFit/>
              </a:bodyPr>
              <a:lstStyle/>
              <a:p>
                <a:r>
                  <a:rPr lang="vi-VN" sz="4000" dirty="0">
                    <a:solidFill>
                      <a:prstClr val="black"/>
                    </a:solidFill>
                    <a:latin typeface="+mj-lt"/>
                  </a:rPr>
                  <a:t>Do đó phương trình có nghiệm x₁ =</a:t>
                </a:r>
                <a:r>
                  <a:rPr lang="en-US" sz="4000" dirty="0">
                    <a:solidFill>
                      <a:prstClr val="black"/>
                    </a:solidFill>
                    <a:latin typeface="+mj-lt"/>
                  </a:rPr>
                  <a:t> </a:t>
                </a:r>
                <a14:m>
                  <m:oMath xmlns:m="http://schemas.openxmlformats.org/officeDocument/2006/math">
                    <m:r>
                      <m:rPr>
                        <m:nor/>
                      </m:rPr>
                      <a:rPr lang="en-US" sz="4000" kern="100" dirty="0">
                        <a:solidFill>
                          <a:prstClr val="black"/>
                        </a:solidFill>
                        <a:latin typeface="+mj-lt"/>
                        <a:ea typeface="Times New Roman" panose="02020603050405020304" pitchFamily="18" charset="0"/>
                        <a:cs typeface="Times New Roman" panose="02020603050405020304" pitchFamily="18" charset="0"/>
                      </a:rPr>
                      <m:t>–</m:t>
                    </m:r>
                  </m:oMath>
                </a14:m>
                <a:r>
                  <a:rPr lang="vi-VN" sz="4000" dirty="0">
                    <a:solidFill>
                      <a:prstClr val="black"/>
                    </a:solidFill>
                    <a:latin typeface="+mj-lt"/>
                  </a:rPr>
                  <a:t> 1 và</a:t>
                </a:r>
                <a:r>
                  <a:rPr lang="en-US" sz="4000" dirty="0">
                    <a:solidFill>
                      <a:prstClr val="black"/>
                    </a:solidFill>
                    <a:latin typeface="+mj-lt"/>
                  </a:rPr>
                  <a:t> </a:t>
                </a:r>
                <a:r>
                  <a:rPr lang="vi-VN" sz="4000" dirty="0">
                    <a:solidFill>
                      <a:prstClr val="black"/>
                    </a:solidFill>
                    <a:latin typeface="+mj-lt"/>
                  </a:rPr>
                  <a:t>x₂ = </a:t>
                </a:r>
                <a14:m>
                  <m:oMath xmlns:m="http://schemas.openxmlformats.org/officeDocument/2006/math">
                    <m:f>
                      <m:fPr>
                        <m:ctrlPr>
                          <a:rPr lang="vi-VN" sz="4400" i="1" dirty="0">
                            <a:solidFill>
                              <a:prstClr val="black"/>
                            </a:solidFill>
                            <a:latin typeface="+mj-lt"/>
                          </a:rPr>
                        </m:ctrlPr>
                      </m:fPr>
                      <m:num>
                        <m:r>
                          <m:rPr>
                            <m:nor/>
                          </m:rPr>
                          <a:rPr lang="en-US" sz="4400" kern="100" dirty="0">
                            <a:solidFill>
                              <a:prstClr val="black"/>
                            </a:solidFill>
                            <a:latin typeface="+mj-lt"/>
                            <a:ea typeface="Times New Roman" panose="02020603050405020304" pitchFamily="18" charset="0"/>
                            <a:cs typeface="Times New Roman" panose="02020603050405020304" pitchFamily="18" charset="0"/>
                          </a:rPr>
                          <m:t>–</m:t>
                        </m:r>
                        <m:r>
                          <a:rPr lang="en-US" sz="4400" i="1" kern="100" dirty="0">
                            <a:solidFill>
                              <a:prstClr val="black"/>
                            </a:solidFill>
                            <a:latin typeface="+mj-lt"/>
                            <a:ea typeface="Times New Roman" panose="02020603050405020304" pitchFamily="18" charset="0"/>
                            <a:cs typeface="Times New Roman" panose="02020603050405020304" pitchFamily="18" charset="0"/>
                          </a:rPr>
                          <m:t> </m:t>
                        </m:r>
                        <m:r>
                          <m:rPr>
                            <m:nor/>
                          </m:rPr>
                          <a:rPr lang="en-US" sz="4400" b="0" i="0" kern="100" dirty="0" smtClean="0">
                            <a:solidFill>
                              <a:prstClr val="black"/>
                            </a:solidFill>
                            <a:latin typeface="+mj-lt"/>
                            <a:ea typeface="Times New Roman" panose="02020603050405020304" pitchFamily="18" charset="0"/>
                            <a:cs typeface="Times New Roman" panose="02020603050405020304" pitchFamily="18" charset="0"/>
                          </a:rPr>
                          <m:t>1</m:t>
                        </m:r>
                      </m:num>
                      <m:den>
                        <m:rad>
                          <m:radPr>
                            <m:degHide m:val="on"/>
                            <m:ctrlPr>
                              <a:rPr lang="vi-VN" sz="4400" i="1" kern="100" dirty="0">
                                <a:solidFill>
                                  <a:prstClr val="black"/>
                                </a:solidFill>
                                <a:latin typeface="+mj-lt"/>
                                <a:cs typeface="Times New Roman" panose="02020603050405020304" pitchFamily="18" charset="0"/>
                              </a:rPr>
                            </m:ctrlPr>
                          </m:radPr>
                          <m:deg/>
                          <m:e>
                            <m:r>
                              <a:rPr lang="en-US" sz="4400" b="0" i="1" kern="100" dirty="0" smtClean="0">
                                <a:solidFill>
                                  <a:prstClr val="black"/>
                                </a:solidFill>
                                <a:latin typeface="+mj-lt"/>
                                <a:cs typeface="Times New Roman" panose="02020603050405020304" pitchFamily="18" charset="0"/>
                              </a:rPr>
                              <m:t>2</m:t>
                            </m:r>
                          </m:e>
                        </m:rad>
                      </m:den>
                    </m:f>
                  </m:oMath>
                </a14:m>
                <a:r>
                  <a:rPr lang="vi-VN" sz="4000" dirty="0">
                    <a:solidFill>
                      <a:prstClr val="black"/>
                    </a:solidFill>
                    <a:latin typeface="+mj-lt"/>
                  </a:rPr>
                  <a:t>= </a:t>
                </a:r>
                <a14:m>
                  <m:oMath xmlns:m="http://schemas.openxmlformats.org/officeDocument/2006/math">
                    <m:f>
                      <m:fPr>
                        <m:ctrlPr>
                          <a:rPr lang="vi-VN" sz="6000" i="1" dirty="0">
                            <a:solidFill>
                              <a:prstClr val="black"/>
                            </a:solidFill>
                            <a:latin typeface="+mj-lt"/>
                          </a:rPr>
                        </m:ctrlPr>
                      </m:fPr>
                      <m:num>
                        <m:r>
                          <m:rPr>
                            <m:nor/>
                          </m:rPr>
                          <a:rPr lang="en-US" sz="6000" kern="100" dirty="0">
                            <a:solidFill>
                              <a:prstClr val="black"/>
                            </a:solidFill>
                            <a:latin typeface="+mj-lt"/>
                            <a:ea typeface="Times New Roman" panose="02020603050405020304" pitchFamily="18" charset="0"/>
                            <a:cs typeface="Times New Roman" panose="02020603050405020304" pitchFamily="18" charset="0"/>
                          </a:rPr>
                          <m:t>–</m:t>
                        </m:r>
                        <m:rad>
                          <m:radPr>
                            <m:degHide m:val="on"/>
                            <m:ctrlPr>
                              <a:rPr lang="vi-VN" sz="6000" i="1" kern="100" dirty="0">
                                <a:solidFill>
                                  <a:prstClr val="black"/>
                                </a:solidFill>
                                <a:latin typeface="+mj-lt"/>
                                <a:cs typeface="Times New Roman" panose="02020603050405020304" pitchFamily="18" charset="0"/>
                              </a:rPr>
                            </m:ctrlPr>
                          </m:radPr>
                          <m:deg/>
                          <m:e>
                            <m:r>
                              <a:rPr lang="en-US" sz="6000" b="0" i="1" kern="100" dirty="0" smtClean="0">
                                <a:solidFill>
                                  <a:prstClr val="black"/>
                                </a:solidFill>
                                <a:latin typeface="+mj-lt"/>
                                <a:cs typeface="Times New Roman" panose="02020603050405020304" pitchFamily="18" charset="0"/>
                              </a:rPr>
                              <m:t>2</m:t>
                            </m:r>
                          </m:e>
                        </m:rad>
                      </m:num>
                      <m:den>
                        <m:r>
                          <a:rPr lang="en-US" sz="6000" b="0" i="1" kern="100" dirty="0" smtClean="0">
                            <a:solidFill>
                              <a:prstClr val="black"/>
                            </a:solidFill>
                            <a:latin typeface="+mj-lt"/>
                            <a:ea typeface="Times New Roman" panose="02020603050405020304" pitchFamily="18" charset="0"/>
                            <a:cs typeface="Times New Roman" panose="02020603050405020304" pitchFamily="18" charset="0"/>
                          </a:rPr>
                          <m:t>2</m:t>
                        </m:r>
                      </m:den>
                    </m:f>
                  </m:oMath>
                </a14:m>
                <a:endParaRPr lang="el-GR" sz="4000" dirty="0">
                  <a:solidFill>
                    <a:prstClr val="black"/>
                  </a:solidFill>
                  <a:latin typeface="+mj-lt"/>
                </a:endParaRPr>
              </a:p>
              <a:p>
                <a:endParaRPr lang="el-GR" sz="4000" dirty="0">
                  <a:solidFill>
                    <a:prstClr val="black"/>
                  </a:solidFill>
                  <a:latin typeface="Google Sans"/>
                </a:endParaRPr>
              </a:p>
            </p:txBody>
          </p:sp>
        </mc:Choice>
        <mc:Fallback>
          <p:sp>
            <p:nvSpPr>
              <p:cNvPr id="14" name="Rectangle 13"/>
              <p:cNvSpPr>
                <a:spLocks noRot="1" noChangeAspect="1" noMove="1" noResize="1" noEditPoints="1" noAdjustHandles="1" noChangeArrowheads="1" noChangeShapeType="1" noTextEdit="1"/>
              </p:cNvSpPr>
              <p:nvPr/>
            </p:nvSpPr>
            <p:spPr>
              <a:xfrm>
                <a:off x="2321511" y="5727241"/>
                <a:ext cx="13991848" cy="2179251"/>
              </a:xfrm>
              <a:prstGeom prst="rect">
                <a:avLst/>
              </a:prstGeom>
              <a:blipFill>
                <a:blip r:embed="rId8"/>
                <a:stretch>
                  <a:fillRect l="-1569"/>
                </a:stretch>
              </a:blipFill>
            </p:spPr>
            <p:txBody>
              <a:bodyPr/>
              <a:lstStyle/>
              <a:p>
                <a:r>
                  <a:rPr lang="en-US">
                    <a:noFill/>
                  </a:rPr>
                  <a:t> </a:t>
                </a:r>
              </a:p>
            </p:txBody>
          </p:sp>
        </mc:Fallback>
      </mc:AlternateContent>
    </p:spTree>
    <p:extLst>
      <p:ext uri="{BB962C8B-B14F-4D97-AF65-F5344CB8AC3E}">
        <p14:creationId xmlns:p14="http://schemas.microsoft.com/office/powerpoint/2010/main" val="368420049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r>
              <a:rPr lang="en-US" sz="4500" b="1" dirty="0">
                <a:solidFill>
                  <a:prstClr val="white"/>
                </a:solidFill>
                <a:latin typeface="Arial"/>
                <a:ea typeface="Arial"/>
                <a:cs typeface="Arial"/>
                <a:sym typeface="Arial"/>
              </a:rPr>
              <a:t>Thực hành 3:</a:t>
            </a:r>
            <a:endParaRPr sz="4500" b="1" dirty="0">
              <a:solidFill>
                <a:prstClr val="white"/>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80090" y="7931991"/>
            <a:ext cx="2307909" cy="2355009"/>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905000" y="2090672"/>
                <a:ext cx="16154400" cy="707886"/>
              </a:xfrm>
              <a:prstGeom prst="rect">
                <a:avLst/>
              </a:prstGeom>
            </p:spPr>
            <p:txBody>
              <a:bodyPr wrap="square">
                <a:spAutoFit/>
              </a:bodyPr>
              <a:lstStyle/>
              <a:p>
                <a:r>
                  <a:rPr lang="vi-VN" sz="4000" dirty="0">
                    <a:solidFill>
                      <a:srgbClr val="202124"/>
                    </a:solidFill>
                    <a:latin typeface="+mj-lt"/>
                  </a:rPr>
                  <a:t>Giải phương trình: </a:t>
                </a:r>
                <a:r>
                  <a:rPr lang="en-US" sz="4000" dirty="0">
                    <a:solidFill>
                      <a:srgbClr val="202124"/>
                    </a:solidFill>
                    <a:latin typeface="+mj-lt"/>
                  </a:rPr>
                  <a:t>2</a:t>
                </a:r>
                <a:r>
                  <a:rPr lang="vi-VN" sz="4000" dirty="0">
                    <a:solidFill>
                      <a:srgbClr val="202124"/>
                    </a:solidFill>
                    <a:latin typeface="+mj-lt"/>
                  </a:rPr>
                  <a:t>x²</a:t>
                </a:r>
                <a14:m>
                  <m:oMath xmlns:m="http://schemas.openxmlformats.org/officeDocument/2006/math">
                    <m:r>
                      <m:rPr>
                        <m:nor/>
                      </m:rPr>
                      <a:rPr lang="en-US" sz="4000" kern="100" dirty="0">
                        <a:latin typeface="+mj-lt"/>
                        <a:ea typeface="Times New Roman" panose="02020603050405020304" pitchFamily="18" charset="0"/>
                        <a:cs typeface="Times New Roman" panose="02020603050405020304" pitchFamily="18" charset="0"/>
                      </a:rPr>
                      <m:t>–</m:t>
                    </m:r>
                  </m:oMath>
                </a14:m>
                <a:r>
                  <a:rPr lang="en-US" sz="4000" dirty="0">
                    <a:solidFill>
                      <a:srgbClr val="202124"/>
                    </a:solidFill>
                    <a:latin typeface="+mj-lt"/>
                  </a:rPr>
                  <a:t> 9</a:t>
                </a:r>
                <a:r>
                  <a:rPr lang="vi-VN" sz="4000" dirty="0">
                    <a:solidFill>
                      <a:srgbClr val="202124"/>
                    </a:solidFill>
                    <a:latin typeface="+mj-lt"/>
                  </a:rPr>
                  <a:t>x </a:t>
                </a:r>
                <a14:m>
                  <m:oMath xmlns:m="http://schemas.openxmlformats.org/officeDocument/2006/math">
                    <m:r>
                      <m:rPr>
                        <m:nor/>
                      </m:rPr>
                      <a:rPr lang="en-US" sz="4000" kern="100" dirty="0">
                        <a:latin typeface="+mj-lt"/>
                        <a:ea typeface="Times New Roman" panose="02020603050405020304" pitchFamily="18" charset="0"/>
                        <a:cs typeface="Times New Roman" panose="02020603050405020304" pitchFamily="18" charset="0"/>
                      </a:rPr>
                      <m:t>–</m:t>
                    </m:r>
                  </m:oMath>
                </a14:m>
                <a:r>
                  <a:rPr lang="en-US" sz="4000" dirty="0">
                    <a:solidFill>
                      <a:srgbClr val="202124"/>
                    </a:solidFill>
                    <a:latin typeface="+mj-lt"/>
                  </a:rPr>
                  <a:t> 11 </a:t>
                </a:r>
                <a:r>
                  <a:rPr lang="vi-VN" sz="4000" dirty="0">
                    <a:solidFill>
                      <a:srgbClr val="202124"/>
                    </a:solidFill>
                    <a:latin typeface="+mj-lt"/>
                  </a:rPr>
                  <a:t>=</a:t>
                </a:r>
                <a:r>
                  <a:rPr lang="en-US" sz="4000" dirty="0">
                    <a:solidFill>
                      <a:srgbClr val="202124"/>
                    </a:solidFill>
                    <a:latin typeface="+mj-lt"/>
                  </a:rPr>
                  <a:t> </a:t>
                </a:r>
                <a:r>
                  <a:rPr lang="vi-VN" sz="4000" dirty="0">
                    <a:solidFill>
                      <a:srgbClr val="202124"/>
                    </a:solidFill>
                    <a:latin typeface="+mj-lt"/>
                  </a:rPr>
                  <a:t>0.</a:t>
                </a:r>
                <a:endParaRPr lang="vi-VN" sz="4000" b="0" i="0" dirty="0">
                  <a:solidFill>
                    <a:srgbClr val="202124"/>
                  </a:solidFill>
                  <a:effectLst/>
                  <a:latin typeface="+mj-lt"/>
                </a:endParaRPr>
              </a:p>
            </p:txBody>
          </p:sp>
        </mc:Choice>
        <mc:Fallback>
          <p:sp>
            <p:nvSpPr>
              <p:cNvPr id="6" name="Rectangle 5"/>
              <p:cNvSpPr>
                <a:spLocks noRot="1" noChangeAspect="1" noMove="1" noResize="1" noEditPoints="1" noAdjustHandles="1" noChangeArrowheads="1" noChangeShapeType="1" noTextEdit="1"/>
              </p:cNvSpPr>
              <p:nvPr/>
            </p:nvSpPr>
            <p:spPr>
              <a:xfrm>
                <a:off x="1905000" y="2090672"/>
                <a:ext cx="16154400" cy="707886"/>
              </a:xfrm>
              <a:prstGeom prst="rect">
                <a:avLst/>
              </a:prstGeom>
              <a:blipFill>
                <a:blip r:embed="rId6"/>
                <a:stretch>
                  <a:fillRect l="-1358" t="-16379" b="-3706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2423111" y="4012339"/>
                <a:ext cx="13991848" cy="816955"/>
              </a:xfrm>
              <a:prstGeom prst="rect">
                <a:avLst/>
              </a:prstGeom>
            </p:spPr>
            <p:txBody>
              <a:bodyPr wrap="square">
                <a:spAutoFit/>
              </a:bodyPr>
              <a:lstStyle/>
              <a:p>
                <a:r>
                  <a:rPr lang="pt-BR" sz="4000" dirty="0">
                    <a:solidFill>
                      <a:prstClr val="black"/>
                    </a:solidFill>
                    <a:latin typeface="Times New Roman" panose="02020603050405020304" pitchFamily="18" charset="0"/>
                    <a:cs typeface="Times New Roman" panose="02020603050405020304" pitchFamily="18" charset="0"/>
                  </a:rPr>
                  <a:t> </a:t>
                </a:r>
                <a:r>
                  <a:rPr lang="pt-BR" sz="4000" dirty="0">
                    <a:solidFill>
                      <a:schemeClr val="tx1"/>
                    </a:solidFill>
                    <a:latin typeface="Times New Roman" panose="02020603050405020304" pitchFamily="18" charset="0"/>
                    <a:cs typeface="Times New Roman" panose="02020603050405020304" pitchFamily="18" charset="0"/>
                  </a:rPr>
                  <a:t>Phương trình có các hệ số a = </a:t>
                </a:r>
                <a14:m>
                  <m:oMath xmlns:m="http://schemas.openxmlformats.org/officeDocument/2006/math">
                    <m:r>
                      <a:rPr lang="en-US" sz="4000" b="0" i="1" kern="100" dirty="0" smtClean="0">
                        <a:solidFill>
                          <a:schemeClr val="tx1"/>
                        </a:solidFill>
                        <a:latin typeface="Cambria Math" panose="02040503050406030204" pitchFamily="18" charset="0"/>
                        <a:cs typeface="Times New Roman" panose="02020603050405020304" pitchFamily="18" charset="0"/>
                      </a:rPr>
                      <m:t>2</m:t>
                    </m:r>
                  </m:oMath>
                </a14:m>
                <a:r>
                  <a:rPr lang="pt-BR" sz="4000" dirty="0">
                    <a:solidFill>
                      <a:schemeClr val="tx1"/>
                    </a:solidFill>
                    <a:latin typeface="Times New Roman" panose="02020603050405020304" pitchFamily="18" charset="0"/>
                    <a:cs typeface="Times New Roman" panose="02020603050405020304" pitchFamily="18" charset="0"/>
                  </a:rPr>
                  <a:t>, b = </a:t>
                </a:r>
                <a14:m>
                  <m:oMath xmlns:m="http://schemas.openxmlformats.org/officeDocument/2006/math">
                    <m:r>
                      <m:rPr>
                        <m:nor/>
                      </m:rPr>
                      <a:rPr lang="en-US" sz="48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4000" b="0" i="1" kern="100" dirty="0" smtClean="0">
                        <a:solidFill>
                          <a:schemeClr val="tx1"/>
                        </a:solidFill>
                        <a:latin typeface="Cambria Math" panose="02040503050406030204" pitchFamily="18" charset="0"/>
                        <a:cs typeface="Times New Roman" panose="02020603050405020304" pitchFamily="18" charset="0"/>
                      </a:rPr>
                      <m:t>9</m:t>
                    </m:r>
                  </m:oMath>
                </a14:m>
                <a:r>
                  <a:rPr lang="pt-BR" sz="4000" dirty="0">
                    <a:solidFill>
                      <a:schemeClr val="tx1"/>
                    </a:solidFill>
                    <a:latin typeface="Times New Roman" panose="02020603050405020304" pitchFamily="18" charset="0"/>
                    <a:cs typeface="Times New Roman" panose="02020603050405020304" pitchFamily="18" charset="0"/>
                  </a:rPr>
                  <a:t>, c = </a:t>
                </a:r>
                <a14:m>
                  <m:oMath xmlns:m="http://schemas.openxmlformats.org/officeDocument/2006/math">
                    <m:r>
                      <m:rPr>
                        <m:nor/>
                      </m:rP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m:t>–</m:t>
                    </m:r>
                  </m:oMath>
                </a14:m>
                <a:r>
                  <a:rPr lang="pt-BR" sz="4000" dirty="0">
                    <a:solidFill>
                      <a:schemeClr val="tx1"/>
                    </a:solidFill>
                    <a:latin typeface="Times New Roman" panose="02020603050405020304" pitchFamily="18" charset="0"/>
                    <a:cs typeface="Times New Roman" panose="02020603050405020304" pitchFamily="18" charset="0"/>
                  </a:rPr>
                  <a:t>11. </a:t>
                </a:r>
              </a:p>
            </p:txBody>
          </p:sp>
        </mc:Choice>
        <mc:Fallback>
          <p:sp>
            <p:nvSpPr>
              <p:cNvPr id="17" name="Rectangle 16"/>
              <p:cNvSpPr>
                <a:spLocks noRot="1" noChangeAspect="1" noMove="1" noResize="1" noEditPoints="1" noAdjustHandles="1" noChangeArrowheads="1" noChangeShapeType="1" noTextEdit="1"/>
              </p:cNvSpPr>
              <p:nvPr/>
            </p:nvSpPr>
            <p:spPr>
              <a:xfrm>
                <a:off x="2423111" y="4012339"/>
                <a:ext cx="13991848" cy="816955"/>
              </a:xfrm>
              <a:prstGeom prst="rect">
                <a:avLst/>
              </a:prstGeom>
              <a:blipFill>
                <a:blip r:embed="rId7"/>
                <a:stretch>
                  <a:fillRect l="-610" t="-2239" b="-291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2423111" y="4920596"/>
                <a:ext cx="13991848" cy="816955"/>
              </a:xfrm>
              <a:prstGeom prst="rect">
                <a:avLst/>
              </a:prstGeom>
            </p:spPr>
            <p:txBody>
              <a:bodyPr wrap="square">
                <a:spAutoFit/>
              </a:bodyPr>
              <a:lstStyle/>
              <a:p>
                <a:r>
                  <a:rPr lang="pt-BR" sz="4000" dirty="0">
                    <a:solidFill>
                      <a:schemeClr val="tx1"/>
                    </a:solidFill>
                    <a:latin typeface="Times New Roman" panose="02020603050405020304" pitchFamily="18" charset="0"/>
                    <a:cs typeface="Times New Roman" panose="02020603050405020304" pitchFamily="18" charset="0"/>
                  </a:rPr>
                  <a:t>Ta có: a </a:t>
                </a:r>
                <a14:m>
                  <m:oMath xmlns:m="http://schemas.openxmlformats.org/officeDocument/2006/math">
                    <m:r>
                      <m:rPr>
                        <m:nor/>
                      </m:rP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m:t>–</m:t>
                    </m:r>
                  </m:oMath>
                </a14:m>
                <a:r>
                  <a:rPr lang="pt-BR" sz="4000" dirty="0">
                    <a:solidFill>
                      <a:schemeClr val="tx1"/>
                    </a:solidFill>
                    <a:latin typeface="Times New Roman" panose="02020603050405020304" pitchFamily="18" charset="0"/>
                    <a:cs typeface="Times New Roman" panose="02020603050405020304" pitchFamily="18" charset="0"/>
                  </a:rPr>
                  <a:t> b + c = 2</a:t>
                </a:r>
                <a14:m>
                  <m:oMath xmlns:m="http://schemas.openxmlformats.org/officeDocument/2006/math">
                    <m:r>
                      <a:rPr lang="en-US" sz="3200" b="0" i="1" smtClean="0">
                        <a:solidFill>
                          <a:schemeClr val="tx1"/>
                        </a:solidFill>
                        <a:latin typeface="Cambria Math" panose="02040503050406030204" pitchFamily="18" charset="0"/>
                      </a:rPr>
                      <m:t> </m:t>
                    </m:r>
                    <m:r>
                      <m:rPr>
                        <m:nor/>
                      </m:rP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14:m>
                  <m:oMath xmlns:m="http://schemas.openxmlformats.org/officeDocument/2006/math">
                    <m:r>
                      <m:rPr>
                        <m:nor/>
                      </m:rPr>
                      <a:rPr lang="en-US" sz="48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9</a:t>
                </a:r>
                <a:r>
                  <a:rPr lang="vi-VN" sz="4000" kern="1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4000" dirty="0">
                    <a:solidFill>
                      <a:schemeClr val="tx1"/>
                    </a:solidFill>
                    <a:latin typeface="Times New Roman" panose="02020603050405020304" pitchFamily="18" charset="0"/>
                    <a:cs typeface="Times New Roman" panose="02020603050405020304" pitchFamily="18" charset="0"/>
                  </a:rPr>
                  <a:t> + </a:t>
                </a:r>
                <a:r>
                  <a:rPr lang="en-US" sz="4000" dirty="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r>
                      <m:rPr>
                        <m:nor/>
                      </m:rP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4000" dirty="0">
                    <a:solidFill>
                      <a:schemeClr val="tx1"/>
                    </a:solidFill>
                    <a:latin typeface="Times New Roman" panose="02020603050405020304" pitchFamily="18" charset="0"/>
                    <a:cs typeface="Times New Roman" panose="02020603050405020304" pitchFamily="18" charset="0"/>
                  </a:rPr>
                  <a:t>11) </a:t>
                </a:r>
                <a:r>
                  <a:rPr lang="pt-BR" sz="4000" dirty="0">
                    <a:solidFill>
                      <a:schemeClr val="tx1"/>
                    </a:solidFill>
                    <a:latin typeface="Times New Roman" panose="02020603050405020304" pitchFamily="18" charset="0"/>
                    <a:cs typeface="Times New Roman" panose="02020603050405020304" pitchFamily="18" charset="0"/>
                  </a:rPr>
                  <a:t>= 0.</a:t>
                </a:r>
                <a:endParaRPr lang="el-GR" sz="4000" dirty="0">
                  <a:solidFill>
                    <a:schemeClr val="tx1"/>
                  </a:solidFill>
                  <a:latin typeface="Times New Roman" panose="02020603050405020304" pitchFamily="18" charset="0"/>
                  <a:cs typeface="Times New Roman" panose="02020603050405020304" pitchFamily="18"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2423111" y="4920596"/>
                <a:ext cx="13991848" cy="816955"/>
              </a:xfrm>
              <a:prstGeom prst="rect">
                <a:avLst/>
              </a:prstGeom>
              <a:blipFill>
                <a:blip r:embed="rId8"/>
                <a:stretch>
                  <a:fillRect l="-1524" t="-2239" b="-291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2423111" y="6159041"/>
                <a:ext cx="13991848" cy="2037161"/>
              </a:xfrm>
              <a:prstGeom prst="rect">
                <a:avLst/>
              </a:prstGeom>
            </p:spPr>
            <p:txBody>
              <a:bodyPr wrap="square">
                <a:spAutoFit/>
              </a:bodyPr>
              <a:lstStyle/>
              <a:p>
                <a:r>
                  <a:rPr lang="vi-VN" sz="4000" dirty="0">
                    <a:latin typeface="+mj-lt"/>
                  </a:rPr>
                  <a:t>Do đó phương trình có nghiệm x₁ = </a:t>
                </a:r>
                <a14:m>
                  <m:oMath xmlns:m="http://schemas.openxmlformats.org/officeDocument/2006/math">
                    <m:r>
                      <m:rPr>
                        <m:nor/>
                      </m:rPr>
                      <a:rPr lang="en-US" sz="4000" kern="100" dirty="0">
                        <a:latin typeface="+mj-lt"/>
                        <a:ea typeface="Times New Roman" panose="02020603050405020304" pitchFamily="18" charset="0"/>
                        <a:cs typeface="Times New Roman" panose="02020603050405020304" pitchFamily="18" charset="0"/>
                      </a:rPr>
                      <m:t>–</m:t>
                    </m:r>
                    <m:r>
                      <a:rPr lang="en-US" sz="4000" i="1" kern="100" dirty="0">
                        <a:latin typeface="+mj-lt"/>
                        <a:ea typeface="Times New Roman" panose="02020603050405020304" pitchFamily="18" charset="0"/>
                        <a:cs typeface="Times New Roman" panose="02020603050405020304" pitchFamily="18" charset="0"/>
                      </a:rPr>
                      <m:t> </m:t>
                    </m:r>
                  </m:oMath>
                </a14:m>
                <a:r>
                  <a:rPr lang="vi-VN" sz="4000" dirty="0">
                    <a:latin typeface="+mj-lt"/>
                  </a:rPr>
                  <a:t>1 và</a:t>
                </a:r>
                <a:r>
                  <a:rPr lang="en-US" sz="4000" dirty="0">
                    <a:latin typeface="+mj-lt"/>
                  </a:rPr>
                  <a:t> </a:t>
                </a:r>
                <a:r>
                  <a:rPr lang="vi-VN" sz="4000" dirty="0">
                    <a:latin typeface="+mj-lt"/>
                  </a:rPr>
                  <a:t>x₂ = </a:t>
                </a:r>
                <a14:m>
                  <m:oMath xmlns:m="http://schemas.openxmlformats.org/officeDocument/2006/math">
                    <m:f>
                      <m:fPr>
                        <m:ctrlPr>
                          <a:rPr lang="vi-VN" sz="6000" i="1" dirty="0">
                            <a:latin typeface="+mj-lt"/>
                          </a:rPr>
                        </m:ctrlPr>
                      </m:fPr>
                      <m:num>
                        <m:r>
                          <a:rPr lang="en-US" sz="6000" b="0" i="1" kern="100" dirty="0" smtClean="0">
                            <a:latin typeface="+mj-lt"/>
                            <a:ea typeface="Times New Roman" panose="02020603050405020304" pitchFamily="18" charset="0"/>
                            <a:cs typeface="Times New Roman" panose="02020603050405020304" pitchFamily="18" charset="0"/>
                          </a:rPr>
                          <m:t>11</m:t>
                        </m:r>
                      </m:num>
                      <m:den>
                        <m:r>
                          <a:rPr lang="en-US" sz="6000" b="0" i="1" kern="100" dirty="0" smtClean="0">
                            <a:latin typeface="+mj-lt"/>
                            <a:cs typeface="Times New Roman" panose="02020603050405020304" pitchFamily="18" charset="0"/>
                          </a:rPr>
                          <m:t>2</m:t>
                        </m:r>
                      </m:den>
                    </m:f>
                  </m:oMath>
                </a14:m>
                <a:endParaRPr lang="el-GR" sz="4000" dirty="0">
                  <a:latin typeface="+mj-lt"/>
                </a:endParaRPr>
              </a:p>
              <a:p>
                <a:endParaRPr lang="el-GR" sz="4000" dirty="0">
                  <a:solidFill>
                    <a:schemeClr val="tx1"/>
                  </a:solidFill>
                  <a:latin typeface="Google Sans"/>
                </a:endParaRPr>
              </a:p>
            </p:txBody>
          </p:sp>
        </mc:Choice>
        <mc:Fallback>
          <p:sp>
            <p:nvSpPr>
              <p:cNvPr id="23" name="Rectangle 22"/>
              <p:cNvSpPr>
                <a:spLocks noRot="1" noChangeAspect="1" noMove="1" noResize="1" noEditPoints="1" noAdjustHandles="1" noChangeArrowheads="1" noChangeShapeType="1" noTextEdit="1"/>
              </p:cNvSpPr>
              <p:nvPr/>
            </p:nvSpPr>
            <p:spPr>
              <a:xfrm>
                <a:off x="2423111" y="6159041"/>
                <a:ext cx="13991848" cy="2037161"/>
              </a:xfrm>
              <a:prstGeom prst="rect">
                <a:avLst/>
              </a:prstGeom>
              <a:blipFill>
                <a:blip r:embed="rId9"/>
                <a:stretch>
                  <a:fillRect l="-1524"/>
                </a:stretch>
              </a:blipFill>
            </p:spPr>
            <p:txBody>
              <a:bodyPr/>
              <a:lstStyle/>
              <a:p>
                <a:r>
                  <a:rPr lang="en-US">
                    <a:noFill/>
                  </a:rPr>
                  <a:t> </a:t>
                </a:r>
              </a:p>
            </p:txBody>
          </p:sp>
        </mc:Fallback>
      </mc:AlternateContent>
      <p:pic>
        <p:nvPicPr>
          <p:cNvPr id="2" name="Picture 1"/>
          <p:cNvPicPr>
            <a:picLocks noChangeAspect="1"/>
          </p:cNvPicPr>
          <p:nvPr/>
        </p:nvPicPr>
        <p:blipFill>
          <a:blip r:embed="rId10"/>
          <a:stretch>
            <a:fillRect/>
          </a:stretch>
        </p:blipFill>
        <p:spPr>
          <a:xfrm>
            <a:off x="80334" y="1517439"/>
            <a:ext cx="1536803" cy="1438290"/>
          </a:xfrm>
          <a:prstGeom prst="rect">
            <a:avLst/>
          </a:prstGeom>
        </p:spPr>
      </p:pic>
    </p:spTree>
    <p:extLst>
      <p:ext uri="{BB962C8B-B14F-4D97-AF65-F5344CB8AC3E}">
        <p14:creationId xmlns:p14="http://schemas.microsoft.com/office/powerpoint/2010/main" val="36933561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923330"/>
            </a:xfrm>
            <a:prstGeom prst="rect">
              <a:avLst/>
            </a:prstGeom>
          </p:spPr>
          <p:txBody>
            <a:bodyPr wrap="square">
              <a:spAutoFit/>
            </a:bodyPr>
            <a:lstStyle/>
            <a:p>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lang="nl-NL" sz="5400" b="1" dirty="0">
                  <a:latin typeface="Arial" panose="020B0604020202020204" pitchFamily="34" charset="0"/>
                  <a:ea typeface="Calibri" panose="020F0502020204030204" pitchFamily="34" charset="0"/>
                  <a:cs typeface="Arial" panose="020B0604020202020204" pitchFamily="34" charset="0"/>
                </a:rPr>
                <a:t>TÌM HAI SỐ KHI BIẾT TỔNG VÀ TÍCH</a:t>
              </a:r>
              <a:endParaRPr lang="en-US" sz="5400" dirty="0">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0" y="495300"/>
            <a:ext cx="1074019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HOẠT ĐỘNG NHÓM KHĂN PHỦ BÀN 2</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a16="http://schemas.microsoft.com/office/drawing/2014/main" id="{01E3F9C3-F031-CB98-774D-A1CEF934FE62}"/>
              </a:ext>
            </a:extLst>
          </p:cNvPr>
          <p:cNvSpPr/>
          <p:nvPr/>
        </p:nvSpPr>
        <p:spPr>
          <a:xfrm>
            <a:off x="271552" y="4834093"/>
            <a:ext cx="5325497" cy="769441"/>
          </a:xfrm>
          <a:prstGeom prst="rect">
            <a:avLst/>
          </a:prstGeom>
        </p:spPr>
        <p:txBody>
          <a:bodyPr wrap="none">
            <a:spAutoFit/>
          </a:bodyPr>
          <a:lstStyle/>
          <a:p>
            <a:r>
              <a:rPr lang="en-US" sz="4400" b="1" u="sng" dirty="0">
                <a:solidFill>
                  <a:prstClr val="black"/>
                </a:solidFill>
                <a:latin typeface="Arial" panose="020B0604020202020204" pitchFamily="34" charset="0"/>
                <a:ea typeface="Calibri" panose="020F0502020204030204" pitchFamily="34" charset="0"/>
                <a:cs typeface="Arial" panose="020B0604020202020204" pitchFamily="34" charset="0"/>
              </a:rPr>
              <a:t>Kết quả hoạt động:</a:t>
            </a:r>
            <a:endParaRPr lang="en-US" sz="2400" b="1" u="sng" dirty="0"/>
          </a:p>
        </p:txBody>
      </p:sp>
      <p:sp>
        <p:nvSpPr>
          <p:cNvPr id="5" name="Rectangle 4"/>
          <p:cNvSpPr/>
          <p:nvPr/>
        </p:nvSpPr>
        <p:spPr>
          <a:xfrm>
            <a:off x="2934301" y="1971771"/>
            <a:ext cx="14363099" cy="2862322"/>
          </a:xfrm>
          <a:prstGeom prst="rect">
            <a:avLst/>
          </a:prstGeom>
        </p:spPr>
        <p:txBody>
          <a:bodyPr wrap="square">
            <a:spAutoFit/>
          </a:bodyPr>
          <a:lstStyle/>
          <a:p>
            <a:pPr algn="just"/>
            <a:r>
              <a:rPr lang="vi-VN" sz="6000" dirty="0">
                <a:latin typeface="+mj-lt"/>
              </a:rPr>
              <a:t>Cho hai số có tổng bằng 5 và tích bằng 6.</a:t>
            </a:r>
          </a:p>
          <a:p>
            <a:pPr algn="just"/>
            <a:r>
              <a:rPr lang="vi-VN" sz="6000" dirty="0">
                <a:latin typeface="+mj-lt"/>
              </a:rPr>
              <a:t>a) Gọi một số là x. Tính số còn lại theo x.</a:t>
            </a:r>
          </a:p>
          <a:p>
            <a:pPr algn="just"/>
            <a:r>
              <a:rPr lang="vi-VN" sz="6000" dirty="0">
                <a:latin typeface="+mj-lt"/>
              </a:rPr>
              <a:t>b) Lập phương trình bậc hai ẩn x.</a:t>
            </a:r>
            <a:endParaRPr lang="vi-VN" sz="6000" b="0" i="0" dirty="0">
              <a:effectLst/>
              <a:latin typeface="+mj-lt"/>
            </a:endParaRPr>
          </a:p>
        </p:txBody>
      </p:sp>
      <p:sp>
        <p:nvSpPr>
          <p:cNvPr id="11" name="Rectangle 10"/>
          <p:cNvSpPr/>
          <p:nvPr/>
        </p:nvSpPr>
        <p:spPr>
          <a:xfrm>
            <a:off x="1774778" y="5747149"/>
            <a:ext cx="13859232" cy="923330"/>
          </a:xfrm>
          <a:prstGeom prst="rect">
            <a:avLst/>
          </a:prstGeom>
        </p:spPr>
        <p:txBody>
          <a:bodyPr wrap="square">
            <a:spAutoFit/>
          </a:bodyPr>
          <a:lstStyle/>
          <a:p>
            <a:pPr lvl="0"/>
            <a:r>
              <a:rPr lang="en-US" sz="5400" dirty="0">
                <a:solidFill>
                  <a:srgbClr val="7030A0"/>
                </a:solidFill>
                <a:latin typeface="Times New Roman" panose="02020603050405020304" pitchFamily="18" charset="0"/>
                <a:cs typeface="Times New Roman" panose="02020603050405020304" pitchFamily="18" charset="0"/>
              </a:rPr>
              <a:t>a) Số còn lại theo x là: 5 – x </a:t>
            </a:r>
            <a:endParaRPr lang="vi-VN" sz="5400" dirty="0">
              <a:solidFill>
                <a:srgbClr val="202124"/>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245310" y="1852356"/>
            <a:ext cx="2183238" cy="1309943"/>
          </a:xfrm>
          <a:prstGeom prst="rect">
            <a:avLst/>
          </a:prstGeom>
        </p:spPr>
      </p:pic>
      <p:sp>
        <p:nvSpPr>
          <p:cNvPr id="12" name="Rectangle 11"/>
          <p:cNvSpPr/>
          <p:nvPr/>
        </p:nvSpPr>
        <p:spPr>
          <a:xfrm>
            <a:off x="1793363" y="6805431"/>
            <a:ext cx="13859232" cy="2585323"/>
          </a:xfrm>
          <a:prstGeom prst="rect">
            <a:avLst/>
          </a:prstGeom>
        </p:spPr>
        <p:txBody>
          <a:bodyPr wrap="square">
            <a:spAutoFit/>
          </a:bodyPr>
          <a:lstStyle/>
          <a:p>
            <a:pPr lvl="0"/>
            <a:r>
              <a:rPr lang="en-US" sz="5400" dirty="0">
                <a:solidFill>
                  <a:srgbClr val="7030A0"/>
                </a:solidFill>
                <a:latin typeface="Times New Roman" panose="02020603050405020304" pitchFamily="18" charset="0"/>
                <a:cs typeface="Times New Roman" panose="02020603050405020304" pitchFamily="18" charset="0"/>
              </a:rPr>
              <a:t>b) Theo bài toán ta có x(5 – x) = 6</a:t>
            </a:r>
          </a:p>
          <a:p>
            <a:pPr lvl="0"/>
            <a:r>
              <a:rPr lang="en-US" sz="5400" dirty="0">
                <a:solidFill>
                  <a:srgbClr val="7030A0"/>
                </a:solidFill>
                <a:latin typeface="Times New Roman" panose="02020603050405020304" pitchFamily="18" charset="0"/>
                <a:cs typeface="Times New Roman" panose="02020603050405020304" pitchFamily="18" charset="0"/>
              </a:rPr>
              <a:t>                                    5x – x</a:t>
            </a:r>
            <a:r>
              <a:rPr lang="en-US" sz="5400" baseline="30000" dirty="0">
                <a:solidFill>
                  <a:srgbClr val="7030A0"/>
                </a:solidFill>
                <a:latin typeface="Times New Roman" panose="02020603050405020304" pitchFamily="18" charset="0"/>
                <a:cs typeface="Times New Roman" panose="02020603050405020304" pitchFamily="18" charset="0"/>
              </a:rPr>
              <a:t>2</a:t>
            </a:r>
            <a:r>
              <a:rPr lang="en-US" sz="5400" dirty="0">
                <a:solidFill>
                  <a:srgbClr val="7030A0"/>
                </a:solidFill>
                <a:latin typeface="Times New Roman" panose="02020603050405020304" pitchFamily="18" charset="0"/>
                <a:cs typeface="Times New Roman" panose="02020603050405020304" pitchFamily="18" charset="0"/>
              </a:rPr>
              <a:t> = 6</a:t>
            </a:r>
          </a:p>
          <a:p>
            <a:pPr lvl="0"/>
            <a:r>
              <a:rPr lang="en-US" sz="5400" dirty="0">
                <a:solidFill>
                  <a:srgbClr val="7030A0"/>
                </a:solidFill>
                <a:latin typeface="Times New Roman" panose="02020603050405020304" pitchFamily="18" charset="0"/>
                <a:cs typeface="Times New Roman" panose="02020603050405020304" pitchFamily="18" charset="0"/>
              </a:rPr>
              <a:t>                                    x</a:t>
            </a:r>
            <a:r>
              <a:rPr lang="en-US" sz="5400" baseline="30000" dirty="0">
                <a:solidFill>
                  <a:srgbClr val="7030A0"/>
                </a:solidFill>
                <a:latin typeface="Times New Roman" panose="02020603050405020304" pitchFamily="18" charset="0"/>
                <a:cs typeface="Times New Roman" panose="02020603050405020304" pitchFamily="18" charset="0"/>
              </a:rPr>
              <a:t>2</a:t>
            </a:r>
            <a:r>
              <a:rPr lang="en-US" sz="5400" dirty="0">
                <a:solidFill>
                  <a:srgbClr val="7030A0"/>
                </a:solidFill>
                <a:latin typeface="Times New Roman" panose="02020603050405020304" pitchFamily="18" charset="0"/>
                <a:cs typeface="Times New Roman" panose="02020603050405020304" pitchFamily="18" charset="0"/>
              </a:rPr>
              <a:t> – 5x + 6 = 0</a:t>
            </a:r>
            <a:endParaRPr lang="vi-VN" sz="5400" dirty="0">
              <a:solidFill>
                <a:srgbClr val="20212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8635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2546" y="1683486"/>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solidFill>
                    <a:prstClr val="black"/>
                  </a:solidFill>
                </a:endParaRPr>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solidFill>
                    <a:prstClr val="black"/>
                  </a:solidFill>
                </a:endParaRPr>
              </a:p>
            </p:txBody>
          </p:sp>
        </p:grpSp>
        <p:sp>
          <p:nvSpPr>
            <p:cNvPr id="27" name="Google Shape;197;p7"/>
            <p:cNvSpPr txBox="1"/>
            <p:nvPr/>
          </p:nvSpPr>
          <p:spPr>
            <a:xfrm>
              <a:off x="7240637" y="291382"/>
              <a:ext cx="4419480" cy="1015622"/>
            </a:xfrm>
            <a:prstGeom prst="rect">
              <a:avLst/>
            </a:prstGeom>
            <a:noFill/>
            <a:ln>
              <a:noFill/>
            </a:ln>
          </p:spPr>
          <p:txBody>
            <a:bodyPr spcFirstLastPara="1" wrap="square" lIns="91425" tIns="45700" rIns="91425" bIns="45700" anchor="t" anchorCtr="0">
              <a:spAutoFit/>
            </a:bodyPr>
            <a:lstStyle/>
            <a:p>
              <a:pPr algn="ctr"/>
              <a:r>
                <a:rPr lang="en-US" sz="6000" b="1" u="sng" dirty="0">
                  <a:solidFill>
                    <a:prstClr val="black"/>
                  </a:solidFill>
                  <a:latin typeface="Arial" panose="020B0604020202020204" pitchFamily="34" charset="0"/>
                  <a:ea typeface="Calibri" panose="020F0502020204030204" pitchFamily="34" charset="0"/>
                  <a:cs typeface="Arial" panose="020B0604020202020204" pitchFamily="34" charset="0"/>
                </a:rPr>
                <a:t>Định lí:</a:t>
              </a:r>
              <a:endParaRPr lang="en-US" sz="6000" b="1" u="sng" dirty="0">
                <a:solidFill>
                  <a:prstClr val="black"/>
                </a:solidFil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58910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pic>
        <p:nvPicPr>
          <p:cNvPr id="14" name="Picture 13"/>
          <p:cNvPicPr>
            <a:picLocks noChangeAspect="1"/>
          </p:cNvPicPr>
          <p:nvPr/>
        </p:nvPicPr>
        <p:blipFill>
          <a:blip r:embed="rId8"/>
          <a:stretch>
            <a:fillRect/>
          </a:stretch>
        </p:blipFill>
        <p:spPr>
          <a:xfrm>
            <a:off x="909781" y="3589788"/>
            <a:ext cx="15547130" cy="2820561"/>
          </a:xfrm>
          <a:prstGeom prst="rect">
            <a:avLst/>
          </a:prstGeom>
        </p:spPr>
      </p:pic>
      <p:sp>
        <p:nvSpPr>
          <p:cNvPr id="15" name="Rectangle 14"/>
          <p:cNvSpPr/>
          <p:nvPr/>
        </p:nvSpPr>
        <p:spPr>
          <a:xfrm>
            <a:off x="2209799" y="3964771"/>
            <a:ext cx="15420431" cy="2585323"/>
          </a:xfrm>
          <a:prstGeom prst="rect">
            <a:avLst/>
          </a:prstGeom>
        </p:spPr>
        <p:txBody>
          <a:bodyPr wrap="square">
            <a:spAutoFit/>
          </a:bodyPr>
          <a:lstStyle/>
          <a:p>
            <a:pPr algn="just"/>
            <a:r>
              <a:rPr lang="vi-VN" sz="5400" b="1" dirty="0">
                <a:solidFill>
                  <a:srgbClr val="C00000"/>
                </a:solidFill>
                <a:latin typeface="+mj-lt"/>
              </a:rPr>
              <a:t>Nếu hai số có tổng bằng S và tích bằng P thì hai số đó là nghiệm của phương trình</a:t>
            </a:r>
            <a:r>
              <a:rPr lang="en-US" sz="5400" b="1" dirty="0">
                <a:solidFill>
                  <a:srgbClr val="C00000"/>
                </a:solidFill>
                <a:latin typeface="+mj-lt"/>
              </a:rPr>
              <a:t>:</a:t>
            </a:r>
            <a:endParaRPr lang="vi-VN" sz="5400" b="1" dirty="0">
              <a:solidFill>
                <a:srgbClr val="C00000"/>
              </a:solidFill>
              <a:latin typeface="+mj-lt"/>
            </a:endParaRPr>
          </a:p>
          <a:p>
            <a:pPr algn="ctr"/>
            <a:r>
              <a:rPr lang="en-US" sz="5400" b="1" dirty="0">
                <a:solidFill>
                  <a:srgbClr val="C00000"/>
                </a:solidFill>
                <a:latin typeface="+mj-lt"/>
              </a:rPr>
              <a:t>x</a:t>
            </a:r>
            <a:r>
              <a:rPr lang="en-US" sz="5400" b="1" baseline="30000" dirty="0">
                <a:solidFill>
                  <a:srgbClr val="C00000"/>
                </a:solidFill>
                <a:latin typeface="+mj-lt"/>
              </a:rPr>
              <a:t>2</a:t>
            </a:r>
            <a:r>
              <a:rPr lang="en-US" sz="5400" b="1" dirty="0">
                <a:solidFill>
                  <a:srgbClr val="C00000"/>
                </a:solidFill>
                <a:latin typeface="+mj-lt"/>
              </a:rPr>
              <a:t> – </a:t>
            </a:r>
            <a:r>
              <a:rPr lang="vi-VN" sz="5400" b="1" dirty="0">
                <a:solidFill>
                  <a:srgbClr val="C00000"/>
                </a:solidFill>
                <a:latin typeface="+mj-lt"/>
              </a:rPr>
              <a:t>Sx</a:t>
            </a:r>
            <a:r>
              <a:rPr lang="en-US" sz="5400" b="1" dirty="0">
                <a:solidFill>
                  <a:srgbClr val="C00000"/>
                </a:solidFill>
                <a:latin typeface="+mj-lt"/>
              </a:rPr>
              <a:t> </a:t>
            </a:r>
            <a:r>
              <a:rPr lang="vi-VN" sz="5400" b="1" dirty="0">
                <a:solidFill>
                  <a:srgbClr val="C00000"/>
                </a:solidFill>
                <a:latin typeface="+mj-lt"/>
              </a:rPr>
              <a:t>+</a:t>
            </a:r>
            <a:r>
              <a:rPr lang="en-US" sz="5400" b="1" dirty="0">
                <a:solidFill>
                  <a:srgbClr val="C00000"/>
                </a:solidFill>
                <a:latin typeface="+mj-lt"/>
              </a:rPr>
              <a:t> </a:t>
            </a:r>
            <a:r>
              <a:rPr lang="vi-VN" sz="5400" b="1" dirty="0">
                <a:solidFill>
                  <a:srgbClr val="C00000"/>
                </a:solidFill>
                <a:latin typeface="+mj-lt"/>
              </a:rPr>
              <a:t>P=0.</a:t>
            </a:r>
            <a:r>
              <a:rPr lang="en-US" sz="5400" b="1" dirty="0">
                <a:solidFill>
                  <a:srgbClr val="C00000"/>
                </a:solidFill>
                <a:latin typeface="+mj-lt"/>
              </a:rPr>
              <a:t> </a:t>
            </a:r>
            <a:endParaRPr lang="vi-VN" sz="4000" dirty="0">
              <a:solidFill>
                <a:srgbClr val="202124"/>
              </a:solidFill>
              <a:latin typeface="+mj-lt"/>
            </a:endParaRPr>
          </a:p>
        </p:txBody>
      </p:sp>
      <p:sp>
        <p:nvSpPr>
          <p:cNvPr id="2" name="Rectangle 1"/>
          <p:cNvSpPr/>
          <p:nvPr/>
        </p:nvSpPr>
        <p:spPr>
          <a:xfrm>
            <a:off x="1695349" y="7602135"/>
            <a:ext cx="9820509" cy="707886"/>
          </a:xfrm>
          <a:prstGeom prst="rect">
            <a:avLst/>
          </a:prstGeom>
        </p:spPr>
        <p:txBody>
          <a:bodyPr wrap="none">
            <a:spAutoFit/>
          </a:bodyPr>
          <a:lstStyle/>
          <a:p>
            <a:r>
              <a:rPr lang="en-US" sz="4000" i="1" dirty="0">
                <a:solidFill>
                  <a:srgbClr val="002060"/>
                </a:solidFill>
                <a:latin typeface="Times New Roman" panose="02020603050405020304" pitchFamily="18" charset="0"/>
                <a:cs typeface="Times New Roman" panose="02020603050405020304" pitchFamily="18" charset="0"/>
              </a:rPr>
              <a:t>Chú ý</a:t>
            </a:r>
            <a:r>
              <a:rPr lang="en-US" sz="4000" dirty="0">
                <a:latin typeface="Times New Roman" panose="02020603050405020304" pitchFamily="18" charset="0"/>
                <a:cs typeface="Times New Roman" panose="02020603050405020304" pitchFamily="18" charset="0"/>
              </a:rPr>
              <a:t>: Điều kiện để có hai số đó là S² - 4P ≥ 0.</a:t>
            </a:r>
          </a:p>
        </p:txBody>
      </p:sp>
    </p:spTree>
    <p:extLst>
      <p:ext uri="{BB962C8B-B14F-4D97-AF65-F5344CB8AC3E}">
        <p14:creationId xmlns:p14="http://schemas.microsoft.com/office/powerpoint/2010/main" val="326137627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6"/>
          <a:stretch>
            <a:fillRect/>
          </a:stretch>
        </p:blipFill>
        <p:spPr>
          <a:xfrm>
            <a:off x="572624" y="586594"/>
            <a:ext cx="1554615" cy="1438781"/>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7852" flipH="1">
            <a:off x="17140829" y="8369615"/>
            <a:ext cx="1124729" cy="1649603"/>
          </a:xfrm>
          <a:prstGeom prst="rect">
            <a:avLst/>
          </a:prstGeom>
        </p:spPr>
      </p:pic>
      <p:sp>
        <p:nvSpPr>
          <p:cNvPr id="4" name="Rectangle 3"/>
          <p:cNvSpPr/>
          <p:nvPr/>
        </p:nvSpPr>
        <p:spPr>
          <a:xfrm>
            <a:off x="425914" y="2411006"/>
            <a:ext cx="9144000" cy="3046988"/>
          </a:xfrm>
          <a:prstGeom prst="rect">
            <a:avLst/>
          </a:prstGeom>
        </p:spPr>
        <p:txBody>
          <a:bodyPr>
            <a:spAutoFit/>
          </a:bodyPr>
          <a:lstStyle/>
          <a:p>
            <a:pPr algn="just"/>
            <a:r>
              <a:rPr lang="en-US" sz="3200" dirty="0"/>
              <a:t>	</a:t>
            </a:r>
            <a:r>
              <a:rPr lang="vi-VN" sz="3200" dirty="0">
                <a:latin typeface="+mj-lt"/>
              </a:rPr>
              <a:t>Đà Lạt là thành phố du lịch, có khí hậu rất mát mẻ. Nơi đây trồng rất nhiều loại hoa. Để trồng hoa, người ta thường tạo các nhà kính được bao quanh bởi hàng rào dạng hình chữ nhật và tạo mái che bên trên. Giả sử một nhà kính có độ dài các hàng rào bao quanh là 68 m, diện tích trồng hoa là 240 m².</a:t>
            </a:r>
            <a:endParaRPr lang="en-US" sz="3200" dirty="0">
              <a:latin typeface="+mj-lt"/>
            </a:endParaRPr>
          </a:p>
        </p:txBody>
      </p:sp>
      <p:pic>
        <p:nvPicPr>
          <p:cNvPr id="5" name="Picture 4"/>
          <p:cNvPicPr>
            <a:picLocks noChangeAspect="1"/>
          </p:cNvPicPr>
          <p:nvPr/>
        </p:nvPicPr>
        <p:blipFill>
          <a:blip r:embed="rId9"/>
          <a:stretch>
            <a:fillRect/>
          </a:stretch>
        </p:blipFill>
        <p:spPr>
          <a:xfrm>
            <a:off x="10134600" y="2329790"/>
            <a:ext cx="7162800" cy="6300063"/>
          </a:xfrm>
          <a:prstGeom prst="rect">
            <a:avLst/>
          </a:prstGeom>
        </p:spPr>
      </p:pic>
      <p:pic>
        <p:nvPicPr>
          <p:cNvPr id="7" name="Picture 6"/>
          <p:cNvPicPr>
            <a:picLocks noChangeAspect="1"/>
          </p:cNvPicPr>
          <p:nvPr/>
        </p:nvPicPr>
        <p:blipFill>
          <a:blip r:embed="rId10"/>
          <a:stretch>
            <a:fillRect/>
          </a:stretch>
        </p:blipFill>
        <p:spPr>
          <a:xfrm>
            <a:off x="584347" y="6356582"/>
            <a:ext cx="9161424" cy="3282718"/>
          </a:xfrm>
          <a:prstGeom prst="rect">
            <a:avLst/>
          </a:prstGeom>
        </p:spPr>
      </p:pic>
      <p:sp>
        <p:nvSpPr>
          <p:cNvPr id="9" name="Rectangle 8"/>
          <p:cNvSpPr/>
          <p:nvPr/>
        </p:nvSpPr>
        <p:spPr>
          <a:xfrm>
            <a:off x="3048001" y="7124700"/>
            <a:ext cx="5913278" cy="1569660"/>
          </a:xfrm>
          <a:prstGeom prst="rect">
            <a:avLst/>
          </a:prstGeom>
        </p:spPr>
        <p:txBody>
          <a:bodyPr wrap="square">
            <a:spAutoFit/>
          </a:bodyPr>
          <a:lstStyle/>
          <a:p>
            <a:pPr algn="just"/>
            <a:r>
              <a:rPr lang="vi-VN" sz="3200" b="1" i="1" dirty="0">
                <a:latin typeface="+mj-lt"/>
              </a:rPr>
              <a:t>Làm thế nào để xác định được chiều dài, chiều rộng của nhà kính trồng hoa trên?</a:t>
            </a:r>
            <a:endParaRPr lang="en-US" sz="3200" b="1" i="1" dirty="0">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defRPr/>
            </a:pPr>
            <a:r>
              <a:rPr lang="en-US" sz="4300" b="1" dirty="0">
                <a:solidFill>
                  <a:prstClr val="white"/>
                </a:solidFill>
                <a:latin typeface="Arial"/>
                <a:ea typeface="Arial"/>
                <a:cs typeface="Arial"/>
                <a:sym typeface="Arial"/>
              </a:rPr>
              <a:t>Ví dụ 6</a:t>
            </a:r>
            <a:endParaRPr sz="4300" b="1" dirty="0">
              <a:solidFill>
                <a:prstClr val="white"/>
              </a:solidFill>
              <a:latin typeface="Arial"/>
              <a:ea typeface="Arial"/>
              <a:cs typeface="Arial"/>
              <a:sym typeface="Arial"/>
            </a:endParaRPr>
          </a:p>
        </p:txBody>
      </p:sp>
      <p:sp>
        <p:nvSpPr>
          <p:cNvPr id="5" name="Rectangle 4"/>
          <p:cNvSpPr/>
          <p:nvPr/>
        </p:nvSpPr>
        <p:spPr>
          <a:xfrm>
            <a:off x="2903203" y="1038864"/>
            <a:ext cx="15069869" cy="2144177"/>
          </a:xfrm>
          <a:prstGeom prst="rect">
            <a:avLst/>
          </a:prstGeom>
        </p:spPr>
        <p:txBody>
          <a:bodyPr wrap="square">
            <a:spAutoFit/>
          </a:bodyPr>
          <a:lstStyle/>
          <a:p>
            <a:pPr>
              <a:spcAft>
                <a:spcPts val="800"/>
              </a:spcAft>
            </a:pPr>
            <a:r>
              <a:rPr lang="vi-VN" sz="4000" kern="100" dirty="0">
                <a:solidFill>
                  <a:srgbClr val="7030A0"/>
                </a:solidFill>
                <a:latin typeface="+mj-lt"/>
                <a:ea typeface="Times New Roman" panose="02020603050405020304" pitchFamily="18" charset="0"/>
                <a:cs typeface="Times New Roman" panose="02020603050405020304" pitchFamily="18" charset="0"/>
              </a:rPr>
              <a:t>Cho hai số có tổng bằng – 2 và tích bằng – 8.</a:t>
            </a:r>
          </a:p>
          <a:p>
            <a:pPr>
              <a:spcAft>
                <a:spcPts val="800"/>
              </a:spcAft>
            </a:pPr>
            <a:r>
              <a:rPr lang="vi-VN" sz="4000" kern="100" dirty="0">
                <a:solidFill>
                  <a:srgbClr val="7030A0"/>
                </a:solidFill>
                <a:latin typeface="+mj-lt"/>
                <a:ea typeface="Times New Roman" panose="02020603050405020304" pitchFamily="18" charset="0"/>
                <a:cs typeface="Times New Roman" panose="02020603050405020304" pitchFamily="18" charset="0"/>
              </a:rPr>
              <a:t>a) Lập phương trình bậc hai ẩn x nhận hai số trên làm nghiệm.</a:t>
            </a:r>
          </a:p>
          <a:p>
            <a:pPr>
              <a:spcAft>
                <a:spcPts val="800"/>
              </a:spcAft>
            </a:pPr>
            <a:r>
              <a:rPr lang="vi-VN" sz="4000" kern="100" dirty="0">
                <a:solidFill>
                  <a:srgbClr val="7030A0"/>
                </a:solidFill>
                <a:latin typeface="+mj-lt"/>
                <a:ea typeface="Times New Roman" panose="02020603050405020304" pitchFamily="18" charset="0"/>
                <a:cs typeface="Times New Roman" panose="02020603050405020304" pitchFamily="18" charset="0"/>
              </a:rPr>
              <a:t>b) Tìm hai số đó.</a:t>
            </a:r>
            <a:endParaRPr lang="en-US" sz="4000" kern="100" dirty="0">
              <a:solidFill>
                <a:prstClr val="black"/>
              </a:solidFill>
              <a:latin typeface="+mj-lt"/>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sp>
        <p:nvSpPr>
          <p:cNvPr id="6" name="Rectangle 5"/>
          <p:cNvSpPr/>
          <p:nvPr/>
        </p:nvSpPr>
        <p:spPr>
          <a:xfrm>
            <a:off x="2321511" y="3580539"/>
            <a:ext cx="13991848" cy="1938992"/>
          </a:xfrm>
          <a:prstGeom prst="rect">
            <a:avLst/>
          </a:prstGeom>
        </p:spPr>
        <p:txBody>
          <a:bodyPr wrap="square">
            <a:spAutoFit/>
          </a:bodyPr>
          <a:lstStyle/>
          <a:p>
            <a:r>
              <a:rPr lang="pt-BR" sz="4000" dirty="0">
                <a:solidFill>
                  <a:prstClr val="black"/>
                </a:solidFill>
                <a:latin typeface="Google Sans"/>
              </a:rPr>
              <a:t> </a:t>
            </a:r>
            <a:r>
              <a:rPr lang="vi-VN" sz="4000" dirty="0">
                <a:solidFill>
                  <a:prstClr val="black"/>
                </a:solidFill>
                <a:latin typeface="+mj-lt"/>
              </a:rPr>
              <a:t>a) </a:t>
            </a:r>
            <a:r>
              <a:rPr lang="vi-VN" sz="4000" dirty="0">
                <a:latin typeface="+mj-lt"/>
              </a:rPr>
              <a:t>Hai số cần tìm là nghiệm phương trình:</a:t>
            </a:r>
          </a:p>
          <a:p>
            <a:pPr algn="ctr"/>
            <a:r>
              <a:rPr lang="vi-VN" sz="4000" dirty="0">
                <a:latin typeface="+mj-lt"/>
              </a:rPr>
              <a:t>x²</a:t>
            </a:r>
            <a:r>
              <a:rPr lang="vi-VN" sz="4000" kern="100" dirty="0">
                <a:latin typeface="+mj-lt"/>
                <a:ea typeface="Times New Roman" panose="02020603050405020304" pitchFamily="18" charset="0"/>
                <a:cs typeface="Times New Roman" panose="02020603050405020304" pitchFamily="18" charset="0"/>
              </a:rPr>
              <a:t> –</a:t>
            </a:r>
            <a:r>
              <a:rPr lang="en-US" sz="4000" kern="100" dirty="0">
                <a:latin typeface="+mj-lt"/>
                <a:ea typeface="Times New Roman" panose="02020603050405020304" pitchFamily="18" charset="0"/>
                <a:cs typeface="Times New Roman" panose="02020603050405020304" pitchFamily="18" charset="0"/>
              </a:rPr>
              <a:t> </a:t>
            </a:r>
            <a:r>
              <a:rPr lang="vi-VN" sz="4000" dirty="0">
                <a:latin typeface="+mj-lt"/>
              </a:rPr>
              <a:t>(</a:t>
            </a:r>
            <a:r>
              <a:rPr lang="vi-VN" sz="4000" kern="100" dirty="0">
                <a:latin typeface="+mj-lt"/>
                <a:ea typeface="Times New Roman" panose="02020603050405020304" pitchFamily="18" charset="0"/>
                <a:cs typeface="Times New Roman" panose="02020603050405020304" pitchFamily="18" charset="0"/>
              </a:rPr>
              <a:t>– </a:t>
            </a:r>
            <a:r>
              <a:rPr lang="vi-VN" sz="4000" dirty="0">
                <a:latin typeface="+mj-lt"/>
              </a:rPr>
              <a:t>2)x + (</a:t>
            </a:r>
            <a:r>
              <a:rPr lang="vi-VN" sz="4000" kern="100" dirty="0">
                <a:latin typeface="+mj-lt"/>
                <a:ea typeface="Times New Roman" panose="02020603050405020304" pitchFamily="18" charset="0"/>
                <a:cs typeface="Times New Roman" panose="02020603050405020304" pitchFamily="18" charset="0"/>
              </a:rPr>
              <a:t>– </a:t>
            </a:r>
            <a:r>
              <a:rPr lang="vi-VN" sz="4000" dirty="0">
                <a:latin typeface="+mj-lt"/>
              </a:rPr>
              <a:t>8) = 0 </a:t>
            </a:r>
            <a:endParaRPr lang="en-US" sz="4000" dirty="0">
              <a:latin typeface="+mj-lt"/>
            </a:endParaRPr>
          </a:p>
          <a:p>
            <a:pPr algn="ctr"/>
            <a:r>
              <a:rPr lang="vi-VN" sz="4000" dirty="0">
                <a:latin typeface="+mj-lt"/>
              </a:rPr>
              <a:t>hay x²</a:t>
            </a:r>
            <a:r>
              <a:rPr lang="en-US" sz="4000" dirty="0">
                <a:latin typeface="+mj-lt"/>
              </a:rPr>
              <a:t> </a:t>
            </a:r>
            <a:r>
              <a:rPr lang="vi-VN" sz="4000" dirty="0">
                <a:latin typeface="+mj-lt"/>
              </a:rPr>
              <a:t>+</a:t>
            </a:r>
            <a:r>
              <a:rPr lang="en-US" sz="4000" dirty="0">
                <a:latin typeface="+mj-lt"/>
              </a:rPr>
              <a:t> </a:t>
            </a:r>
            <a:r>
              <a:rPr lang="vi-VN" sz="4000" dirty="0">
                <a:latin typeface="+mj-lt"/>
              </a:rPr>
              <a:t>2x</a:t>
            </a:r>
            <a:r>
              <a:rPr lang="en-US" sz="4000" dirty="0">
                <a:latin typeface="+mj-lt"/>
              </a:rPr>
              <a:t> </a:t>
            </a:r>
            <a:r>
              <a:rPr lang="vi-VN" sz="4000" kern="100" dirty="0">
                <a:latin typeface="+mj-lt"/>
                <a:ea typeface="Times New Roman" panose="02020603050405020304" pitchFamily="18" charset="0"/>
                <a:cs typeface="Times New Roman" panose="02020603050405020304" pitchFamily="18" charset="0"/>
              </a:rPr>
              <a:t>– </a:t>
            </a:r>
            <a:r>
              <a:rPr lang="vi-VN" sz="4000" dirty="0">
                <a:latin typeface="+mj-lt"/>
              </a:rPr>
              <a:t>8=0 (1)</a:t>
            </a:r>
            <a:endParaRPr lang="pt-BR" sz="4000" dirty="0">
              <a:latin typeface="+mj-lt"/>
            </a:endParaRPr>
          </a:p>
        </p:txBody>
      </p:sp>
      <mc:AlternateContent xmlns:mc="http://schemas.openxmlformats.org/markup-compatibility/2006">
        <mc:Choice xmlns:a14="http://schemas.microsoft.com/office/drawing/2010/main" Requires="a14">
          <p:sp>
            <p:nvSpPr>
              <p:cNvPr id="13" name="Rectangle 12"/>
              <p:cNvSpPr/>
              <p:nvPr/>
            </p:nvSpPr>
            <p:spPr>
              <a:xfrm>
                <a:off x="2321511" y="5638556"/>
                <a:ext cx="13991848" cy="3533468"/>
              </a:xfrm>
              <a:prstGeom prst="rect">
                <a:avLst/>
              </a:prstGeom>
            </p:spPr>
            <p:txBody>
              <a:bodyPr wrap="square">
                <a:spAutoFit/>
              </a:bodyPr>
              <a:lstStyle/>
              <a:p>
                <a:r>
                  <a:rPr lang="en-US" sz="4000" dirty="0">
                    <a:solidFill>
                      <a:prstClr val="black"/>
                    </a:solidFill>
                    <a:latin typeface="Times New Roman" panose="02020603050405020304" pitchFamily="18" charset="0"/>
                    <a:cs typeface="Times New Roman" panose="02020603050405020304" pitchFamily="18" charset="0"/>
                  </a:rPr>
                  <a:t>b) Phương trình (1) có a = 1, b = 2, c =</a:t>
                </a:r>
                <a:r>
                  <a:rPr lang="vi-VN" sz="4000" kern="1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solidFill>
                      <a:prstClr val="black"/>
                    </a:solidFill>
                    <a:latin typeface="Times New Roman" panose="02020603050405020304" pitchFamily="18" charset="0"/>
                    <a:cs typeface="Times New Roman" panose="02020603050405020304" pitchFamily="18" charset="0"/>
                  </a:rPr>
                  <a:t>8</a:t>
                </a:r>
                <a:r>
                  <a:rPr lang="en-US" sz="4000" dirty="0">
                    <a:solidFill>
                      <a:prstClr val="black"/>
                    </a:solidFill>
                    <a:latin typeface="Times New Roman" panose="02020603050405020304" pitchFamily="18" charset="0"/>
                    <a:cs typeface="Times New Roman" panose="02020603050405020304" pitchFamily="18" charset="0"/>
                  </a:rPr>
                  <a:t> </a:t>
                </a:r>
                <a:r>
                  <a:rPr lang="pt-BR" sz="4000" dirty="0">
                    <a:solidFill>
                      <a:prstClr val="black"/>
                    </a:solidFill>
                    <a:latin typeface="Times New Roman" panose="02020603050405020304" pitchFamily="18" charset="0"/>
                    <a:cs typeface="Times New Roman" panose="02020603050405020304" pitchFamily="18" charset="0"/>
                  </a:rPr>
                  <a:t>.</a:t>
                </a:r>
              </a:p>
              <a:p>
                <a:r>
                  <a:rPr lang="pt-BR" sz="4000" dirty="0">
                    <a:solidFill>
                      <a:prstClr val="black"/>
                    </a:solidFill>
                    <a:latin typeface="Times New Roman" panose="02020603050405020304" pitchFamily="18" charset="0"/>
                    <a:cs typeface="Times New Roman" panose="02020603050405020304" pitchFamily="18" charset="0"/>
                  </a:rPr>
                  <a:t>    </a:t>
                </a:r>
                <a:r>
                  <a:rPr lang="pt-BR" sz="4000" dirty="0">
                    <a:solidFill>
                      <a:prstClr val="black"/>
                    </a:solidFill>
                    <a:latin typeface="Times New Roman" panose="02020603050405020304" pitchFamily="18" charset="0"/>
                    <a:cs typeface="Times New Roman" panose="02020603050405020304" pitchFamily="18" charset="0"/>
                    <a:sym typeface="Lamsymbol" panose="05010101010101010101" pitchFamily="2" charset="2"/>
                  </a:rPr>
                  <a:t> = 2</a:t>
                </a:r>
                <a:r>
                  <a:rPr lang="pt-BR" sz="4000" baseline="30000" dirty="0">
                    <a:solidFill>
                      <a:prstClr val="black"/>
                    </a:solidFill>
                    <a:latin typeface="Times New Roman" panose="02020603050405020304" pitchFamily="18" charset="0"/>
                    <a:cs typeface="Times New Roman" panose="02020603050405020304" pitchFamily="18" charset="0"/>
                    <a:sym typeface="Lamsymbol" panose="05010101010101010101" pitchFamily="2" charset="2"/>
                  </a:rPr>
                  <a:t>2</a:t>
                </a:r>
                <a:r>
                  <a:rPr lang="pt-BR" sz="4000" dirty="0">
                    <a:solidFill>
                      <a:prstClr val="black"/>
                    </a:solidFill>
                    <a:latin typeface="Times New Roman" panose="02020603050405020304" pitchFamily="18" charset="0"/>
                    <a:cs typeface="Times New Roman" panose="02020603050405020304" pitchFamily="18" charset="0"/>
                    <a:sym typeface="Lamsymbol" panose="05010101010101010101" pitchFamily="2" charset="2"/>
                  </a:rPr>
                  <a:t> – 4.1.(-8) = 36 &gt; 0</a:t>
                </a:r>
              </a:p>
              <a:p>
                <a:r>
                  <a:rPr lang="pt-BR" sz="4000" dirty="0">
                    <a:solidFill>
                      <a:prstClr val="black"/>
                    </a:solidFill>
                    <a:latin typeface="Times New Roman" panose="02020603050405020304" pitchFamily="18" charset="0"/>
                    <a:cs typeface="Times New Roman" panose="02020603050405020304" pitchFamily="18" charset="0"/>
                    <a:sym typeface="Lamsymbol" panose="05010101010101010101" pitchFamily="2" charset="2"/>
                  </a:rPr>
                  <a:t>Do  &gt; 0 nên phương trình có hai nghiệm phân biệt:</a:t>
                </a:r>
              </a:p>
              <a:p>
                <a:r>
                  <a:rPr lang="pt-BR" sz="4000" dirty="0">
                    <a:solidFill>
                      <a:prstClr val="black"/>
                    </a:solidFill>
                    <a:latin typeface="Times New Roman" panose="02020603050405020304" pitchFamily="18" charset="0"/>
                    <a:cs typeface="Times New Roman" panose="02020603050405020304" pitchFamily="18" charset="0"/>
                    <a:sym typeface="Lamsymbol" panose="05010101010101010101" pitchFamily="2" charset="2"/>
                  </a:rPr>
                  <a:t> x</a:t>
                </a:r>
                <a:r>
                  <a:rPr lang="pt-BR" sz="4000" baseline="-25000" dirty="0">
                    <a:solidFill>
                      <a:prstClr val="black"/>
                    </a:solidFill>
                    <a:latin typeface="Times New Roman" panose="02020603050405020304" pitchFamily="18" charset="0"/>
                    <a:cs typeface="Times New Roman" panose="02020603050405020304" pitchFamily="18" charset="0"/>
                    <a:sym typeface="Lamsymbol" panose="05010101010101010101" pitchFamily="2" charset="2"/>
                  </a:rPr>
                  <a:t>1</a:t>
                </a:r>
                <a:r>
                  <a:rPr lang="pt-BR" sz="4000" dirty="0">
                    <a:solidFill>
                      <a:prstClr val="black"/>
                    </a:solidFill>
                    <a:latin typeface="Times New Roman" panose="02020603050405020304" pitchFamily="18" charset="0"/>
                    <a:cs typeface="Times New Roman" panose="02020603050405020304" pitchFamily="18" charset="0"/>
                    <a:sym typeface="Lamsymbol" panose="05010101010101010101" pitchFamily="2" charset="2"/>
                  </a:rPr>
                  <a:t> = </a:t>
                </a:r>
                <a14:m>
                  <m:oMath xmlns:m="http://schemas.openxmlformats.org/officeDocument/2006/math">
                    <m:f>
                      <m:fPr>
                        <m:ctrlPr>
                          <a:rPr lang="pt-BR" sz="4000" i="1" smtClean="0">
                            <a:solidFill>
                              <a:prstClr val="black"/>
                            </a:solidFill>
                            <a:latin typeface="Cambria Math" panose="02040503050406030204" pitchFamily="18" charset="0"/>
                            <a:sym typeface="Lamsymbol" panose="05010101010101010101" pitchFamily="2" charset="2"/>
                          </a:rPr>
                        </m:ctrlPr>
                      </m:fPr>
                      <m:num>
                        <m:r>
                          <a:rPr lang="en-US" sz="4000" b="0" i="1" smtClean="0">
                            <a:solidFill>
                              <a:prstClr val="black"/>
                            </a:solidFill>
                            <a:latin typeface="Cambria Math" panose="02040503050406030204" pitchFamily="18" charset="0"/>
                            <a:sym typeface="Lamsymbol" panose="05010101010101010101" pitchFamily="2" charset="2"/>
                          </a:rPr>
                          <m:t>−2 − </m:t>
                        </m:r>
                        <m:rad>
                          <m:radPr>
                            <m:degHide m:val="on"/>
                            <m:ctrlPr>
                              <a:rPr lang="en-US" sz="4000" b="0" i="1" smtClean="0">
                                <a:solidFill>
                                  <a:prstClr val="black"/>
                                </a:solidFill>
                                <a:latin typeface="Cambria Math" panose="02040503050406030204" pitchFamily="18" charset="0"/>
                                <a:sym typeface="Lamsymbol" panose="05010101010101010101" pitchFamily="2" charset="2"/>
                              </a:rPr>
                            </m:ctrlPr>
                          </m:radPr>
                          <m:deg/>
                          <m:e>
                            <m:r>
                              <a:rPr lang="en-US" sz="4000" b="0" i="1" smtClean="0">
                                <a:solidFill>
                                  <a:prstClr val="black"/>
                                </a:solidFill>
                                <a:latin typeface="Cambria Math" panose="02040503050406030204" pitchFamily="18" charset="0"/>
                                <a:sym typeface="Lamsymbol" panose="05010101010101010101" pitchFamily="2" charset="2"/>
                              </a:rPr>
                              <m:t>36</m:t>
                            </m:r>
                          </m:e>
                        </m:rad>
                      </m:num>
                      <m:den>
                        <m:r>
                          <a:rPr lang="en-US" sz="4000" b="0" i="1" smtClean="0">
                            <a:solidFill>
                              <a:prstClr val="black"/>
                            </a:solidFill>
                            <a:latin typeface="Cambria Math" panose="02040503050406030204" pitchFamily="18" charset="0"/>
                            <a:sym typeface="Lamsymbol" panose="05010101010101010101" pitchFamily="2" charset="2"/>
                          </a:rPr>
                          <m:t>2.1</m:t>
                        </m:r>
                      </m:den>
                    </m:f>
                  </m:oMath>
                </a14:m>
                <a:r>
                  <a:rPr lang="en-US" sz="4000" dirty="0">
                    <a:solidFill>
                      <a:prstClr val="black"/>
                    </a:solidFill>
                    <a:latin typeface="Times New Roman" panose="02020603050405020304" pitchFamily="18" charset="0"/>
                    <a:cs typeface="Times New Roman" panose="02020603050405020304" pitchFamily="18" charset="0"/>
                  </a:rPr>
                  <a:t> = - 4 và </a:t>
                </a:r>
                <a:r>
                  <a:rPr lang="pt-BR" sz="4000" dirty="0">
                    <a:solidFill>
                      <a:prstClr val="black"/>
                    </a:solidFill>
                    <a:latin typeface="Times New Roman" panose="02020603050405020304" pitchFamily="18" charset="0"/>
                    <a:cs typeface="Times New Roman" panose="02020603050405020304" pitchFamily="18" charset="0"/>
                    <a:sym typeface="Lamsymbol" panose="05010101010101010101" pitchFamily="2" charset="2"/>
                  </a:rPr>
                  <a:t>x</a:t>
                </a:r>
                <a:r>
                  <a:rPr lang="pt-BR" sz="4000" baseline="-25000" dirty="0">
                    <a:solidFill>
                      <a:prstClr val="black"/>
                    </a:solidFill>
                    <a:latin typeface="Times New Roman" panose="02020603050405020304" pitchFamily="18" charset="0"/>
                    <a:cs typeface="Times New Roman" panose="02020603050405020304" pitchFamily="18" charset="0"/>
                    <a:sym typeface="Lamsymbol" panose="05010101010101010101" pitchFamily="2" charset="2"/>
                  </a:rPr>
                  <a:t>1</a:t>
                </a:r>
                <a:r>
                  <a:rPr lang="pt-BR" sz="4000" dirty="0">
                    <a:solidFill>
                      <a:prstClr val="black"/>
                    </a:solidFill>
                    <a:latin typeface="Times New Roman" panose="02020603050405020304" pitchFamily="18" charset="0"/>
                    <a:cs typeface="Times New Roman" panose="02020603050405020304" pitchFamily="18" charset="0"/>
                    <a:sym typeface="Lamsymbol" panose="05010101010101010101" pitchFamily="2" charset="2"/>
                  </a:rPr>
                  <a:t> = </a:t>
                </a:r>
                <a14:m>
                  <m:oMath xmlns:m="http://schemas.openxmlformats.org/officeDocument/2006/math">
                    <m:f>
                      <m:fPr>
                        <m:ctrlPr>
                          <a:rPr lang="pt-BR" sz="4000" i="1">
                            <a:solidFill>
                              <a:prstClr val="black"/>
                            </a:solidFill>
                            <a:latin typeface="Cambria Math" panose="02040503050406030204" pitchFamily="18" charset="0"/>
                            <a:sym typeface="Lamsymbol" panose="05010101010101010101" pitchFamily="2" charset="2"/>
                          </a:rPr>
                        </m:ctrlPr>
                      </m:fPr>
                      <m:num>
                        <m:r>
                          <a:rPr lang="en-US" sz="4000" i="1">
                            <a:solidFill>
                              <a:prstClr val="black"/>
                            </a:solidFill>
                            <a:latin typeface="Cambria Math" panose="02040503050406030204" pitchFamily="18" charset="0"/>
                            <a:sym typeface="Lamsymbol" panose="05010101010101010101" pitchFamily="2" charset="2"/>
                          </a:rPr>
                          <m:t>−2</m:t>
                        </m:r>
                        <m:r>
                          <a:rPr lang="en-US" sz="4000" b="0" i="1" smtClean="0">
                            <a:solidFill>
                              <a:prstClr val="black"/>
                            </a:solidFill>
                            <a:latin typeface="Cambria Math" panose="02040503050406030204" pitchFamily="18" charset="0"/>
                            <a:sym typeface="Lamsymbol" panose="05010101010101010101" pitchFamily="2" charset="2"/>
                          </a:rPr>
                          <m:t> +</m:t>
                        </m:r>
                        <m:r>
                          <a:rPr lang="en-US" sz="4000" i="1">
                            <a:solidFill>
                              <a:prstClr val="black"/>
                            </a:solidFill>
                            <a:latin typeface="Cambria Math" panose="02040503050406030204" pitchFamily="18" charset="0"/>
                            <a:sym typeface="Lamsymbol" panose="05010101010101010101" pitchFamily="2" charset="2"/>
                          </a:rPr>
                          <m:t> </m:t>
                        </m:r>
                        <m:rad>
                          <m:radPr>
                            <m:degHide m:val="on"/>
                            <m:ctrlPr>
                              <a:rPr lang="en-US" sz="4000" i="1">
                                <a:solidFill>
                                  <a:prstClr val="black"/>
                                </a:solidFill>
                                <a:latin typeface="Cambria Math" panose="02040503050406030204" pitchFamily="18" charset="0"/>
                                <a:sym typeface="Lamsymbol" panose="05010101010101010101" pitchFamily="2" charset="2"/>
                              </a:rPr>
                            </m:ctrlPr>
                          </m:radPr>
                          <m:deg/>
                          <m:e>
                            <m:r>
                              <a:rPr lang="en-US" sz="4000" i="1">
                                <a:solidFill>
                                  <a:prstClr val="black"/>
                                </a:solidFill>
                                <a:latin typeface="Cambria Math" panose="02040503050406030204" pitchFamily="18" charset="0"/>
                                <a:sym typeface="Lamsymbol" panose="05010101010101010101" pitchFamily="2" charset="2"/>
                              </a:rPr>
                              <m:t>36</m:t>
                            </m:r>
                          </m:e>
                        </m:rad>
                      </m:num>
                      <m:den>
                        <m:r>
                          <a:rPr lang="en-US" sz="4000" i="1">
                            <a:solidFill>
                              <a:prstClr val="black"/>
                            </a:solidFill>
                            <a:latin typeface="Cambria Math" panose="02040503050406030204" pitchFamily="18" charset="0"/>
                            <a:sym typeface="Lamsymbol" panose="05010101010101010101" pitchFamily="2" charset="2"/>
                          </a:rPr>
                          <m:t>2.1</m:t>
                        </m:r>
                      </m:den>
                    </m:f>
                  </m:oMath>
                </a14:m>
                <a:r>
                  <a:rPr lang="en-US" sz="4000" dirty="0">
                    <a:solidFill>
                      <a:prstClr val="black"/>
                    </a:solidFill>
                    <a:latin typeface="Times New Roman" panose="02020603050405020304" pitchFamily="18" charset="0"/>
                    <a:cs typeface="Times New Roman" panose="02020603050405020304" pitchFamily="18" charset="0"/>
                  </a:rPr>
                  <a:t> = 2 </a:t>
                </a:r>
              </a:p>
              <a:p>
                <a:r>
                  <a:rPr lang="en-US" sz="4000" dirty="0">
                    <a:solidFill>
                      <a:prstClr val="black"/>
                    </a:solidFill>
                    <a:latin typeface="Times New Roman" panose="02020603050405020304" pitchFamily="18" charset="0"/>
                    <a:cs typeface="Times New Roman" panose="02020603050405020304" pitchFamily="18" charset="0"/>
                  </a:rPr>
                  <a:t>Vậy hai số cần tìm là -4 và 2.</a:t>
                </a:r>
                <a:endParaRPr lang="el-GR" sz="4000" dirty="0">
                  <a:solidFill>
                    <a:prstClr val="black"/>
                  </a:solidFill>
                  <a:latin typeface="Times New Roman" panose="02020603050405020304" pitchFamily="18"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2321511" y="5638556"/>
                <a:ext cx="13991848" cy="3533468"/>
              </a:xfrm>
              <a:prstGeom prst="rect">
                <a:avLst/>
              </a:prstGeom>
              <a:blipFill>
                <a:blip r:embed="rId5"/>
                <a:stretch>
                  <a:fillRect l="-1569" t="-3103" b="-6552"/>
                </a:stretch>
              </a:blipFill>
            </p:spPr>
            <p:txBody>
              <a:bodyPr/>
              <a:lstStyle/>
              <a:p>
                <a:r>
                  <a:rPr lang="en-US">
                    <a:noFill/>
                  </a:rPr>
                  <a:t> </a:t>
                </a:r>
              </a:p>
            </p:txBody>
          </p:sp>
        </mc:Fallback>
      </mc:AlternateContent>
    </p:spTree>
    <p:extLst>
      <p:ext uri="{BB962C8B-B14F-4D97-AF65-F5344CB8AC3E}">
        <p14:creationId xmlns:p14="http://schemas.microsoft.com/office/powerpoint/2010/main" val="404690998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r>
              <a:rPr lang="en-US" sz="4500" b="1" dirty="0">
                <a:solidFill>
                  <a:prstClr val="white"/>
                </a:solidFill>
                <a:latin typeface="Arial"/>
                <a:ea typeface="Arial"/>
                <a:cs typeface="Arial"/>
                <a:sym typeface="Arial"/>
              </a:rPr>
              <a:t>Thực hành 4:</a:t>
            </a:r>
            <a:endParaRPr sz="4500" b="1" dirty="0">
              <a:solidFill>
                <a:prstClr val="white"/>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algn="ctr">
                <a:defRPr/>
              </a:pPr>
              <a:r>
                <a:rPr lang="en-US" sz="4000" b="1" dirty="0" err="1">
                  <a:solidFill>
                    <a:srgbClr val="C00000"/>
                  </a:solidFill>
                  <a:latin typeface="Arial"/>
                  <a:ea typeface="Arial"/>
                  <a:cs typeface="Arial"/>
                  <a:sym typeface="Arial"/>
                </a:rPr>
                <a:t>Giải</a:t>
              </a:r>
              <a:endParaRPr sz="4000" b="1" dirty="0">
                <a:solidFill>
                  <a:srgbClr val="C00000"/>
                </a:solidFill>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12050" y="8054081"/>
            <a:ext cx="2307909" cy="2355009"/>
          </a:xfrm>
          <a:prstGeom prst="rect">
            <a:avLst/>
          </a:prstGeom>
        </p:spPr>
      </p:pic>
      <p:sp>
        <p:nvSpPr>
          <p:cNvPr id="6" name="Rectangle 5"/>
          <p:cNvSpPr/>
          <p:nvPr/>
        </p:nvSpPr>
        <p:spPr>
          <a:xfrm>
            <a:off x="1905000" y="2090672"/>
            <a:ext cx="16154400" cy="707886"/>
          </a:xfrm>
          <a:prstGeom prst="rect">
            <a:avLst/>
          </a:prstGeom>
        </p:spPr>
        <p:txBody>
          <a:bodyPr wrap="square">
            <a:spAutoFit/>
          </a:bodyPr>
          <a:lstStyle/>
          <a:p>
            <a:r>
              <a:rPr lang="vi-VN" sz="4000" dirty="0">
                <a:solidFill>
                  <a:srgbClr val="202124"/>
                </a:solidFill>
                <a:latin typeface="Google Sans"/>
              </a:rPr>
              <a:t>Hãy giải bài toán ở phần mở đầu.</a:t>
            </a:r>
          </a:p>
        </p:txBody>
      </p:sp>
      <p:sp>
        <p:nvSpPr>
          <p:cNvPr id="17" name="Rectangle 16"/>
          <p:cNvSpPr/>
          <p:nvPr/>
        </p:nvSpPr>
        <p:spPr>
          <a:xfrm>
            <a:off x="2279131" y="4037018"/>
            <a:ext cx="13991848" cy="707886"/>
          </a:xfrm>
          <a:prstGeom prst="rect">
            <a:avLst/>
          </a:prstGeom>
        </p:spPr>
        <p:txBody>
          <a:bodyPr wrap="square">
            <a:spAutoFit/>
          </a:bodyPr>
          <a:lstStyle/>
          <a:p>
            <a:r>
              <a:rPr lang="pt-BR" sz="4000" dirty="0">
                <a:solidFill>
                  <a:prstClr val="black"/>
                </a:solidFill>
                <a:latin typeface="Google Sans"/>
              </a:rPr>
              <a:t> </a:t>
            </a:r>
            <a:r>
              <a:rPr lang="en-US" sz="4000" dirty="0">
                <a:solidFill>
                  <a:prstClr val="black"/>
                </a:solidFill>
                <a:latin typeface="Google Sans"/>
              </a:rPr>
              <a:t>Gọi x(m) là chiều dài của nhà kính ( 17 &lt; x &lt; 34)</a:t>
            </a:r>
            <a:r>
              <a:rPr lang="pt-BR" sz="4000" dirty="0">
                <a:solidFill>
                  <a:prstClr val="black"/>
                </a:solidFill>
                <a:latin typeface="Google Sans"/>
              </a:rPr>
              <a:t>. </a:t>
            </a:r>
          </a:p>
        </p:txBody>
      </p:sp>
      <p:sp>
        <p:nvSpPr>
          <p:cNvPr id="22" name="Rectangle 21"/>
          <p:cNvSpPr/>
          <p:nvPr/>
        </p:nvSpPr>
        <p:spPr>
          <a:xfrm>
            <a:off x="2423111" y="4920596"/>
            <a:ext cx="13991848" cy="707886"/>
          </a:xfrm>
          <a:prstGeom prst="rect">
            <a:avLst/>
          </a:prstGeom>
        </p:spPr>
        <p:txBody>
          <a:bodyPr wrap="square">
            <a:spAutoFit/>
          </a:bodyPr>
          <a:lstStyle/>
          <a:p>
            <a:r>
              <a:rPr lang="en-US" sz="4000" dirty="0">
                <a:solidFill>
                  <a:prstClr val="black"/>
                </a:solidFill>
                <a:latin typeface="Google Sans"/>
              </a:rPr>
              <a:t>Chiều rộng hình chữ nhật là 34 – x (m)</a:t>
            </a:r>
            <a:endParaRPr lang="el-GR" sz="4000" dirty="0">
              <a:solidFill>
                <a:prstClr val="black"/>
              </a:solidFill>
              <a:latin typeface="Google Sans"/>
            </a:endParaRPr>
          </a:p>
        </p:txBody>
      </p:sp>
      <p:sp>
        <p:nvSpPr>
          <p:cNvPr id="23" name="Rectangle 22"/>
          <p:cNvSpPr/>
          <p:nvPr/>
        </p:nvSpPr>
        <p:spPr>
          <a:xfrm>
            <a:off x="2370310" y="5804174"/>
            <a:ext cx="13991848" cy="1938992"/>
          </a:xfrm>
          <a:prstGeom prst="rect">
            <a:avLst/>
          </a:prstGeom>
        </p:spPr>
        <p:txBody>
          <a:bodyPr wrap="square">
            <a:spAutoFit/>
          </a:bodyPr>
          <a:lstStyle/>
          <a:p>
            <a:r>
              <a:rPr lang="en-US" sz="4000" dirty="0">
                <a:solidFill>
                  <a:prstClr val="black"/>
                </a:solidFill>
                <a:latin typeface="Google Sans"/>
              </a:rPr>
              <a:t>Diện tích bằng 240 m</a:t>
            </a:r>
            <a:r>
              <a:rPr lang="en-US" sz="4000" baseline="30000" dirty="0">
                <a:solidFill>
                  <a:prstClr val="black"/>
                </a:solidFill>
                <a:latin typeface="Google Sans"/>
              </a:rPr>
              <a:t>2</a:t>
            </a:r>
            <a:r>
              <a:rPr lang="en-US" sz="4000" dirty="0">
                <a:solidFill>
                  <a:prstClr val="black"/>
                </a:solidFill>
                <a:latin typeface="Google Sans"/>
              </a:rPr>
              <a:t> nên ta có phương trình:</a:t>
            </a:r>
          </a:p>
          <a:p>
            <a:pPr algn="ctr"/>
            <a:r>
              <a:rPr lang="en-US" sz="4000" dirty="0">
                <a:solidFill>
                  <a:prstClr val="black"/>
                </a:solidFill>
                <a:latin typeface="Google Sans"/>
              </a:rPr>
              <a:t> x(34 – x) = 240</a:t>
            </a:r>
          </a:p>
          <a:p>
            <a:pPr algn="ctr"/>
            <a:r>
              <a:rPr lang="en-US" sz="4000" dirty="0">
                <a:solidFill>
                  <a:prstClr val="black"/>
                </a:solidFill>
                <a:latin typeface="Google Sans"/>
              </a:rPr>
              <a:t>x</a:t>
            </a:r>
            <a:r>
              <a:rPr lang="en-US" sz="4000" baseline="30000" dirty="0">
                <a:solidFill>
                  <a:prstClr val="black"/>
                </a:solidFill>
                <a:latin typeface="Google Sans"/>
              </a:rPr>
              <a:t>2</a:t>
            </a:r>
            <a:r>
              <a:rPr lang="en-US" sz="4000" dirty="0">
                <a:solidFill>
                  <a:prstClr val="black"/>
                </a:solidFill>
                <a:latin typeface="Google Sans"/>
              </a:rPr>
              <a:t> – 34x + 240 = 0</a:t>
            </a:r>
            <a:endParaRPr lang="el-GR" sz="4000" dirty="0">
              <a:solidFill>
                <a:prstClr val="black"/>
              </a:solidFill>
              <a:latin typeface="Google Sans"/>
            </a:endParaRPr>
          </a:p>
        </p:txBody>
      </p:sp>
      <p:pic>
        <p:nvPicPr>
          <p:cNvPr id="3" name="Picture 2"/>
          <p:cNvPicPr>
            <a:picLocks noChangeAspect="1"/>
          </p:cNvPicPr>
          <p:nvPr/>
        </p:nvPicPr>
        <p:blipFill>
          <a:blip r:embed="rId6"/>
          <a:stretch>
            <a:fillRect/>
          </a:stretch>
        </p:blipFill>
        <p:spPr>
          <a:xfrm>
            <a:off x="96310" y="1532024"/>
            <a:ext cx="1351490" cy="1363252"/>
          </a:xfrm>
          <a:prstGeom prst="rect">
            <a:avLst/>
          </a:prstGeom>
        </p:spPr>
      </p:pic>
      <p:sp>
        <p:nvSpPr>
          <p:cNvPr id="14" name="Rectangle 13"/>
          <p:cNvSpPr/>
          <p:nvPr/>
        </p:nvSpPr>
        <p:spPr>
          <a:xfrm>
            <a:off x="2279131" y="7591647"/>
            <a:ext cx="13991848" cy="707886"/>
          </a:xfrm>
          <a:prstGeom prst="rect">
            <a:avLst/>
          </a:prstGeom>
        </p:spPr>
        <p:txBody>
          <a:bodyPr wrap="square">
            <a:spAutoFit/>
          </a:bodyPr>
          <a:lstStyle/>
          <a:p>
            <a:r>
              <a:rPr lang="en-US" sz="4000" dirty="0">
                <a:solidFill>
                  <a:prstClr val="black"/>
                </a:solidFill>
                <a:latin typeface="Google Sans"/>
              </a:rPr>
              <a:t>Giải phương trình ta được: x</a:t>
            </a:r>
            <a:r>
              <a:rPr lang="en-US" sz="4000" baseline="-25000" dirty="0">
                <a:solidFill>
                  <a:prstClr val="black"/>
                </a:solidFill>
                <a:latin typeface="Google Sans"/>
              </a:rPr>
              <a:t>1</a:t>
            </a:r>
            <a:r>
              <a:rPr lang="en-US" sz="4000" dirty="0">
                <a:solidFill>
                  <a:prstClr val="black"/>
                </a:solidFill>
                <a:latin typeface="Google Sans"/>
              </a:rPr>
              <a:t> = 10 (loại), x</a:t>
            </a:r>
            <a:r>
              <a:rPr lang="en-US" sz="4000" baseline="-25000" dirty="0">
                <a:solidFill>
                  <a:prstClr val="black"/>
                </a:solidFill>
                <a:latin typeface="Google Sans"/>
              </a:rPr>
              <a:t>2</a:t>
            </a:r>
            <a:r>
              <a:rPr lang="en-US" sz="4000" dirty="0">
                <a:solidFill>
                  <a:prstClr val="black"/>
                </a:solidFill>
                <a:latin typeface="Google Sans"/>
              </a:rPr>
              <a:t> = 24 (nhận)</a:t>
            </a:r>
            <a:endParaRPr lang="el-GR" sz="4000" dirty="0">
              <a:solidFill>
                <a:prstClr val="black"/>
              </a:solidFill>
              <a:latin typeface="Google Sans"/>
            </a:endParaRPr>
          </a:p>
        </p:txBody>
      </p:sp>
      <p:sp>
        <p:nvSpPr>
          <p:cNvPr id="15" name="Rectangle 14"/>
          <p:cNvSpPr/>
          <p:nvPr/>
        </p:nvSpPr>
        <p:spPr>
          <a:xfrm>
            <a:off x="2279131" y="8292482"/>
            <a:ext cx="13991848" cy="1323439"/>
          </a:xfrm>
          <a:prstGeom prst="rect">
            <a:avLst/>
          </a:prstGeom>
        </p:spPr>
        <p:txBody>
          <a:bodyPr wrap="square">
            <a:spAutoFit/>
          </a:bodyPr>
          <a:lstStyle/>
          <a:p>
            <a:r>
              <a:rPr lang="en-US" sz="4000" dirty="0">
                <a:solidFill>
                  <a:prstClr val="black"/>
                </a:solidFill>
                <a:latin typeface="Google Sans"/>
              </a:rPr>
              <a:t>Vậy chiều dài nhà kính là 24 (m)</a:t>
            </a:r>
          </a:p>
          <a:p>
            <a:r>
              <a:rPr lang="en-US" sz="4000" dirty="0">
                <a:solidFill>
                  <a:prstClr val="black"/>
                </a:solidFill>
                <a:latin typeface="Google Sans"/>
              </a:rPr>
              <a:t>       chiều rộng nhà kính 34 – 24 = 10(m)</a:t>
            </a:r>
            <a:endParaRPr lang="el-GR" sz="4000" dirty="0">
              <a:solidFill>
                <a:prstClr val="black"/>
              </a:solidFill>
              <a:latin typeface="Google Sans"/>
            </a:endParaRPr>
          </a:p>
        </p:txBody>
      </p:sp>
    </p:spTree>
    <p:extLst>
      <p:ext uri="{BB962C8B-B14F-4D97-AF65-F5344CB8AC3E}">
        <p14:creationId xmlns:p14="http://schemas.microsoft.com/office/powerpoint/2010/main" val="18221116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78162" y="7252415"/>
            <a:ext cx="1220916" cy="689818"/>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962259" y="7488594"/>
            <a:ext cx="1164630" cy="718432"/>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34769" y="7630810"/>
            <a:ext cx="1041894" cy="941612"/>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387677" y="8851162"/>
            <a:ext cx="1354014" cy="1132448"/>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9603" y="7802566"/>
            <a:ext cx="1232606" cy="121874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922107" y="7403925"/>
            <a:ext cx="887774" cy="887774"/>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7031962" y="8480210"/>
            <a:ext cx="1034368" cy="99170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4051962" y="6686101"/>
            <a:ext cx="4043364" cy="2496778"/>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144001" y="6100151"/>
            <a:ext cx="4628442" cy="3286194"/>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9561" y="6144126"/>
            <a:ext cx="3519054" cy="2934012"/>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13442038" y="9066018"/>
            <a:ext cx="1546584" cy="97628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3443053" y="7581704"/>
            <a:ext cx="1025602" cy="984576"/>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3674251" y="8937622"/>
            <a:ext cx="1151134" cy="1066236"/>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2894721" y="7534625"/>
            <a:ext cx="1164630" cy="1078738"/>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6325811" y="8990033"/>
            <a:ext cx="1132950" cy="1128250"/>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7809781" y="7616092"/>
            <a:ext cx="1132950" cy="1053644"/>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11072599" y="8987990"/>
            <a:ext cx="1202670" cy="1220984"/>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15710197" y="9357478"/>
            <a:ext cx="911766" cy="604424"/>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5150660" y="8472105"/>
            <a:ext cx="691680" cy="1007910"/>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2121925" y="9426846"/>
            <a:ext cx="979486" cy="737064"/>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cstate="print">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5447816" y="7559811"/>
            <a:ext cx="1034368" cy="902486"/>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549984" y="9182879"/>
            <a:ext cx="1014080" cy="469014"/>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2607011" y="5431666"/>
            <a:ext cx="9815116" cy="1988346"/>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pPr>
            <a:r>
              <a:rPr lang="en-US" sz="10800" b="1" dirty="0">
                <a:solidFill>
                  <a:srgbClr val="FF0000"/>
                </a:solidFill>
                <a:latin typeface="Arial" panose="020B0604020202020204" pitchFamily="34" charset="0"/>
                <a:cs typeface="Arial" panose="020B0604020202020204" pitchFamily="34" charset="0"/>
                <a:sym typeface="Arial"/>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6482185" y="-881350"/>
            <a:ext cx="731046" cy="731046"/>
          </a:xfrm>
          <a:prstGeom prst="rect">
            <a:avLst/>
          </a:prstGeom>
        </p:spPr>
      </p:pic>
    </p:spTree>
    <p:extLst>
      <p:ext uri="{BB962C8B-B14F-4D97-AF65-F5344CB8AC3E}">
        <p14:creationId xmlns:p14="http://schemas.microsoft.com/office/powerpoint/2010/main" val="2506745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55421" y="214386"/>
            <a:ext cx="2664334" cy="27432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sym typeface="Arial"/>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82185" y="-881350"/>
            <a:ext cx="731046" cy="731046"/>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18859518" y="249638"/>
            <a:ext cx="9627990" cy="2910108"/>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6413258" y="809094"/>
            <a:ext cx="6277236" cy="2030552"/>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sp>
        <p:nvSpPr>
          <p:cNvPr id="133" name="Multiplication Sign 132">
            <a:hlinkClick r:id="" action="ppaction://noaction"/>
            <a:extLst>
              <a:ext uri="{FF2B5EF4-FFF2-40B4-BE49-F238E27FC236}">
                <a16:creationId xmlns:a16="http://schemas.microsoft.com/office/drawing/2014/main" id="{1B62F2F8-2EA4-CFB6-A4C1-E8535C359EA8}"/>
              </a:ext>
            </a:extLst>
          </p:cNvPr>
          <p:cNvSpPr/>
          <p:nvPr/>
        </p:nvSpPr>
        <p:spPr>
          <a:xfrm>
            <a:off x="16793902" y="68502"/>
            <a:ext cx="1371600" cy="13716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endParaRPr lang="en-US" sz="2700">
              <a:solidFill>
                <a:prstClr val="white"/>
              </a:solidFill>
              <a:sym typeface="Arial"/>
            </a:endParaRPr>
          </a:p>
        </p:txBody>
      </p:sp>
      <p:pic>
        <p:nvPicPr>
          <p:cNvPr id="3" name="Picture 2">
            <a:hlinkClick r:id="" action="ppaction://noaction"/>
            <a:extLst>
              <a:ext uri="{FF2B5EF4-FFF2-40B4-BE49-F238E27FC236}">
                <a16:creationId xmlns:a16="http://schemas.microsoft.com/office/drawing/2014/main" id="{384466F6-CC44-112F-50AA-2CB4F307D1E3}"/>
              </a:ext>
            </a:extLst>
          </p:cNvPr>
          <p:cNvPicPr>
            <a:picLocks noChangeAspect="1"/>
          </p:cNvPicPr>
          <p:nvPr/>
        </p:nvPicPr>
        <p:blipFill>
          <a:blip r:embed="rId11"/>
          <a:stretch>
            <a:fillRect/>
          </a:stretch>
        </p:blipFill>
        <p:spPr>
          <a:xfrm>
            <a:off x="597014" y="4677624"/>
            <a:ext cx="3634320" cy="3498276"/>
          </a:xfrm>
          <a:prstGeom prst="rect">
            <a:avLst/>
          </a:prstGeom>
        </p:spPr>
      </p:pic>
      <p:pic>
        <p:nvPicPr>
          <p:cNvPr id="4" name="Picture 3">
            <a:hlinkClick r:id="" action="ppaction://noaction"/>
            <a:extLst>
              <a:ext uri="{FF2B5EF4-FFF2-40B4-BE49-F238E27FC236}">
                <a16:creationId xmlns:a16="http://schemas.microsoft.com/office/drawing/2014/main" id="{40F0BEF4-F213-9476-C78F-9D42303875B3}"/>
              </a:ext>
            </a:extLst>
          </p:cNvPr>
          <p:cNvPicPr>
            <a:picLocks noChangeAspect="1"/>
          </p:cNvPicPr>
          <p:nvPr/>
        </p:nvPicPr>
        <p:blipFill>
          <a:blip r:embed="rId12"/>
          <a:stretch>
            <a:fillRect/>
          </a:stretch>
        </p:blipFill>
        <p:spPr>
          <a:xfrm>
            <a:off x="3972404" y="6717579"/>
            <a:ext cx="3447264" cy="3313390"/>
          </a:xfrm>
          <a:prstGeom prst="rect">
            <a:avLst/>
          </a:prstGeom>
        </p:spPr>
      </p:pic>
      <p:pic>
        <p:nvPicPr>
          <p:cNvPr id="6" name="Picture 5">
            <a:hlinkClick r:id="" action="ppaction://noaction"/>
            <a:extLst>
              <a:ext uri="{FF2B5EF4-FFF2-40B4-BE49-F238E27FC236}">
                <a16:creationId xmlns:a16="http://schemas.microsoft.com/office/drawing/2014/main" id="{026EF07C-60E5-4E67-151B-CF558C89DAE9}"/>
              </a:ext>
            </a:extLst>
          </p:cNvPr>
          <p:cNvPicPr>
            <a:picLocks noChangeAspect="1"/>
          </p:cNvPicPr>
          <p:nvPr/>
        </p:nvPicPr>
        <p:blipFill>
          <a:blip r:embed="rId13"/>
          <a:stretch>
            <a:fillRect/>
          </a:stretch>
        </p:blipFill>
        <p:spPr>
          <a:xfrm>
            <a:off x="14044391" y="4842709"/>
            <a:ext cx="3646598" cy="3058870"/>
          </a:xfrm>
          <a:prstGeom prst="rect">
            <a:avLst/>
          </a:prstGeom>
        </p:spPr>
      </p:pic>
      <p:pic>
        <p:nvPicPr>
          <p:cNvPr id="7" name="Picture 6">
            <a:hlinkClick r:id="rId14" action="ppaction://hlinksldjump"/>
            <a:extLst>
              <a:ext uri="{FF2B5EF4-FFF2-40B4-BE49-F238E27FC236}">
                <a16:creationId xmlns:a16="http://schemas.microsoft.com/office/drawing/2014/main" id="{D4E5C0F1-57CA-E4C4-0F88-C36CEBB58162}"/>
              </a:ext>
            </a:extLst>
          </p:cNvPr>
          <p:cNvPicPr>
            <a:picLocks noChangeAspect="1"/>
          </p:cNvPicPr>
          <p:nvPr/>
        </p:nvPicPr>
        <p:blipFill>
          <a:blip r:embed="rId15"/>
          <a:stretch>
            <a:fillRect/>
          </a:stretch>
        </p:blipFill>
        <p:spPr>
          <a:xfrm>
            <a:off x="10484611" y="6600089"/>
            <a:ext cx="3329410" cy="3151626"/>
          </a:xfrm>
          <a:prstGeom prst="rect">
            <a:avLst/>
          </a:prstGeom>
        </p:spPr>
      </p:pic>
      <p:pic>
        <p:nvPicPr>
          <p:cNvPr id="8" name="Picture 7">
            <a:hlinkClick r:id="" action="ppaction://noaction"/>
            <a:extLst>
              <a:ext uri="{FF2B5EF4-FFF2-40B4-BE49-F238E27FC236}">
                <a16:creationId xmlns:a16="http://schemas.microsoft.com/office/drawing/2014/main" id="{9BA6F683-490B-4CEB-673F-965E3F6811FF}"/>
              </a:ext>
            </a:extLst>
          </p:cNvPr>
          <p:cNvPicPr>
            <a:picLocks noChangeAspect="1"/>
          </p:cNvPicPr>
          <p:nvPr/>
        </p:nvPicPr>
        <p:blipFill>
          <a:blip r:embed="rId16"/>
          <a:stretch>
            <a:fillRect/>
          </a:stretch>
        </p:blipFill>
        <p:spPr>
          <a:xfrm>
            <a:off x="6458888" y="4317669"/>
            <a:ext cx="4174448" cy="2627274"/>
          </a:xfrm>
          <a:prstGeom prst="rect">
            <a:avLst/>
          </a:prstGeom>
        </p:spPr>
      </p:pic>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cap="flat" cmpd="sng" algn="ctr">
              <a:solidFill>
                <a:srgbClr val="4BACC6">
                  <a:lumMod val="75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marL="0" marR="0" lvl="0" indent="0" algn="ctr" defTabSz="914400" eaLnBrk="1" fontAlgn="auto" latinLnBrk="0" hangingPunct="1">
                <a:lnSpc>
                  <a:spcPts val="9600"/>
                </a:lnSpc>
                <a:spcBef>
                  <a:spcPts val="0"/>
                </a:spcBef>
                <a:spcAft>
                  <a:spcPts val="0"/>
                </a:spcAft>
                <a:buClrTx/>
                <a:buSzTx/>
                <a:buFontTx/>
                <a:buNone/>
                <a:tabLst/>
                <a:defRPr/>
              </a:pPr>
              <a:r>
                <a:rPr lang="en-US" sz="6000" b="1" kern="0" noProof="0" dirty="0">
                  <a:solidFill>
                    <a:srgbClr val="FF0000"/>
                  </a:solidFill>
                  <a:latin typeface="Arial" panose="020B0604020202020204" pitchFamily="34" charset="0"/>
                  <a:cs typeface="Arial" panose="020B0604020202020204" pitchFamily="34" charset="0"/>
                </a:rPr>
                <a:t>LUYỆN TẬP</a:t>
              </a:r>
              <a:endParaRPr kumimoji="0" lang="en-US" sz="60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33243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
                                        </p:tgtEl>
                                        <p:attrNameLst>
                                          <p:attrName>r</p:attrName>
                                        </p:attrNameLst>
                                      </p:cBhvr>
                                    </p:animRot>
                                    <p:animRot by="-240000">
                                      <p:cBhvr>
                                        <p:cTn id="19" dur="400" fill="hold">
                                          <p:stCondLst>
                                            <p:cond delay="400"/>
                                          </p:stCondLst>
                                        </p:cTn>
                                        <p:tgtEl>
                                          <p:spTgt spid="3"/>
                                        </p:tgtEl>
                                        <p:attrNameLst>
                                          <p:attrName>r</p:attrName>
                                        </p:attrNameLst>
                                      </p:cBhvr>
                                    </p:animRot>
                                    <p:animRot by="240000">
                                      <p:cBhvr>
                                        <p:cTn id="20" dur="400" fill="hold">
                                          <p:stCondLst>
                                            <p:cond delay="800"/>
                                          </p:stCondLst>
                                        </p:cTn>
                                        <p:tgtEl>
                                          <p:spTgt spid="3"/>
                                        </p:tgtEl>
                                        <p:attrNameLst>
                                          <p:attrName>r</p:attrName>
                                        </p:attrNameLst>
                                      </p:cBhvr>
                                    </p:animRot>
                                    <p:animRot by="-240000">
                                      <p:cBhvr>
                                        <p:cTn id="21" dur="400" fill="hold">
                                          <p:stCondLst>
                                            <p:cond delay="1200"/>
                                          </p:stCondLst>
                                        </p:cTn>
                                        <p:tgtEl>
                                          <p:spTgt spid="3"/>
                                        </p:tgtEl>
                                        <p:attrNameLst>
                                          <p:attrName>r</p:attrName>
                                        </p:attrNameLst>
                                      </p:cBhvr>
                                    </p:animRot>
                                    <p:animRot by="120000">
                                      <p:cBhvr>
                                        <p:cTn id="22" dur="400" fill="hold">
                                          <p:stCondLst>
                                            <p:cond delay="1600"/>
                                          </p:stCondLst>
                                        </p:cTn>
                                        <p:tgtEl>
                                          <p:spTgt spid="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6"/>
                                        </p:tgtEl>
                                        <p:attrNameLst>
                                          <p:attrName>r</p:attrName>
                                        </p:attrNameLst>
                                      </p:cBhvr>
                                    </p:animRot>
                                    <p:animRot by="-240000">
                                      <p:cBhvr>
                                        <p:cTn id="31" dur="400" fill="hold">
                                          <p:stCondLst>
                                            <p:cond delay="400"/>
                                          </p:stCondLst>
                                        </p:cTn>
                                        <p:tgtEl>
                                          <p:spTgt spid="6"/>
                                        </p:tgtEl>
                                        <p:attrNameLst>
                                          <p:attrName>r</p:attrName>
                                        </p:attrNameLst>
                                      </p:cBhvr>
                                    </p:animRot>
                                    <p:animRot by="240000">
                                      <p:cBhvr>
                                        <p:cTn id="32" dur="400" fill="hold">
                                          <p:stCondLst>
                                            <p:cond delay="800"/>
                                          </p:stCondLst>
                                        </p:cTn>
                                        <p:tgtEl>
                                          <p:spTgt spid="6"/>
                                        </p:tgtEl>
                                        <p:attrNameLst>
                                          <p:attrName>r</p:attrName>
                                        </p:attrNameLst>
                                      </p:cBhvr>
                                    </p:animRot>
                                    <p:animRot by="-240000">
                                      <p:cBhvr>
                                        <p:cTn id="33" dur="400" fill="hold">
                                          <p:stCondLst>
                                            <p:cond delay="1200"/>
                                          </p:stCondLst>
                                        </p:cTn>
                                        <p:tgtEl>
                                          <p:spTgt spid="6"/>
                                        </p:tgtEl>
                                        <p:attrNameLst>
                                          <p:attrName>r</p:attrName>
                                        </p:attrNameLst>
                                      </p:cBhvr>
                                    </p:animRot>
                                    <p:animRot by="120000">
                                      <p:cBhvr>
                                        <p:cTn id="34" dur="400" fill="hold">
                                          <p:stCondLst>
                                            <p:cond delay="1600"/>
                                          </p:stCondLst>
                                        </p:cTn>
                                        <p:tgtEl>
                                          <p:spTgt spid="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7"/>
                                        </p:tgtEl>
                                        <p:attrNameLst>
                                          <p:attrName>r</p:attrName>
                                        </p:attrNameLst>
                                      </p:cBhvr>
                                    </p:animRot>
                                    <p:animRot by="-240000">
                                      <p:cBhvr>
                                        <p:cTn id="37" dur="400" fill="hold">
                                          <p:stCondLst>
                                            <p:cond delay="400"/>
                                          </p:stCondLst>
                                        </p:cTn>
                                        <p:tgtEl>
                                          <p:spTgt spid="7"/>
                                        </p:tgtEl>
                                        <p:attrNameLst>
                                          <p:attrName>r</p:attrName>
                                        </p:attrNameLst>
                                      </p:cBhvr>
                                    </p:animRot>
                                    <p:animRot by="240000">
                                      <p:cBhvr>
                                        <p:cTn id="38" dur="400" fill="hold">
                                          <p:stCondLst>
                                            <p:cond delay="800"/>
                                          </p:stCondLst>
                                        </p:cTn>
                                        <p:tgtEl>
                                          <p:spTgt spid="7"/>
                                        </p:tgtEl>
                                        <p:attrNameLst>
                                          <p:attrName>r</p:attrName>
                                        </p:attrNameLst>
                                      </p:cBhvr>
                                    </p:animRot>
                                    <p:animRot by="-240000">
                                      <p:cBhvr>
                                        <p:cTn id="39" dur="400" fill="hold">
                                          <p:stCondLst>
                                            <p:cond delay="1200"/>
                                          </p:stCondLst>
                                        </p:cTn>
                                        <p:tgtEl>
                                          <p:spTgt spid="7"/>
                                        </p:tgtEl>
                                        <p:attrNameLst>
                                          <p:attrName>r</p:attrName>
                                        </p:attrNameLst>
                                      </p:cBhvr>
                                    </p:animRot>
                                    <p:animRot by="120000">
                                      <p:cBhvr>
                                        <p:cTn id="40" dur="400" fill="hold">
                                          <p:stCondLst>
                                            <p:cond delay="16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8"/>
                                        </p:tgtEl>
                                        <p:attrNameLst>
                                          <p:attrName>r</p:attrName>
                                        </p:attrNameLst>
                                      </p:cBhvr>
                                    </p:animRot>
                                    <p:animRot by="-240000">
                                      <p:cBhvr>
                                        <p:cTn id="43" dur="400" fill="hold">
                                          <p:stCondLst>
                                            <p:cond delay="400"/>
                                          </p:stCondLst>
                                        </p:cTn>
                                        <p:tgtEl>
                                          <p:spTgt spid="8"/>
                                        </p:tgtEl>
                                        <p:attrNameLst>
                                          <p:attrName>r</p:attrName>
                                        </p:attrNameLst>
                                      </p:cBhvr>
                                    </p:animRot>
                                    <p:animRot by="240000">
                                      <p:cBhvr>
                                        <p:cTn id="44" dur="400" fill="hold">
                                          <p:stCondLst>
                                            <p:cond delay="800"/>
                                          </p:stCondLst>
                                        </p:cTn>
                                        <p:tgtEl>
                                          <p:spTgt spid="8"/>
                                        </p:tgtEl>
                                        <p:attrNameLst>
                                          <p:attrName>r</p:attrName>
                                        </p:attrNameLst>
                                      </p:cBhvr>
                                    </p:animRot>
                                    <p:animRot by="-240000">
                                      <p:cBhvr>
                                        <p:cTn id="45" dur="400" fill="hold">
                                          <p:stCondLst>
                                            <p:cond delay="1200"/>
                                          </p:stCondLst>
                                        </p:cTn>
                                        <p:tgtEl>
                                          <p:spTgt spid="8"/>
                                        </p:tgtEl>
                                        <p:attrNameLst>
                                          <p:attrName>r</p:attrName>
                                        </p:attrNameLst>
                                      </p:cBhvr>
                                    </p:animRot>
                                    <p:animRot by="120000">
                                      <p:cBhvr>
                                        <p:cTn id="46" dur="400" fill="hold">
                                          <p:stCondLst>
                                            <p:cond delay="1600"/>
                                          </p:stCondLst>
                                        </p:cTn>
                                        <p:tgtEl>
                                          <p:spTgt spid="8"/>
                                        </p:tgtEl>
                                        <p:attrNameLst>
                                          <p:attrName>r</p:attrName>
                                        </p:attrNameLst>
                                      </p:cBhvr>
                                    </p:animRot>
                                  </p:childTnLst>
                                </p:cTn>
                              </p:par>
                              <p:par>
                                <p:cTn id="47" presetID="16" presetClass="entr" presetSubtype="21"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5"/>
                </p:tgtEl>
              </p:cMediaNode>
            </p:audio>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49" presetClass="exit" presetSubtype="0" accel="100000" fill="hold" nodeType="clickEffect">
                                  <p:stCondLst>
                                    <p:cond delay="0"/>
                                  </p:stCondLst>
                                  <p:childTnLst>
                                    <p:anim calcmode="lin" valueType="num">
                                      <p:cBhvr>
                                        <p:cTn id="55" dur="500"/>
                                        <p:tgtEl>
                                          <p:spTgt spid="3"/>
                                        </p:tgtEl>
                                        <p:attrNameLst>
                                          <p:attrName>ppt_w</p:attrName>
                                        </p:attrNameLst>
                                      </p:cBhvr>
                                      <p:tavLst>
                                        <p:tav tm="0">
                                          <p:val>
                                            <p:strVal val="ppt_w"/>
                                          </p:val>
                                        </p:tav>
                                        <p:tav tm="100000">
                                          <p:val>
                                            <p:fltVal val="0"/>
                                          </p:val>
                                        </p:tav>
                                      </p:tavLst>
                                    </p:anim>
                                    <p:anim calcmode="lin" valueType="num">
                                      <p:cBhvr>
                                        <p:cTn id="56" dur="500"/>
                                        <p:tgtEl>
                                          <p:spTgt spid="3"/>
                                        </p:tgtEl>
                                        <p:attrNameLst>
                                          <p:attrName>ppt_h</p:attrName>
                                        </p:attrNameLst>
                                      </p:cBhvr>
                                      <p:tavLst>
                                        <p:tav tm="0">
                                          <p:val>
                                            <p:strVal val="ppt_h"/>
                                          </p:val>
                                        </p:tav>
                                        <p:tav tm="100000">
                                          <p:val>
                                            <p:fltVal val="0"/>
                                          </p:val>
                                        </p:tav>
                                      </p:tavLst>
                                    </p:anim>
                                    <p:anim calcmode="lin" valueType="num">
                                      <p:cBhvr>
                                        <p:cTn id="57" dur="500"/>
                                        <p:tgtEl>
                                          <p:spTgt spid="3"/>
                                        </p:tgtEl>
                                        <p:attrNameLst>
                                          <p:attrName>style.rotation</p:attrName>
                                        </p:attrNameLst>
                                      </p:cBhvr>
                                      <p:tavLst>
                                        <p:tav tm="0">
                                          <p:val>
                                            <p:fltVal val="0"/>
                                          </p:val>
                                        </p:tav>
                                        <p:tav tm="100000">
                                          <p:val>
                                            <p:fltVal val="360"/>
                                          </p:val>
                                        </p:tav>
                                      </p:tavLst>
                                    </p:anim>
                                    <p:animEffect transition="out" filter="fade">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4"/>
                    </p:tgtEl>
                  </p:cond>
                </p:stCondLst>
                <p:endSync evt="end" delay="0">
                  <p:rtn val="all"/>
                </p:endSync>
                <p:childTnLst>
                  <p:par>
                    <p:cTn id="61" fill="hold">
                      <p:stCondLst>
                        <p:cond delay="0"/>
                      </p:stCondLst>
                      <p:childTnLst>
                        <p:par>
                          <p:cTn id="62" fill="hold">
                            <p:stCondLst>
                              <p:cond delay="0"/>
                            </p:stCondLst>
                            <p:childTnLst>
                              <p:par>
                                <p:cTn id="63" presetID="49" presetClass="exit" presetSubtype="0" accel="100000" fill="hold" nodeType="clickEffect">
                                  <p:stCondLst>
                                    <p:cond delay="0"/>
                                  </p:stCondLst>
                                  <p:childTnLst>
                                    <p:anim calcmode="lin" valueType="num">
                                      <p:cBhvr>
                                        <p:cTn id="64" dur="500"/>
                                        <p:tgtEl>
                                          <p:spTgt spid="4"/>
                                        </p:tgtEl>
                                        <p:attrNameLst>
                                          <p:attrName>ppt_w</p:attrName>
                                        </p:attrNameLst>
                                      </p:cBhvr>
                                      <p:tavLst>
                                        <p:tav tm="0">
                                          <p:val>
                                            <p:strVal val="ppt_w"/>
                                          </p:val>
                                        </p:tav>
                                        <p:tav tm="100000">
                                          <p:val>
                                            <p:fltVal val="0"/>
                                          </p:val>
                                        </p:tav>
                                      </p:tavLst>
                                    </p:anim>
                                    <p:anim calcmode="lin" valueType="num">
                                      <p:cBhvr>
                                        <p:cTn id="65" dur="500"/>
                                        <p:tgtEl>
                                          <p:spTgt spid="4"/>
                                        </p:tgtEl>
                                        <p:attrNameLst>
                                          <p:attrName>ppt_h</p:attrName>
                                        </p:attrNameLst>
                                      </p:cBhvr>
                                      <p:tavLst>
                                        <p:tav tm="0">
                                          <p:val>
                                            <p:strVal val="ppt_h"/>
                                          </p:val>
                                        </p:tav>
                                        <p:tav tm="100000">
                                          <p:val>
                                            <p:fltVal val="0"/>
                                          </p:val>
                                        </p:tav>
                                      </p:tavLst>
                                    </p:anim>
                                    <p:anim calcmode="lin" valueType="num">
                                      <p:cBhvr>
                                        <p:cTn id="66" dur="500"/>
                                        <p:tgtEl>
                                          <p:spTgt spid="4"/>
                                        </p:tgtEl>
                                        <p:attrNameLst>
                                          <p:attrName>style.rotation</p:attrName>
                                        </p:attrNameLst>
                                      </p:cBhvr>
                                      <p:tavLst>
                                        <p:tav tm="0">
                                          <p:val>
                                            <p:fltVal val="0"/>
                                          </p:val>
                                        </p:tav>
                                        <p:tav tm="100000">
                                          <p:val>
                                            <p:fltVal val="360"/>
                                          </p:val>
                                        </p:tav>
                                      </p:tavLst>
                                    </p:anim>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9" restart="whenNotActive" fill="hold" evtFilter="cancelBubble" nodeType="interactiveSeq">
                <p:stCondLst>
                  <p:cond evt="onClick" delay="0">
                    <p:tgtEl>
                      <p:spTgt spid="6"/>
                    </p:tgtEl>
                  </p:cond>
                </p:stCondLst>
                <p:endSync evt="end" delay="0">
                  <p:rtn val="all"/>
                </p:endSync>
                <p:childTnLst>
                  <p:par>
                    <p:cTn id="70" fill="hold">
                      <p:stCondLst>
                        <p:cond delay="0"/>
                      </p:stCondLst>
                      <p:childTnLst>
                        <p:par>
                          <p:cTn id="71" fill="hold">
                            <p:stCondLst>
                              <p:cond delay="0"/>
                            </p:stCondLst>
                            <p:childTnLst>
                              <p:par>
                                <p:cTn id="72" presetID="49" presetClass="exit" presetSubtype="0" accel="100000" fill="hold" nodeType="clickEffect">
                                  <p:stCondLst>
                                    <p:cond delay="0"/>
                                  </p:stCondLst>
                                  <p:childTnLst>
                                    <p:anim calcmode="lin" valueType="num">
                                      <p:cBhvr>
                                        <p:cTn id="73" dur="500"/>
                                        <p:tgtEl>
                                          <p:spTgt spid="6"/>
                                        </p:tgtEl>
                                        <p:attrNameLst>
                                          <p:attrName>ppt_w</p:attrName>
                                        </p:attrNameLst>
                                      </p:cBhvr>
                                      <p:tavLst>
                                        <p:tav tm="0">
                                          <p:val>
                                            <p:strVal val="ppt_w"/>
                                          </p:val>
                                        </p:tav>
                                        <p:tav tm="100000">
                                          <p:val>
                                            <p:fltVal val="0"/>
                                          </p:val>
                                        </p:tav>
                                      </p:tavLst>
                                    </p:anim>
                                    <p:anim calcmode="lin" valueType="num">
                                      <p:cBhvr>
                                        <p:cTn id="74" dur="500"/>
                                        <p:tgtEl>
                                          <p:spTgt spid="6"/>
                                        </p:tgtEl>
                                        <p:attrNameLst>
                                          <p:attrName>ppt_h</p:attrName>
                                        </p:attrNameLst>
                                      </p:cBhvr>
                                      <p:tavLst>
                                        <p:tav tm="0">
                                          <p:val>
                                            <p:strVal val="ppt_h"/>
                                          </p:val>
                                        </p:tav>
                                        <p:tav tm="100000">
                                          <p:val>
                                            <p:fltVal val="0"/>
                                          </p:val>
                                        </p:tav>
                                      </p:tavLst>
                                    </p:anim>
                                    <p:anim calcmode="lin" valueType="num">
                                      <p:cBhvr>
                                        <p:cTn id="75" dur="500"/>
                                        <p:tgtEl>
                                          <p:spTgt spid="6"/>
                                        </p:tgtEl>
                                        <p:attrNameLst>
                                          <p:attrName>style.rotation</p:attrName>
                                        </p:attrNameLst>
                                      </p:cBhvr>
                                      <p:tavLst>
                                        <p:tav tm="0">
                                          <p:val>
                                            <p:fltVal val="0"/>
                                          </p:val>
                                        </p:tav>
                                        <p:tav tm="100000">
                                          <p:val>
                                            <p:fltVal val="360"/>
                                          </p:val>
                                        </p:tav>
                                      </p:tavLst>
                                    </p:anim>
                                    <p:animEffect transition="out" filter="fade">
                                      <p:cBhvr>
                                        <p:cTn id="76" dur="500"/>
                                        <p:tgtEl>
                                          <p:spTgt spid="6"/>
                                        </p:tgtEl>
                                      </p:cBhvr>
                                    </p:animEffect>
                                    <p:set>
                                      <p:cBhvr>
                                        <p:cTn id="7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49" presetClass="exit" presetSubtype="0" accel="100000" fill="hold" nodeType="clickEffect">
                                  <p:stCondLst>
                                    <p:cond delay="0"/>
                                  </p:stCondLst>
                                  <p:childTnLst>
                                    <p:anim calcmode="lin" valueType="num">
                                      <p:cBhvr>
                                        <p:cTn id="82" dur="500"/>
                                        <p:tgtEl>
                                          <p:spTgt spid="7"/>
                                        </p:tgtEl>
                                        <p:attrNameLst>
                                          <p:attrName>ppt_w</p:attrName>
                                        </p:attrNameLst>
                                      </p:cBhvr>
                                      <p:tavLst>
                                        <p:tav tm="0">
                                          <p:val>
                                            <p:strVal val="ppt_w"/>
                                          </p:val>
                                        </p:tav>
                                        <p:tav tm="100000">
                                          <p:val>
                                            <p:fltVal val="0"/>
                                          </p:val>
                                        </p:tav>
                                      </p:tavLst>
                                    </p:anim>
                                    <p:anim calcmode="lin" valueType="num">
                                      <p:cBhvr>
                                        <p:cTn id="83" dur="500"/>
                                        <p:tgtEl>
                                          <p:spTgt spid="7"/>
                                        </p:tgtEl>
                                        <p:attrNameLst>
                                          <p:attrName>ppt_h</p:attrName>
                                        </p:attrNameLst>
                                      </p:cBhvr>
                                      <p:tavLst>
                                        <p:tav tm="0">
                                          <p:val>
                                            <p:strVal val="ppt_h"/>
                                          </p:val>
                                        </p:tav>
                                        <p:tav tm="100000">
                                          <p:val>
                                            <p:fltVal val="0"/>
                                          </p:val>
                                        </p:tav>
                                      </p:tavLst>
                                    </p:anim>
                                    <p:anim calcmode="lin" valueType="num">
                                      <p:cBhvr>
                                        <p:cTn id="84" dur="500"/>
                                        <p:tgtEl>
                                          <p:spTgt spid="7"/>
                                        </p:tgtEl>
                                        <p:attrNameLst>
                                          <p:attrName>style.rotation</p:attrName>
                                        </p:attrNameLst>
                                      </p:cBhvr>
                                      <p:tavLst>
                                        <p:tav tm="0">
                                          <p:val>
                                            <p:fltVal val="0"/>
                                          </p:val>
                                        </p:tav>
                                        <p:tav tm="100000">
                                          <p:val>
                                            <p:fltVal val="360"/>
                                          </p:val>
                                        </p:tav>
                                      </p:tavLst>
                                    </p:anim>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7" restart="whenNotActive" fill="hold" evtFilter="cancelBubble" nodeType="interactiveSeq">
                <p:stCondLst>
                  <p:cond evt="onClick" delay="0">
                    <p:tgtEl>
                      <p:spTgt spid="8"/>
                    </p:tgtEl>
                  </p:cond>
                </p:stCondLst>
                <p:endSync evt="end" delay="0">
                  <p:rtn val="all"/>
                </p:endSync>
                <p:childTnLst>
                  <p:par>
                    <p:cTn id="88" fill="hold">
                      <p:stCondLst>
                        <p:cond delay="0"/>
                      </p:stCondLst>
                      <p:childTnLst>
                        <p:par>
                          <p:cTn id="89" fill="hold">
                            <p:stCondLst>
                              <p:cond delay="0"/>
                            </p:stCondLst>
                            <p:childTnLst>
                              <p:par>
                                <p:cTn id="90" presetID="49" presetClass="exit" presetSubtype="0" accel="100000" fill="hold" nodeType="clickEffect">
                                  <p:stCondLst>
                                    <p:cond delay="0"/>
                                  </p:stCondLst>
                                  <p:childTnLst>
                                    <p:anim calcmode="lin" valueType="num">
                                      <p:cBhvr>
                                        <p:cTn id="91" dur="500"/>
                                        <p:tgtEl>
                                          <p:spTgt spid="8"/>
                                        </p:tgtEl>
                                        <p:attrNameLst>
                                          <p:attrName>ppt_w</p:attrName>
                                        </p:attrNameLst>
                                      </p:cBhvr>
                                      <p:tavLst>
                                        <p:tav tm="0">
                                          <p:val>
                                            <p:strVal val="ppt_w"/>
                                          </p:val>
                                        </p:tav>
                                        <p:tav tm="100000">
                                          <p:val>
                                            <p:fltVal val="0"/>
                                          </p:val>
                                        </p:tav>
                                      </p:tavLst>
                                    </p:anim>
                                    <p:anim calcmode="lin" valueType="num">
                                      <p:cBhvr>
                                        <p:cTn id="92" dur="500"/>
                                        <p:tgtEl>
                                          <p:spTgt spid="8"/>
                                        </p:tgtEl>
                                        <p:attrNameLst>
                                          <p:attrName>ppt_h</p:attrName>
                                        </p:attrNameLst>
                                      </p:cBhvr>
                                      <p:tavLst>
                                        <p:tav tm="0">
                                          <p:val>
                                            <p:strVal val="ppt_h"/>
                                          </p:val>
                                        </p:tav>
                                        <p:tav tm="100000">
                                          <p:val>
                                            <p:fltVal val="0"/>
                                          </p:val>
                                        </p:tav>
                                      </p:tavLst>
                                    </p:anim>
                                    <p:anim calcmode="lin" valueType="num">
                                      <p:cBhvr>
                                        <p:cTn id="93" dur="500"/>
                                        <p:tgtEl>
                                          <p:spTgt spid="8"/>
                                        </p:tgtEl>
                                        <p:attrNameLst>
                                          <p:attrName>style.rotation</p:attrName>
                                        </p:attrNameLst>
                                      </p:cBhvr>
                                      <p:tavLst>
                                        <p:tav tm="0">
                                          <p:val>
                                            <p:fltVal val="0"/>
                                          </p:val>
                                        </p:tav>
                                        <p:tav tm="100000">
                                          <p:val>
                                            <p:fltVal val="360"/>
                                          </p:val>
                                        </p:tav>
                                      </p:tavLst>
                                    </p:anim>
                                    <p:animEffect transition="out" filter="fad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3"/>
            <a:ext cx="4628442" cy="3286194"/>
          </a:xfrm>
          <a:prstGeom prst="rect">
            <a:avLst/>
          </a:prstGeom>
        </p:spPr>
      </p:pic>
      <p:sp>
        <p:nvSpPr>
          <p:cNvPr id="11" name="Đáp án đúng">
            <a:extLst>
              <a:ext uri="{FF2B5EF4-FFF2-40B4-BE49-F238E27FC236}">
                <a16:creationId xmlns:a16="http://schemas.microsoft.com/office/drawing/2014/main" id="{F1CCB88D-330E-9357-FC67-CE0F8569CA40}"/>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A. </a:t>
            </a:r>
            <a:r>
              <a:rPr lang="pt-BR" sz="4800" kern="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B ≠ 0</a:t>
            </a:r>
            <a:endParaRPr lang="vi-VN" sz="4800" noProof="1">
              <a:solidFill>
                <a:prstClr val="black"/>
              </a:solidFill>
              <a:cs typeface="Arial" panose="020B0604020202020204" pitchFamily="34" charset="0"/>
              <a:sym typeface="Arial"/>
            </a:endParaRPr>
          </a:p>
        </p:txBody>
      </p:sp>
      <p:sp>
        <p:nvSpPr>
          <p:cNvPr id="12" name="Đáp án sai 1">
            <a:extLst>
              <a:ext uri="{FF2B5EF4-FFF2-40B4-BE49-F238E27FC236}">
                <a16:creationId xmlns:a16="http://schemas.microsoft.com/office/drawing/2014/main" id="{AC021E7C-DE10-A5AE-8906-3ACD28F9B06E}"/>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B. </a:t>
            </a:r>
            <a:r>
              <a:rPr lang="pt-BR" sz="48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5</a:t>
            </a:r>
            <a:endParaRPr lang="vi-VN" sz="4800" noProof="1">
              <a:solidFill>
                <a:prstClr val="black"/>
              </a:solidFill>
              <a:cs typeface="Arial" panose="020B0604020202020204" pitchFamily="34" charset="0"/>
              <a:sym typeface="Arial"/>
            </a:endParaRPr>
          </a:p>
        </p:txBody>
      </p:sp>
      <p:sp>
        <p:nvSpPr>
          <p:cNvPr id="13" name="Đáp án sai 2">
            <a:extLst>
              <a:ext uri="{FF2B5EF4-FFF2-40B4-BE49-F238E27FC236}">
                <a16:creationId xmlns:a16="http://schemas.microsoft.com/office/drawing/2014/main" id="{16AEA46C-EE9D-0531-8515-E1C00CE450EF}"/>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C. </a:t>
            </a:r>
            <a:r>
              <a:rPr lang="pt-BR" sz="48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- 6</a:t>
            </a:r>
            <a:endParaRPr lang="vi-VN" sz="4800" noProof="1">
              <a:solidFill>
                <a:prstClr val="black"/>
              </a:solidFill>
              <a:cs typeface="Arial" panose="020B0604020202020204" pitchFamily="34" charset="0"/>
              <a:sym typeface="Arial"/>
            </a:endParaRPr>
          </a:p>
        </p:txBody>
      </p:sp>
      <p:sp>
        <p:nvSpPr>
          <p:cNvPr id="14" name="Đáp án sai 3">
            <a:extLst>
              <a:ext uri="{FF2B5EF4-FFF2-40B4-BE49-F238E27FC236}">
                <a16:creationId xmlns:a16="http://schemas.microsoft.com/office/drawing/2014/main" id="{3E686EAD-4B57-BAF0-F69F-70232861D618}"/>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D. 6</a:t>
            </a:r>
            <a:endParaRPr lang="vi-VN" sz="4800" noProof="1">
              <a:solidFill>
                <a:prstClr val="black"/>
              </a:solidFill>
              <a:cs typeface="Arial" panose="020B0604020202020204" pitchFamily="34" charset="0"/>
              <a:sym typeface="Arial"/>
            </a:endParaRPr>
          </a:p>
        </p:txBody>
      </p:sp>
      <p:sp>
        <p:nvSpPr>
          <p:cNvPr id="15" name="Đáp án đúng">
            <a:extLst>
              <a:ext uri="{FF2B5EF4-FFF2-40B4-BE49-F238E27FC236}">
                <a16:creationId xmlns:a16="http://schemas.microsoft.com/office/drawing/2014/main" id="{EB878F17-D87F-F7DE-4236-E0D9CFCBBBC8}"/>
              </a:ext>
            </a:extLst>
          </p:cNvPr>
          <p:cNvSpPr/>
          <p:nvPr/>
        </p:nvSpPr>
        <p:spPr>
          <a:xfrm>
            <a:off x="1814943" y="4562853"/>
            <a:ext cx="6816438"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800" noProof="1">
                <a:solidFill>
                  <a:prstClr val="black"/>
                </a:solidFill>
                <a:latin typeface="Arial" panose="020B0604020202020204" pitchFamily="34" charset="0"/>
                <a:cs typeface="Arial" panose="020B0604020202020204" pitchFamily="34" charset="0"/>
                <a:sym typeface="Arial"/>
              </a:rPr>
              <a:t>A. </a:t>
            </a:r>
            <a:r>
              <a:rPr lang="pt-BR" sz="4800" kern="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- 5</a:t>
            </a:r>
            <a:endParaRPr lang="vi-VN" sz="4800" noProof="1">
              <a:solidFill>
                <a:prstClr val="black"/>
              </a:solidFill>
              <a:cs typeface="Arial" panose="020B0604020202020204" pitchFamily="34" charset="0"/>
              <a:sym typeface="Arial"/>
            </a:endParaRPr>
          </a:p>
        </p:txBody>
      </p:sp>
      <p:sp>
        <p:nvSpPr>
          <p:cNvPr id="16" name="Rectangle: Rounded Corners 15">
            <a:extLst>
              <a:ext uri="{FF2B5EF4-FFF2-40B4-BE49-F238E27FC236}">
                <a16:creationId xmlns:a16="http://schemas.microsoft.com/office/drawing/2014/main" id="{74B7F846-0F89-B31E-A5C2-4CBD63E51289}"/>
              </a:ext>
            </a:extLst>
          </p:cNvPr>
          <p:cNvSpPr/>
          <p:nvPr/>
        </p:nvSpPr>
        <p:spPr>
          <a:xfrm>
            <a:off x="1001925" y="899018"/>
            <a:ext cx="16279586"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latin typeface="Times New Roman (Headings)"/>
                <a:cs typeface="Arial" panose="020B0604020202020204" pitchFamily="34" charset="0"/>
                <a:sym typeface="Arial"/>
              </a:rPr>
              <a:t>Câu hỏi</a:t>
            </a:r>
            <a:r>
              <a:rPr lang="en-US" sz="4800" noProof="1">
                <a:solidFill>
                  <a:prstClr val="black"/>
                </a:solidFill>
                <a:latin typeface="Times New Roman (Headings)"/>
                <a:cs typeface="Arial" panose="020B0604020202020204" pitchFamily="34" charset="0"/>
                <a:sym typeface="Arial"/>
              </a:rPr>
              <a:t> 1:</a:t>
            </a:r>
          </a:p>
          <a:p>
            <a:pPr algn="ctr" defTabSz="1371670">
              <a:lnSpc>
                <a:spcPct val="150000"/>
              </a:lnSpc>
            </a:pPr>
            <a:r>
              <a:rPr lang="en-US" sz="4800" kern="0" noProof="1">
                <a:solidFill>
                  <a:srgbClr val="000000"/>
                </a:solidFill>
                <a:latin typeface="Times New Roman (Headings)"/>
                <a:cs typeface="Arial" panose="020B0604020202020204" pitchFamily="34" charset="0"/>
                <a:sym typeface="Arial"/>
              </a:rPr>
              <a:t>Cho phương trình x</a:t>
            </a:r>
            <a:r>
              <a:rPr lang="en-US" sz="4800" kern="0" baseline="30000" noProof="1">
                <a:solidFill>
                  <a:srgbClr val="000000"/>
                </a:solidFill>
                <a:latin typeface="Times New Roman (Headings)"/>
                <a:cs typeface="Arial" panose="020B0604020202020204" pitchFamily="34" charset="0"/>
                <a:sym typeface="Arial"/>
              </a:rPr>
              <a:t>2</a:t>
            </a:r>
            <a:r>
              <a:rPr lang="en-US" sz="4800" kern="0" noProof="1">
                <a:solidFill>
                  <a:srgbClr val="000000"/>
                </a:solidFill>
                <a:latin typeface="Times New Roman (Headings)"/>
                <a:cs typeface="Arial" panose="020B0604020202020204" pitchFamily="34" charset="0"/>
                <a:sym typeface="Arial"/>
              </a:rPr>
              <a:t> + 5x – 6 = 0. Khi đó x</a:t>
            </a:r>
            <a:r>
              <a:rPr lang="en-US" sz="4800" kern="0" baseline="-25000" noProof="1">
                <a:solidFill>
                  <a:srgbClr val="000000"/>
                </a:solidFill>
                <a:latin typeface="Times New Roman (Headings)"/>
                <a:cs typeface="Arial" panose="020B0604020202020204" pitchFamily="34" charset="0"/>
                <a:sym typeface="Arial"/>
              </a:rPr>
              <a:t>1</a:t>
            </a:r>
            <a:r>
              <a:rPr lang="en-US" sz="4800" kern="0" noProof="1">
                <a:solidFill>
                  <a:srgbClr val="000000"/>
                </a:solidFill>
                <a:latin typeface="Times New Roman (Headings)"/>
                <a:cs typeface="Arial" panose="020B0604020202020204" pitchFamily="34" charset="0"/>
                <a:sym typeface="Arial"/>
              </a:rPr>
              <a:t> + x</a:t>
            </a:r>
            <a:r>
              <a:rPr lang="en-US" sz="4800" kern="0" baseline="-25000" noProof="1">
                <a:solidFill>
                  <a:srgbClr val="000000"/>
                </a:solidFill>
                <a:latin typeface="Times New Roman (Headings)"/>
                <a:cs typeface="Arial" panose="020B0604020202020204" pitchFamily="34" charset="0"/>
                <a:sym typeface="Arial"/>
              </a:rPr>
              <a:t>2</a:t>
            </a:r>
            <a:r>
              <a:rPr lang="en-US" sz="4800" kern="0" noProof="1">
                <a:solidFill>
                  <a:srgbClr val="000000"/>
                </a:solidFill>
                <a:latin typeface="Times New Roman (Headings)"/>
                <a:cs typeface="Arial" panose="020B0604020202020204" pitchFamily="34" charset="0"/>
                <a:sym typeface="Arial"/>
              </a:rPr>
              <a:t> =?</a:t>
            </a:r>
            <a:endParaRPr lang="vi-VN" sz="4500" noProof="1">
              <a:solidFill>
                <a:prstClr val="black"/>
              </a:solidFill>
              <a:latin typeface="Times New Roman (Headings)"/>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id="{41A9838F-A459-7697-69C5-2F4BE16A7602}"/>
              </a:ext>
            </a:extLst>
          </p:cNvPr>
          <p:cNvPicPr>
            <a:picLocks noChangeAspect="1"/>
          </p:cNvPicPr>
          <p:nvPr/>
        </p:nvPicPr>
        <p:blipFill>
          <a:blip r:embed="rId6"/>
          <a:stretch>
            <a:fillRect/>
          </a:stretch>
        </p:blipFill>
        <p:spPr>
          <a:xfrm>
            <a:off x="16078201" y="8249217"/>
            <a:ext cx="2518890" cy="2052670"/>
          </a:xfrm>
          <a:prstGeom prst="rect">
            <a:avLst/>
          </a:prstGeom>
        </p:spPr>
      </p:pic>
    </p:spTree>
    <p:extLst>
      <p:ext uri="{BB962C8B-B14F-4D97-AF65-F5344CB8AC3E}">
        <p14:creationId xmlns:p14="http://schemas.microsoft.com/office/powerpoint/2010/main" val="6851534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sp>
        <p:nvSpPr>
          <p:cNvPr id="35" name="Rectangle: Rounded Corners 34">
            <a:extLst>
              <a:ext uri="{FF2B5EF4-FFF2-40B4-BE49-F238E27FC236}">
                <a16:creationId xmlns:a16="http://schemas.microsoft.com/office/drawing/2014/main" id="{DF90C372-A858-AA21-3A9F-93AD2BB7CB50}"/>
              </a:ext>
            </a:extLst>
          </p:cNvPr>
          <p:cNvSpPr/>
          <p:nvPr/>
        </p:nvSpPr>
        <p:spPr>
          <a:xfrm>
            <a:off x="1001925" y="899018"/>
            <a:ext cx="16279586"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latin typeface="Times New Roman (Headings)"/>
                <a:cs typeface="Arial" panose="020B0604020202020204" pitchFamily="34" charset="0"/>
                <a:sym typeface="Arial"/>
              </a:rPr>
              <a:t>Câu hỏi</a:t>
            </a:r>
            <a:r>
              <a:rPr lang="en-US" sz="4800" noProof="1">
                <a:solidFill>
                  <a:prstClr val="black"/>
                </a:solidFill>
                <a:latin typeface="Times New Roman (Headings)"/>
                <a:cs typeface="Arial" panose="020B0604020202020204" pitchFamily="34" charset="0"/>
                <a:sym typeface="Arial"/>
              </a:rPr>
              <a:t> 2:</a:t>
            </a:r>
          </a:p>
          <a:p>
            <a:pPr algn="ctr" defTabSz="1371670">
              <a:lnSpc>
                <a:spcPct val="150000"/>
              </a:lnSpc>
            </a:pPr>
            <a:r>
              <a:rPr lang="en-US" sz="4800" kern="0" noProof="1">
                <a:solidFill>
                  <a:srgbClr val="000000"/>
                </a:solidFill>
                <a:latin typeface="Times New Roman (Headings)"/>
                <a:cs typeface="Arial" panose="020B0604020202020204" pitchFamily="34" charset="0"/>
                <a:sym typeface="Arial"/>
              </a:rPr>
              <a:t>Cho phương trình 2x</a:t>
            </a:r>
            <a:r>
              <a:rPr lang="en-US" sz="4800" kern="0" baseline="30000" noProof="1">
                <a:solidFill>
                  <a:srgbClr val="000000"/>
                </a:solidFill>
                <a:latin typeface="Times New Roman (Headings)"/>
                <a:cs typeface="Arial" panose="020B0604020202020204" pitchFamily="34" charset="0"/>
                <a:sym typeface="Arial"/>
              </a:rPr>
              <a:t>2</a:t>
            </a:r>
            <a:r>
              <a:rPr lang="en-US" sz="4800" kern="0" noProof="1">
                <a:solidFill>
                  <a:srgbClr val="000000"/>
                </a:solidFill>
                <a:latin typeface="Times New Roman (Headings)"/>
                <a:cs typeface="Arial" panose="020B0604020202020204" pitchFamily="34" charset="0"/>
                <a:sym typeface="Arial"/>
              </a:rPr>
              <a:t> + 5x – 6 = 0. Khi đó x</a:t>
            </a:r>
            <a:r>
              <a:rPr lang="en-US" sz="4800" kern="0" baseline="-25000" noProof="1">
                <a:solidFill>
                  <a:srgbClr val="000000"/>
                </a:solidFill>
                <a:latin typeface="Times New Roman (Headings)"/>
                <a:cs typeface="Arial" panose="020B0604020202020204" pitchFamily="34" charset="0"/>
                <a:sym typeface="Arial"/>
              </a:rPr>
              <a:t>1</a:t>
            </a:r>
            <a:r>
              <a:rPr lang="en-US" sz="4800" kern="0" noProof="1">
                <a:solidFill>
                  <a:srgbClr val="000000"/>
                </a:solidFill>
                <a:latin typeface="Times New Roman (Headings)"/>
                <a:cs typeface="Arial" panose="020B0604020202020204" pitchFamily="34" charset="0"/>
                <a:sym typeface="Arial"/>
              </a:rPr>
              <a:t>.x</a:t>
            </a:r>
            <a:r>
              <a:rPr lang="en-US" sz="4800" kern="0" baseline="-25000" noProof="1">
                <a:solidFill>
                  <a:srgbClr val="000000"/>
                </a:solidFill>
                <a:latin typeface="Times New Roman (Headings)"/>
                <a:cs typeface="Arial" panose="020B0604020202020204" pitchFamily="34" charset="0"/>
                <a:sym typeface="Arial"/>
              </a:rPr>
              <a:t>2</a:t>
            </a:r>
            <a:r>
              <a:rPr lang="en-US" sz="4800" kern="0" noProof="1">
                <a:solidFill>
                  <a:srgbClr val="000000"/>
                </a:solidFill>
                <a:latin typeface="Times New Roman (Headings)"/>
                <a:cs typeface="Arial" panose="020B0604020202020204" pitchFamily="34" charset="0"/>
                <a:sym typeface="Arial"/>
              </a:rPr>
              <a:t> =?</a:t>
            </a:r>
            <a:endParaRPr lang="vi-VN" sz="4500" noProof="1">
              <a:solidFill>
                <a:prstClr val="black"/>
              </a:solidFill>
              <a:latin typeface="Times New Roman (Headings)"/>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3"/>
            <a:ext cx="4628442" cy="3286194"/>
          </a:xfrm>
          <a:prstGeom prst="rect">
            <a:avLst/>
          </a:prstGeom>
        </p:spPr>
      </p:pic>
      <p:pic>
        <p:nvPicPr>
          <p:cNvPr id="4" name="Picture 3">
            <a:hlinkClick r:id="" action="ppaction://noaction"/>
            <a:extLst>
              <a:ext uri="{FF2B5EF4-FFF2-40B4-BE49-F238E27FC236}">
                <a16:creationId xmlns:a16="http://schemas.microsoft.com/office/drawing/2014/main" id="{D22FC818-3E29-27E4-90FD-28C396F2847A}"/>
              </a:ext>
            </a:extLst>
          </p:cNvPr>
          <p:cNvPicPr>
            <a:picLocks noChangeAspect="1"/>
          </p:cNvPicPr>
          <p:nvPr/>
        </p:nvPicPr>
        <p:blipFill>
          <a:blip r:embed="rId6"/>
          <a:stretch>
            <a:fillRect/>
          </a:stretch>
        </p:blipFill>
        <p:spPr>
          <a:xfrm>
            <a:off x="16078201" y="8249217"/>
            <a:ext cx="2518890" cy="2052670"/>
          </a:xfrm>
          <a:prstGeom prst="rect">
            <a:avLst/>
          </a:prstGeom>
        </p:spPr>
      </p:pic>
      <p:sp>
        <p:nvSpPr>
          <p:cNvPr id="8" name="Đáp án đúng">
            <a:extLst>
              <a:ext uri="{FF2B5EF4-FFF2-40B4-BE49-F238E27FC236}">
                <a16:creationId xmlns:a16="http://schemas.microsoft.com/office/drawing/2014/main" id="{72583F86-878E-52BF-028E-9A713E7BC1F6}"/>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 3</a:t>
            </a:r>
            <a:endParaRPr lang="vi-VN" sz="4500" noProof="1">
              <a:solidFill>
                <a:prstClr val="black"/>
              </a:solidFill>
              <a:cs typeface="Arial" panose="020B0604020202020204" pitchFamily="34" charset="0"/>
              <a:sym typeface="Arial"/>
            </a:endParaRPr>
          </a:p>
        </p:txBody>
      </p:sp>
      <p:sp>
        <p:nvSpPr>
          <p:cNvPr id="9" name="Đáp án sai 1">
            <a:extLst>
              <a:ext uri="{FF2B5EF4-FFF2-40B4-BE49-F238E27FC236}">
                <a16:creationId xmlns:a16="http://schemas.microsoft.com/office/drawing/2014/main" id="{9B468983-7E2A-6C5C-84E1-E5ECF03B7B26}"/>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 5</a:t>
            </a:r>
            <a:endParaRPr lang="vi-VN" sz="4500" noProof="1">
              <a:solidFill>
                <a:prstClr val="black"/>
              </a:solidFill>
              <a:cs typeface="Arial" panose="020B0604020202020204" pitchFamily="34" charset="0"/>
              <a:sym typeface="Arial"/>
            </a:endParaRPr>
          </a:p>
        </p:txBody>
      </p:sp>
      <p:sp>
        <p:nvSpPr>
          <p:cNvPr id="10" name="Đáp án sai 2">
            <a:extLst>
              <a:ext uri="{FF2B5EF4-FFF2-40B4-BE49-F238E27FC236}">
                <a16:creationId xmlns:a16="http://schemas.microsoft.com/office/drawing/2014/main" id="{90F5F18A-7FDF-A40B-93D0-B0F4D7EB9A20}"/>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 A.D = B.C</a:t>
            </a:r>
            <a:endParaRPr lang="vi-VN" sz="4500" noProof="1">
              <a:solidFill>
                <a:prstClr val="black"/>
              </a:solidFill>
              <a:cs typeface="Arial" panose="020B0604020202020204" pitchFamily="34" charset="0"/>
              <a:sym typeface="Arial"/>
            </a:endParaRPr>
          </a:p>
        </p:txBody>
      </p:sp>
      <p:sp>
        <p:nvSpPr>
          <p:cNvPr id="11" name="Đáp án sai 3">
            <a:extLst>
              <a:ext uri="{FF2B5EF4-FFF2-40B4-BE49-F238E27FC236}">
                <a16:creationId xmlns:a16="http://schemas.microsoft.com/office/drawing/2014/main" id="{739FA465-0C19-6BB8-9502-D3940D1E9904}"/>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D. - 5</a:t>
            </a:r>
            <a:endParaRPr lang="vi-VN" sz="4500" noProof="1">
              <a:solidFill>
                <a:prstClr val="black"/>
              </a:solidFill>
              <a:cs typeface="Arial" panose="020B0604020202020204" pitchFamily="34" charset="0"/>
              <a:sym typeface="Arial"/>
            </a:endParaRPr>
          </a:p>
        </p:txBody>
      </p:sp>
      <p:sp>
        <p:nvSpPr>
          <p:cNvPr id="12" name="Đáp án đúng">
            <a:extLst>
              <a:ext uri="{FF2B5EF4-FFF2-40B4-BE49-F238E27FC236}">
                <a16:creationId xmlns:a16="http://schemas.microsoft.com/office/drawing/2014/main" id="{CD6770E3-8E6B-28A4-64DD-C13E63901226}"/>
              </a:ext>
            </a:extLst>
          </p:cNvPr>
          <p:cNvSpPr/>
          <p:nvPr/>
        </p:nvSpPr>
        <p:spPr>
          <a:xfrm>
            <a:off x="9670472" y="4577737"/>
            <a:ext cx="6802584"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 - 3</a:t>
            </a:r>
            <a:endParaRPr lang="vi-VN" sz="4500" noProof="1">
              <a:solidFill>
                <a:prstClr val="black"/>
              </a:solidFill>
              <a:cs typeface="Arial" panose="020B0604020202020204" pitchFamily="34" charset="0"/>
              <a:sym typeface="Arial"/>
            </a:endParaRPr>
          </a:p>
        </p:txBody>
      </p:sp>
    </p:spTree>
    <p:extLst>
      <p:ext uri="{BB962C8B-B14F-4D97-AF65-F5344CB8AC3E}">
        <p14:creationId xmlns:p14="http://schemas.microsoft.com/office/powerpoint/2010/main" val="28880650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3"/>
            <a:ext cx="4628442" cy="3286194"/>
          </a:xfrm>
          <a:prstGeom prst="rect">
            <a:avLst/>
          </a:prstGeom>
        </p:spPr>
      </p:pic>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A4FFC7F1-1A24-BA46-DBA2-0CD9CA7A7888}"/>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a:solidFill>
                      <a:prstClr val="black"/>
                    </a:solidFill>
                    <a:latin typeface="Arial" panose="020B0604020202020204" pitchFamily="34" charset="0"/>
                    <a:cs typeface="Arial" panose="020B0604020202020204" pitchFamily="34" charset="0"/>
                    <a:sym typeface="Arial"/>
                  </a:rPr>
                  <a:t>A. </a:t>
                </a:r>
                <a14:m>
                  <m:oMath xmlns:m="http://schemas.openxmlformats.org/officeDocument/2006/math">
                    <m:r>
                      <a:rPr lang="en-US" sz="3200" b="0" i="1" kern="0" smtClean="0">
                        <a:solidFill>
                          <a:srgbClr val="000000"/>
                        </a:solidFill>
                        <a:latin typeface="Cambria Math" panose="02040503050406030204" pitchFamily="18" charset="0"/>
                        <a:cs typeface="Times New Roman" panose="02020603050405020304" pitchFamily="18" charset="0"/>
                        <a:sym typeface="Arial"/>
                      </a:rPr>
                      <m:t>3</m:t>
                    </m:r>
                  </m:oMath>
                </a14:m>
                <a:endParaRPr lang="vi-VN" sz="3200" noProof="1">
                  <a:solidFill>
                    <a:prstClr val="black"/>
                  </a:solidFill>
                  <a:cs typeface="Arial" panose="020B0604020202020204" pitchFamily="34" charset="0"/>
                  <a:sym typeface="Arial"/>
                </a:endParaRPr>
              </a:p>
            </p:txBody>
          </p:sp>
        </mc:Choice>
        <mc:Fallback xmlns="">
          <p:sp>
            <p:nvSpPr>
              <p:cNvPr id="11" name="Đáp án đúng">
                <a:extLst>
                  <a:ext uri="{FF2B5EF4-FFF2-40B4-BE49-F238E27FC236}">
                    <a16:creationId xmlns:a16="http://schemas.microsoft.com/office/drawing/2014/main" xmlns:a14="http://schemas.microsoft.com/office/drawing/2010/main" xmlns="" id="{A4FFC7F1-1A24-BA46-DBA2-0CD9CA7A7888}"/>
                  </a:ext>
                </a:extLst>
              </p:cNvPr>
              <p:cNvSpPr>
                <a:spLocks noRot="1" noChangeAspect="1" noMove="1" noResize="1" noEditPoints="1" noAdjustHandles="1" noChangeArrowheads="1" noChangeShapeType="1" noTextEdit="1"/>
              </p:cNvSpPr>
              <p:nvPr/>
            </p:nvSpPr>
            <p:spPr>
              <a:xfrm>
                <a:off x="1828798" y="4562855"/>
                <a:ext cx="6802584" cy="165399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C23B0DDF-18F3-C4DA-E106-5C54FD8AEB34}"/>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600"/>
                  </a:spcAft>
                  <a:buClr>
                    <a:srgbClr val="000000"/>
                  </a:buClr>
                </a:pPr>
                <a:r>
                  <a:rPr lang="en-US" sz="3200" noProof="1">
                    <a:solidFill>
                      <a:prstClr val="black"/>
                    </a:solidFill>
                    <a:latin typeface="Arial" panose="020B0604020202020204" pitchFamily="34" charset="0"/>
                    <a:cs typeface="Arial" panose="020B0604020202020204" pitchFamily="34" charset="0"/>
                    <a:sym typeface="Arial"/>
                  </a:rPr>
                  <a:t>B. </a:t>
                </a:r>
                <a14:m>
                  <m:oMath xmlns:m="http://schemas.openxmlformats.org/officeDocument/2006/math">
                    <m:r>
                      <a:rPr lang="en-US" sz="3200" b="0" i="1" kern="0" smtClea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−1</m:t>
                    </m:r>
                  </m:oMath>
                </a14:m>
                <a:endParaRPr lang="en-US" sz="3200" kern="0" dirty="0">
                  <a:solidFill>
                    <a:prstClr val="white"/>
                  </a:solidFill>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12" name="Đáp án sai 1">
                <a:extLst>
                  <a:ext uri="{FF2B5EF4-FFF2-40B4-BE49-F238E27FC236}">
                    <a16:creationId xmlns:a16="http://schemas.microsoft.com/office/drawing/2014/main" xmlns:a14="http://schemas.microsoft.com/office/drawing/2010/main" xmlns="" id="{C23B0DDF-18F3-C4DA-E106-5C54FD8AEB34}"/>
                  </a:ext>
                </a:extLst>
              </p:cNvPr>
              <p:cNvSpPr>
                <a:spLocks noRot="1" noChangeAspect="1" noMove="1" noResize="1" noEditPoints="1" noAdjustHandles="1" noChangeArrowheads="1" noChangeShapeType="1" noTextEdit="1"/>
              </p:cNvSpPr>
              <p:nvPr/>
            </p:nvSpPr>
            <p:spPr>
              <a:xfrm>
                <a:off x="1828800" y="6716123"/>
                <a:ext cx="6802584" cy="1653994"/>
              </a:xfrm>
              <a:prstGeom prst="roundRect">
                <a:avLst/>
              </a:prstGeom>
              <a:blipFill rotWithShape="0">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2">
                <a:extLst>
                  <a:ext uri="{FF2B5EF4-FFF2-40B4-BE49-F238E27FC236}">
                    <a16:creationId xmlns:a16="http://schemas.microsoft.com/office/drawing/2014/main" id="{574917DF-9513-B3B1-0814-998BB5B017D1}"/>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a:solidFill>
                      <a:prstClr val="black"/>
                    </a:solidFill>
                    <a:latin typeface="Arial" panose="020B0604020202020204" pitchFamily="34" charset="0"/>
                    <a:cs typeface="Arial" panose="020B0604020202020204" pitchFamily="34" charset="0"/>
                    <a:sym typeface="Arial"/>
                  </a:rPr>
                  <a:t>C. </a:t>
                </a:r>
                <a14:m>
                  <m:oMath xmlns:m="http://schemas.openxmlformats.org/officeDocument/2006/math">
                    <m:r>
                      <a:rPr lang="en-US" sz="3200" b="0" i="1" kern="0" smtClean="0">
                        <a:solidFill>
                          <a:srgbClr val="000000"/>
                        </a:solidFill>
                        <a:latin typeface="Cambria Math" panose="02040503050406030204" pitchFamily="18" charset="0"/>
                        <a:cs typeface="Times New Roman" panose="02020603050405020304" pitchFamily="18" charset="0"/>
                        <a:sym typeface="Arial"/>
                      </a:rPr>
                      <m:t>−3</m:t>
                    </m:r>
                  </m:oMath>
                </a14:m>
                <a:endParaRPr lang="vi-VN" sz="3200" noProof="1">
                  <a:solidFill>
                    <a:prstClr val="black"/>
                  </a:solidFill>
                  <a:cs typeface="Arial" panose="020B0604020202020204" pitchFamily="34" charset="0"/>
                  <a:sym typeface="Arial"/>
                </a:endParaRPr>
              </a:p>
            </p:txBody>
          </p:sp>
        </mc:Choice>
        <mc:Fallback xmlns="">
          <p:sp>
            <p:nvSpPr>
              <p:cNvPr id="13" name="Đáp án sai 2">
                <a:extLst>
                  <a:ext uri="{FF2B5EF4-FFF2-40B4-BE49-F238E27FC236}">
                    <a16:creationId xmlns:a16="http://schemas.microsoft.com/office/drawing/2014/main" xmlns:a14="http://schemas.microsoft.com/office/drawing/2010/main" xmlns="" id="{574917DF-9513-B3B1-0814-998BB5B017D1}"/>
                  </a:ext>
                </a:extLst>
              </p:cNvPr>
              <p:cNvSpPr>
                <a:spLocks noRot="1" noChangeAspect="1" noMove="1" noResize="1" noEditPoints="1" noAdjustHandles="1" noChangeArrowheads="1" noChangeShapeType="1" noTextEdit="1"/>
              </p:cNvSpPr>
              <p:nvPr/>
            </p:nvSpPr>
            <p:spPr>
              <a:xfrm>
                <a:off x="9670472" y="4562855"/>
                <a:ext cx="6802584" cy="1653994"/>
              </a:xfrm>
              <a:prstGeom prst="roundRect">
                <a:avLst/>
              </a:prstGeom>
              <a:blipFill rotWithShape="0">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FEE1D38D-3DDB-FD3B-60EF-A1A97CFCB2E8}"/>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a:solidFill>
                      <a:prstClr val="black"/>
                    </a:solidFill>
                    <a:latin typeface="Arial" panose="020B0604020202020204" pitchFamily="34" charset="0"/>
                    <a:cs typeface="Arial" panose="020B0604020202020204" pitchFamily="34" charset="0"/>
                    <a:sym typeface="Arial"/>
                  </a:rPr>
                  <a:t>D. </a:t>
                </a:r>
                <a14:m>
                  <m:oMath xmlns:m="http://schemas.openxmlformats.org/officeDocument/2006/math">
                    <m:f>
                      <m:fPr>
                        <m:ctrlPr>
                          <a:rPr lang="en-US" sz="3200" i="1" kern="0">
                            <a:solidFill>
                              <a:srgbClr val="000000"/>
                            </a:solidFill>
                            <a:latin typeface="Cambria Math" panose="02040503050406030204" pitchFamily="18" charset="0"/>
                            <a:cs typeface="Times New Roman" panose="02020603050405020304" pitchFamily="18" charset="0"/>
                            <a:sym typeface="Arial"/>
                          </a:rPr>
                        </m:ctrlPr>
                      </m:fPr>
                      <m:num>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𝐴</m:t>
                        </m:r>
                      </m:num>
                      <m:den>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𝐵</m:t>
                        </m:r>
                      </m:den>
                    </m:f>
                    <m:r>
                      <a:rPr lang="pt-BR"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m:t>
                    </m:r>
                    <m:f>
                      <m:fPr>
                        <m:ctrlPr>
                          <a:rPr lang="en-US" sz="3200" i="1" kern="0">
                            <a:solidFill>
                              <a:srgbClr val="000000"/>
                            </a:solidFill>
                            <a:latin typeface="Cambria Math" panose="02040503050406030204" pitchFamily="18" charset="0"/>
                            <a:cs typeface="Times New Roman" panose="02020603050405020304" pitchFamily="18" charset="0"/>
                            <a:sym typeface="Arial"/>
                          </a:rPr>
                        </m:ctrlPr>
                      </m:fPr>
                      <m:num>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𝐴</m:t>
                        </m:r>
                        <m:r>
                          <a:rPr lang="pt-BR"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m:t>
                        </m:r>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𝐶</m:t>
                        </m:r>
                      </m:num>
                      <m:den>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𝐵</m:t>
                        </m:r>
                        <m:r>
                          <a:rPr lang="pt-BR"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m:t>
                        </m:r>
                        <m:r>
                          <a:rPr lang="en-US" sz="3200" i="1" kern="0">
                            <a:solidFill>
                              <a:srgbClr val="000000"/>
                            </a:solidFill>
                            <a:latin typeface="Cambria Math" panose="02040503050406030204" pitchFamily="18" charset="0"/>
                            <a:ea typeface="Arial" panose="020B0604020202020204" pitchFamily="34" charset="0"/>
                            <a:cs typeface="Times New Roman" panose="02020603050405020304" pitchFamily="18" charset="0"/>
                            <a:sym typeface="Arial"/>
                          </a:rPr>
                          <m:t>𝐶</m:t>
                        </m:r>
                      </m:den>
                    </m:f>
                  </m:oMath>
                </a14:m>
                <a:r>
                  <a:rPr lang="en-US" sz="3200" noProof="1">
                    <a:solidFill>
                      <a:prstClr val="black"/>
                    </a:solidFill>
                    <a:latin typeface="Arial" panose="020B0604020202020204" pitchFamily="34" charset="0"/>
                    <a:cs typeface="Arial" panose="020B0604020202020204" pitchFamily="34" charset="0"/>
                    <a:sym typeface="Arial"/>
                  </a:rPr>
                  <a:t> (với M khác đa thức 0)</a:t>
                </a:r>
                <a:endParaRPr lang="vi-VN" sz="3200" noProof="1">
                  <a:solidFill>
                    <a:prstClr val="black"/>
                  </a:solidFill>
                  <a:cs typeface="Arial" panose="020B0604020202020204" pitchFamily="34" charset="0"/>
                  <a:sym typeface="Arial"/>
                </a:endParaRPr>
              </a:p>
            </p:txBody>
          </p:sp>
        </mc:Choice>
        <mc:Fallback xmlns="">
          <p:sp>
            <p:nvSpPr>
              <p:cNvPr id="14" name="Đáp án sai 3">
                <a:extLst>
                  <a:ext uri="{FF2B5EF4-FFF2-40B4-BE49-F238E27FC236}">
                    <a16:creationId xmlns:a16="http://schemas.microsoft.com/office/drawing/2014/main" xmlns:a14="http://schemas.microsoft.com/office/drawing/2010/main" xmlns="" id="{FEE1D38D-3DDB-FD3B-60EF-A1A97CFCB2E8}"/>
                  </a:ext>
                </a:extLst>
              </p:cNvPr>
              <p:cNvSpPr>
                <a:spLocks noRot="1" noChangeAspect="1" noMove="1" noResize="1" noEditPoints="1" noAdjustHandles="1" noChangeArrowheads="1" noChangeShapeType="1" noTextEdit="1"/>
              </p:cNvSpPr>
              <p:nvPr/>
            </p:nvSpPr>
            <p:spPr>
              <a:xfrm>
                <a:off x="9670472" y="6716123"/>
                <a:ext cx="6802584" cy="1653994"/>
              </a:xfrm>
              <a:prstGeom prst="roundRect">
                <a:avLst/>
              </a:prstGeom>
              <a:blipFill rotWithShape="0">
                <a:blip r:embed="rId9"/>
                <a:stretch>
                  <a:fillRect/>
                </a:stretch>
              </a:blipFill>
              <a:ln>
                <a:noFill/>
              </a:ln>
            </p:spPr>
            <p:txBody>
              <a:bodyPr/>
              <a:lstStyle/>
              <a:p>
                <a:r>
                  <a:rPr lang="en-US">
                    <a:noFill/>
                  </a:rPr>
                  <a:t> </a:t>
                </a:r>
              </a:p>
            </p:txBody>
          </p:sp>
        </mc:Fallback>
      </mc:AlternateContent>
      <p:sp>
        <p:nvSpPr>
          <p:cNvPr id="16" name="Rectangle: Rounded Corners 15">
            <a:extLst>
              <a:ext uri="{FF2B5EF4-FFF2-40B4-BE49-F238E27FC236}">
                <a16:creationId xmlns:a16="http://schemas.microsoft.com/office/drawing/2014/main" id="{1E8BE878-1A35-8080-8E47-B37423610705}"/>
              </a:ext>
            </a:extLst>
          </p:cNvPr>
          <p:cNvSpPr/>
          <p:nvPr/>
        </p:nvSpPr>
        <p:spPr>
          <a:xfrm>
            <a:off x="228600" y="899018"/>
            <a:ext cx="17052911"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latin typeface="Times New Roman (Headings)"/>
                <a:cs typeface="Arial" panose="020B0604020202020204" pitchFamily="34" charset="0"/>
                <a:sym typeface="Arial"/>
              </a:rPr>
              <a:t>Câu hỏi</a:t>
            </a:r>
            <a:r>
              <a:rPr lang="en-US" sz="4800" noProof="1">
                <a:solidFill>
                  <a:prstClr val="black"/>
                </a:solidFill>
                <a:latin typeface="Times New Roman (Headings)"/>
                <a:cs typeface="Arial" panose="020B0604020202020204" pitchFamily="34" charset="0"/>
                <a:sym typeface="Arial"/>
              </a:rPr>
              <a:t> 3:</a:t>
            </a:r>
          </a:p>
          <a:p>
            <a:pPr algn="ctr" defTabSz="1371670">
              <a:lnSpc>
                <a:spcPct val="150000"/>
              </a:lnSpc>
            </a:pPr>
            <a:r>
              <a:rPr lang="en-US" sz="4800" kern="0" noProof="1">
                <a:solidFill>
                  <a:srgbClr val="000000"/>
                </a:solidFill>
                <a:latin typeface="Times New Roman (Headings)"/>
                <a:cs typeface="Arial" panose="020B0604020202020204" pitchFamily="34" charset="0"/>
                <a:sym typeface="Arial"/>
              </a:rPr>
              <a:t>Cho phương trình 4x</a:t>
            </a:r>
            <a:r>
              <a:rPr lang="en-US" sz="4800" kern="0" baseline="30000" noProof="1">
                <a:solidFill>
                  <a:srgbClr val="000000"/>
                </a:solidFill>
                <a:latin typeface="Times New Roman (Headings)"/>
                <a:cs typeface="Arial" panose="020B0604020202020204" pitchFamily="34" charset="0"/>
                <a:sym typeface="Arial"/>
              </a:rPr>
              <a:t>2</a:t>
            </a:r>
            <a:r>
              <a:rPr lang="en-US" sz="4800" kern="0" noProof="1">
                <a:solidFill>
                  <a:srgbClr val="000000"/>
                </a:solidFill>
                <a:latin typeface="Times New Roman (Headings)"/>
                <a:cs typeface="Arial" panose="020B0604020202020204" pitchFamily="34" charset="0"/>
                <a:sym typeface="Arial"/>
              </a:rPr>
              <a:t> – 8x – 1 = 0. Khi đó x</a:t>
            </a:r>
            <a:r>
              <a:rPr lang="en-US" sz="4800" kern="0" baseline="-25000" noProof="1">
                <a:solidFill>
                  <a:srgbClr val="000000"/>
                </a:solidFill>
                <a:latin typeface="Times New Roman (Headings)"/>
                <a:cs typeface="Arial" panose="020B0604020202020204" pitchFamily="34" charset="0"/>
                <a:sym typeface="Arial"/>
              </a:rPr>
              <a:t>1</a:t>
            </a:r>
            <a:r>
              <a:rPr lang="en-US" sz="4800" kern="0" noProof="1">
                <a:solidFill>
                  <a:srgbClr val="000000"/>
                </a:solidFill>
                <a:latin typeface="Times New Roman (Headings)"/>
                <a:cs typeface="Arial" panose="020B0604020202020204" pitchFamily="34" charset="0"/>
                <a:sym typeface="Arial"/>
              </a:rPr>
              <a:t>+ x</a:t>
            </a:r>
            <a:r>
              <a:rPr lang="en-US" sz="4800" kern="0" baseline="-25000" noProof="1">
                <a:solidFill>
                  <a:srgbClr val="000000"/>
                </a:solidFill>
                <a:latin typeface="Times New Roman (Headings)"/>
                <a:cs typeface="Arial" panose="020B0604020202020204" pitchFamily="34" charset="0"/>
                <a:sym typeface="Arial"/>
              </a:rPr>
              <a:t>2 </a:t>
            </a:r>
            <a:r>
              <a:rPr lang="en-US" sz="4800" kern="0" noProof="1">
                <a:solidFill>
                  <a:srgbClr val="000000"/>
                </a:solidFill>
                <a:latin typeface="Times New Roman (Headings)"/>
                <a:cs typeface="Arial" panose="020B0604020202020204" pitchFamily="34" charset="0"/>
                <a:sym typeface="Arial"/>
              </a:rPr>
              <a:t>+ 4x</a:t>
            </a:r>
            <a:r>
              <a:rPr lang="en-US" sz="4800" kern="0" baseline="-25000" noProof="1">
                <a:solidFill>
                  <a:srgbClr val="000000"/>
                </a:solidFill>
                <a:latin typeface="Times New Roman (Headings)"/>
                <a:cs typeface="Arial" panose="020B0604020202020204" pitchFamily="34" charset="0"/>
                <a:sym typeface="Arial"/>
              </a:rPr>
              <a:t>1</a:t>
            </a:r>
            <a:r>
              <a:rPr lang="en-US" sz="4800" kern="0" noProof="1">
                <a:solidFill>
                  <a:srgbClr val="000000"/>
                </a:solidFill>
                <a:latin typeface="Times New Roman (Headings)"/>
                <a:cs typeface="Arial" panose="020B0604020202020204" pitchFamily="34" charset="0"/>
                <a:sym typeface="Arial"/>
              </a:rPr>
              <a:t>.x</a:t>
            </a:r>
            <a:r>
              <a:rPr lang="en-US" sz="4800" kern="0" baseline="-25000" noProof="1">
                <a:solidFill>
                  <a:srgbClr val="000000"/>
                </a:solidFill>
                <a:latin typeface="Times New Roman (Headings)"/>
                <a:cs typeface="Arial" panose="020B0604020202020204" pitchFamily="34" charset="0"/>
                <a:sym typeface="Arial"/>
              </a:rPr>
              <a:t>2 </a:t>
            </a:r>
            <a:r>
              <a:rPr lang="en-US" sz="4800" kern="0" noProof="1">
                <a:solidFill>
                  <a:srgbClr val="000000"/>
                </a:solidFill>
                <a:latin typeface="Times New Roman (Headings)"/>
                <a:cs typeface="Arial" panose="020B0604020202020204" pitchFamily="34" charset="0"/>
                <a:sym typeface="Arial"/>
              </a:rPr>
              <a:t>=?</a:t>
            </a:r>
            <a:endParaRPr lang="vi-VN" sz="4500" noProof="1">
              <a:solidFill>
                <a:prstClr val="black"/>
              </a:solidFill>
              <a:latin typeface="Times New Roman (Headings)"/>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id="{865E76FE-017C-33A8-5D08-8269E5FF68A8}"/>
              </a:ext>
            </a:extLst>
          </p:cNvPr>
          <p:cNvPicPr>
            <a:picLocks noChangeAspect="1"/>
          </p:cNvPicPr>
          <p:nvPr/>
        </p:nvPicPr>
        <p:blipFill>
          <a:blip r:embed="rId10"/>
          <a:stretch>
            <a:fillRect/>
          </a:stretch>
        </p:blipFill>
        <p:spPr>
          <a:xfrm>
            <a:off x="16078201" y="8249217"/>
            <a:ext cx="2518890" cy="2052670"/>
          </a:xfrm>
          <a:prstGeom prst="rect">
            <a:avLst/>
          </a:prstGeom>
        </p:spPr>
      </p:pic>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03CECB44-2582-028B-4FB3-D2CB5385536F}"/>
                  </a:ext>
                </a:extLst>
              </p:cNvPr>
              <p:cNvSpPr/>
              <p:nvPr/>
            </p:nvSpPr>
            <p:spPr>
              <a:xfrm>
                <a:off x="9679476" y="6701238"/>
                <a:ext cx="6802584" cy="1702588"/>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3200" noProof="1">
                    <a:solidFill>
                      <a:prstClr val="black"/>
                    </a:solidFill>
                    <a:latin typeface="Arial" panose="020B0604020202020204" pitchFamily="34" charset="0"/>
                    <a:cs typeface="Arial" panose="020B0604020202020204" pitchFamily="34" charset="0"/>
                    <a:sym typeface="Arial"/>
                  </a:rPr>
                  <a:t>D. </a:t>
                </a:r>
                <a14:m>
                  <m:oMath xmlns:m="http://schemas.openxmlformats.org/officeDocument/2006/math">
                    <m:r>
                      <a:rPr lang="en-US" sz="3200" b="0" i="1" kern="0" smtClean="0">
                        <a:solidFill>
                          <a:srgbClr val="000000"/>
                        </a:solidFill>
                        <a:latin typeface="Cambria Math" panose="02040503050406030204" pitchFamily="18" charset="0"/>
                        <a:cs typeface="Times New Roman" panose="02020603050405020304" pitchFamily="18" charset="0"/>
                        <a:sym typeface="Arial"/>
                      </a:rPr>
                      <m:t>1</m:t>
                    </m:r>
                  </m:oMath>
                </a14:m>
                <a:endParaRPr lang="vi-VN" sz="3200" noProof="1">
                  <a:solidFill>
                    <a:prstClr val="black"/>
                  </a:solidFill>
                  <a:cs typeface="Arial" panose="020B0604020202020204" pitchFamily="34" charset="0"/>
                  <a:sym typeface="Arial"/>
                </a:endParaRPr>
              </a:p>
            </p:txBody>
          </p:sp>
        </mc:Choice>
        <mc:Fallback xmlns="">
          <p:sp>
            <p:nvSpPr>
              <p:cNvPr id="15" name="Đáp án đúng">
                <a:extLst>
                  <a:ext uri="{FF2B5EF4-FFF2-40B4-BE49-F238E27FC236}">
                    <a16:creationId xmlns:a16="http://schemas.microsoft.com/office/drawing/2014/main" xmlns:a14="http://schemas.microsoft.com/office/drawing/2010/main" xmlns="" id="{03CECB44-2582-028B-4FB3-D2CB5385536F}"/>
                  </a:ext>
                </a:extLst>
              </p:cNvPr>
              <p:cNvSpPr>
                <a:spLocks noRot="1" noChangeAspect="1" noMove="1" noResize="1" noEditPoints="1" noAdjustHandles="1" noChangeArrowheads="1" noChangeShapeType="1" noTextEdit="1"/>
              </p:cNvSpPr>
              <p:nvPr/>
            </p:nvSpPr>
            <p:spPr>
              <a:xfrm>
                <a:off x="9679476" y="6701238"/>
                <a:ext cx="6802584" cy="1702588"/>
              </a:xfrm>
              <a:prstGeom prst="roundRect">
                <a:avLst/>
              </a:prstGeom>
              <a:blipFill rotWithShape="0">
                <a:blip r:embed="rId11"/>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0012932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3"/>
            <a:ext cx="4628442" cy="3286194"/>
          </a:xfrm>
          <a:prstGeom prst="rect">
            <a:avLst/>
          </a:prstGeom>
        </p:spPr>
      </p:pic>
      <p:sp>
        <p:nvSpPr>
          <p:cNvPr id="11" name="Đáp án đúng">
            <a:extLst>
              <a:ext uri="{FF2B5EF4-FFF2-40B4-BE49-F238E27FC236}">
                <a16:creationId xmlns:a16="http://schemas.microsoft.com/office/drawing/2014/main" id="{60F62086-0E41-EBA7-FF95-EEBA4A4938A8}"/>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a:t>
            </a:r>
            <a:r>
              <a:rPr lang="en-US" sz="4400" kern="0" noProof="1">
                <a:solidFill>
                  <a:srgbClr val="000000"/>
                </a:solidFill>
                <a:latin typeface="Arial" panose="020B0604020202020204" pitchFamily="34" charset="0"/>
                <a:cs typeface="Arial" panose="020B0604020202020204" pitchFamily="34" charset="0"/>
                <a:sym typeface="Arial"/>
              </a:rPr>
              <a:t>x</a:t>
            </a:r>
            <a:r>
              <a:rPr lang="en-US" sz="4400" kern="0" baseline="30000" noProof="1">
                <a:solidFill>
                  <a:srgbClr val="000000"/>
                </a:solidFill>
                <a:latin typeface="Arial" panose="020B0604020202020204" pitchFamily="34" charset="0"/>
                <a:cs typeface="Arial" panose="020B0604020202020204" pitchFamily="34" charset="0"/>
                <a:sym typeface="Arial"/>
              </a:rPr>
              <a:t>2</a:t>
            </a:r>
            <a:r>
              <a:rPr lang="en-US" sz="4400" kern="0" noProof="1">
                <a:solidFill>
                  <a:srgbClr val="000000"/>
                </a:solidFill>
                <a:latin typeface="Arial" panose="020B0604020202020204" pitchFamily="34" charset="0"/>
                <a:cs typeface="Arial" panose="020B0604020202020204" pitchFamily="34" charset="0"/>
                <a:sym typeface="Arial"/>
              </a:rPr>
              <a:t> – 2x – 15 = 0</a:t>
            </a:r>
            <a:endParaRPr lang="vi-VN" sz="4400" noProof="1">
              <a:solidFill>
                <a:prstClr val="black"/>
              </a:solidFil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754D97DD-1281-4430-A5F4-D71F00776125}"/>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 </a:t>
                </a:r>
                <a14:m>
                  <m:oMath xmlns:m="http://schemas.openxmlformats.org/officeDocument/2006/math">
                    <m:r>
                      <a:rPr lang="en-US" sz="4800" i="1" kern="0">
                        <a:solidFill>
                          <a:srgbClr val="000000"/>
                        </a:solidFill>
                        <a:latin typeface="Cambria Math" panose="02040503050406030204" pitchFamily="18" charset="0"/>
                        <a:cs typeface="Times New Roman" panose="02020603050405020304" pitchFamily="18" charset="0"/>
                        <a:sym typeface="Arial"/>
                      </a:rPr>
                      <m:t>𝑥</m:t>
                    </m:r>
                    <m:r>
                      <a:rPr lang="en-US" sz="4800" i="1" kern="0">
                        <a:solidFill>
                          <a:srgbClr val="000000"/>
                        </a:solidFill>
                        <a:latin typeface="Cambria Math" panose="02040503050406030204" pitchFamily="18" charset="0"/>
                        <a:ea typeface="Cambria Math" panose="02040503050406030204" pitchFamily="18" charset="0"/>
                        <a:cs typeface="Times New Roman" panose="02020603050405020304" pitchFamily="18" charset="0"/>
                        <a:sym typeface="Arial"/>
                      </a:rPr>
                      <m:t>≠2</m:t>
                    </m:r>
                  </m:oMath>
                </a14:m>
                <a:r>
                  <a:rPr lang="en-US" sz="4500" noProof="1">
                    <a:solidFill>
                      <a:prstClr val="black"/>
                    </a:solidFill>
                    <a:latin typeface="Arial" panose="020B0604020202020204" pitchFamily="34" charset="0"/>
                    <a:cs typeface="Arial" panose="020B0604020202020204" pitchFamily="34" charset="0"/>
                    <a:sym typeface="Arial"/>
                  </a:rPr>
                  <a:t> và </a:t>
                </a:r>
                <a14:m>
                  <m:oMath xmlns:m="http://schemas.openxmlformats.org/officeDocument/2006/math">
                    <m:r>
                      <a:rPr lang="en-US" sz="4500" i="1" noProof="1">
                        <a:solidFill>
                          <a:prstClr val="black"/>
                        </a:solidFill>
                        <a:latin typeface="Cambria Math" panose="02040503050406030204" pitchFamily="18" charset="0"/>
                        <a:cs typeface="Arial" panose="020B0604020202020204" pitchFamily="34" charset="0"/>
                        <a:sym typeface="Arial"/>
                      </a:rPr>
                      <m:t>𝑥</m:t>
                    </m:r>
                    <m:r>
                      <a:rPr lang="en-US" sz="45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≠−2</m:t>
                    </m:r>
                  </m:oMath>
                </a14:m>
                <a:endParaRPr lang="vi-VN" sz="4500" noProof="1">
                  <a:solidFill>
                    <a:prstClr val="black"/>
                  </a:solidFill>
                  <a:cs typeface="Arial" panose="020B0604020202020204" pitchFamily="34" charset="0"/>
                  <a:sym typeface="Arial"/>
                </a:endParaRPr>
              </a:p>
            </p:txBody>
          </p:sp>
        </mc:Choice>
        <mc:Fallback xmlns="">
          <p:sp>
            <p:nvSpPr>
              <p:cNvPr id="12" name="Đáp án sai 1">
                <a:extLst>
                  <a:ext uri="{FF2B5EF4-FFF2-40B4-BE49-F238E27FC236}">
                    <a16:creationId xmlns:a16="http://schemas.microsoft.com/office/drawing/2014/main" xmlns:a14="http://schemas.microsoft.com/office/drawing/2010/main" xmlns="" id="{754D97DD-1281-4430-A5F4-D71F00776125}"/>
                  </a:ext>
                </a:extLst>
              </p:cNvPr>
              <p:cNvSpPr>
                <a:spLocks noRot="1" noChangeAspect="1" noMove="1" noResize="1" noEditPoints="1" noAdjustHandles="1" noChangeArrowheads="1" noChangeShapeType="1" noTextEdit="1"/>
              </p:cNvSpPr>
              <p:nvPr/>
            </p:nvSpPr>
            <p:spPr>
              <a:xfrm>
                <a:off x="1828800" y="6716123"/>
                <a:ext cx="6802584" cy="1653994"/>
              </a:xfrm>
              <a:prstGeom prst="roundRect">
                <a:avLst/>
              </a:prstGeom>
              <a:blipFill rotWithShape="0">
                <a:blip r:embed="rId6"/>
                <a:stretch>
                  <a:fillRect/>
                </a:stretch>
              </a:blipFill>
              <a:ln>
                <a:noFill/>
              </a:ln>
            </p:spPr>
            <p:txBody>
              <a:bodyPr/>
              <a:lstStyle/>
              <a:p>
                <a:r>
                  <a:rPr lang="en-US">
                    <a:noFill/>
                  </a:rPr>
                  <a:t> </a:t>
                </a:r>
              </a:p>
            </p:txBody>
          </p:sp>
        </mc:Fallback>
      </mc:AlternateContent>
      <p:sp>
        <p:nvSpPr>
          <p:cNvPr id="13" name="Đáp án sai 2">
            <a:extLst>
              <a:ext uri="{FF2B5EF4-FFF2-40B4-BE49-F238E27FC236}">
                <a16:creationId xmlns:a16="http://schemas.microsoft.com/office/drawing/2014/main" id="{422104B6-D0A2-D3A2-E68C-693CA5DD4F19}"/>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a:t>
            </a:r>
            <a:r>
              <a:rPr lang="en-US" sz="5400" noProof="1">
                <a:solidFill>
                  <a:prstClr val="black"/>
                </a:solidFill>
                <a:latin typeface="Arial" panose="020B0604020202020204" pitchFamily="34" charset="0"/>
                <a:cs typeface="Arial" panose="020B0604020202020204" pitchFamily="34" charset="0"/>
                <a:sym typeface="Arial"/>
              </a:rPr>
              <a:t> </a:t>
            </a:r>
            <a:r>
              <a:rPr lang="en-US" sz="4800" kern="0" noProof="1">
                <a:solidFill>
                  <a:srgbClr val="000000"/>
                </a:solidFill>
                <a:latin typeface="Arial" panose="020B0604020202020204" pitchFamily="34" charset="0"/>
                <a:cs typeface="Arial" panose="020B0604020202020204" pitchFamily="34" charset="0"/>
                <a:sym typeface="Arial"/>
              </a:rPr>
              <a:t>x</a:t>
            </a:r>
            <a:r>
              <a:rPr lang="en-US" sz="4800" kern="0" baseline="30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 2x + 15 = 0</a:t>
            </a:r>
            <a:endParaRPr lang="vi-VN" sz="4800" noProof="1">
              <a:solidFill>
                <a:prstClr val="black"/>
              </a:solidFill>
              <a:cs typeface="Arial" panose="020B0604020202020204" pitchFamily="34" charset="0"/>
              <a:sym typeface="Arial"/>
            </a:endParaRPr>
          </a:p>
        </p:txBody>
      </p:sp>
      <p:sp>
        <p:nvSpPr>
          <p:cNvPr id="14" name="Đáp án sai 3">
            <a:extLst>
              <a:ext uri="{FF2B5EF4-FFF2-40B4-BE49-F238E27FC236}">
                <a16:creationId xmlns:a16="http://schemas.microsoft.com/office/drawing/2014/main" id="{91960023-BF08-89D1-ECB4-22860B371095}"/>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D. </a:t>
            </a:r>
            <a:r>
              <a:rPr lang="en-US" sz="4800" kern="0" noProof="1">
                <a:solidFill>
                  <a:srgbClr val="000000"/>
                </a:solidFill>
                <a:latin typeface="Arial" panose="020B0604020202020204" pitchFamily="34" charset="0"/>
                <a:cs typeface="Arial" panose="020B0604020202020204" pitchFamily="34" charset="0"/>
                <a:sym typeface="Arial"/>
              </a:rPr>
              <a:t>x</a:t>
            </a:r>
            <a:r>
              <a:rPr lang="en-US" sz="4800" kern="0" baseline="30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+ 2x + 15 = 0</a:t>
            </a:r>
            <a:endParaRPr lang="vi-VN" sz="4800" noProof="1">
              <a:solidFill>
                <a:prstClr val="black"/>
              </a:solidFill>
              <a:cs typeface="Arial" panose="020B0604020202020204" pitchFamily="34" charset="0"/>
              <a:sym typeface="Arial"/>
            </a:endParaRPr>
          </a:p>
        </p:txBody>
      </p:sp>
      <p:sp>
        <p:nvSpPr>
          <p:cNvPr id="15" name="Đáp án đúng">
            <a:extLst>
              <a:ext uri="{FF2B5EF4-FFF2-40B4-BE49-F238E27FC236}">
                <a16:creationId xmlns:a16="http://schemas.microsoft.com/office/drawing/2014/main" id="{3FA73170-A273-61F1-7154-982DEF69DEA9}"/>
              </a:ext>
            </a:extLst>
          </p:cNvPr>
          <p:cNvSpPr/>
          <p:nvPr/>
        </p:nvSpPr>
        <p:spPr>
          <a:xfrm>
            <a:off x="1832810" y="6716121"/>
            <a:ext cx="6798572"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a:t>
            </a:r>
            <a:r>
              <a:rPr lang="en-US" sz="4800" kern="0" noProof="1">
                <a:solidFill>
                  <a:srgbClr val="000000"/>
                </a:solidFill>
                <a:latin typeface="Arial" panose="020B0604020202020204" pitchFamily="34" charset="0"/>
                <a:cs typeface="Arial" panose="020B0604020202020204" pitchFamily="34" charset="0"/>
                <a:sym typeface="Arial"/>
              </a:rPr>
              <a:t> x</a:t>
            </a:r>
            <a:r>
              <a:rPr lang="en-US" sz="4800" kern="0" baseline="30000" noProof="1">
                <a:solidFill>
                  <a:srgbClr val="000000"/>
                </a:solidFill>
                <a:latin typeface="Arial" panose="020B0604020202020204" pitchFamily="34" charset="0"/>
                <a:cs typeface="Arial" panose="020B0604020202020204" pitchFamily="34" charset="0"/>
                <a:sym typeface="Arial"/>
              </a:rPr>
              <a:t>2</a:t>
            </a:r>
            <a:r>
              <a:rPr lang="en-US" sz="4800" kern="0" noProof="1">
                <a:solidFill>
                  <a:srgbClr val="000000"/>
                </a:solidFill>
                <a:latin typeface="Arial" panose="020B0604020202020204" pitchFamily="34" charset="0"/>
                <a:cs typeface="Arial" panose="020B0604020202020204" pitchFamily="34" charset="0"/>
                <a:sym typeface="Arial"/>
              </a:rPr>
              <a:t> + 2x – 15 = 0</a:t>
            </a:r>
            <a:endParaRPr lang="vi-VN" sz="4500" noProof="1">
              <a:solidFill>
                <a:prstClr val="black"/>
              </a:solidFill>
              <a:cs typeface="Arial" panose="020B0604020202020204" pitchFamily="34" charset="0"/>
              <a:sym typeface="Arial"/>
            </a:endParaRPr>
          </a:p>
        </p:txBody>
      </p:sp>
      <p:sp>
        <p:nvSpPr>
          <p:cNvPr id="16" name="Rectangle: Rounded Corners 15">
            <a:extLst>
              <a:ext uri="{FF2B5EF4-FFF2-40B4-BE49-F238E27FC236}">
                <a16:creationId xmlns:a16="http://schemas.microsoft.com/office/drawing/2014/main" id="{0E177D64-5801-A8C3-17C1-4919A9CE991D}"/>
              </a:ext>
            </a:extLst>
          </p:cNvPr>
          <p:cNvSpPr/>
          <p:nvPr/>
        </p:nvSpPr>
        <p:spPr>
          <a:xfrm>
            <a:off x="152400" y="899018"/>
            <a:ext cx="17907000" cy="2753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latin typeface="Times New Roman (Headings)"/>
                <a:cs typeface="Arial" panose="020B0604020202020204" pitchFamily="34" charset="0"/>
                <a:sym typeface="Arial"/>
              </a:rPr>
              <a:t>Câu hỏi</a:t>
            </a:r>
            <a:r>
              <a:rPr lang="en-US" sz="4800" noProof="1">
                <a:solidFill>
                  <a:prstClr val="black"/>
                </a:solidFill>
                <a:latin typeface="Times New Roman (Headings)"/>
                <a:cs typeface="Arial" panose="020B0604020202020204" pitchFamily="34" charset="0"/>
                <a:sym typeface="Arial"/>
              </a:rPr>
              <a:t> 4:</a:t>
            </a:r>
          </a:p>
          <a:p>
            <a:pPr algn="ctr" defTabSz="1371670">
              <a:lnSpc>
                <a:spcPct val="150000"/>
              </a:lnSpc>
            </a:pPr>
            <a:r>
              <a:rPr lang="en-US" sz="4800" kern="0" dirty="0">
                <a:solidFill>
                  <a:srgbClr val="000000"/>
                </a:solidFill>
                <a:latin typeface="Times New Roman (Headings)"/>
                <a:ea typeface="Arial" panose="020B0604020202020204" pitchFamily="34" charset="0"/>
                <a:cs typeface="Arial" panose="020B0604020202020204" pitchFamily="34" charset="0"/>
                <a:sym typeface="Arial"/>
              </a:rPr>
              <a:t>Cho a + b = - 2 và u.v = -15 thì u và v là nghiệm phương trình:</a:t>
            </a:r>
            <a:endParaRPr lang="vi-VN" sz="4500" noProof="1">
              <a:solidFill>
                <a:prstClr val="black"/>
              </a:solidFill>
              <a:latin typeface="Times New Roman (Headings)"/>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id="{D16CD3D6-21C7-59BF-4317-FF63366A895B}"/>
              </a:ext>
            </a:extLst>
          </p:cNvPr>
          <p:cNvPicPr>
            <a:picLocks noChangeAspect="1"/>
          </p:cNvPicPr>
          <p:nvPr/>
        </p:nvPicPr>
        <p:blipFill>
          <a:blip r:embed="rId7"/>
          <a:stretch>
            <a:fillRect/>
          </a:stretch>
        </p:blipFill>
        <p:spPr>
          <a:xfrm>
            <a:off x="16078201" y="8249217"/>
            <a:ext cx="2518890" cy="2052670"/>
          </a:xfrm>
          <a:prstGeom prst="rect">
            <a:avLst/>
          </a:prstGeom>
        </p:spPr>
      </p:pic>
    </p:spTree>
    <p:extLst>
      <p:ext uri="{BB962C8B-B14F-4D97-AF65-F5344CB8AC3E}">
        <p14:creationId xmlns:p14="http://schemas.microsoft.com/office/powerpoint/2010/main" val="7185717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 y="575412"/>
            <a:ext cx="18288000"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2" y="3652065"/>
            <a:ext cx="18288000" cy="6634938"/>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endParaRPr lang="vi-VN" sz="2700" noProof="1">
              <a:solidFill>
                <a:prstClr val="black"/>
              </a:solidFill>
              <a:cs typeface="Arial" panose="020B0604020202020204" pitchFamily="34" charset="0"/>
              <a:sym typeface="Arial"/>
            </a:endParaRPr>
          </a:p>
        </p:txBody>
      </p:sp>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5" y="7030573"/>
            <a:ext cx="4628442" cy="3286194"/>
          </a:xfrm>
          <a:prstGeom prst="rect">
            <a:avLst/>
          </a:prstGeom>
        </p:spPr>
      </p:pic>
      <p:sp>
        <p:nvSpPr>
          <p:cNvPr id="11" name="Đáp án đúng">
            <a:extLst>
              <a:ext uri="{FF2B5EF4-FFF2-40B4-BE49-F238E27FC236}">
                <a16:creationId xmlns:a16="http://schemas.microsoft.com/office/drawing/2014/main" id="{AF2C286A-127F-7F5F-A656-4F1A803CA22C}"/>
              </a:ext>
            </a:extLst>
          </p:cNvPr>
          <p:cNvSpPr/>
          <p:nvPr/>
        </p:nvSpPr>
        <p:spPr>
          <a:xfrm>
            <a:off x="1828798"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 1</a:t>
            </a:r>
            <a:endParaRPr lang="vi-VN" sz="4500" noProof="1">
              <a:solidFill>
                <a:prstClr val="black"/>
              </a:solidFill>
              <a:cs typeface="Arial" panose="020B0604020202020204" pitchFamily="34" charset="0"/>
              <a:sym typeface="Arial"/>
            </a:endParaRPr>
          </a:p>
        </p:txBody>
      </p:sp>
      <p:sp>
        <p:nvSpPr>
          <p:cNvPr id="12" name="Đáp án sai 1">
            <a:extLst>
              <a:ext uri="{FF2B5EF4-FFF2-40B4-BE49-F238E27FC236}">
                <a16:creationId xmlns:a16="http://schemas.microsoft.com/office/drawing/2014/main" id="{5056B9E5-3364-0C1E-8DFA-A02B97B5E6BD}"/>
              </a:ext>
            </a:extLst>
          </p:cNvPr>
          <p:cNvSpPr/>
          <p:nvPr/>
        </p:nvSpPr>
        <p:spPr>
          <a:xfrm>
            <a:off x="1828800"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B. 25</a:t>
            </a:r>
            <a:endParaRPr lang="vi-VN" sz="4500" noProof="1">
              <a:solidFill>
                <a:prstClr val="black"/>
              </a:solidFill>
              <a:cs typeface="Arial" panose="020B0604020202020204" pitchFamily="34" charset="0"/>
              <a:sym typeface="Arial"/>
            </a:endParaRPr>
          </a:p>
        </p:txBody>
      </p:sp>
      <p:sp>
        <p:nvSpPr>
          <p:cNvPr id="13" name="Đáp án sai 2">
            <a:extLst>
              <a:ext uri="{FF2B5EF4-FFF2-40B4-BE49-F238E27FC236}">
                <a16:creationId xmlns:a16="http://schemas.microsoft.com/office/drawing/2014/main" id="{120E2359-B3C1-CC3F-4BA5-189384F89E2B}"/>
              </a:ext>
            </a:extLst>
          </p:cNvPr>
          <p:cNvSpPr/>
          <p:nvPr/>
        </p:nvSpPr>
        <p:spPr>
          <a:xfrm>
            <a:off x="9670472" y="4562855"/>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C. 10</a:t>
            </a:r>
            <a:endParaRPr lang="vi-VN" sz="4500" noProof="1">
              <a:solidFill>
                <a:prstClr val="black"/>
              </a:solidFill>
              <a:cs typeface="Arial" panose="020B0604020202020204" pitchFamily="34" charset="0"/>
              <a:sym typeface="Arial"/>
            </a:endParaRPr>
          </a:p>
        </p:txBody>
      </p:sp>
      <p:sp>
        <p:nvSpPr>
          <p:cNvPr id="14" name="Đáp án sai 3">
            <a:extLst>
              <a:ext uri="{FF2B5EF4-FFF2-40B4-BE49-F238E27FC236}">
                <a16:creationId xmlns:a16="http://schemas.microsoft.com/office/drawing/2014/main" id="{C6C22141-2209-8E3E-2181-B3E300C3E403}"/>
              </a:ext>
            </a:extLst>
          </p:cNvPr>
          <p:cNvSpPr/>
          <p:nvPr/>
        </p:nvSpPr>
        <p:spPr>
          <a:xfrm>
            <a:off x="9670472" y="6716123"/>
            <a:ext cx="6802584" cy="165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D. 12</a:t>
            </a:r>
            <a:endParaRPr lang="vi-VN" sz="4500" noProof="1">
              <a:solidFill>
                <a:prstClr val="black"/>
              </a:solidFill>
              <a:cs typeface="Arial" panose="020B0604020202020204" pitchFamily="34" charset="0"/>
              <a:sym typeface="Arial"/>
            </a:endParaRPr>
          </a:p>
        </p:txBody>
      </p:sp>
      <p:sp>
        <p:nvSpPr>
          <p:cNvPr id="15" name="Đáp án đúng">
            <a:extLst>
              <a:ext uri="{FF2B5EF4-FFF2-40B4-BE49-F238E27FC236}">
                <a16:creationId xmlns:a16="http://schemas.microsoft.com/office/drawing/2014/main" id="{8F9D87F5-617E-157D-2D67-2C6B76C9444A}"/>
              </a:ext>
            </a:extLst>
          </p:cNvPr>
          <p:cNvSpPr/>
          <p:nvPr/>
        </p:nvSpPr>
        <p:spPr>
          <a:xfrm>
            <a:off x="1837804" y="4577737"/>
            <a:ext cx="6802584" cy="1653994"/>
          </a:xfrm>
          <a:prstGeom prst="roundRect">
            <a:avLst/>
          </a:prstGeom>
          <a:solidFill>
            <a:srgbClr val="A6F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defRPr/>
            </a:pPr>
            <a:r>
              <a:rPr lang="en-US" sz="4500" noProof="1">
                <a:solidFill>
                  <a:prstClr val="black"/>
                </a:solidFill>
                <a:latin typeface="Arial" panose="020B0604020202020204" pitchFamily="34" charset="0"/>
                <a:cs typeface="Arial" panose="020B0604020202020204" pitchFamily="34" charset="0"/>
                <a:sym typeface="Arial"/>
              </a:rPr>
              <a:t>A. 15</a:t>
            </a:r>
            <a:endParaRPr lang="vi-VN" sz="4500" noProof="1">
              <a:solidFill>
                <a:prstClr val="black"/>
              </a:solidFill>
              <a:cs typeface="Arial" panose="020B0604020202020204" pitchFamily="34" charset="0"/>
              <a:sym typeface="Arial"/>
            </a:endParaRPr>
          </a:p>
        </p:txBody>
      </p:sp>
      <p:sp>
        <p:nvSpPr>
          <p:cNvPr id="16" name="Rectangle: Rounded Corners 15">
            <a:extLst>
              <a:ext uri="{FF2B5EF4-FFF2-40B4-BE49-F238E27FC236}">
                <a16:creationId xmlns:a16="http://schemas.microsoft.com/office/drawing/2014/main" id="{B291424D-C76C-2239-4873-A8B482BD7DD6}"/>
              </a:ext>
            </a:extLst>
          </p:cNvPr>
          <p:cNvSpPr/>
          <p:nvPr/>
        </p:nvSpPr>
        <p:spPr>
          <a:xfrm>
            <a:off x="990600" y="266700"/>
            <a:ext cx="16290911" cy="3657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70">
              <a:lnSpc>
                <a:spcPct val="150000"/>
              </a:lnSpc>
            </a:pPr>
            <a:r>
              <a:rPr lang="vi-VN" sz="4800" noProof="1">
                <a:solidFill>
                  <a:prstClr val="black"/>
                </a:solidFill>
                <a:latin typeface="Times New Roman (Headings)"/>
                <a:cs typeface="Arial" panose="020B0604020202020204" pitchFamily="34" charset="0"/>
                <a:sym typeface="Arial"/>
              </a:rPr>
              <a:t>Câu hỏi</a:t>
            </a:r>
            <a:r>
              <a:rPr lang="en-US" sz="4800" noProof="1">
                <a:solidFill>
                  <a:prstClr val="black"/>
                </a:solidFill>
                <a:latin typeface="Times New Roman (Headings)"/>
                <a:cs typeface="Arial" panose="020B0604020202020204" pitchFamily="34" charset="0"/>
                <a:sym typeface="Arial"/>
              </a:rPr>
              <a:t> 5:</a:t>
            </a:r>
          </a:p>
          <a:p>
            <a:pPr algn="ctr" defTabSz="1371670">
              <a:lnSpc>
                <a:spcPct val="150000"/>
              </a:lnSpc>
            </a:pPr>
            <a:r>
              <a:rPr lang="en-US" sz="4800" kern="0" dirty="0">
                <a:solidFill>
                  <a:srgbClr val="000000"/>
                </a:solidFill>
                <a:latin typeface="Times New Roman (Headings)"/>
                <a:ea typeface="Arial" panose="020B0604020202020204" pitchFamily="34" charset="0"/>
                <a:cs typeface="Arial" panose="020B0604020202020204" pitchFamily="34" charset="0"/>
                <a:sym typeface="Arial"/>
              </a:rPr>
              <a:t>Một hình chữ nhật có chu vi bằng 54m, diện tích bằng 180m</a:t>
            </a:r>
            <a:r>
              <a:rPr lang="en-US" sz="4800" kern="0" baseline="30000" dirty="0">
                <a:solidFill>
                  <a:srgbClr val="000000"/>
                </a:solidFill>
                <a:latin typeface="Times New Roman (Headings)"/>
                <a:ea typeface="Arial" panose="020B0604020202020204" pitchFamily="34" charset="0"/>
                <a:cs typeface="Arial" panose="020B0604020202020204" pitchFamily="34" charset="0"/>
                <a:sym typeface="Arial"/>
              </a:rPr>
              <a:t>2</a:t>
            </a:r>
            <a:r>
              <a:rPr lang="en-US" sz="4800" kern="0" dirty="0">
                <a:solidFill>
                  <a:srgbClr val="000000"/>
                </a:solidFill>
                <a:latin typeface="Times New Roman (Headings)"/>
                <a:ea typeface="Arial" panose="020B0604020202020204" pitchFamily="34" charset="0"/>
                <a:cs typeface="Arial" panose="020B0604020202020204" pitchFamily="34" charset="0"/>
                <a:sym typeface="Arial"/>
              </a:rPr>
              <a:t>. Khi đó, chiều dài hình chữ nhật bằng:</a:t>
            </a:r>
            <a:endParaRPr lang="vi-VN" sz="4500" noProof="1">
              <a:solidFill>
                <a:prstClr val="black"/>
              </a:solidFill>
              <a:latin typeface="Times New Roman (Headings)"/>
              <a:cs typeface="Arial" panose="020B0604020202020204" pitchFamily="34" charset="0"/>
              <a:sym typeface="Arial"/>
            </a:endParaRPr>
          </a:p>
        </p:txBody>
      </p:sp>
      <p:pic>
        <p:nvPicPr>
          <p:cNvPr id="3" name="Picture 2">
            <a:hlinkClick r:id="" action="ppaction://noaction"/>
            <a:extLst>
              <a:ext uri="{FF2B5EF4-FFF2-40B4-BE49-F238E27FC236}">
                <a16:creationId xmlns:a16="http://schemas.microsoft.com/office/drawing/2014/main" id="{E949445E-B437-67C3-FD5F-010E69A64931}"/>
              </a:ext>
            </a:extLst>
          </p:cNvPr>
          <p:cNvPicPr>
            <a:picLocks noChangeAspect="1"/>
          </p:cNvPicPr>
          <p:nvPr/>
        </p:nvPicPr>
        <p:blipFill>
          <a:blip r:embed="rId6"/>
          <a:stretch>
            <a:fillRect/>
          </a:stretch>
        </p:blipFill>
        <p:spPr>
          <a:xfrm>
            <a:off x="16078201" y="8249217"/>
            <a:ext cx="2518890" cy="2052670"/>
          </a:xfrm>
          <a:prstGeom prst="rect">
            <a:avLst/>
          </a:prstGeom>
        </p:spPr>
      </p:pic>
    </p:spTree>
    <p:extLst>
      <p:ext uri="{BB962C8B-B14F-4D97-AF65-F5344CB8AC3E}">
        <p14:creationId xmlns:p14="http://schemas.microsoft.com/office/powerpoint/2010/main" val="18477809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238706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thành bài tập trong SGK trang 64,65.</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322" y="3507686"/>
              <a:ext cx="4539800" cy="272995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a:solidFill>
                    <a:schemeClr val="dk1"/>
                  </a:solidFill>
                  <a:latin typeface="Arial"/>
                  <a:ea typeface="Arial"/>
                  <a:cs typeface="Arial"/>
                  <a:sym typeface="Arial"/>
                </a:rPr>
                <a:t>Chuẩn bị bài mới: </a:t>
              </a:r>
              <a:r>
                <a:rPr lang="en-US" sz="3800" b="1" i="1" dirty="0">
                  <a:solidFill>
                    <a:schemeClr val="dk1"/>
                  </a:solidFill>
                  <a:latin typeface="Arial"/>
                  <a:ea typeface="Arial"/>
                  <a:cs typeface="Arial"/>
                  <a:sym typeface="Arial"/>
                </a:rPr>
                <a:t>“Bài tập cuối chương VII”.</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1" name="Google Shape;133;p3"/>
          <p:cNvSpPr/>
          <p:nvPr/>
        </p:nvSpPr>
        <p:spPr>
          <a:xfrm>
            <a:off x="3463451" y="2705100"/>
            <a:ext cx="11523694" cy="182353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3: ĐỊNH LÍ VIÈTE</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5494616" y="3676124"/>
            <a:ext cx="12033827" cy="1002710"/>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ĐỊNH LÍ VIÈTE</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5492619" y="6466860"/>
            <a:ext cx="10251524" cy="784830"/>
          </a:xfrm>
          <a:prstGeom prst="rect">
            <a:avLst/>
          </a:prstGeom>
        </p:spPr>
        <p:txBody>
          <a:bodyPr wrap="none">
            <a:spAutoFit/>
          </a:bodyPr>
          <a:lstStyle/>
          <a:p>
            <a:r>
              <a:rPr lang="nl-NL" sz="4500" b="1" dirty="0">
                <a:latin typeface="Arial" panose="020B0604020202020204" pitchFamily="34" charset="0"/>
                <a:ea typeface="Calibri" panose="020F0502020204030204" pitchFamily="34" charset="0"/>
                <a:cs typeface="Arial" panose="020B0604020202020204" pitchFamily="34" charset="0"/>
              </a:rPr>
              <a:t>TÌM HAI SỐ KHI BIẾT TỔNG VÀ TÍCH</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4086239" y="3676124"/>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066186" y="618550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3063310"/>
            <a:chOff x="2727158" y="2917658"/>
            <a:chExt cx="13639800" cy="306331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6433553" y="3390900"/>
              <a:ext cx="6181500" cy="2590068"/>
            </a:xfrm>
            <a:prstGeom prst="rect">
              <a:avLst/>
            </a:prstGeom>
          </p:spPr>
          <p:txBody>
            <a:bodyPr wrap="none">
              <a:spAutoFit/>
            </a:bodyPr>
            <a:lstStyle/>
            <a:p>
              <a:pPr algn="just">
                <a:lnSpc>
                  <a:spcPct val="150000"/>
                </a:lnSpc>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1. </a:t>
              </a:r>
              <a:r>
                <a:rPr lang="nl-NL" sz="6000" b="1" dirty="0">
                  <a:latin typeface="Arial" panose="020B0604020202020204" pitchFamily="34" charset="0"/>
                  <a:ea typeface="Calibri" panose="020F0502020204030204" pitchFamily="34" charset="0"/>
                  <a:cs typeface="Arial" panose="020B0604020202020204" pitchFamily="34" charset="0"/>
                </a:rPr>
                <a:t>ĐỊNH LÍ VIÈTE</a:t>
              </a:r>
              <a:endParaRPr lang="en-US" sz="6000" dirty="0">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0" y="495300"/>
            <a:ext cx="1074019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HOẠT ĐỘNG NHÓM KHĂN PHỦ BÀN 1</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a16="http://schemas.microsoft.com/office/drawing/2014/main" id="{01E3F9C3-F031-CB98-774D-A1CEF934FE62}"/>
              </a:ext>
            </a:extLst>
          </p:cNvPr>
          <p:cNvSpPr/>
          <p:nvPr/>
        </p:nvSpPr>
        <p:spPr>
          <a:xfrm>
            <a:off x="1223210" y="6615427"/>
            <a:ext cx="4841390" cy="769441"/>
          </a:xfrm>
          <a:prstGeom prst="rect">
            <a:avLst/>
          </a:prstGeom>
        </p:spPr>
        <p:txBody>
          <a:bodyPr wrap="none">
            <a:spAutoFit/>
          </a:bodyPr>
          <a:lstStyle/>
          <a:p>
            <a:r>
              <a:rPr lang="en-US" sz="4400" b="1" u="sng"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Kết quả hoạt động:</a:t>
            </a:r>
            <a:endParaRPr lang="en-US" sz="2400" b="1" u="sng"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605180" y="1491854"/>
            <a:ext cx="2228463" cy="1556230"/>
          </a:xfrm>
          <a:prstGeom prst="rect">
            <a:avLst/>
          </a:prstGeom>
        </p:spPr>
      </p:pic>
      <p:sp>
        <p:nvSpPr>
          <p:cNvPr id="5" name="Rectangle 4"/>
          <p:cNvSpPr/>
          <p:nvPr/>
        </p:nvSpPr>
        <p:spPr>
          <a:xfrm>
            <a:off x="2934301" y="1971771"/>
            <a:ext cx="14363099" cy="1323439"/>
          </a:xfrm>
          <a:prstGeom prst="rect">
            <a:avLst/>
          </a:prstGeom>
        </p:spPr>
        <p:txBody>
          <a:bodyPr wrap="square">
            <a:spAutoFit/>
          </a:bodyPr>
          <a:lstStyle/>
          <a:p>
            <a:pPr algn="just"/>
            <a:r>
              <a:rPr lang="vi-VN" sz="4000" dirty="0">
                <a:latin typeface="+mj-lt"/>
              </a:rPr>
              <a:t>Xét phương trình ax² + bx + c = 0 (a ≠ 0). Giả sử phương trình đó có hai nghiệm là x₁, x</a:t>
            </a:r>
            <a:r>
              <a:rPr lang="vi-VN" sz="4000" baseline="-25000" dirty="0">
                <a:latin typeface="+mj-lt"/>
              </a:rPr>
              <a:t>2</a:t>
            </a:r>
            <a:r>
              <a:rPr lang="vi-VN" sz="4000" dirty="0">
                <a:latin typeface="+mj-lt"/>
              </a:rPr>
              <a:t>. Tính x</a:t>
            </a:r>
            <a:r>
              <a:rPr lang="en-US" sz="4000" baseline="-25000" dirty="0">
                <a:latin typeface="+mj-lt"/>
              </a:rPr>
              <a:t>1</a:t>
            </a:r>
            <a:r>
              <a:rPr lang="vi-VN" sz="4000" dirty="0">
                <a:latin typeface="+mj-lt"/>
              </a:rPr>
              <a:t> + x</a:t>
            </a:r>
            <a:r>
              <a:rPr lang="vi-VN" sz="4000" baseline="-25000" dirty="0">
                <a:latin typeface="+mj-lt"/>
              </a:rPr>
              <a:t>2</a:t>
            </a:r>
            <a:r>
              <a:rPr lang="en-US" sz="4000" dirty="0">
                <a:latin typeface="+mj-lt"/>
              </a:rPr>
              <a:t>;</a:t>
            </a:r>
            <a:r>
              <a:rPr lang="vi-VN" sz="4000" dirty="0">
                <a:latin typeface="+mj-lt"/>
              </a:rPr>
              <a:t> x</a:t>
            </a:r>
            <a:r>
              <a:rPr lang="en-US" sz="4000" baseline="-25000" dirty="0">
                <a:latin typeface="+mj-lt"/>
              </a:rPr>
              <a:t>1</a:t>
            </a:r>
            <a:r>
              <a:rPr lang="en-US" sz="4000" dirty="0">
                <a:latin typeface="+mj-lt"/>
              </a:rPr>
              <a:t>.</a:t>
            </a:r>
            <a:r>
              <a:rPr lang="vi-VN" sz="4000" dirty="0">
                <a:latin typeface="+mj-lt"/>
              </a:rPr>
              <a:t>x</a:t>
            </a:r>
            <a:r>
              <a:rPr lang="en-US" sz="4000" baseline="-25000" dirty="0">
                <a:latin typeface="+mj-lt"/>
              </a:rPr>
              <a:t>2</a:t>
            </a:r>
            <a:r>
              <a:rPr lang="vi-VN" sz="4000" dirty="0">
                <a:latin typeface="+mj-lt"/>
              </a:rPr>
              <a:t>, theo các hệ số a, b, c.</a:t>
            </a:r>
            <a:endParaRPr lang="vi-VN" sz="4000" b="0" i="0" dirty="0">
              <a:effectLst/>
              <a:latin typeface="+mj-lt"/>
            </a:endParaRPr>
          </a:p>
        </p:txBody>
      </p:sp>
      <mc:AlternateContent xmlns:mc="http://schemas.openxmlformats.org/markup-compatibility/2006">
        <mc:Choice xmlns:a14="http://schemas.microsoft.com/office/drawing/2010/main" Requires="a14">
          <p:sp>
            <p:nvSpPr>
              <p:cNvPr id="11" name="Rectangle 10"/>
              <p:cNvSpPr/>
              <p:nvPr/>
            </p:nvSpPr>
            <p:spPr>
              <a:xfrm>
                <a:off x="6553200" y="6991283"/>
                <a:ext cx="7158626" cy="1688091"/>
              </a:xfrm>
              <a:prstGeom prst="rect">
                <a:avLst/>
              </a:prstGeom>
            </p:spPr>
            <p:txBody>
              <a:bodyPr wrap="none">
                <a:spAutoFit/>
              </a:bodyPr>
              <a:lstStyle/>
              <a:p>
                <a:pPr lvl="0"/>
                <a:r>
                  <a:rPr lang="en-US" sz="5400" dirty="0">
                    <a:solidFill>
                      <a:srgbClr val="7030A0"/>
                    </a:solidFill>
                    <a:latin typeface="Times New Roman" panose="02020603050405020304" pitchFamily="18" charset="0"/>
                    <a:cs typeface="Times New Roman" panose="02020603050405020304" pitchFamily="18" charset="0"/>
                  </a:rPr>
                  <a:t>x</a:t>
                </a:r>
                <a:r>
                  <a:rPr lang="en-US" sz="5400" baseline="-25000" dirty="0">
                    <a:solidFill>
                      <a:srgbClr val="7030A0"/>
                    </a:solidFill>
                    <a:latin typeface="Times New Roman" panose="02020603050405020304" pitchFamily="18" charset="0"/>
                    <a:cs typeface="Times New Roman" panose="02020603050405020304" pitchFamily="18" charset="0"/>
                  </a:rPr>
                  <a:t>1</a:t>
                </a:r>
                <a:r>
                  <a:rPr lang="en-US" sz="5400" dirty="0">
                    <a:solidFill>
                      <a:srgbClr val="7030A0"/>
                    </a:solidFill>
                    <a:latin typeface="Times New Roman" panose="02020603050405020304" pitchFamily="18" charset="0"/>
                    <a:cs typeface="Times New Roman" panose="02020603050405020304" pitchFamily="18" charset="0"/>
                  </a:rPr>
                  <a:t> + x</a:t>
                </a:r>
                <a:r>
                  <a:rPr lang="en-US" sz="5400" baseline="-25000" dirty="0">
                    <a:solidFill>
                      <a:srgbClr val="7030A0"/>
                    </a:solidFill>
                    <a:latin typeface="Times New Roman" panose="02020603050405020304" pitchFamily="18" charset="0"/>
                    <a:cs typeface="Times New Roman" panose="02020603050405020304" pitchFamily="18" charset="0"/>
                  </a:rPr>
                  <a:t>2</a:t>
                </a:r>
                <a:r>
                  <a:rPr lang="en-US" sz="5400" dirty="0">
                    <a:solidFill>
                      <a:srgbClr val="7030A0"/>
                    </a:solidFill>
                    <a:latin typeface="Times New Roman" panose="02020603050405020304" pitchFamily="18" charset="0"/>
                    <a:cs typeface="Times New Roman" panose="02020603050405020304" pitchFamily="18" charset="0"/>
                  </a:rPr>
                  <a:t> = - </a:t>
                </a:r>
                <a14:m>
                  <m:oMath xmlns:m="http://schemas.openxmlformats.org/officeDocument/2006/math">
                    <m:f>
                      <m:fPr>
                        <m:ctrlPr>
                          <a:rPr lang="en-US" sz="7200" i="1">
                            <a:solidFill>
                              <a:srgbClr val="7030A0"/>
                            </a:solidFill>
                            <a:latin typeface="Cambria Math" panose="02040503050406030204" pitchFamily="18" charset="0"/>
                          </a:rPr>
                        </m:ctrlPr>
                      </m:fPr>
                      <m:num>
                        <m:r>
                          <a:rPr lang="en-US" sz="7200" i="1">
                            <a:solidFill>
                              <a:srgbClr val="7030A0"/>
                            </a:solidFill>
                            <a:latin typeface="Cambria Math" panose="02040503050406030204" pitchFamily="18" charset="0"/>
                          </a:rPr>
                          <m:t>𝑏</m:t>
                        </m:r>
                      </m:num>
                      <m:den>
                        <m:r>
                          <a:rPr lang="en-US" sz="7200" i="1">
                            <a:solidFill>
                              <a:srgbClr val="7030A0"/>
                            </a:solidFill>
                            <a:latin typeface="Cambria Math" panose="02040503050406030204" pitchFamily="18" charset="0"/>
                          </a:rPr>
                          <m:t>𝑎</m:t>
                        </m:r>
                      </m:den>
                    </m:f>
                  </m:oMath>
                </a14:m>
                <a:r>
                  <a:rPr lang="en-US" sz="5400" dirty="0">
                    <a:solidFill>
                      <a:srgbClr val="7030A0"/>
                    </a:solidFill>
                    <a:latin typeface="Times New Roman" panose="02020603050405020304" pitchFamily="18" charset="0"/>
                    <a:cs typeface="Times New Roman" panose="02020603050405020304" pitchFamily="18" charset="0"/>
                  </a:rPr>
                  <a:t> ; </a:t>
                </a:r>
                <a:r>
                  <a:rPr lang="en-US" sz="5400" baseline="-25000" dirty="0">
                    <a:solidFill>
                      <a:srgbClr val="7030A0"/>
                    </a:solidFill>
                    <a:latin typeface="Times New Roman" panose="02020603050405020304" pitchFamily="18" charset="0"/>
                    <a:cs typeface="Times New Roman" panose="02020603050405020304" pitchFamily="18" charset="0"/>
                  </a:rPr>
                  <a:t>.</a:t>
                </a:r>
                <a:r>
                  <a:rPr lang="vi-VN" sz="5400" dirty="0">
                    <a:latin typeface="Times New Roman" panose="02020603050405020304" pitchFamily="18" charset="0"/>
                    <a:cs typeface="Times New Roman" panose="02020603050405020304" pitchFamily="18" charset="0"/>
                  </a:rPr>
                  <a:t> </a:t>
                </a:r>
                <a:r>
                  <a:rPr lang="vi-VN" sz="5400" dirty="0">
                    <a:solidFill>
                      <a:srgbClr val="7030A0"/>
                    </a:solidFill>
                    <a:latin typeface="Times New Roman" panose="02020603050405020304" pitchFamily="18" charset="0"/>
                    <a:cs typeface="Times New Roman" panose="02020603050405020304" pitchFamily="18" charset="0"/>
                  </a:rPr>
                  <a:t>x</a:t>
                </a:r>
                <a:r>
                  <a:rPr lang="en-US" sz="5400" baseline="-25000" dirty="0">
                    <a:solidFill>
                      <a:srgbClr val="7030A0"/>
                    </a:solidFill>
                    <a:latin typeface="Times New Roman" panose="02020603050405020304" pitchFamily="18" charset="0"/>
                    <a:cs typeface="Times New Roman" panose="02020603050405020304" pitchFamily="18" charset="0"/>
                  </a:rPr>
                  <a:t>1</a:t>
                </a:r>
                <a:r>
                  <a:rPr lang="en-US" sz="5400" dirty="0">
                    <a:solidFill>
                      <a:srgbClr val="7030A0"/>
                    </a:solidFill>
                    <a:latin typeface="Times New Roman" panose="02020603050405020304" pitchFamily="18" charset="0"/>
                    <a:cs typeface="Times New Roman" panose="02020603050405020304" pitchFamily="18" charset="0"/>
                  </a:rPr>
                  <a:t>.</a:t>
                </a:r>
                <a:r>
                  <a:rPr lang="vi-VN" sz="5400" dirty="0">
                    <a:solidFill>
                      <a:srgbClr val="7030A0"/>
                    </a:solidFill>
                    <a:latin typeface="Times New Roman" panose="02020603050405020304" pitchFamily="18" charset="0"/>
                    <a:cs typeface="Times New Roman" panose="02020603050405020304" pitchFamily="18" charset="0"/>
                  </a:rPr>
                  <a:t>x</a:t>
                </a:r>
                <a:r>
                  <a:rPr lang="en-US" sz="5400" baseline="-25000" dirty="0">
                    <a:solidFill>
                      <a:srgbClr val="7030A0"/>
                    </a:solidFill>
                    <a:latin typeface="Times New Roman" panose="02020603050405020304" pitchFamily="18" charset="0"/>
                    <a:cs typeface="Times New Roman" panose="02020603050405020304" pitchFamily="18" charset="0"/>
                  </a:rPr>
                  <a:t>2</a:t>
                </a:r>
                <a:r>
                  <a:rPr lang="en-US" sz="5400" dirty="0">
                    <a:solidFill>
                      <a:srgbClr val="7030A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7200" i="1">
                            <a:solidFill>
                              <a:srgbClr val="7030A0"/>
                            </a:solidFill>
                            <a:latin typeface="Cambria Math" panose="02040503050406030204" pitchFamily="18" charset="0"/>
                          </a:rPr>
                        </m:ctrlPr>
                      </m:fPr>
                      <m:num>
                        <m:r>
                          <a:rPr lang="en-US" sz="7200" i="1">
                            <a:solidFill>
                              <a:srgbClr val="7030A0"/>
                            </a:solidFill>
                            <a:latin typeface="Cambria Math" panose="02040503050406030204" pitchFamily="18" charset="0"/>
                          </a:rPr>
                          <m:t>𝑐</m:t>
                        </m:r>
                      </m:num>
                      <m:den>
                        <m:r>
                          <a:rPr lang="en-US" sz="7200" i="1">
                            <a:solidFill>
                              <a:srgbClr val="7030A0"/>
                            </a:solidFill>
                            <a:latin typeface="Cambria Math" panose="02040503050406030204" pitchFamily="18" charset="0"/>
                          </a:rPr>
                          <m:t>𝑎</m:t>
                        </m:r>
                      </m:den>
                    </m:f>
                  </m:oMath>
                </a14:m>
                <a:r>
                  <a:rPr lang="en-US" sz="5400" dirty="0">
                    <a:solidFill>
                      <a:srgbClr val="202124"/>
                    </a:solidFill>
                    <a:latin typeface="Times New Roman" panose="02020603050405020304" pitchFamily="18" charset="0"/>
                    <a:cs typeface="Times New Roman" panose="02020603050405020304" pitchFamily="18" charset="0"/>
                  </a:rPr>
                  <a:t> </a:t>
                </a:r>
                <a:endParaRPr lang="vi-VN" sz="5400" dirty="0">
                  <a:solidFill>
                    <a:srgbClr val="202124"/>
                  </a:solidFill>
                  <a:latin typeface="Times New Roman" panose="02020603050405020304" pitchFamily="18"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553200" y="6991283"/>
                <a:ext cx="7158626" cy="1688091"/>
              </a:xfrm>
              <a:prstGeom prst="rect">
                <a:avLst/>
              </a:prstGeom>
              <a:blipFill>
                <a:blip r:embed="rId7"/>
                <a:stretch>
                  <a:fillRect l="-4514" b="-2888"/>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2546" y="1683486"/>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1015622"/>
            </a:xfrm>
            <a:prstGeom prst="rect">
              <a:avLst/>
            </a:prstGeom>
            <a:noFill/>
            <a:ln>
              <a:noFill/>
            </a:ln>
          </p:spPr>
          <p:txBody>
            <a:bodyPr spcFirstLastPara="1" wrap="square" lIns="91425" tIns="45700" rIns="91425" bIns="45700" anchor="t" anchorCtr="0">
              <a:spAutoFit/>
            </a:bodyPr>
            <a:lstStyle/>
            <a:p>
              <a:pPr algn="ctr"/>
              <a:r>
                <a:rPr lang="en-US" sz="6000" b="1" u="sng" dirty="0">
                  <a:solidFill>
                    <a:prstClr val="black"/>
                  </a:solidFill>
                  <a:latin typeface="Arial" panose="020B0604020202020204" pitchFamily="34" charset="0"/>
                  <a:ea typeface="Calibri" panose="020F0502020204030204" pitchFamily="34" charset="0"/>
                  <a:cs typeface="Arial" panose="020B0604020202020204" pitchFamily="34" charset="0"/>
                </a:rPr>
                <a:t>Định lí:</a:t>
              </a:r>
              <a:endParaRPr lang="en-US" sz="6000" b="1" u="sng" dirty="0"/>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58910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pic>
        <p:nvPicPr>
          <p:cNvPr id="14" name="Picture 13"/>
          <p:cNvPicPr>
            <a:picLocks noChangeAspect="1"/>
          </p:cNvPicPr>
          <p:nvPr/>
        </p:nvPicPr>
        <p:blipFill>
          <a:blip r:embed="rId8"/>
          <a:stretch>
            <a:fillRect/>
          </a:stretch>
        </p:blipFill>
        <p:spPr>
          <a:xfrm>
            <a:off x="909781" y="3589788"/>
            <a:ext cx="15547130" cy="2820561"/>
          </a:xfrm>
          <a:prstGeom prst="rect">
            <a:avLst/>
          </a:prstGeom>
        </p:spPr>
      </p:pic>
      <mc:AlternateContent xmlns:mc="http://schemas.openxmlformats.org/markup-compatibility/2006">
        <mc:Choice xmlns:a14="http://schemas.microsoft.com/office/drawing/2010/main" Requires="a14">
          <p:sp>
            <p:nvSpPr>
              <p:cNvPr id="15" name="Rectangle 14"/>
              <p:cNvSpPr/>
              <p:nvPr/>
            </p:nvSpPr>
            <p:spPr>
              <a:xfrm>
                <a:off x="2209800" y="3964771"/>
                <a:ext cx="14020800" cy="3987054"/>
              </a:xfrm>
              <a:prstGeom prst="rect">
                <a:avLst/>
              </a:prstGeom>
            </p:spPr>
            <p:txBody>
              <a:bodyPr wrap="square">
                <a:spAutoFit/>
              </a:bodyPr>
              <a:lstStyle/>
              <a:p>
                <a:r>
                  <a:rPr lang="vi-VN" sz="5400" b="1" dirty="0">
                    <a:solidFill>
                      <a:srgbClr val="C00000"/>
                    </a:solidFill>
                    <a:latin typeface="+mj-lt"/>
                  </a:rPr>
                  <a:t>Nếu x, x₂ là hai nghiệm của phương trình ax² + bx + c = 0 (a ≠ 0) thì</a:t>
                </a:r>
                <a:r>
                  <a:rPr lang="en-US" sz="5400" b="1" dirty="0">
                    <a:solidFill>
                      <a:srgbClr val="C00000"/>
                    </a:solidFill>
                    <a:latin typeface="+mj-lt"/>
                  </a:rPr>
                  <a:t>: </a:t>
                </a:r>
              </a:p>
              <a:p>
                <a:r>
                  <a:rPr lang="en-US" sz="5400" b="1" i="0" dirty="0">
                    <a:solidFill>
                      <a:srgbClr val="C00000"/>
                    </a:solidFill>
                    <a:effectLst/>
                    <a:latin typeface="+mj-lt"/>
                  </a:rPr>
                  <a:t>		         x</a:t>
                </a:r>
                <a:r>
                  <a:rPr lang="en-US" sz="5400" b="1" i="0" baseline="-25000" dirty="0">
                    <a:solidFill>
                      <a:srgbClr val="C00000"/>
                    </a:solidFill>
                    <a:effectLst/>
                    <a:latin typeface="+mj-lt"/>
                  </a:rPr>
                  <a:t>1</a:t>
                </a:r>
                <a:r>
                  <a:rPr lang="en-US" sz="5400" b="1" i="0" dirty="0">
                    <a:solidFill>
                      <a:srgbClr val="C00000"/>
                    </a:solidFill>
                    <a:effectLst/>
                    <a:latin typeface="+mj-lt"/>
                  </a:rPr>
                  <a:t> + x</a:t>
                </a:r>
                <a:r>
                  <a:rPr lang="en-US" sz="5400" b="1" i="0" baseline="-25000" dirty="0">
                    <a:solidFill>
                      <a:srgbClr val="C00000"/>
                    </a:solidFill>
                    <a:effectLst/>
                    <a:latin typeface="+mj-lt"/>
                  </a:rPr>
                  <a:t>2</a:t>
                </a:r>
                <a:r>
                  <a:rPr lang="en-US" sz="5400" b="1" i="0" dirty="0">
                    <a:solidFill>
                      <a:srgbClr val="C00000"/>
                    </a:solidFill>
                    <a:effectLst/>
                    <a:latin typeface="+mj-lt"/>
                  </a:rPr>
                  <a:t> = - </a:t>
                </a:r>
                <a14:m>
                  <m:oMath xmlns:m="http://schemas.openxmlformats.org/officeDocument/2006/math">
                    <m:f>
                      <m:fPr>
                        <m:ctrlPr>
                          <a:rPr lang="en-US" sz="7200" b="1" i="1" smtClean="0">
                            <a:solidFill>
                              <a:srgbClr val="C00000"/>
                            </a:solidFill>
                            <a:effectLst/>
                            <a:latin typeface="+mj-lt"/>
                          </a:rPr>
                        </m:ctrlPr>
                      </m:fPr>
                      <m:num>
                        <m:r>
                          <a:rPr lang="en-US" sz="7200" b="1" i="1" smtClean="0">
                            <a:solidFill>
                              <a:srgbClr val="C00000"/>
                            </a:solidFill>
                            <a:effectLst/>
                            <a:latin typeface="+mj-lt"/>
                          </a:rPr>
                          <m:t>𝒃</m:t>
                        </m:r>
                      </m:num>
                      <m:den>
                        <m:r>
                          <a:rPr lang="en-US" sz="7200" b="1" i="1" smtClean="0">
                            <a:solidFill>
                              <a:srgbClr val="C00000"/>
                            </a:solidFill>
                            <a:effectLst/>
                            <a:latin typeface="+mj-lt"/>
                          </a:rPr>
                          <m:t>𝒂</m:t>
                        </m:r>
                      </m:den>
                    </m:f>
                  </m:oMath>
                </a14:m>
                <a:r>
                  <a:rPr lang="en-US" sz="5400" b="1" i="0" dirty="0">
                    <a:solidFill>
                      <a:srgbClr val="C00000"/>
                    </a:solidFill>
                    <a:effectLst/>
                    <a:latin typeface="+mj-lt"/>
                  </a:rPr>
                  <a:t> ; </a:t>
                </a:r>
                <a:r>
                  <a:rPr lang="en-US" sz="5400" b="1" dirty="0">
                    <a:solidFill>
                      <a:srgbClr val="C00000"/>
                    </a:solidFill>
                    <a:latin typeface="+mj-lt"/>
                  </a:rPr>
                  <a:t>x</a:t>
                </a:r>
                <a:r>
                  <a:rPr lang="en-US" sz="5400" b="1" baseline="-25000" dirty="0">
                    <a:solidFill>
                      <a:srgbClr val="C00000"/>
                    </a:solidFill>
                    <a:latin typeface="+mj-lt"/>
                  </a:rPr>
                  <a:t>1</a:t>
                </a:r>
                <a:r>
                  <a:rPr lang="en-US" sz="5400" b="1" dirty="0">
                    <a:solidFill>
                      <a:srgbClr val="C00000"/>
                    </a:solidFill>
                    <a:latin typeface="+mj-lt"/>
                  </a:rPr>
                  <a:t>.x</a:t>
                </a:r>
                <a:r>
                  <a:rPr lang="en-US" sz="5400" b="1" baseline="-25000" dirty="0">
                    <a:solidFill>
                      <a:srgbClr val="C00000"/>
                    </a:solidFill>
                    <a:latin typeface="+mj-lt"/>
                  </a:rPr>
                  <a:t>2</a:t>
                </a:r>
                <a:r>
                  <a:rPr lang="en-US" sz="5400" b="1" dirty="0">
                    <a:solidFill>
                      <a:srgbClr val="C00000"/>
                    </a:solidFill>
                    <a:latin typeface="+mj-lt"/>
                  </a:rPr>
                  <a:t> = </a:t>
                </a:r>
                <a14:m>
                  <m:oMath xmlns:m="http://schemas.openxmlformats.org/officeDocument/2006/math">
                    <m:f>
                      <m:fPr>
                        <m:ctrlPr>
                          <a:rPr lang="en-US" sz="7200" b="1" i="1">
                            <a:solidFill>
                              <a:srgbClr val="C00000"/>
                            </a:solidFill>
                            <a:latin typeface="+mj-lt"/>
                          </a:rPr>
                        </m:ctrlPr>
                      </m:fPr>
                      <m:num>
                        <m:r>
                          <a:rPr lang="en-US" sz="7200" b="1" i="1" smtClean="0">
                            <a:solidFill>
                              <a:srgbClr val="C00000"/>
                            </a:solidFill>
                            <a:latin typeface="+mj-lt"/>
                          </a:rPr>
                          <m:t>𝒄</m:t>
                        </m:r>
                      </m:num>
                      <m:den>
                        <m:r>
                          <a:rPr lang="en-US" sz="7200" b="1" i="1">
                            <a:solidFill>
                              <a:srgbClr val="C00000"/>
                            </a:solidFill>
                            <a:latin typeface="+mj-lt"/>
                          </a:rPr>
                          <m:t>𝒂</m:t>
                        </m:r>
                      </m:den>
                    </m:f>
                  </m:oMath>
                </a14:m>
                <a:r>
                  <a:rPr lang="en-US" sz="5400" b="1" dirty="0">
                    <a:solidFill>
                      <a:srgbClr val="C00000"/>
                    </a:solidFill>
                    <a:latin typeface="+mj-lt"/>
                  </a:rPr>
                  <a:t> </a:t>
                </a:r>
                <a:endParaRPr lang="vi-VN" sz="5400" b="1" dirty="0">
                  <a:solidFill>
                    <a:srgbClr val="C00000"/>
                  </a:solidFill>
                  <a:latin typeface="+mj-lt"/>
                </a:endParaRPr>
              </a:p>
              <a:p>
                <a:endParaRPr lang="vi-VN" sz="4000" b="0" i="0" dirty="0">
                  <a:solidFill>
                    <a:srgbClr val="202124"/>
                  </a:solidFill>
                  <a:effectLst/>
                  <a:latin typeface="Google Sans"/>
                </a:endParaRPr>
              </a:p>
            </p:txBody>
          </p:sp>
        </mc:Choice>
        <mc:Fallback>
          <p:sp>
            <p:nvSpPr>
              <p:cNvPr id="15" name="Rectangle 14"/>
              <p:cNvSpPr>
                <a:spLocks noRot="1" noChangeAspect="1" noMove="1" noResize="1" noEditPoints="1" noAdjustHandles="1" noChangeArrowheads="1" noChangeShapeType="1" noTextEdit="1"/>
              </p:cNvSpPr>
              <p:nvPr/>
            </p:nvSpPr>
            <p:spPr>
              <a:xfrm>
                <a:off x="2209800" y="3964771"/>
                <a:ext cx="14020800" cy="3987054"/>
              </a:xfrm>
              <a:prstGeom prst="rect">
                <a:avLst/>
              </a:prstGeom>
              <a:blipFill>
                <a:blip r:embed="rId9"/>
                <a:stretch>
                  <a:fillRect l="-2348" t="-4281" r="-2217"/>
                </a:stretch>
              </a:blipFill>
            </p:spPr>
            <p:txBody>
              <a:bodyPr/>
              <a:lstStyle/>
              <a:p>
                <a:r>
                  <a:rPr lang="en-US">
                    <a:noFill/>
                  </a:rPr>
                  <a:t> </a:t>
                </a:r>
              </a:p>
            </p:txBody>
          </p:sp>
        </mc:Fallback>
      </mc:AlternateContent>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282000" y="61193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2903203" y="425053"/>
                <a:ext cx="15069869" cy="3381375"/>
              </a:xfrm>
              <a:prstGeom prst="rect">
                <a:avLst/>
              </a:prstGeom>
            </p:spPr>
            <p:txBody>
              <a:bodyPr wrap="square">
                <a:spAutoFit/>
              </a:bodyPr>
              <a:lstStyle/>
              <a:p>
                <a:pPr>
                  <a:spcAft>
                    <a:spcPts val="800"/>
                  </a:spcAft>
                </a:pPr>
                <a:r>
                  <a:rPr lang="vi-VN" sz="4000" kern="100" dirty="0">
                    <a:solidFill>
                      <a:srgbClr val="7030A0"/>
                    </a:solidFill>
                    <a:latin typeface="+mj-lt"/>
                    <a:ea typeface="Times New Roman" panose="02020603050405020304" pitchFamily="18" charset="0"/>
                    <a:cs typeface="Times New Roman" panose="02020603050405020304" pitchFamily="18" charset="0"/>
                  </a:rPr>
                  <a:t>Cho phương trình 5x</a:t>
                </a:r>
                <a:r>
                  <a:rPr lang="vi-VN" sz="4000" kern="100" baseline="30000" dirty="0">
                    <a:solidFill>
                      <a:srgbClr val="7030A0"/>
                    </a:solidFill>
                    <a:latin typeface="+mj-lt"/>
                    <a:ea typeface="Times New Roman" panose="02020603050405020304" pitchFamily="18" charset="0"/>
                    <a:cs typeface="Times New Roman" panose="02020603050405020304" pitchFamily="18" charset="0"/>
                  </a:rPr>
                  <a:t>2</a:t>
                </a:r>
                <a:r>
                  <a:rPr lang="vi-VN" sz="4000" kern="100" dirty="0">
                    <a:solidFill>
                      <a:srgbClr val="7030A0"/>
                    </a:solidFill>
                    <a:latin typeface="+mj-lt"/>
                    <a:ea typeface="Times New Roman" panose="02020603050405020304" pitchFamily="18" charset="0"/>
                    <a:cs typeface="Times New Roman" panose="02020603050405020304" pitchFamily="18" charset="0"/>
                  </a:rPr>
                  <a:t> – 7x − 3 = 0. </a:t>
                </a:r>
              </a:p>
              <a:p>
                <a:pPr>
                  <a:spcAft>
                    <a:spcPts val="800"/>
                  </a:spcAft>
                </a:pPr>
                <a:r>
                  <a:rPr lang="vi-VN" sz="4000" kern="100" dirty="0">
                    <a:solidFill>
                      <a:srgbClr val="7030A0"/>
                    </a:solidFill>
                    <a:latin typeface="+mj-lt"/>
                    <a:ea typeface="Times New Roman" panose="02020603050405020304" pitchFamily="18" charset="0"/>
                    <a:cs typeface="Times New Roman" panose="02020603050405020304" pitchFamily="18" charset="0"/>
                  </a:rPr>
                  <a:t>a) Chứng minh phương trình có hai nghiệm phân biệt x</a:t>
                </a:r>
                <a:r>
                  <a:rPr lang="vi-VN" sz="4000" kern="100" baseline="-25000" dirty="0">
                    <a:solidFill>
                      <a:srgbClr val="7030A0"/>
                    </a:solidFill>
                    <a:latin typeface="+mj-lt"/>
                    <a:ea typeface="Times New Roman" panose="02020603050405020304" pitchFamily="18" charset="0"/>
                    <a:cs typeface="Times New Roman" panose="02020603050405020304" pitchFamily="18" charset="0"/>
                  </a:rPr>
                  <a:t>1</a:t>
                </a:r>
                <a:r>
                  <a:rPr lang="vi-VN" sz="4000" kern="100" dirty="0">
                    <a:solidFill>
                      <a:srgbClr val="7030A0"/>
                    </a:solidFill>
                    <a:latin typeface="+mj-lt"/>
                    <a:ea typeface="Times New Roman" panose="02020603050405020304" pitchFamily="18" charset="0"/>
                    <a:cs typeface="Times New Roman" panose="02020603050405020304" pitchFamily="18" charset="0"/>
                  </a:rPr>
                  <a:t>, x</a:t>
                </a:r>
                <a:r>
                  <a:rPr lang="vi-VN" sz="4000" kern="100" baseline="-25000" dirty="0">
                    <a:solidFill>
                      <a:srgbClr val="7030A0"/>
                    </a:solidFill>
                    <a:latin typeface="+mj-lt"/>
                    <a:ea typeface="Times New Roman" panose="02020603050405020304" pitchFamily="18" charset="0"/>
                    <a:cs typeface="Times New Roman" panose="02020603050405020304" pitchFamily="18" charset="0"/>
                  </a:rPr>
                  <a:t>2</a:t>
                </a:r>
                <a:r>
                  <a:rPr lang="vi-VN" sz="4000" kern="100" dirty="0">
                    <a:solidFill>
                      <a:srgbClr val="7030A0"/>
                    </a:solidFill>
                    <a:latin typeface="+mj-lt"/>
                    <a:ea typeface="Times New Roman" panose="02020603050405020304" pitchFamily="18" charset="0"/>
                    <a:cs typeface="Times New Roman" panose="02020603050405020304" pitchFamily="18" charset="0"/>
                  </a:rPr>
                  <a:t>.</a:t>
                </a:r>
              </a:p>
              <a:p>
                <a:pPr>
                  <a:spcAft>
                    <a:spcPts val="800"/>
                  </a:spcAft>
                </a:pPr>
                <a:r>
                  <a:rPr lang="vi-VN" sz="4000" kern="100" dirty="0">
                    <a:solidFill>
                      <a:srgbClr val="7030A0"/>
                    </a:solidFill>
                    <a:latin typeface="+mj-lt"/>
                    <a:ea typeface="Times New Roman" panose="02020603050405020304" pitchFamily="18" charset="0"/>
                    <a:cs typeface="Times New Roman" panose="02020603050405020304" pitchFamily="18" charset="0"/>
                  </a:rPr>
                  <a:t>b) Tính x₁ + x</a:t>
                </a:r>
                <a:r>
                  <a:rPr lang="vi-VN" sz="4000" kern="100" baseline="-25000" dirty="0">
                    <a:solidFill>
                      <a:srgbClr val="7030A0"/>
                    </a:solidFill>
                    <a:latin typeface="+mj-lt"/>
                    <a:ea typeface="Times New Roman" panose="02020603050405020304" pitchFamily="18" charset="0"/>
                    <a:cs typeface="Times New Roman" panose="02020603050405020304" pitchFamily="18" charset="0"/>
                  </a:rPr>
                  <a:t>2</a:t>
                </a:r>
                <a:r>
                  <a:rPr lang="vi-VN" sz="4000" kern="100" dirty="0">
                    <a:solidFill>
                      <a:srgbClr val="7030A0"/>
                    </a:solidFill>
                    <a:latin typeface="+mj-lt"/>
                    <a:ea typeface="Times New Roman" panose="02020603050405020304" pitchFamily="18" charset="0"/>
                    <a:cs typeface="Times New Roman" panose="02020603050405020304" pitchFamily="18" charset="0"/>
                  </a:rPr>
                  <a:t>; x₁x</a:t>
                </a:r>
                <a:r>
                  <a:rPr lang="vi-VN" sz="4000" kern="100" baseline="-25000" dirty="0">
                    <a:solidFill>
                      <a:srgbClr val="7030A0"/>
                    </a:solidFill>
                    <a:latin typeface="+mj-lt"/>
                    <a:ea typeface="Times New Roman" panose="02020603050405020304" pitchFamily="18" charset="0"/>
                    <a:cs typeface="Times New Roman" panose="02020603050405020304" pitchFamily="18" charset="0"/>
                  </a:rPr>
                  <a:t>2</a:t>
                </a:r>
                <a:r>
                  <a:rPr lang="vi-VN" sz="4000" kern="100" dirty="0">
                    <a:solidFill>
                      <a:srgbClr val="7030A0"/>
                    </a:solidFill>
                    <a:latin typeface="+mj-lt"/>
                    <a:ea typeface="Times New Roman" panose="02020603050405020304" pitchFamily="18" charset="0"/>
                    <a:cs typeface="Times New Roman" panose="02020603050405020304" pitchFamily="18" charset="0"/>
                  </a:rPr>
                  <a:t>. Chứng minh cả hai nghiệm x</a:t>
                </a:r>
                <a:r>
                  <a:rPr lang="vi-VN" sz="4000" kern="100" baseline="-25000" dirty="0">
                    <a:solidFill>
                      <a:srgbClr val="7030A0"/>
                    </a:solidFill>
                    <a:latin typeface="+mj-lt"/>
                    <a:ea typeface="Times New Roman" panose="02020603050405020304" pitchFamily="18" charset="0"/>
                    <a:cs typeface="Times New Roman" panose="02020603050405020304" pitchFamily="18" charset="0"/>
                  </a:rPr>
                  <a:t>1</a:t>
                </a:r>
                <a:r>
                  <a:rPr lang="vi-VN" sz="4000" kern="100" dirty="0">
                    <a:solidFill>
                      <a:srgbClr val="7030A0"/>
                    </a:solidFill>
                    <a:latin typeface="+mj-lt"/>
                    <a:ea typeface="Times New Roman" panose="02020603050405020304" pitchFamily="18" charset="0"/>
                    <a:cs typeface="Times New Roman" panose="02020603050405020304" pitchFamily="18" charset="0"/>
                  </a:rPr>
                  <a:t>, x</a:t>
                </a:r>
                <a:r>
                  <a:rPr lang="vi-VN" sz="4000" kern="100" baseline="-25000" dirty="0">
                    <a:solidFill>
                      <a:srgbClr val="7030A0"/>
                    </a:solidFill>
                    <a:latin typeface="+mj-lt"/>
                    <a:ea typeface="Times New Roman" panose="02020603050405020304" pitchFamily="18" charset="0"/>
                    <a:cs typeface="Times New Roman" panose="02020603050405020304" pitchFamily="18" charset="0"/>
                  </a:rPr>
                  <a:t>2</a:t>
                </a:r>
                <a:r>
                  <a:rPr lang="vi-VN" sz="4000" kern="100" dirty="0">
                    <a:solidFill>
                      <a:srgbClr val="7030A0"/>
                    </a:solidFill>
                    <a:latin typeface="+mj-lt"/>
                    <a:ea typeface="Times New Roman" panose="02020603050405020304" pitchFamily="18" charset="0"/>
                    <a:cs typeface="Times New Roman" panose="02020603050405020304" pitchFamily="18" charset="0"/>
                  </a:rPr>
                  <a:t> đều khác 0.</a:t>
                </a:r>
              </a:p>
              <a:p>
                <a:pPr>
                  <a:spcAft>
                    <a:spcPts val="800"/>
                  </a:spcAft>
                </a:pPr>
                <a:r>
                  <a:rPr lang="vi-VN" sz="4000" kern="100" dirty="0">
                    <a:solidFill>
                      <a:srgbClr val="7030A0"/>
                    </a:solidFill>
                    <a:latin typeface="+mj-lt"/>
                    <a:ea typeface="Times New Roman" panose="02020603050405020304" pitchFamily="18" charset="0"/>
                    <a:cs typeface="Times New Roman" panose="02020603050405020304" pitchFamily="18" charset="0"/>
                  </a:rPr>
                  <a:t>c) Tính</a:t>
                </a:r>
                <a:r>
                  <a:rPr lang="en-US" sz="4000" kern="100" dirty="0">
                    <a:solidFill>
                      <a:srgbClr val="7030A0"/>
                    </a:solidFill>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4400" i="1" kern="100" smtClean="0">
                            <a:solidFill>
                              <a:srgbClr val="7030A0"/>
                            </a:solidFill>
                            <a:latin typeface="+mj-lt"/>
                            <a:cs typeface="Times New Roman" panose="02020603050405020304" pitchFamily="18" charset="0"/>
                          </a:rPr>
                        </m:ctrlPr>
                      </m:fPr>
                      <m:num>
                        <m:r>
                          <a:rPr lang="en-US" sz="4400" b="0" i="1" kern="100" smtClean="0">
                            <a:solidFill>
                              <a:srgbClr val="7030A0"/>
                            </a:solidFill>
                            <a:latin typeface="+mj-lt"/>
                            <a:cs typeface="Times New Roman" panose="02020603050405020304" pitchFamily="18" charset="0"/>
                          </a:rPr>
                          <m:t>1</m:t>
                        </m:r>
                      </m:num>
                      <m:den>
                        <m:sSub>
                          <m:sSubPr>
                            <m:ctrlPr>
                              <a:rPr lang="en-US" sz="4400" i="1" kern="100" smtClean="0">
                                <a:solidFill>
                                  <a:srgbClr val="7030A0"/>
                                </a:solidFill>
                                <a:latin typeface="+mj-lt"/>
                                <a:cs typeface="Times New Roman" panose="02020603050405020304" pitchFamily="18" charset="0"/>
                              </a:rPr>
                            </m:ctrlPr>
                          </m:sSubPr>
                          <m:e>
                            <m:r>
                              <a:rPr lang="en-US" sz="4400" b="0" i="1" kern="100" smtClean="0">
                                <a:solidFill>
                                  <a:srgbClr val="7030A0"/>
                                </a:solidFill>
                                <a:latin typeface="+mj-lt"/>
                                <a:cs typeface="Times New Roman" panose="02020603050405020304" pitchFamily="18" charset="0"/>
                              </a:rPr>
                              <m:t>𝑥</m:t>
                            </m:r>
                          </m:e>
                          <m:sub>
                            <m:r>
                              <a:rPr lang="en-US" sz="4400" b="0" i="1" kern="100" smtClean="0">
                                <a:solidFill>
                                  <a:srgbClr val="7030A0"/>
                                </a:solidFill>
                                <a:latin typeface="+mj-lt"/>
                                <a:cs typeface="Times New Roman" panose="02020603050405020304" pitchFamily="18" charset="0"/>
                              </a:rPr>
                              <m:t>1</m:t>
                            </m:r>
                          </m:sub>
                        </m:sSub>
                      </m:den>
                    </m:f>
                    <m:r>
                      <a:rPr lang="en-US" sz="4400" b="0" i="1" kern="100" smtClean="0">
                        <a:solidFill>
                          <a:srgbClr val="7030A0"/>
                        </a:solidFill>
                        <a:latin typeface="+mj-lt"/>
                        <a:cs typeface="Times New Roman" panose="02020603050405020304" pitchFamily="18" charset="0"/>
                      </a:rPr>
                      <m:t>+</m:t>
                    </m:r>
                    <m:f>
                      <m:fPr>
                        <m:ctrlPr>
                          <a:rPr lang="en-US" sz="4400" i="1" kern="100">
                            <a:solidFill>
                              <a:srgbClr val="7030A0"/>
                            </a:solidFill>
                            <a:latin typeface="+mj-lt"/>
                            <a:cs typeface="Times New Roman" panose="02020603050405020304" pitchFamily="18" charset="0"/>
                          </a:rPr>
                        </m:ctrlPr>
                      </m:fPr>
                      <m:num>
                        <m:r>
                          <a:rPr lang="en-US" sz="4400" i="1" kern="100">
                            <a:solidFill>
                              <a:srgbClr val="7030A0"/>
                            </a:solidFill>
                            <a:latin typeface="+mj-lt"/>
                            <a:cs typeface="Times New Roman" panose="02020603050405020304" pitchFamily="18" charset="0"/>
                          </a:rPr>
                          <m:t>1</m:t>
                        </m:r>
                      </m:num>
                      <m:den>
                        <m:sSub>
                          <m:sSubPr>
                            <m:ctrlPr>
                              <a:rPr lang="en-US" sz="4400" i="1" kern="100">
                                <a:solidFill>
                                  <a:srgbClr val="7030A0"/>
                                </a:solidFill>
                                <a:latin typeface="+mj-lt"/>
                                <a:cs typeface="Times New Roman" panose="02020603050405020304" pitchFamily="18" charset="0"/>
                              </a:rPr>
                            </m:ctrlPr>
                          </m:sSubPr>
                          <m:e>
                            <m:r>
                              <a:rPr lang="en-US" sz="4400" i="1" kern="100">
                                <a:solidFill>
                                  <a:srgbClr val="7030A0"/>
                                </a:solidFill>
                                <a:latin typeface="+mj-lt"/>
                                <a:cs typeface="Times New Roman" panose="02020603050405020304" pitchFamily="18" charset="0"/>
                              </a:rPr>
                              <m:t>𝑥</m:t>
                            </m:r>
                          </m:e>
                          <m:sub>
                            <m:r>
                              <a:rPr lang="en-US" sz="4400" b="0" i="1" kern="100" smtClean="0">
                                <a:solidFill>
                                  <a:srgbClr val="7030A0"/>
                                </a:solidFill>
                                <a:latin typeface="+mj-lt"/>
                                <a:cs typeface="Times New Roman" panose="02020603050405020304" pitchFamily="18" charset="0"/>
                              </a:rPr>
                              <m:t>2</m:t>
                            </m:r>
                          </m:sub>
                        </m:sSub>
                      </m:den>
                    </m:f>
                  </m:oMath>
                </a14:m>
                <a:endParaRPr lang="en-US" sz="4000" kern="100" dirty="0">
                  <a:latin typeface="+mj-lt"/>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903203" y="425053"/>
                <a:ext cx="15069869" cy="3381375"/>
              </a:xfrm>
              <a:prstGeom prst="rect">
                <a:avLst/>
              </a:prstGeom>
              <a:blipFill>
                <a:blip r:embed="rId3"/>
                <a:stretch>
                  <a:fillRect l="-1416" t="-3249"/>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457200" y="3161776"/>
            <a:ext cx="2536264" cy="1289304"/>
            <a:chOff x="8863901" y="2600541"/>
            <a:chExt cx="2181392"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5">
              <a:alphaModFix/>
            </a:blip>
            <a:srcRect/>
            <a:stretch/>
          </p:blipFill>
          <p:spPr>
            <a:xfrm>
              <a:off x="8863901" y="26005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9023093" y="2665361"/>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6" name="Rectangle 5"/>
              <p:cNvSpPr/>
              <p:nvPr/>
            </p:nvSpPr>
            <p:spPr>
              <a:xfrm>
                <a:off x="2315649" y="3934482"/>
                <a:ext cx="13991848" cy="1938992"/>
              </a:xfrm>
              <a:prstGeom prst="rect">
                <a:avLst/>
              </a:prstGeom>
            </p:spPr>
            <p:txBody>
              <a:bodyPr wrap="square">
                <a:spAutoFit/>
              </a:bodyPr>
              <a:lstStyle/>
              <a:p>
                <a:pPr marL="514350" indent="-514350">
                  <a:buAutoNum type="alphaLcParenR"/>
                </a:pPr>
                <a:r>
                  <a:rPr lang="vi-VN" sz="4000" dirty="0">
                    <a:latin typeface="+mj-lt"/>
                  </a:rPr>
                  <a:t>Phương trình có các hệ số a = 5, b = -7, c = – 3</a:t>
                </a:r>
                <a:r>
                  <a:rPr lang="en-US" sz="4000" dirty="0">
                    <a:latin typeface="+mj-lt"/>
                  </a:rPr>
                  <a:t>. </a:t>
                </a:r>
              </a:p>
              <a:p>
                <a:r>
                  <a:rPr lang="en-US" sz="4000" dirty="0">
                    <a:latin typeface="+mj-lt"/>
                    <a:sym typeface="Lamsymbol" panose="05010101010101010101" pitchFamily="2" charset="2"/>
                  </a:rPr>
                  <a:t>Lập </a:t>
                </a:r>
                <a:r>
                  <a:rPr lang="vi-VN" sz="4000" dirty="0">
                    <a:latin typeface="+mj-lt"/>
                    <a:sym typeface="Lamsymbol" panose="05010101010101010101" pitchFamily="2" charset="2"/>
                  </a:rPr>
                  <a:t></a:t>
                </a:r>
                <a:r>
                  <a:rPr lang="vi-VN" sz="4000" dirty="0">
                    <a:latin typeface="+mj-lt"/>
                  </a:rPr>
                  <a:t> = (-7)²</a:t>
                </a:r>
                <a:r>
                  <a:rPr lang="en-US" sz="4000" dirty="0">
                    <a:latin typeface="+mj-lt"/>
                  </a:rPr>
                  <a:t> </a:t>
                </a:r>
                <a14:m>
                  <m:oMath xmlns:m="http://schemas.openxmlformats.org/officeDocument/2006/math">
                    <m:r>
                      <a:rPr lang="en-US" sz="4000" i="1">
                        <a:latin typeface="+mj-lt"/>
                      </a:rPr>
                      <m:t>− </m:t>
                    </m:r>
                  </m:oMath>
                </a14:m>
                <a:r>
                  <a:rPr lang="vi-VN" sz="4000" dirty="0">
                    <a:latin typeface="+mj-lt"/>
                  </a:rPr>
                  <a:t>4.5. (-3) = 109 &gt; 0. </a:t>
                </a:r>
                <a:endParaRPr lang="en-US" sz="4000" dirty="0">
                  <a:latin typeface="+mj-lt"/>
                </a:endParaRPr>
              </a:p>
              <a:p>
                <a:r>
                  <a:rPr lang="vi-VN" sz="4000" dirty="0">
                    <a:latin typeface="+mj-lt"/>
                  </a:rPr>
                  <a:t>Vì </a:t>
                </a:r>
                <a:r>
                  <a:rPr lang="vi-VN" sz="4000" dirty="0">
                    <a:latin typeface="+mj-lt"/>
                    <a:sym typeface="Lamsymbol" panose="05010101010101010101" pitchFamily="2" charset="2"/>
                  </a:rPr>
                  <a:t></a:t>
                </a:r>
                <a:r>
                  <a:rPr lang="en-US" sz="4000" dirty="0">
                    <a:latin typeface="+mj-lt"/>
                    <a:sym typeface="Lamsymbol" panose="05010101010101010101" pitchFamily="2" charset="2"/>
                  </a:rPr>
                  <a:t> </a:t>
                </a:r>
                <a:r>
                  <a:rPr lang="vi-VN" sz="4000" dirty="0">
                    <a:latin typeface="+mj-lt"/>
                  </a:rPr>
                  <a:t>&gt; 0 nên phương trình có hai nghiệm phân biệt x₁, </a:t>
                </a:r>
                <a:r>
                  <a:rPr lang="en-US" sz="4000" dirty="0">
                    <a:latin typeface="+mj-lt"/>
                  </a:rPr>
                  <a:t>x</a:t>
                </a:r>
                <a:r>
                  <a:rPr lang="el-GR" sz="4000" baseline="-25000" dirty="0">
                    <a:latin typeface="+mj-lt"/>
                  </a:rPr>
                  <a:t>2</a:t>
                </a:r>
                <a:r>
                  <a:rPr lang="el-GR" sz="4000" dirty="0">
                    <a:latin typeface="+mj-lt"/>
                  </a:rPr>
                  <a:t>.</a:t>
                </a:r>
                <a:endParaRPr lang="el-GR" sz="4000" b="0" i="0" dirty="0">
                  <a:effectLst/>
                  <a:latin typeface="+mj-lt"/>
                </a:endParaRPr>
              </a:p>
            </p:txBody>
          </p:sp>
        </mc:Choice>
        <mc:Fallback>
          <p:sp>
            <p:nvSpPr>
              <p:cNvPr id="6" name="Rectangle 5"/>
              <p:cNvSpPr>
                <a:spLocks noRot="1" noChangeAspect="1" noMove="1" noResize="1" noEditPoints="1" noAdjustHandles="1" noChangeArrowheads="1" noChangeShapeType="1" noTextEdit="1"/>
              </p:cNvSpPr>
              <p:nvPr/>
            </p:nvSpPr>
            <p:spPr>
              <a:xfrm>
                <a:off x="2315649" y="3934482"/>
                <a:ext cx="13991848" cy="1938992"/>
              </a:xfrm>
              <a:prstGeom prst="rect">
                <a:avLst/>
              </a:prstGeom>
              <a:blipFill>
                <a:blip r:embed="rId6"/>
                <a:stretch>
                  <a:fillRect l="-1569" t="-5975" b="-128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2303926" y="5745420"/>
                <a:ext cx="14817211" cy="2452979"/>
              </a:xfrm>
              <a:prstGeom prst="rect">
                <a:avLst/>
              </a:prstGeom>
            </p:spPr>
            <p:txBody>
              <a:bodyPr wrap="square">
                <a:spAutoFit/>
              </a:bodyPr>
              <a:lstStyle/>
              <a:p>
                <a:r>
                  <a:rPr lang="en-US" sz="4000" dirty="0">
                    <a:latin typeface="Times New Roman" panose="02020603050405020304" pitchFamily="18" charset="0"/>
                    <a:cs typeface="Times New Roman" panose="02020603050405020304" pitchFamily="18" charset="0"/>
                  </a:rPr>
                  <a:t>b) Theo định lí Viète, ta có: </a:t>
                </a:r>
                <a:r>
                  <a:rPr lang="en-US" sz="4000" dirty="0">
                    <a:solidFill>
                      <a:schemeClr val="tx1"/>
                    </a:solidFill>
                    <a:latin typeface="Times New Roman" panose="02020603050405020304" pitchFamily="18" charset="0"/>
                    <a:cs typeface="Times New Roman" panose="02020603050405020304" pitchFamily="18" charset="0"/>
                  </a:rPr>
                  <a:t>x</a:t>
                </a:r>
                <a:r>
                  <a:rPr lang="en-US" sz="4000" baseline="-25000" dirty="0">
                    <a:solidFill>
                      <a:schemeClr val="tx1"/>
                    </a:solidFill>
                    <a:latin typeface="Times New Roman" panose="02020603050405020304" pitchFamily="18" charset="0"/>
                    <a:cs typeface="Times New Roman" panose="02020603050405020304" pitchFamily="18" charset="0"/>
                  </a:rPr>
                  <a:t>1</a:t>
                </a:r>
                <a:r>
                  <a:rPr lang="en-US" sz="4000" dirty="0">
                    <a:solidFill>
                      <a:schemeClr val="tx1"/>
                    </a:solidFill>
                    <a:latin typeface="Times New Roman" panose="02020603050405020304" pitchFamily="18" charset="0"/>
                    <a:cs typeface="Times New Roman" panose="02020603050405020304" pitchFamily="18" charset="0"/>
                  </a:rPr>
                  <a:t> + x</a:t>
                </a:r>
                <a:r>
                  <a:rPr lang="en-US" sz="4000" baseline="-25000" dirty="0">
                    <a:solidFill>
                      <a:schemeClr val="tx1"/>
                    </a:solidFill>
                    <a:latin typeface="Times New Roman" panose="02020603050405020304" pitchFamily="18" charset="0"/>
                    <a:cs typeface="Times New Roman" panose="02020603050405020304" pitchFamily="18" charset="0"/>
                  </a:rPr>
                  <a:t>2</a:t>
                </a:r>
                <a:r>
                  <a:rPr lang="en-US" sz="4000" dirty="0">
                    <a:solidFill>
                      <a:schemeClr val="tx1"/>
                    </a:solidFill>
                    <a:latin typeface="Times New Roman" panose="02020603050405020304" pitchFamily="18" charset="0"/>
                    <a:cs typeface="Times New Roman" panose="02020603050405020304" pitchFamily="18" charset="0"/>
                  </a:rPr>
                  <a:t> = - </a:t>
                </a:r>
                <a14:m>
                  <m:oMath xmlns:m="http://schemas.openxmlformats.org/officeDocument/2006/math">
                    <m:f>
                      <m:fPr>
                        <m:ctrlPr>
                          <a:rPr lang="en-US" sz="5400" i="1">
                            <a:solidFill>
                              <a:schemeClr val="tx1"/>
                            </a:solidFill>
                            <a:latin typeface="Cambria Math" panose="02040503050406030204" pitchFamily="18" charset="0"/>
                          </a:rPr>
                        </m:ctrlPr>
                      </m:fPr>
                      <m:num>
                        <m:r>
                          <a:rPr lang="en-US" sz="5400" b="0" i="1" smtClean="0">
                            <a:solidFill>
                              <a:schemeClr val="tx1"/>
                            </a:solidFill>
                            <a:latin typeface="Cambria Math" panose="02040503050406030204" pitchFamily="18" charset="0"/>
                          </a:rPr>
                          <m:t>−7</m:t>
                        </m:r>
                      </m:num>
                      <m:den>
                        <m:r>
                          <a:rPr lang="en-US" sz="5400" b="0" i="1" smtClean="0">
                            <a:solidFill>
                              <a:schemeClr val="tx1"/>
                            </a:solidFill>
                            <a:latin typeface="Cambria Math" panose="02040503050406030204" pitchFamily="18" charset="0"/>
                          </a:rPr>
                          <m:t>5</m:t>
                        </m:r>
                      </m:den>
                    </m:f>
                  </m:oMath>
                </a14:m>
                <a:r>
                  <a:rPr lang="en-US" sz="4000" dirty="0">
                    <a:solidFill>
                      <a:schemeClr val="tx1"/>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7</m:t>
                        </m:r>
                      </m:num>
                      <m:den>
                        <m:r>
                          <a:rPr lang="en-US" sz="4800" i="1">
                            <a:latin typeface="Cambria Math" panose="02040503050406030204" pitchFamily="18" charset="0"/>
                          </a:rPr>
                          <m:t>5</m:t>
                        </m:r>
                      </m:den>
                    </m:f>
                  </m:oMath>
                </a14:m>
                <a:r>
                  <a:rPr lang="en-US" sz="4000" dirty="0">
                    <a:solidFill>
                      <a:schemeClr val="tx1"/>
                    </a:solidFill>
                    <a:latin typeface="Times New Roman" panose="02020603050405020304" pitchFamily="18" charset="0"/>
                    <a:cs typeface="Times New Roman" panose="02020603050405020304" pitchFamily="18" charset="0"/>
                  </a:rPr>
                  <a:t> ; x</a:t>
                </a:r>
                <a:r>
                  <a:rPr lang="en-US" sz="4000" baseline="-25000" dirty="0">
                    <a:solidFill>
                      <a:schemeClr val="tx1"/>
                    </a:solidFill>
                    <a:latin typeface="Times New Roman" panose="02020603050405020304" pitchFamily="18" charset="0"/>
                    <a:cs typeface="Times New Roman" panose="02020603050405020304" pitchFamily="18" charset="0"/>
                  </a:rPr>
                  <a:t>1</a:t>
                </a:r>
                <a:r>
                  <a:rPr lang="en-US" sz="4000" dirty="0">
                    <a:solidFill>
                      <a:schemeClr val="tx1"/>
                    </a:solidFill>
                    <a:latin typeface="Times New Roman" panose="02020603050405020304" pitchFamily="18" charset="0"/>
                    <a:cs typeface="Times New Roman" panose="02020603050405020304" pitchFamily="18" charset="0"/>
                  </a:rPr>
                  <a:t>.x</a:t>
                </a:r>
                <a:r>
                  <a:rPr lang="en-US" sz="4000" baseline="-25000" dirty="0">
                    <a:solidFill>
                      <a:schemeClr val="tx1"/>
                    </a:solidFill>
                    <a:latin typeface="Times New Roman" panose="02020603050405020304" pitchFamily="18" charset="0"/>
                    <a:cs typeface="Times New Roman" panose="02020603050405020304" pitchFamily="18" charset="0"/>
                  </a:rPr>
                  <a:t>2</a:t>
                </a:r>
                <a:r>
                  <a:rPr lang="en-US" sz="4000" dirty="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5400" i="1">
                            <a:solidFill>
                              <a:schemeClr val="tx1"/>
                            </a:solidFill>
                            <a:latin typeface="Cambria Math" panose="02040503050406030204" pitchFamily="18" charset="0"/>
                          </a:rPr>
                        </m:ctrlPr>
                      </m:fPr>
                      <m:num>
                        <m:r>
                          <a:rPr lang="en-US" sz="5400" b="0" i="1" smtClean="0">
                            <a:solidFill>
                              <a:schemeClr val="tx1"/>
                            </a:solidFill>
                            <a:latin typeface="Cambria Math" panose="02040503050406030204" pitchFamily="18" charset="0"/>
                          </a:rPr>
                          <m:t>3</m:t>
                        </m:r>
                      </m:num>
                      <m:den>
                        <m:r>
                          <a:rPr lang="en-US" sz="5400" b="0" i="1" smtClean="0">
                            <a:solidFill>
                              <a:schemeClr val="tx1"/>
                            </a:solidFill>
                            <a:latin typeface="Cambria Math" panose="02040503050406030204" pitchFamily="18" charset="0"/>
                          </a:rPr>
                          <m:t>5</m:t>
                        </m:r>
                      </m:den>
                    </m:f>
                  </m:oMath>
                </a14:m>
                <a:r>
                  <a:rPr lang="en-US" sz="4000" dirty="0">
                    <a:solidFill>
                      <a:schemeClr val="tx1"/>
                    </a:solidFill>
                    <a:latin typeface="Times New Roman" panose="02020603050405020304" pitchFamily="18" charset="0"/>
                    <a:cs typeface="Times New Roman" panose="02020603050405020304" pitchFamily="18" charset="0"/>
                  </a:rPr>
                  <a:t> </a:t>
                </a:r>
                <a:endParaRPr lang="vi-VN" sz="4000" dirty="0">
                  <a:solidFill>
                    <a:schemeClr val="tx1"/>
                  </a:solidFill>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 Vì x</a:t>
                </a:r>
                <a:r>
                  <a:rPr lang="en-US" sz="4000" baseline="-25000" dirty="0">
                    <a:latin typeface="Times New Roman" panose="02020603050405020304" pitchFamily="18" charset="0"/>
                    <a:cs typeface="Times New Roman" panose="02020603050405020304" pitchFamily="18" charset="0"/>
                  </a:rPr>
                  <a:t>1</a:t>
                </a:r>
                <a:r>
                  <a:rPr lang="en-US" sz="4000" dirty="0">
                    <a:latin typeface="Times New Roman" panose="02020603050405020304" pitchFamily="18" charset="0"/>
                    <a:cs typeface="Times New Roman" panose="02020603050405020304" pitchFamily="18" charset="0"/>
                  </a:rPr>
                  <a:t>.x</a:t>
                </a:r>
                <a:r>
                  <a:rPr lang="en-US" sz="4000" baseline="-25000" dirty="0">
                    <a:latin typeface="Times New Roman" panose="02020603050405020304" pitchFamily="18" charset="0"/>
                    <a:cs typeface="Times New Roman" panose="02020603050405020304" pitchFamily="18" charset="0"/>
                  </a:rPr>
                  <a:t>2</a:t>
                </a:r>
                <a:r>
                  <a:rPr lang="en-US" sz="4000" dirty="0">
                    <a:latin typeface="Times New Roman" panose="02020603050405020304" pitchFamily="18" charset="0"/>
                    <a:cs typeface="Times New Roman" panose="02020603050405020304" pitchFamily="18" charset="0"/>
                  </a:rPr>
                  <a:t> = </a:t>
                </a:r>
                <a14:m>
                  <m:oMath xmlns:m="http://schemas.openxmlformats.org/officeDocument/2006/math">
                    <m:f>
                      <m:fPr>
                        <m:ctrlPr>
                          <a:rPr lang="en-US" sz="5400" i="1">
                            <a:latin typeface="Cambria Math" panose="02040503050406030204" pitchFamily="18" charset="0"/>
                          </a:rPr>
                        </m:ctrlPr>
                      </m:fPr>
                      <m:num>
                        <m:r>
                          <a:rPr lang="en-US" sz="5400" i="1">
                            <a:latin typeface="Cambria Math" panose="02040503050406030204" pitchFamily="18" charset="0"/>
                          </a:rPr>
                          <m:t>3</m:t>
                        </m:r>
                      </m:num>
                      <m:den>
                        <m:r>
                          <a:rPr lang="en-US" sz="5400" i="1">
                            <a:latin typeface="Cambria Math" panose="02040503050406030204" pitchFamily="18" charset="0"/>
                          </a:rPr>
                          <m:t>5</m:t>
                        </m:r>
                      </m:den>
                    </m:f>
                    <m:r>
                      <a:rPr lang="en-US" sz="5400" b="0" i="1" smtClean="0">
                        <a:latin typeface="Cambria Math" panose="02040503050406030204" pitchFamily="18" charset="0"/>
                      </a:rPr>
                      <m:t> </m:t>
                    </m:r>
                  </m:oMath>
                </a14:m>
                <a:r>
                  <a:rPr lang="en-US" sz="4000" dirty="0">
                    <a:latin typeface="Times New Roman" panose="02020603050405020304" pitchFamily="18" charset="0"/>
                    <a:cs typeface="Times New Roman" panose="02020603050405020304" pitchFamily="18" charset="0"/>
                  </a:rPr>
                  <a:t>≠ 0 nên x₁ ≠ 0 và x</a:t>
                </a:r>
                <a:r>
                  <a:rPr lang="en-US" sz="4000" baseline="-25000" dirty="0">
                    <a:latin typeface="Times New Roman" panose="02020603050405020304" pitchFamily="18" charset="0"/>
                    <a:cs typeface="Times New Roman" panose="02020603050405020304" pitchFamily="18" charset="0"/>
                  </a:rPr>
                  <a:t>2</a:t>
                </a:r>
                <a:r>
                  <a:rPr lang="en-US" sz="4000" dirty="0">
                    <a:latin typeface="Times New Roman" panose="02020603050405020304" pitchFamily="18" charset="0"/>
                    <a:cs typeface="Times New Roman" panose="02020603050405020304" pitchFamily="18" charset="0"/>
                  </a:rPr>
                  <a:t> ≠ 0.</a:t>
                </a:r>
                <a:endParaRPr lang="en-US" sz="4000" b="0" i="0" dirty="0">
                  <a:effectLst/>
                  <a:latin typeface="Times New Roman" panose="02020603050405020304" pitchFamily="18"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2303926" y="5745420"/>
                <a:ext cx="14817211" cy="2452979"/>
              </a:xfrm>
              <a:prstGeom prst="rect">
                <a:avLst/>
              </a:prstGeom>
              <a:blipFill>
                <a:blip r:embed="rId7"/>
                <a:stretch>
                  <a:fillRect l="-1481" b="-2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2315649" y="8426556"/>
                <a:ext cx="10204597" cy="1205010"/>
              </a:xfrm>
              <a:prstGeom prst="rect">
                <a:avLst/>
              </a:prstGeom>
            </p:spPr>
            <p:txBody>
              <a:bodyPr wrap="square">
                <a:spAutoFit/>
              </a:bodyPr>
              <a:lstStyle/>
              <a:p>
                <a:r>
                  <a:rPr lang="vi-VN" sz="4000" kern="100" dirty="0">
                    <a:solidFill>
                      <a:schemeClr val="tx1"/>
                    </a:solidFill>
                    <a:latin typeface="+mj-lt"/>
                    <a:ea typeface="Times New Roman" panose="02020603050405020304" pitchFamily="18" charset="0"/>
                    <a:cs typeface="Times New Roman" panose="02020603050405020304" pitchFamily="18" charset="0"/>
                  </a:rPr>
                  <a:t>c) Tính</a:t>
                </a:r>
                <a:r>
                  <a:rPr lang="en-US" sz="4000" kern="100" dirty="0">
                    <a:solidFill>
                      <a:schemeClr val="tx1"/>
                    </a:solidFill>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4400" i="1" kern="100">
                            <a:latin typeface="+mj-lt"/>
                            <a:cs typeface="Times New Roman" panose="02020603050405020304" pitchFamily="18" charset="0"/>
                          </a:rPr>
                        </m:ctrlPr>
                      </m:fPr>
                      <m:num>
                        <m:r>
                          <a:rPr lang="en-US" sz="4400" i="1" kern="100">
                            <a:latin typeface="+mj-lt"/>
                            <a:cs typeface="Times New Roman" panose="02020603050405020304" pitchFamily="18" charset="0"/>
                          </a:rPr>
                          <m:t>1</m:t>
                        </m:r>
                      </m:num>
                      <m:den>
                        <m:sSub>
                          <m:sSubPr>
                            <m:ctrlPr>
                              <a:rPr lang="en-US" sz="4400" i="1" kern="100">
                                <a:latin typeface="+mj-lt"/>
                                <a:cs typeface="Times New Roman" panose="02020603050405020304" pitchFamily="18" charset="0"/>
                              </a:rPr>
                            </m:ctrlPr>
                          </m:sSubPr>
                          <m:e>
                            <m:r>
                              <a:rPr lang="en-US" sz="4400" i="1" kern="100">
                                <a:latin typeface="+mj-lt"/>
                                <a:cs typeface="Times New Roman" panose="02020603050405020304" pitchFamily="18" charset="0"/>
                              </a:rPr>
                              <m:t>𝑥</m:t>
                            </m:r>
                          </m:e>
                          <m:sub>
                            <m:r>
                              <a:rPr lang="en-US" sz="4400" i="1" kern="100">
                                <a:latin typeface="+mj-lt"/>
                                <a:cs typeface="Times New Roman" panose="02020603050405020304" pitchFamily="18" charset="0"/>
                              </a:rPr>
                              <m:t>1</m:t>
                            </m:r>
                          </m:sub>
                        </m:sSub>
                      </m:den>
                    </m:f>
                    <m:r>
                      <a:rPr lang="en-US" sz="4400" i="1" kern="100">
                        <a:latin typeface="+mj-lt"/>
                        <a:cs typeface="Times New Roman" panose="02020603050405020304" pitchFamily="18" charset="0"/>
                      </a:rPr>
                      <m:t>+</m:t>
                    </m:r>
                    <m:f>
                      <m:fPr>
                        <m:ctrlPr>
                          <a:rPr lang="en-US" sz="4400" i="1" kern="100">
                            <a:latin typeface="+mj-lt"/>
                            <a:cs typeface="Times New Roman" panose="02020603050405020304" pitchFamily="18" charset="0"/>
                          </a:rPr>
                        </m:ctrlPr>
                      </m:fPr>
                      <m:num>
                        <m:r>
                          <a:rPr lang="en-US" sz="4400" i="1" kern="100">
                            <a:latin typeface="+mj-lt"/>
                            <a:cs typeface="Times New Roman" panose="02020603050405020304" pitchFamily="18" charset="0"/>
                          </a:rPr>
                          <m:t>1</m:t>
                        </m:r>
                      </m:num>
                      <m:den>
                        <m:sSub>
                          <m:sSubPr>
                            <m:ctrlPr>
                              <a:rPr lang="en-US" sz="4400" i="1" kern="100">
                                <a:latin typeface="+mj-lt"/>
                                <a:cs typeface="Times New Roman" panose="02020603050405020304" pitchFamily="18" charset="0"/>
                              </a:rPr>
                            </m:ctrlPr>
                          </m:sSubPr>
                          <m:e>
                            <m:r>
                              <a:rPr lang="en-US" sz="4400" i="1" kern="100">
                                <a:latin typeface="+mj-lt"/>
                                <a:cs typeface="Times New Roman" panose="02020603050405020304" pitchFamily="18" charset="0"/>
                              </a:rPr>
                              <m:t>𝑥</m:t>
                            </m:r>
                          </m:e>
                          <m:sub>
                            <m:r>
                              <a:rPr lang="en-US" sz="4400" b="0" i="1" kern="100" smtClean="0">
                                <a:latin typeface="+mj-lt"/>
                                <a:cs typeface="Times New Roman" panose="02020603050405020304" pitchFamily="18" charset="0"/>
                              </a:rPr>
                              <m:t>2</m:t>
                            </m:r>
                          </m:sub>
                        </m:sSub>
                      </m:den>
                    </m:f>
                  </m:oMath>
                </a14:m>
                <a:r>
                  <a:rPr lang="en-US" sz="4000" dirty="0">
                    <a:latin typeface="+mj-lt"/>
                  </a:rPr>
                  <a:t> </a:t>
                </a:r>
                <a:r>
                  <a:rPr lang="en-US" sz="4000" kern="100" dirty="0">
                    <a:solidFill>
                      <a:schemeClr val="tx1"/>
                    </a:solidFill>
                    <a:latin typeface="+mj-lt"/>
                    <a:ea typeface="Times New Roman" panose="02020603050405020304" pitchFamily="18" charset="0"/>
                    <a:cs typeface="Times New Roman" panose="02020603050405020304" pitchFamily="18" charset="0"/>
                  </a:rPr>
                  <a:t>=</a:t>
                </a:r>
                <a:r>
                  <a:rPr lang="en-US" sz="40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4800" i="1" kern="100">
                            <a:latin typeface="+mj-lt"/>
                            <a:cs typeface="Times New Roman" panose="02020603050405020304" pitchFamily="18" charset="0"/>
                          </a:rPr>
                        </m:ctrlPr>
                      </m:fPr>
                      <m:num>
                        <m:sSub>
                          <m:sSubPr>
                            <m:ctrlPr>
                              <a:rPr lang="en-US" sz="4800" i="1" kern="100">
                                <a:latin typeface="+mj-lt"/>
                                <a:cs typeface="Times New Roman" panose="02020603050405020304" pitchFamily="18" charset="0"/>
                              </a:rPr>
                            </m:ctrlPr>
                          </m:sSubPr>
                          <m:e>
                            <m:r>
                              <a:rPr lang="en-US" sz="4800" i="1" kern="100">
                                <a:latin typeface="+mj-lt"/>
                                <a:cs typeface="Times New Roman" panose="02020603050405020304" pitchFamily="18" charset="0"/>
                              </a:rPr>
                              <m:t>𝑥</m:t>
                            </m:r>
                          </m:e>
                          <m:sub>
                            <m:r>
                              <a:rPr lang="en-US" sz="4800" i="1" kern="100">
                                <a:latin typeface="+mj-lt"/>
                                <a:cs typeface="Times New Roman" panose="02020603050405020304" pitchFamily="18" charset="0"/>
                              </a:rPr>
                              <m:t>1</m:t>
                            </m:r>
                          </m:sub>
                        </m:sSub>
                        <m:r>
                          <a:rPr lang="en-US" sz="4800" b="0" i="1" kern="100" smtClean="0">
                            <a:latin typeface="+mj-lt"/>
                            <a:cs typeface="Times New Roman" panose="02020603050405020304" pitchFamily="18" charset="0"/>
                          </a:rPr>
                          <m:t>+</m:t>
                        </m:r>
                        <m:sSub>
                          <m:sSubPr>
                            <m:ctrlPr>
                              <a:rPr lang="en-US" sz="4800" i="1" kern="100">
                                <a:latin typeface="+mj-lt"/>
                                <a:cs typeface="Times New Roman" panose="02020603050405020304" pitchFamily="18" charset="0"/>
                              </a:rPr>
                            </m:ctrlPr>
                          </m:sSubPr>
                          <m:e>
                            <m:r>
                              <a:rPr lang="en-US" sz="4800" i="1" kern="100">
                                <a:latin typeface="+mj-lt"/>
                                <a:cs typeface="Times New Roman" panose="02020603050405020304" pitchFamily="18" charset="0"/>
                              </a:rPr>
                              <m:t>𝑥</m:t>
                            </m:r>
                          </m:e>
                          <m:sub>
                            <m:r>
                              <a:rPr lang="en-US" sz="4800" i="1" kern="100">
                                <a:latin typeface="+mj-lt"/>
                                <a:cs typeface="Times New Roman" panose="02020603050405020304" pitchFamily="18" charset="0"/>
                              </a:rPr>
                              <m:t>2</m:t>
                            </m:r>
                          </m:sub>
                        </m:sSub>
                      </m:num>
                      <m:den>
                        <m:sSub>
                          <m:sSubPr>
                            <m:ctrlPr>
                              <a:rPr lang="en-US" sz="4800" i="1" kern="100">
                                <a:latin typeface="+mj-lt"/>
                                <a:cs typeface="Times New Roman" panose="02020603050405020304" pitchFamily="18" charset="0"/>
                              </a:rPr>
                            </m:ctrlPr>
                          </m:sSubPr>
                          <m:e>
                            <m:r>
                              <a:rPr lang="en-US" sz="4800" b="0" i="1" kern="100" smtClean="0">
                                <a:latin typeface="+mj-lt"/>
                                <a:cs typeface="Times New Roman" panose="02020603050405020304" pitchFamily="18" charset="0"/>
                              </a:rPr>
                              <m:t> </m:t>
                            </m:r>
                            <m:r>
                              <a:rPr lang="en-US" sz="4800" i="1" kern="100">
                                <a:latin typeface="+mj-lt"/>
                                <a:cs typeface="Times New Roman" panose="02020603050405020304" pitchFamily="18" charset="0"/>
                              </a:rPr>
                              <m:t>𝑥</m:t>
                            </m:r>
                          </m:e>
                          <m:sub>
                            <m:r>
                              <a:rPr lang="en-US" sz="4800" i="1" kern="100">
                                <a:latin typeface="+mj-lt"/>
                                <a:cs typeface="Times New Roman" panose="02020603050405020304" pitchFamily="18" charset="0"/>
                              </a:rPr>
                              <m:t>1</m:t>
                            </m:r>
                          </m:sub>
                        </m:sSub>
                        <m:r>
                          <a:rPr lang="en-US" sz="4800" b="0" i="1" kern="100" smtClean="0">
                            <a:latin typeface="+mj-lt"/>
                            <a:cs typeface="Times New Roman" panose="02020603050405020304" pitchFamily="18" charset="0"/>
                          </a:rPr>
                          <m:t>.</m:t>
                        </m:r>
                        <m:sSub>
                          <m:sSubPr>
                            <m:ctrlPr>
                              <a:rPr lang="en-US" sz="4800" i="1" kern="100">
                                <a:latin typeface="+mj-lt"/>
                                <a:cs typeface="Times New Roman" panose="02020603050405020304" pitchFamily="18" charset="0"/>
                              </a:rPr>
                            </m:ctrlPr>
                          </m:sSubPr>
                          <m:e>
                            <m:r>
                              <a:rPr lang="en-US" sz="4800" i="1" kern="100">
                                <a:latin typeface="+mj-lt"/>
                                <a:cs typeface="Times New Roman" panose="02020603050405020304" pitchFamily="18" charset="0"/>
                              </a:rPr>
                              <m:t> </m:t>
                            </m:r>
                            <m:r>
                              <a:rPr lang="en-US" sz="4800" i="1" kern="100">
                                <a:latin typeface="+mj-lt"/>
                                <a:cs typeface="Times New Roman" panose="02020603050405020304" pitchFamily="18" charset="0"/>
                              </a:rPr>
                              <m:t>𝑥</m:t>
                            </m:r>
                          </m:e>
                          <m:sub>
                            <m:r>
                              <a:rPr lang="en-US" sz="4800" b="0" i="1" kern="100" smtClean="0">
                                <a:latin typeface="+mj-lt"/>
                                <a:cs typeface="Times New Roman" panose="02020603050405020304" pitchFamily="18" charset="0"/>
                              </a:rPr>
                              <m:t>2</m:t>
                            </m:r>
                          </m:sub>
                        </m:sSub>
                      </m:den>
                    </m:f>
                  </m:oMath>
                </a14:m>
                <a:r>
                  <a:rPr lang="en-US" sz="4000" dirty="0">
                    <a:latin typeface="+mj-lt"/>
                  </a:rPr>
                  <a:t> </a:t>
                </a:r>
                <a:r>
                  <a:rPr lang="en-US" sz="40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4800" i="1">
                            <a:latin typeface="+mj-lt"/>
                          </a:rPr>
                        </m:ctrlPr>
                      </m:fPr>
                      <m:num>
                        <m:r>
                          <a:rPr lang="en-US" sz="4800" i="1">
                            <a:latin typeface="+mj-lt"/>
                          </a:rPr>
                          <m:t>7</m:t>
                        </m:r>
                      </m:num>
                      <m:den>
                        <m:r>
                          <a:rPr lang="en-US" sz="4800" i="1">
                            <a:latin typeface="+mj-lt"/>
                          </a:rPr>
                          <m:t>5</m:t>
                        </m:r>
                      </m:den>
                    </m:f>
                  </m:oMath>
                </a14:m>
                <a:r>
                  <a:rPr lang="en-US" sz="4800" kern="100" dirty="0">
                    <a:latin typeface="+mj-lt"/>
                    <a:ea typeface="Times New Roman" panose="02020603050405020304" pitchFamily="18" charset="0"/>
                    <a:cs typeface="Times New Roman" panose="02020603050405020304" pitchFamily="18" charset="0"/>
                  </a:rPr>
                  <a:t> : </a:t>
                </a:r>
                <a14:m>
                  <m:oMath xmlns:m="http://schemas.openxmlformats.org/officeDocument/2006/math">
                    <m:f>
                      <m:fPr>
                        <m:ctrlPr>
                          <a:rPr lang="en-US" sz="4800" i="1">
                            <a:latin typeface="+mj-lt"/>
                          </a:rPr>
                        </m:ctrlPr>
                      </m:fPr>
                      <m:num>
                        <m:r>
                          <a:rPr lang="en-US" sz="4800" i="1">
                            <a:latin typeface="+mj-lt"/>
                          </a:rPr>
                          <m:t>3</m:t>
                        </m:r>
                      </m:num>
                      <m:den>
                        <m:r>
                          <a:rPr lang="en-US" sz="4800" i="1">
                            <a:latin typeface="+mj-lt"/>
                          </a:rPr>
                          <m:t>5</m:t>
                        </m:r>
                      </m:den>
                    </m:f>
                  </m:oMath>
                </a14:m>
                <a:r>
                  <a:rPr lang="en-US" sz="4000" kern="100" dirty="0">
                    <a:latin typeface="+mj-lt"/>
                    <a:ea typeface="Times New Roman" panose="02020603050405020304" pitchFamily="18" charset="0"/>
                    <a:cs typeface="Times New Roman" panose="02020603050405020304" pitchFamily="18" charset="0"/>
                  </a:rPr>
                  <a:t> = </a:t>
                </a:r>
                <a14:m>
                  <m:oMath xmlns:m="http://schemas.openxmlformats.org/officeDocument/2006/math">
                    <m:f>
                      <m:fPr>
                        <m:ctrlPr>
                          <a:rPr lang="en-US" sz="4400" i="1">
                            <a:latin typeface="+mj-lt"/>
                          </a:rPr>
                        </m:ctrlPr>
                      </m:fPr>
                      <m:num>
                        <m:r>
                          <a:rPr lang="en-US" sz="4400" b="0" i="1" smtClean="0">
                            <a:latin typeface="+mj-lt"/>
                          </a:rPr>
                          <m:t>7</m:t>
                        </m:r>
                      </m:num>
                      <m:den>
                        <m:r>
                          <a:rPr lang="en-US" sz="4400" b="0" i="1" smtClean="0">
                            <a:latin typeface="+mj-lt"/>
                          </a:rPr>
                          <m:t>3</m:t>
                        </m:r>
                      </m:den>
                    </m:f>
                  </m:oMath>
                </a14:m>
                <a:r>
                  <a:rPr lang="en-US" sz="4000" kern="100" dirty="0">
                    <a:latin typeface="+mj-lt"/>
                    <a:ea typeface="Times New Roman" panose="02020603050405020304" pitchFamily="18" charset="0"/>
                    <a:cs typeface="Times New Roman" panose="02020603050405020304" pitchFamily="18" charset="0"/>
                  </a:rPr>
                  <a:t> </a:t>
                </a:r>
                <a:r>
                  <a:rPr lang="en-US" sz="4000" kern="100" dirty="0">
                    <a:solidFill>
                      <a:schemeClr val="tx1"/>
                    </a:solidFill>
                    <a:latin typeface="+mj-lt"/>
                    <a:ea typeface="Times New Roman" panose="02020603050405020304" pitchFamily="18" charset="0"/>
                    <a:cs typeface="Times New Roman" panose="02020603050405020304" pitchFamily="18" charset="0"/>
                  </a:rPr>
                  <a:t> </a:t>
                </a:r>
                <a:endParaRPr lang="en-US" dirty="0">
                  <a:latin typeface="+mj-lt"/>
                </a:endParaRPr>
              </a:p>
            </p:txBody>
          </p:sp>
        </mc:Choice>
        <mc:Fallback>
          <p:sp>
            <p:nvSpPr>
              <p:cNvPr id="9" name="Rectangle 8"/>
              <p:cNvSpPr>
                <a:spLocks noRot="1" noChangeAspect="1" noMove="1" noResize="1" noEditPoints="1" noAdjustHandles="1" noChangeArrowheads="1" noChangeShapeType="1" noTextEdit="1"/>
              </p:cNvSpPr>
              <p:nvPr/>
            </p:nvSpPr>
            <p:spPr>
              <a:xfrm>
                <a:off x="2315649" y="8426556"/>
                <a:ext cx="10204597" cy="1205010"/>
              </a:xfrm>
              <a:prstGeom prst="rect">
                <a:avLst/>
              </a:prstGeom>
              <a:blipFill>
                <a:blip r:embed="rId8"/>
                <a:stretch>
                  <a:fillRect l="-2151" b="-8081"/>
                </a:stretch>
              </a:blipFill>
            </p:spPr>
            <p:txBody>
              <a:bodyPr/>
              <a:lstStyle/>
              <a:p>
                <a:r>
                  <a:rPr lang="en-US">
                    <a:noFill/>
                  </a:rPr>
                  <a:t> </a:t>
                </a:r>
              </a:p>
            </p:txBody>
          </p:sp>
        </mc:Fallback>
      </mc:AlternateContent>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0" y="108231"/>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Thực hành 1:</a:t>
            </a:r>
            <a:endParaRPr sz="4500" b="1" dirty="0">
              <a:solidFill>
                <a:schemeClr val="lt1"/>
              </a:solidFill>
              <a:latin typeface="Arial"/>
              <a:ea typeface="Arial"/>
              <a:cs typeface="Arial"/>
              <a:sym typeface="Arial"/>
            </a:endParaRPr>
          </a:p>
        </p:txBody>
      </p:sp>
      <p:grpSp>
        <p:nvGrpSpPr>
          <p:cNvPr id="18" name="Google Shape;305;p14"/>
          <p:cNvGrpSpPr/>
          <p:nvPr/>
        </p:nvGrpSpPr>
        <p:grpSpPr>
          <a:xfrm flipH="1">
            <a:off x="396640" y="4153493"/>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80090" y="7931991"/>
            <a:ext cx="2307909" cy="2355009"/>
          </a:xfrm>
          <a:prstGeom prst="rect">
            <a:avLst/>
          </a:prstGeom>
        </p:spPr>
      </p:pic>
      <p:pic>
        <p:nvPicPr>
          <p:cNvPr id="2" name="Picture 1"/>
          <p:cNvPicPr>
            <a:picLocks noChangeAspect="1"/>
          </p:cNvPicPr>
          <p:nvPr/>
        </p:nvPicPr>
        <p:blipFill>
          <a:blip r:embed="rId6"/>
          <a:stretch>
            <a:fillRect/>
          </a:stretch>
        </p:blipFill>
        <p:spPr>
          <a:xfrm>
            <a:off x="-23446" y="1281927"/>
            <a:ext cx="1305723" cy="1530145"/>
          </a:xfrm>
          <a:prstGeom prst="rect">
            <a:avLst/>
          </a:prstGeom>
        </p:spPr>
      </p:pic>
      <p:sp>
        <p:nvSpPr>
          <p:cNvPr id="6" name="Rectangle 5"/>
          <p:cNvSpPr/>
          <p:nvPr/>
        </p:nvSpPr>
        <p:spPr>
          <a:xfrm>
            <a:off x="1252969" y="1385279"/>
            <a:ext cx="16154400" cy="2554545"/>
          </a:xfrm>
          <a:prstGeom prst="rect">
            <a:avLst/>
          </a:prstGeom>
        </p:spPr>
        <p:txBody>
          <a:bodyPr wrap="square">
            <a:spAutoFit/>
          </a:bodyPr>
          <a:lstStyle/>
          <a:p>
            <a:r>
              <a:rPr lang="vi-VN" sz="4000" dirty="0">
                <a:solidFill>
                  <a:srgbClr val="202124"/>
                </a:solidFill>
                <a:latin typeface="+mj-lt"/>
              </a:rPr>
              <a:t>Cho phương trình -4x²+ 9x + 1 = 0. </a:t>
            </a:r>
            <a:endParaRPr lang="en-US" sz="4000" dirty="0">
              <a:solidFill>
                <a:srgbClr val="202124"/>
              </a:solidFill>
              <a:latin typeface="+mj-lt"/>
            </a:endParaRPr>
          </a:p>
          <a:p>
            <a:pPr marL="742950" indent="-742950">
              <a:buAutoNum type="alphaLcParenR"/>
            </a:pPr>
            <a:r>
              <a:rPr lang="vi-VN" sz="4000" dirty="0">
                <a:solidFill>
                  <a:srgbClr val="202124"/>
                </a:solidFill>
                <a:latin typeface="+mj-lt"/>
              </a:rPr>
              <a:t>Chứng minh phương trình có hai nghiệm phân biệt x</a:t>
            </a:r>
            <a:r>
              <a:rPr lang="vi-VN" sz="4000" baseline="-25000" dirty="0">
                <a:solidFill>
                  <a:srgbClr val="202124"/>
                </a:solidFill>
                <a:latin typeface="+mj-lt"/>
              </a:rPr>
              <a:t>1</a:t>
            </a:r>
            <a:r>
              <a:rPr lang="vi-VN" sz="4000" dirty="0">
                <a:solidFill>
                  <a:srgbClr val="202124"/>
                </a:solidFill>
                <a:latin typeface="+mj-lt"/>
              </a:rPr>
              <a:t>, x</a:t>
            </a:r>
            <a:r>
              <a:rPr lang="vi-VN" sz="4000" baseline="-25000" dirty="0">
                <a:solidFill>
                  <a:srgbClr val="202124"/>
                </a:solidFill>
                <a:latin typeface="+mj-lt"/>
              </a:rPr>
              <a:t>2</a:t>
            </a:r>
            <a:r>
              <a:rPr lang="vi-VN" sz="4000" dirty="0">
                <a:solidFill>
                  <a:srgbClr val="202124"/>
                </a:solidFill>
                <a:latin typeface="+mj-lt"/>
              </a:rPr>
              <a:t>. </a:t>
            </a:r>
            <a:endParaRPr lang="en-US" sz="4000" dirty="0">
              <a:solidFill>
                <a:srgbClr val="202124"/>
              </a:solidFill>
              <a:latin typeface="+mj-lt"/>
            </a:endParaRPr>
          </a:p>
          <a:p>
            <a:pPr marL="742950" indent="-742950">
              <a:buAutoNum type="alphaLcParenR"/>
            </a:pPr>
            <a:r>
              <a:rPr lang="vi-VN" sz="4000" dirty="0">
                <a:solidFill>
                  <a:srgbClr val="202124"/>
                </a:solidFill>
                <a:latin typeface="+mj-lt"/>
              </a:rPr>
              <a:t>Tính x₁ + x</a:t>
            </a:r>
            <a:r>
              <a:rPr lang="vi-VN" sz="4000" baseline="-25000" dirty="0">
                <a:solidFill>
                  <a:srgbClr val="202124"/>
                </a:solidFill>
                <a:latin typeface="+mj-lt"/>
              </a:rPr>
              <a:t>2</a:t>
            </a:r>
            <a:r>
              <a:rPr lang="vi-VN" sz="4000" dirty="0">
                <a:solidFill>
                  <a:srgbClr val="202124"/>
                </a:solidFill>
                <a:latin typeface="+mj-lt"/>
              </a:rPr>
              <a:t> </a:t>
            </a:r>
            <a:r>
              <a:rPr lang="en-US" sz="4000" dirty="0">
                <a:solidFill>
                  <a:srgbClr val="202124"/>
                </a:solidFill>
                <a:latin typeface="+mj-lt"/>
              </a:rPr>
              <a:t>và </a:t>
            </a:r>
            <a:r>
              <a:rPr lang="vi-VN" sz="4000" dirty="0">
                <a:solidFill>
                  <a:srgbClr val="202124"/>
                </a:solidFill>
                <a:latin typeface="+mj-lt"/>
              </a:rPr>
              <a:t>x₁</a:t>
            </a:r>
            <a:r>
              <a:rPr lang="en-US" sz="4000" dirty="0">
                <a:solidFill>
                  <a:srgbClr val="202124"/>
                </a:solidFill>
                <a:latin typeface="+mj-lt"/>
              </a:rPr>
              <a:t>.</a:t>
            </a:r>
            <a:r>
              <a:rPr lang="vi-VN" sz="4000" dirty="0">
                <a:solidFill>
                  <a:srgbClr val="202124"/>
                </a:solidFill>
                <a:latin typeface="+mj-lt"/>
              </a:rPr>
              <a:t>x</a:t>
            </a:r>
            <a:r>
              <a:rPr lang="en-US" sz="4000" baseline="-25000" dirty="0">
                <a:solidFill>
                  <a:srgbClr val="202124"/>
                </a:solidFill>
                <a:latin typeface="+mj-lt"/>
              </a:rPr>
              <a:t>2</a:t>
            </a:r>
          </a:p>
          <a:p>
            <a:pPr marL="742950" indent="-742950">
              <a:buAutoNum type="alphaLcParenR"/>
            </a:pPr>
            <a:r>
              <a:rPr lang="vi-VN" sz="4000" dirty="0">
                <a:solidFill>
                  <a:srgbClr val="202124"/>
                </a:solidFill>
                <a:latin typeface="+mj-lt"/>
              </a:rPr>
              <a:t>Tính x</a:t>
            </a:r>
            <a:r>
              <a:rPr lang="en-US" sz="4000" baseline="-25000" dirty="0">
                <a:solidFill>
                  <a:srgbClr val="202124"/>
                </a:solidFill>
                <a:latin typeface="+mj-lt"/>
              </a:rPr>
              <a:t>1</a:t>
            </a:r>
            <a:r>
              <a:rPr lang="vi-VN" sz="4000" dirty="0">
                <a:solidFill>
                  <a:srgbClr val="202124"/>
                </a:solidFill>
                <a:latin typeface="+mj-lt"/>
              </a:rPr>
              <a:t>² + x</a:t>
            </a:r>
            <a:r>
              <a:rPr lang="en-US" sz="4000" baseline="-25000" dirty="0">
                <a:solidFill>
                  <a:srgbClr val="202124"/>
                </a:solidFill>
                <a:latin typeface="+mj-lt"/>
              </a:rPr>
              <a:t>2</a:t>
            </a:r>
            <a:r>
              <a:rPr lang="vi-VN" sz="4000" dirty="0">
                <a:solidFill>
                  <a:srgbClr val="202124"/>
                </a:solidFill>
                <a:latin typeface="+mj-lt"/>
              </a:rPr>
              <a:t>²</a:t>
            </a:r>
            <a:endParaRPr lang="vi-VN" sz="4000" b="0" i="0" dirty="0">
              <a:solidFill>
                <a:srgbClr val="202124"/>
              </a:solidFill>
              <a:effectLst/>
              <a:latin typeface="+mj-lt"/>
            </a:endParaRPr>
          </a:p>
        </p:txBody>
      </p:sp>
      <mc:AlternateContent xmlns:mc="http://schemas.openxmlformats.org/markup-compatibility/2006">
        <mc:Choice xmlns:a14="http://schemas.microsoft.com/office/drawing/2010/main" Requires="a14">
          <p:sp>
            <p:nvSpPr>
              <p:cNvPr id="14" name="Rectangle 13"/>
              <p:cNvSpPr/>
              <p:nvPr/>
            </p:nvSpPr>
            <p:spPr>
              <a:xfrm>
                <a:off x="2315649" y="4163086"/>
                <a:ext cx="13991848" cy="1938992"/>
              </a:xfrm>
              <a:prstGeom prst="rect">
                <a:avLst/>
              </a:prstGeom>
            </p:spPr>
            <p:txBody>
              <a:bodyPr wrap="square">
                <a:spAutoFit/>
              </a:bodyPr>
              <a:lstStyle/>
              <a:p>
                <a:pPr marL="514350" indent="-514350">
                  <a:buAutoNum type="alphaLcParenR"/>
                </a:pPr>
                <a:r>
                  <a:rPr lang="vi-VN" sz="4000" dirty="0">
                    <a:latin typeface="+mj-lt"/>
                  </a:rPr>
                  <a:t>Phương trình có các hệ số a = </a:t>
                </a:r>
                <a:r>
                  <a:rPr lang="en-US" sz="4000" dirty="0">
                    <a:latin typeface="+mj-lt"/>
                  </a:rPr>
                  <a:t>-4</a:t>
                </a:r>
                <a:r>
                  <a:rPr lang="vi-VN" sz="4000" dirty="0">
                    <a:latin typeface="+mj-lt"/>
                  </a:rPr>
                  <a:t>, b = </a:t>
                </a:r>
                <a:r>
                  <a:rPr lang="en-US" sz="4000" dirty="0">
                    <a:latin typeface="+mj-lt"/>
                  </a:rPr>
                  <a:t>9</a:t>
                </a:r>
                <a:r>
                  <a:rPr lang="vi-VN" sz="4000" dirty="0">
                    <a:latin typeface="+mj-lt"/>
                  </a:rPr>
                  <a:t>, c = </a:t>
                </a:r>
                <a:r>
                  <a:rPr lang="en-US" sz="4000" dirty="0">
                    <a:latin typeface="+mj-lt"/>
                  </a:rPr>
                  <a:t>1. </a:t>
                </a:r>
              </a:p>
              <a:p>
                <a:r>
                  <a:rPr lang="en-US" sz="4000" dirty="0">
                    <a:latin typeface="+mj-lt"/>
                    <a:sym typeface="Lamsymbol" panose="05010101010101010101" pitchFamily="2" charset="2"/>
                  </a:rPr>
                  <a:t>Lập </a:t>
                </a:r>
                <a:r>
                  <a:rPr lang="vi-VN" sz="4000" dirty="0">
                    <a:latin typeface="+mj-lt"/>
                    <a:sym typeface="Lamsymbol" panose="05010101010101010101" pitchFamily="2" charset="2"/>
                  </a:rPr>
                  <a:t></a:t>
                </a:r>
                <a:r>
                  <a:rPr lang="vi-VN" sz="4000" dirty="0">
                    <a:latin typeface="+mj-lt"/>
                  </a:rPr>
                  <a:t> = </a:t>
                </a:r>
                <a:r>
                  <a:rPr lang="en-US" sz="4000" dirty="0">
                    <a:latin typeface="+mj-lt"/>
                  </a:rPr>
                  <a:t>9</a:t>
                </a:r>
                <a:r>
                  <a:rPr lang="vi-VN" sz="4000" dirty="0">
                    <a:latin typeface="+mj-lt"/>
                  </a:rPr>
                  <a:t>²</a:t>
                </a:r>
                <a:r>
                  <a:rPr lang="en-US" sz="4000" dirty="0">
                    <a:latin typeface="+mj-lt"/>
                  </a:rPr>
                  <a:t> </a:t>
                </a:r>
                <a14:m>
                  <m:oMath xmlns:m="http://schemas.openxmlformats.org/officeDocument/2006/math">
                    <m:r>
                      <a:rPr lang="en-US" sz="4000" i="1">
                        <a:latin typeface="+mj-lt"/>
                      </a:rPr>
                      <m:t>−</m:t>
                    </m:r>
                  </m:oMath>
                </a14:m>
                <a:r>
                  <a:rPr lang="en-US" sz="4000" dirty="0">
                    <a:latin typeface="+mj-lt"/>
                  </a:rPr>
                  <a:t> </a:t>
                </a:r>
                <a:r>
                  <a:rPr lang="vi-VN" sz="4000" dirty="0">
                    <a:latin typeface="+mj-lt"/>
                  </a:rPr>
                  <a:t>4.</a:t>
                </a:r>
                <a:r>
                  <a:rPr lang="en-US" sz="4000" dirty="0">
                    <a:latin typeface="+mj-lt"/>
                  </a:rPr>
                  <a:t>(-4)</a:t>
                </a:r>
                <a:r>
                  <a:rPr lang="vi-VN" sz="4000" dirty="0">
                    <a:latin typeface="+mj-lt"/>
                  </a:rPr>
                  <a:t>.</a:t>
                </a:r>
                <a:r>
                  <a:rPr lang="en-US" sz="4000" dirty="0">
                    <a:latin typeface="+mj-lt"/>
                  </a:rPr>
                  <a:t>1</a:t>
                </a:r>
                <a:r>
                  <a:rPr lang="vi-VN" sz="4000" dirty="0">
                    <a:latin typeface="+mj-lt"/>
                  </a:rPr>
                  <a:t>= </a:t>
                </a:r>
                <a:r>
                  <a:rPr lang="en-US" sz="4000" dirty="0">
                    <a:latin typeface="+mj-lt"/>
                  </a:rPr>
                  <a:t>97</a:t>
                </a:r>
                <a:r>
                  <a:rPr lang="vi-VN" sz="4000" dirty="0">
                    <a:latin typeface="+mj-lt"/>
                  </a:rPr>
                  <a:t> &gt; 0. </a:t>
                </a:r>
                <a:endParaRPr lang="en-US" sz="4000" dirty="0">
                  <a:latin typeface="+mj-lt"/>
                </a:endParaRPr>
              </a:p>
              <a:p>
                <a:r>
                  <a:rPr lang="vi-VN" sz="4000" dirty="0">
                    <a:latin typeface="+mj-lt"/>
                  </a:rPr>
                  <a:t>Vì </a:t>
                </a:r>
                <a:r>
                  <a:rPr lang="vi-VN" sz="4000" dirty="0">
                    <a:latin typeface="+mj-lt"/>
                    <a:sym typeface="Lamsymbol" panose="05010101010101010101" pitchFamily="2" charset="2"/>
                  </a:rPr>
                  <a:t></a:t>
                </a:r>
                <a:r>
                  <a:rPr lang="en-US" sz="4000" dirty="0">
                    <a:latin typeface="+mj-lt"/>
                    <a:sym typeface="Lamsymbol" panose="05010101010101010101" pitchFamily="2" charset="2"/>
                  </a:rPr>
                  <a:t> </a:t>
                </a:r>
                <a:r>
                  <a:rPr lang="vi-VN" sz="4000" dirty="0">
                    <a:latin typeface="+mj-lt"/>
                  </a:rPr>
                  <a:t>&gt; 0 nên phương trình có hai nghiệm phân biệt x₁, </a:t>
                </a:r>
                <a:r>
                  <a:rPr lang="en-US" sz="4000" dirty="0">
                    <a:latin typeface="+mj-lt"/>
                  </a:rPr>
                  <a:t>x</a:t>
                </a:r>
                <a:r>
                  <a:rPr lang="el-GR" sz="4000" baseline="-25000" dirty="0">
                    <a:latin typeface="+mj-lt"/>
                  </a:rPr>
                  <a:t>2</a:t>
                </a:r>
                <a:r>
                  <a:rPr lang="el-GR" sz="4000" dirty="0">
                    <a:latin typeface="+mj-lt"/>
                  </a:rPr>
                  <a:t>.</a:t>
                </a:r>
                <a:endParaRPr lang="el-GR" sz="4000" b="0" i="0" dirty="0">
                  <a:effectLst/>
                  <a:latin typeface="+mj-lt"/>
                </a:endParaRPr>
              </a:p>
            </p:txBody>
          </p:sp>
        </mc:Choice>
        <mc:Fallback>
          <p:sp>
            <p:nvSpPr>
              <p:cNvPr id="14" name="Rectangle 13"/>
              <p:cNvSpPr>
                <a:spLocks noRot="1" noChangeAspect="1" noMove="1" noResize="1" noEditPoints="1" noAdjustHandles="1" noChangeArrowheads="1" noChangeShapeType="1" noTextEdit="1"/>
              </p:cNvSpPr>
              <p:nvPr/>
            </p:nvSpPr>
            <p:spPr>
              <a:xfrm>
                <a:off x="2315649" y="4163086"/>
                <a:ext cx="13991848" cy="1938992"/>
              </a:xfrm>
              <a:prstGeom prst="rect">
                <a:avLst/>
              </a:prstGeom>
              <a:blipFill>
                <a:blip r:embed="rId7"/>
                <a:stretch>
                  <a:fillRect l="-1569" t="-5975" b="-128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2315649" y="6492906"/>
                <a:ext cx="14817211" cy="1265731"/>
              </a:xfrm>
              <a:prstGeom prst="rect">
                <a:avLst/>
              </a:prstGeom>
            </p:spPr>
            <p:txBody>
              <a:bodyPr wrap="square">
                <a:spAutoFit/>
              </a:bodyPr>
              <a:lstStyle/>
              <a:p>
                <a:r>
                  <a:rPr lang="en-US" sz="4000" dirty="0">
                    <a:latin typeface="Times New Roman" panose="02020603050405020304" pitchFamily="18" charset="0"/>
                    <a:cs typeface="Times New Roman" panose="02020603050405020304" pitchFamily="18" charset="0"/>
                  </a:rPr>
                  <a:t>b) Theo định lí Viète, ta có: </a:t>
                </a:r>
                <a:r>
                  <a:rPr lang="en-US" sz="4000" dirty="0">
                    <a:solidFill>
                      <a:schemeClr val="tx1"/>
                    </a:solidFill>
                    <a:latin typeface="Times New Roman" panose="02020603050405020304" pitchFamily="18" charset="0"/>
                    <a:cs typeface="Times New Roman" panose="02020603050405020304" pitchFamily="18" charset="0"/>
                  </a:rPr>
                  <a:t>x</a:t>
                </a:r>
                <a:r>
                  <a:rPr lang="en-US" sz="4000" baseline="-25000" dirty="0">
                    <a:solidFill>
                      <a:schemeClr val="tx1"/>
                    </a:solidFill>
                    <a:latin typeface="Times New Roman" panose="02020603050405020304" pitchFamily="18" charset="0"/>
                    <a:cs typeface="Times New Roman" panose="02020603050405020304" pitchFamily="18" charset="0"/>
                  </a:rPr>
                  <a:t>1</a:t>
                </a:r>
                <a:r>
                  <a:rPr lang="en-US" sz="4000" dirty="0">
                    <a:solidFill>
                      <a:schemeClr val="tx1"/>
                    </a:solidFill>
                    <a:latin typeface="Times New Roman" panose="02020603050405020304" pitchFamily="18" charset="0"/>
                    <a:cs typeface="Times New Roman" panose="02020603050405020304" pitchFamily="18" charset="0"/>
                  </a:rPr>
                  <a:t> + x</a:t>
                </a:r>
                <a:r>
                  <a:rPr lang="en-US" sz="4000" baseline="-25000" dirty="0">
                    <a:solidFill>
                      <a:schemeClr val="tx1"/>
                    </a:solidFill>
                    <a:latin typeface="Times New Roman" panose="02020603050405020304" pitchFamily="18" charset="0"/>
                    <a:cs typeface="Times New Roman" panose="02020603050405020304" pitchFamily="18" charset="0"/>
                  </a:rPr>
                  <a:t>2</a:t>
                </a:r>
                <a:r>
                  <a:rPr lang="en-US" sz="40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4800" i="1">
                        <a:latin typeface="Cambria Math" panose="02040503050406030204" pitchFamily="18" charset="0"/>
                      </a:rPr>
                      <m:t> </m:t>
                    </m:r>
                    <m:f>
                      <m:fPr>
                        <m:ctrlPr>
                          <a:rPr lang="en-US" sz="4800" i="1">
                            <a:solidFill>
                              <a:schemeClr val="tx1"/>
                            </a:solidFill>
                            <a:latin typeface="Cambria Math" panose="02040503050406030204" pitchFamily="18" charset="0"/>
                          </a:rPr>
                        </m:ctrlPr>
                      </m:fPr>
                      <m:num>
                        <m:r>
                          <a:rPr lang="en-US" sz="4800" b="0" i="1" smtClean="0">
                            <a:solidFill>
                              <a:schemeClr val="tx1"/>
                            </a:solidFill>
                            <a:latin typeface="Cambria Math" panose="02040503050406030204" pitchFamily="18" charset="0"/>
                          </a:rPr>
                          <m:t>9</m:t>
                        </m:r>
                      </m:num>
                      <m:den>
                        <m:r>
                          <a:rPr lang="en-US" sz="4800" i="1">
                            <a:latin typeface="Cambria Math" panose="02040503050406030204" pitchFamily="18" charset="0"/>
                          </a:rPr>
                          <m:t>−</m:t>
                        </m:r>
                        <m:r>
                          <a:rPr lang="en-US" sz="4800" b="0" i="1" smtClean="0">
                            <a:solidFill>
                              <a:schemeClr val="tx1"/>
                            </a:solidFill>
                            <a:latin typeface="Cambria Math" panose="02040503050406030204" pitchFamily="18" charset="0"/>
                          </a:rPr>
                          <m:t>4</m:t>
                        </m:r>
                      </m:den>
                    </m:f>
                  </m:oMath>
                </a14:m>
                <a:r>
                  <a:rPr lang="en-US" sz="4000" dirty="0">
                    <a:solidFill>
                      <a:schemeClr val="tx1"/>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4800" i="1">
                            <a:latin typeface="Cambria Math" panose="02040503050406030204" pitchFamily="18" charset="0"/>
                          </a:rPr>
                        </m:ctrlPr>
                      </m:fPr>
                      <m:num>
                        <m:r>
                          <a:rPr lang="en-US" sz="4800" b="0" i="1" smtClean="0">
                            <a:latin typeface="Cambria Math" panose="02040503050406030204" pitchFamily="18" charset="0"/>
                          </a:rPr>
                          <m:t>9</m:t>
                        </m:r>
                      </m:num>
                      <m:den>
                        <m:r>
                          <a:rPr lang="en-US" sz="4800" b="0" i="1" smtClean="0">
                            <a:latin typeface="Cambria Math" panose="02040503050406030204" pitchFamily="18" charset="0"/>
                          </a:rPr>
                          <m:t>4</m:t>
                        </m:r>
                      </m:den>
                    </m:f>
                  </m:oMath>
                </a14:m>
                <a:r>
                  <a:rPr lang="en-US" sz="4000" dirty="0">
                    <a:solidFill>
                      <a:schemeClr val="tx1"/>
                    </a:solidFill>
                    <a:latin typeface="Times New Roman" panose="02020603050405020304" pitchFamily="18" charset="0"/>
                    <a:cs typeface="Times New Roman" panose="02020603050405020304" pitchFamily="18" charset="0"/>
                  </a:rPr>
                  <a:t> ; x</a:t>
                </a:r>
                <a:r>
                  <a:rPr lang="en-US" sz="4000" baseline="-25000" dirty="0">
                    <a:solidFill>
                      <a:schemeClr val="tx1"/>
                    </a:solidFill>
                    <a:latin typeface="Times New Roman" panose="02020603050405020304" pitchFamily="18" charset="0"/>
                    <a:cs typeface="Times New Roman" panose="02020603050405020304" pitchFamily="18" charset="0"/>
                  </a:rPr>
                  <a:t>1</a:t>
                </a:r>
                <a:r>
                  <a:rPr lang="en-US" sz="4000" dirty="0">
                    <a:solidFill>
                      <a:schemeClr val="tx1"/>
                    </a:solidFill>
                    <a:latin typeface="Times New Roman" panose="02020603050405020304" pitchFamily="18" charset="0"/>
                    <a:cs typeface="Times New Roman" panose="02020603050405020304" pitchFamily="18" charset="0"/>
                  </a:rPr>
                  <a:t>.x</a:t>
                </a:r>
                <a:r>
                  <a:rPr lang="en-US" sz="4000" baseline="-25000" dirty="0">
                    <a:solidFill>
                      <a:schemeClr val="tx1"/>
                    </a:solidFill>
                    <a:latin typeface="Times New Roman" panose="02020603050405020304" pitchFamily="18" charset="0"/>
                    <a:cs typeface="Times New Roman" panose="02020603050405020304" pitchFamily="18" charset="0"/>
                  </a:rPr>
                  <a:t>2</a:t>
                </a:r>
                <a:r>
                  <a:rPr lang="en-US" sz="4000" dirty="0">
                    <a:solidFill>
                      <a:schemeClr val="tx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5400" i="1">
                            <a:solidFill>
                              <a:schemeClr val="tx1"/>
                            </a:solidFill>
                            <a:latin typeface="Cambria Math" panose="02040503050406030204" pitchFamily="18" charset="0"/>
                          </a:rPr>
                        </m:ctrlPr>
                      </m:fPr>
                      <m:num>
                        <m:r>
                          <a:rPr lang="en-US" sz="5400" b="0" i="1" smtClean="0">
                            <a:solidFill>
                              <a:schemeClr val="tx1"/>
                            </a:solidFill>
                            <a:latin typeface="Cambria Math" panose="02040503050406030204" pitchFamily="18" charset="0"/>
                          </a:rPr>
                          <m:t>1</m:t>
                        </m:r>
                      </m:num>
                      <m:den>
                        <m:r>
                          <a:rPr lang="en-US" sz="5400" b="0" i="1" smtClean="0">
                            <a:solidFill>
                              <a:schemeClr val="tx1"/>
                            </a:solidFill>
                            <a:latin typeface="Cambria Math" panose="02040503050406030204" pitchFamily="18" charset="0"/>
                          </a:rPr>
                          <m:t>−4</m:t>
                        </m:r>
                      </m:den>
                    </m:f>
                    <m:r>
                      <m:rPr>
                        <m:nor/>
                      </m:rPr>
                      <a:rPr lang="en-US" sz="4000" dirty="0">
                        <a:latin typeface="Times New Roman" panose="02020603050405020304" pitchFamily="18" charset="0"/>
                        <a:cs typeface="Times New Roman" panose="02020603050405020304" pitchFamily="18" charset="0"/>
                      </a:rPr>
                      <m:t>= </m:t>
                    </m:r>
                    <m:f>
                      <m:fPr>
                        <m:ctrlPr>
                          <a:rPr lang="en-US" sz="5400" i="1">
                            <a:latin typeface="Cambria Math" panose="02040503050406030204" pitchFamily="18" charset="0"/>
                          </a:rPr>
                        </m:ctrlPr>
                      </m:fPr>
                      <m:num>
                        <m:r>
                          <a:rPr lang="en-US" sz="5400" b="0" i="1" smtClean="0">
                            <a:latin typeface="Cambria Math" panose="02040503050406030204" pitchFamily="18" charset="0"/>
                          </a:rPr>
                          <m:t>−</m:t>
                        </m:r>
                        <m:r>
                          <a:rPr lang="en-US" sz="5400" i="1">
                            <a:latin typeface="Cambria Math" panose="02040503050406030204" pitchFamily="18" charset="0"/>
                          </a:rPr>
                          <m:t>1</m:t>
                        </m:r>
                      </m:num>
                      <m:den>
                        <m:r>
                          <a:rPr lang="en-US" sz="5400" i="1">
                            <a:latin typeface="Cambria Math" panose="02040503050406030204" pitchFamily="18" charset="0"/>
                          </a:rPr>
                          <m:t>4</m:t>
                        </m:r>
                      </m:den>
                    </m:f>
                  </m:oMath>
                </a14:m>
                <a:endParaRPr lang="vi-VN" sz="4000" dirty="0">
                  <a:solidFill>
                    <a:schemeClr val="tx1"/>
                  </a:solidFill>
                  <a:latin typeface="Times New Roman" panose="02020603050405020304" pitchFamily="18" charset="0"/>
                  <a:cs typeface="Times New Roman" panose="02020603050405020304" pitchFamily="18"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2315649" y="6492906"/>
                <a:ext cx="14817211" cy="1265731"/>
              </a:xfrm>
              <a:prstGeom prst="rect">
                <a:avLst/>
              </a:prstGeom>
              <a:blipFill>
                <a:blip r:embed="rId8"/>
                <a:stretch>
                  <a:fillRect l="-1481" b="-192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p:cNvSpPr/>
              <p:nvPr/>
            </p:nvSpPr>
            <p:spPr>
              <a:xfrm>
                <a:off x="2315649" y="8655160"/>
                <a:ext cx="13000551" cy="981487"/>
              </a:xfrm>
              <a:prstGeom prst="rect">
                <a:avLst/>
              </a:prstGeom>
            </p:spPr>
            <p:txBody>
              <a:bodyPr wrap="square">
                <a:spAutoFit/>
              </a:bodyPr>
              <a:lstStyle/>
              <a:p>
                <a:r>
                  <a:rPr lang="vi-VN" sz="4000" kern="100" dirty="0">
                    <a:solidFill>
                      <a:schemeClr val="tx1"/>
                    </a:solidFill>
                    <a:latin typeface="+mj-lt"/>
                    <a:ea typeface="Times New Roman" panose="02020603050405020304" pitchFamily="18" charset="0"/>
                    <a:cs typeface="Times New Roman" panose="02020603050405020304" pitchFamily="18" charset="0"/>
                  </a:rPr>
                  <a:t>c) Tính</a:t>
                </a:r>
                <a:r>
                  <a:rPr lang="en-US" sz="4000" kern="100" dirty="0">
                    <a:solidFill>
                      <a:schemeClr val="tx1"/>
                    </a:solidFill>
                    <a:latin typeface="+mj-lt"/>
                    <a:ea typeface="Times New Roman" panose="02020603050405020304" pitchFamily="18" charset="0"/>
                    <a:cs typeface="Times New Roman" panose="02020603050405020304" pitchFamily="18" charset="0"/>
                  </a:rPr>
                  <a:t> </a:t>
                </a:r>
                <a:r>
                  <a:rPr lang="vi-VN" sz="4400" dirty="0">
                    <a:solidFill>
                      <a:srgbClr val="202124"/>
                    </a:solidFill>
                    <a:latin typeface="+mj-lt"/>
                  </a:rPr>
                  <a:t>x</a:t>
                </a:r>
                <a:r>
                  <a:rPr lang="en-US" sz="4400" baseline="-25000" dirty="0">
                    <a:solidFill>
                      <a:srgbClr val="202124"/>
                    </a:solidFill>
                    <a:latin typeface="+mj-lt"/>
                  </a:rPr>
                  <a:t>1</a:t>
                </a:r>
                <a:r>
                  <a:rPr lang="vi-VN" sz="4400" dirty="0">
                    <a:solidFill>
                      <a:srgbClr val="202124"/>
                    </a:solidFill>
                    <a:latin typeface="+mj-lt"/>
                  </a:rPr>
                  <a:t>² + x</a:t>
                </a:r>
                <a:r>
                  <a:rPr lang="en-US" sz="4400" baseline="-25000" dirty="0">
                    <a:solidFill>
                      <a:srgbClr val="202124"/>
                    </a:solidFill>
                    <a:latin typeface="+mj-lt"/>
                  </a:rPr>
                  <a:t>2</a:t>
                </a:r>
                <a:r>
                  <a:rPr lang="vi-VN" sz="4400" dirty="0">
                    <a:solidFill>
                      <a:srgbClr val="202124"/>
                    </a:solidFill>
                    <a:latin typeface="+mj-lt"/>
                  </a:rPr>
                  <a:t>²</a:t>
                </a:r>
                <a:r>
                  <a:rPr lang="en-US" sz="4000" kern="100" dirty="0">
                    <a:latin typeface="+mj-lt"/>
                    <a:ea typeface="Times New Roman" panose="02020603050405020304" pitchFamily="18" charset="0"/>
                    <a:cs typeface="Times New Roman" panose="02020603050405020304" pitchFamily="18" charset="0"/>
                  </a:rPr>
                  <a:t> = (</a:t>
                </a:r>
                <a:r>
                  <a:rPr lang="vi-VN" sz="4000" dirty="0">
                    <a:solidFill>
                      <a:srgbClr val="202124"/>
                    </a:solidFill>
                    <a:latin typeface="+mj-lt"/>
                  </a:rPr>
                  <a:t>x</a:t>
                </a:r>
                <a:r>
                  <a:rPr lang="en-US" sz="4000" baseline="-25000" dirty="0">
                    <a:solidFill>
                      <a:srgbClr val="202124"/>
                    </a:solidFill>
                    <a:latin typeface="+mj-lt"/>
                  </a:rPr>
                  <a:t>1</a:t>
                </a:r>
                <a:r>
                  <a:rPr lang="vi-VN" sz="4000" dirty="0">
                    <a:solidFill>
                      <a:srgbClr val="202124"/>
                    </a:solidFill>
                    <a:latin typeface="+mj-lt"/>
                  </a:rPr>
                  <a:t> + x</a:t>
                </a:r>
                <a:r>
                  <a:rPr lang="en-US" sz="4000" baseline="-25000" dirty="0">
                    <a:solidFill>
                      <a:srgbClr val="202124"/>
                    </a:solidFill>
                    <a:latin typeface="+mj-lt"/>
                  </a:rPr>
                  <a:t>2</a:t>
                </a:r>
                <a:r>
                  <a:rPr lang="en-US" sz="4000" dirty="0">
                    <a:solidFill>
                      <a:srgbClr val="202124"/>
                    </a:solidFill>
                    <a:latin typeface="+mj-lt"/>
                  </a:rPr>
                  <a:t>)</a:t>
                </a:r>
                <a:r>
                  <a:rPr lang="vi-VN" sz="4000" dirty="0">
                    <a:solidFill>
                      <a:srgbClr val="202124"/>
                    </a:solidFill>
                    <a:latin typeface="+mj-lt"/>
                  </a:rPr>
                  <a:t>²</a:t>
                </a:r>
                <a:r>
                  <a:rPr lang="en-US" sz="4000" dirty="0">
                    <a:solidFill>
                      <a:srgbClr val="202124"/>
                    </a:solidFill>
                    <a:latin typeface="+mj-lt"/>
                  </a:rPr>
                  <a:t> </a:t>
                </a:r>
                <a14:m>
                  <m:oMath xmlns:m="http://schemas.openxmlformats.org/officeDocument/2006/math">
                    <m:r>
                      <a:rPr lang="en-US" sz="4000" i="1">
                        <a:latin typeface="+mj-lt"/>
                      </a:rPr>
                      <m:t>−</m:t>
                    </m:r>
                  </m:oMath>
                </a14:m>
                <a:r>
                  <a:rPr lang="en-US" sz="4000" dirty="0">
                    <a:solidFill>
                      <a:srgbClr val="202124"/>
                    </a:solidFill>
                    <a:latin typeface="+mj-lt"/>
                  </a:rPr>
                  <a:t> 2</a:t>
                </a:r>
                <a:r>
                  <a:rPr lang="en-US" sz="4000" dirty="0">
                    <a:latin typeface="+mj-lt"/>
                  </a:rPr>
                  <a:t> x</a:t>
                </a:r>
                <a:r>
                  <a:rPr lang="en-US" sz="4000" baseline="-25000" dirty="0">
                    <a:latin typeface="+mj-lt"/>
                  </a:rPr>
                  <a:t>1</a:t>
                </a:r>
                <a:r>
                  <a:rPr lang="en-US" sz="4000" dirty="0">
                    <a:latin typeface="+mj-lt"/>
                  </a:rPr>
                  <a:t>.x</a:t>
                </a:r>
                <a:r>
                  <a:rPr lang="en-US" sz="4000" baseline="-25000" dirty="0">
                    <a:latin typeface="+mj-lt"/>
                  </a:rPr>
                  <a:t>2</a:t>
                </a:r>
                <a:r>
                  <a:rPr lang="en-US" sz="4000" dirty="0">
                    <a:latin typeface="+mj-lt"/>
                  </a:rPr>
                  <a:t> = </a:t>
                </a:r>
                <a14:m>
                  <m:oMath xmlns:m="http://schemas.openxmlformats.org/officeDocument/2006/math">
                    <m:sSup>
                      <m:sSupPr>
                        <m:ctrlPr>
                          <a:rPr lang="en-US" sz="2800" i="1" smtClean="0">
                            <a:latin typeface="+mj-lt"/>
                          </a:rPr>
                        </m:ctrlPr>
                      </m:sSupPr>
                      <m:e>
                        <m:d>
                          <m:dPr>
                            <m:ctrlPr>
                              <a:rPr lang="en-US" sz="2800" i="1" smtClean="0">
                                <a:latin typeface="+mj-lt"/>
                              </a:rPr>
                            </m:ctrlPr>
                          </m:dPr>
                          <m:e>
                            <m:f>
                              <m:fPr>
                                <m:ctrlPr>
                                  <a:rPr lang="en-US" sz="3600" i="1">
                                    <a:latin typeface="+mj-lt"/>
                                  </a:rPr>
                                </m:ctrlPr>
                              </m:fPr>
                              <m:num>
                                <m:r>
                                  <a:rPr lang="en-US" sz="3600" i="1">
                                    <a:latin typeface="+mj-lt"/>
                                  </a:rPr>
                                  <m:t>9</m:t>
                                </m:r>
                              </m:num>
                              <m:den>
                                <m:r>
                                  <a:rPr lang="en-US" sz="3600" i="1">
                                    <a:latin typeface="+mj-lt"/>
                                  </a:rPr>
                                  <m:t>4</m:t>
                                </m:r>
                              </m:den>
                            </m:f>
                          </m:e>
                        </m:d>
                      </m:e>
                      <m:sup>
                        <m:r>
                          <a:rPr lang="en-US" sz="2800" b="0" i="1" smtClean="0">
                            <a:latin typeface="+mj-lt"/>
                          </a:rPr>
                          <m:t>2</m:t>
                        </m:r>
                      </m:sup>
                    </m:sSup>
                    <m:r>
                      <a:rPr lang="en-US" sz="2800" b="0" i="0" smtClean="0">
                        <a:latin typeface="+mj-lt"/>
                      </a:rPr>
                      <m:t> −2.</m:t>
                    </m:r>
                    <m:f>
                      <m:fPr>
                        <m:ctrlPr>
                          <a:rPr lang="en-US" sz="4800" i="1">
                            <a:latin typeface="+mj-lt"/>
                          </a:rPr>
                        </m:ctrlPr>
                      </m:fPr>
                      <m:num>
                        <m:r>
                          <a:rPr lang="en-US" sz="4800" b="0" i="1" smtClean="0">
                            <a:latin typeface="+mj-lt"/>
                          </a:rPr>
                          <m:t>−</m:t>
                        </m:r>
                        <m:r>
                          <a:rPr lang="en-US" sz="4800" i="1">
                            <a:latin typeface="+mj-lt"/>
                          </a:rPr>
                          <m:t>1</m:t>
                        </m:r>
                      </m:num>
                      <m:den>
                        <m:r>
                          <a:rPr lang="en-US" sz="4800" i="1">
                            <a:latin typeface="+mj-lt"/>
                          </a:rPr>
                          <m:t>4</m:t>
                        </m:r>
                      </m:den>
                    </m:f>
                    <m:r>
                      <a:rPr lang="en-US" sz="4800" b="0" i="1" smtClean="0">
                        <a:latin typeface="+mj-lt"/>
                      </a:rPr>
                      <m:t>  </m:t>
                    </m:r>
                  </m:oMath>
                </a14:m>
                <a:r>
                  <a:rPr lang="en-US" sz="4000" kern="100" dirty="0">
                    <a:solidFill>
                      <a:schemeClr val="tx1"/>
                    </a:solidFill>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latin typeface="+mj-lt"/>
                          </a:rPr>
                        </m:ctrlPr>
                      </m:fPr>
                      <m:num>
                        <m:r>
                          <a:rPr lang="en-US" sz="4000" b="0" i="1" smtClean="0">
                            <a:latin typeface="+mj-lt"/>
                          </a:rPr>
                          <m:t>89</m:t>
                        </m:r>
                      </m:num>
                      <m:den>
                        <m:r>
                          <a:rPr lang="en-US" sz="4000" b="0" i="1" smtClean="0">
                            <a:latin typeface="+mj-lt"/>
                          </a:rPr>
                          <m:t>16</m:t>
                        </m:r>
                      </m:den>
                    </m:f>
                  </m:oMath>
                </a14:m>
                <a:r>
                  <a:rPr lang="en-US" sz="4000" kern="100" dirty="0">
                    <a:solidFill>
                      <a:schemeClr val="tx1"/>
                    </a:solidFill>
                    <a:latin typeface="+mj-lt"/>
                    <a:ea typeface="Times New Roman" panose="02020603050405020304" pitchFamily="18" charset="0"/>
                    <a:cs typeface="Times New Roman" panose="02020603050405020304" pitchFamily="18" charset="0"/>
                  </a:rPr>
                  <a:t> </a:t>
                </a:r>
                <a:endParaRPr lang="en-US" dirty="0">
                  <a:latin typeface="+mj-lt"/>
                </a:endParaRPr>
              </a:p>
            </p:txBody>
          </p:sp>
        </mc:Choice>
        <mc:Fallback>
          <p:sp>
            <p:nvSpPr>
              <p:cNvPr id="21" name="Rectangle 20"/>
              <p:cNvSpPr>
                <a:spLocks noRot="1" noChangeAspect="1" noMove="1" noResize="1" noEditPoints="1" noAdjustHandles="1" noChangeArrowheads="1" noChangeShapeType="1" noTextEdit="1"/>
              </p:cNvSpPr>
              <p:nvPr/>
            </p:nvSpPr>
            <p:spPr>
              <a:xfrm>
                <a:off x="2315649" y="8655160"/>
                <a:ext cx="13000551" cy="981487"/>
              </a:xfrm>
              <a:prstGeom prst="rect">
                <a:avLst/>
              </a:prstGeom>
              <a:blipFill>
                <a:blip r:embed="rId9"/>
                <a:stretch>
                  <a:fillRect l="-1688" t="-4348" b="-16149"/>
                </a:stretch>
              </a:blipFill>
            </p:spPr>
            <p:txBody>
              <a:bodyPr/>
              <a:lstStyle/>
              <a:p>
                <a:r>
                  <a:rPr lang="en-US">
                    <a:noFill/>
                  </a:rPr>
                  <a:t> </a:t>
                </a:r>
              </a:p>
            </p:txBody>
          </p:sp>
        </mc:Fallback>
      </mc:AlternateContent>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3015</TotalTime>
  <Words>2050</Words>
  <Application>Microsoft Office PowerPoint</Application>
  <PresentationFormat>Custom</PresentationFormat>
  <Paragraphs>174</Paragraphs>
  <Slides>30</Slides>
  <Notes>0</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30</vt:i4>
      </vt:variant>
    </vt:vector>
  </HeadingPairs>
  <TitlesOfParts>
    <vt:vector size="41" baseType="lpstr">
      <vt:lpstr>Calibri</vt:lpstr>
      <vt:lpstr>Cambria Math</vt:lpstr>
      <vt:lpstr>Times New Roman (Headings)</vt:lpstr>
      <vt:lpstr>Calibri Light</vt:lpstr>
      <vt:lpstr>Arial</vt:lpstr>
      <vt:lpstr>Google Sans</vt:lpstr>
      <vt:lpstr>Times New Roman</vt:lpstr>
      <vt:lpstr>Office Theme</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89</cp:revision>
  <dcterms:created xsi:type="dcterms:W3CDTF">2006-08-16T00:00:00Z</dcterms:created>
  <dcterms:modified xsi:type="dcterms:W3CDTF">2025-03-22T15:30:21Z</dcterms:modified>
  <dc:identifier>DAFWAZhnXwQ</dc:identifier>
</cp:coreProperties>
</file>