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1.wav" ContentType="audio/x-wav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</p:sldMasterIdLst>
  <p:notesMasterIdLst>
    <p:notesMasterId r:id="rId46"/>
  </p:notesMasterIdLst>
  <p:sldIdLst>
    <p:sldId id="282" r:id="rId4"/>
    <p:sldId id="265" r:id="rId5"/>
    <p:sldId id="277" r:id="rId6"/>
    <p:sldId id="259" r:id="rId7"/>
    <p:sldId id="261" r:id="rId8"/>
    <p:sldId id="1136" r:id="rId9"/>
    <p:sldId id="270" r:id="rId10"/>
    <p:sldId id="284" r:id="rId11"/>
    <p:sldId id="285" r:id="rId12"/>
    <p:sldId id="1138" r:id="rId13"/>
    <p:sldId id="262" r:id="rId14"/>
    <p:sldId id="1139" r:id="rId15"/>
    <p:sldId id="300" r:id="rId16"/>
    <p:sldId id="301" r:id="rId17"/>
    <p:sldId id="292" r:id="rId18"/>
    <p:sldId id="1140" r:id="rId19"/>
    <p:sldId id="293" r:id="rId20"/>
    <p:sldId id="294" r:id="rId21"/>
    <p:sldId id="1141" r:id="rId22"/>
    <p:sldId id="1142" r:id="rId23"/>
    <p:sldId id="288" r:id="rId24"/>
    <p:sldId id="1143" r:id="rId25"/>
    <p:sldId id="296" r:id="rId26"/>
    <p:sldId id="297" r:id="rId27"/>
    <p:sldId id="289" r:id="rId28"/>
    <p:sldId id="311" r:id="rId29"/>
    <p:sldId id="304" r:id="rId30"/>
    <p:sldId id="290" r:id="rId31"/>
    <p:sldId id="266" r:id="rId32"/>
    <p:sldId id="279" r:id="rId33"/>
    <p:sldId id="1144" r:id="rId34"/>
    <p:sldId id="1150" r:id="rId35"/>
    <p:sldId id="1151" r:id="rId36"/>
    <p:sldId id="1152" r:id="rId37"/>
    <p:sldId id="1153" r:id="rId38"/>
    <p:sldId id="1154" r:id="rId39"/>
    <p:sldId id="1155" r:id="rId40"/>
    <p:sldId id="1156" r:id="rId41"/>
    <p:sldId id="291" r:id="rId42"/>
    <p:sldId id="278" r:id="rId43"/>
    <p:sldId id="271" r:id="rId44"/>
    <p:sldId id="258" r:id="rId45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6DCF4"/>
    <a:srgbClr val="FCE9DD"/>
    <a:srgbClr val="FFFFFF"/>
    <a:srgbClr val="33CCCC"/>
    <a:srgbClr val="00A2A6"/>
    <a:srgbClr val="D2E3CD"/>
    <a:srgbClr val="F9D1A9"/>
    <a:srgbClr val="FAE14E"/>
    <a:srgbClr val="F29057"/>
    <a:srgbClr val="F7E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2025/3/22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95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1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6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BAFE6-99EC-4155-8610-80B7AA841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64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7082F-141E-4C19-A82F-2F943EE81E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5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2708E-B361-4D65-AC90-E19AB6391D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505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20D2708E-B361-4D65-AC90-E19AB6391D80}" type="slidenum">
              <a:rPr lang="zh-CN" altLang="en-US" smtClean="0">
                <a:latin typeface="Calibri" panose="020F0502020204030204" pitchFamily="34" charset="0"/>
              </a:rPr>
              <a:pPr/>
              <a:t>29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3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3461C-FF05-4E90-B7C6-9054B4B24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2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51087-C3FB-4108-9806-7C53EECEA5A7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33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7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368BBC3F-57D5-4A48-B2C4-7853D9121911}" type="slidenum">
              <a:rPr lang="zh-CN" altLang="en-US" smtClean="0">
                <a:latin typeface="Calibri" panose="020F0502020204030204" pitchFamily="34" charset="0"/>
              </a:rPr>
              <a:pPr/>
              <a:t>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66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65ABAFE6-99EC-4155-8610-80B7AA841B0C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97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D5777-02BA-4B96-9D12-8336F935D3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91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4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6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7294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84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8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0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0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43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48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5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D7A8-CEC1-4481-AE46-DCDDE7075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21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A542-8C1F-40BC-BEDB-6198565C1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0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1BF0-E5DE-4E13-9319-0302B64FD8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69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124B-7935-4293-9C57-D7C15EC42D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1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40262-6C43-45FE-8B98-CF31A97B52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30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E642-3D38-4A82-B711-70B87E0F55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0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177A0-B3F7-42E9-B036-44458EFC31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73C1-6A3C-44D3-AC27-712B0897E0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34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7231-AF00-43A0-B395-C2049F2C1F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96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3290-76EB-4F5B-BD1C-699E2FFD46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5F782-48C4-43E8-A65D-2416637A9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CC6BE-B1DD-4017-B3F9-56A36552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8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285E1-E527-474F-A062-58E32C73BF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5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27EDB9-0F0B-452A-A5D5-1AEBE9F3FD5A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EA74AD-A965-4419-9C57-6C30904B3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EC4F4B-A501-45C1-A37B-97F048D727E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5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1.xml"/><Relationship Id="rId7" Type="http://schemas.openxmlformats.org/officeDocument/2006/relationships/image" Target="../media/image5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9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11" Type="http://schemas.openxmlformats.org/officeDocument/2006/relationships/image" Target="../media/image76.png"/><Relationship Id="rId5" Type="http://schemas.openxmlformats.org/officeDocument/2006/relationships/image" Target="../media/image15.svg"/><Relationship Id="rId10" Type="http://schemas.openxmlformats.org/officeDocument/2006/relationships/image" Target="../media/image75.png"/><Relationship Id="rId4" Type="http://schemas.openxmlformats.org/officeDocument/2006/relationships/image" Target="../media/image14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6" Type="http://schemas.openxmlformats.org/officeDocument/2006/relationships/image" Target="../media/image4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gif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71.png"/><Relationship Id="rId18" Type="http://schemas.openxmlformats.org/officeDocument/2006/relationships/image" Target="../media/image75.gif"/><Relationship Id="rId3" Type="http://schemas.openxmlformats.org/officeDocument/2006/relationships/slideLayout" Target="../slideLayouts/slideLayout10.xml"/><Relationship Id="rId21" Type="http://schemas.openxmlformats.org/officeDocument/2006/relationships/slide" Target="slide29.xml"/><Relationship Id="rId34" Type="http://schemas.openxmlformats.org/officeDocument/2006/relationships/audio" Target="NULL"/><Relationship Id="rId7" Type="http://schemas.openxmlformats.org/officeDocument/2006/relationships/image" Target="../media/image55.gif"/><Relationship Id="rId12" Type="http://schemas.openxmlformats.org/officeDocument/2006/relationships/slide" Target="slide34.xml"/><Relationship Id="rId17" Type="http://schemas.openxmlformats.org/officeDocument/2006/relationships/image" Target="../media/image74.gif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77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openxmlformats.org/officeDocument/2006/relationships/image" Target="../media/image73.png"/><Relationship Id="rId10" Type="http://schemas.openxmlformats.org/officeDocument/2006/relationships/slide" Target="slide33.xml"/><Relationship Id="rId19" Type="http://schemas.openxmlformats.org/officeDocument/2006/relationships/image" Target="../media/image76.gif"/><Relationship Id="rId4" Type="http://schemas.openxmlformats.org/officeDocument/2006/relationships/audio" Target="../media/audio2.wav"/><Relationship Id="rId9" Type="http://schemas.openxmlformats.org/officeDocument/2006/relationships/image" Target="../media/image57.gif"/><Relationship Id="rId1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36.xml"/><Relationship Id="rId12" Type="http://schemas.openxmlformats.org/officeDocument/2006/relationships/slide" Target="slide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5.xml"/><Relationship Id="rId11" Type="http://schemas.openxmlformats.org/officeDocument/2006/relationships/image" Target="../media/image81.gif"/><Relationship Id="rId5" Type="http://schemas.openxmlformats.org/officeDocument/2006/relationships/image" Target="../media/image77.png"/><Relationship Id="rId15" Type="http://schemas.openxmlformats.org/officeDocument/2006/relationships/image" Target="../media/image83.gif"/><Relationship Id="rId10" Type="http://schemas.openxmlformats.org/officeDocument/2006/relationships/image" Target="../media/image80.gif"/><Relationship Id="rId4" Type="http://schemas.openxmlformats.org/officeDocument/2006/relationships/notesSlide" Target="../notesSlides/notesSlide18.xml"/><Relationship Id="rId9" Type="http://schemas.openxmlformats.org/officeDocument/2006/relationships/slide" Target="slide38.xml"/><Relationship Id="rId14" Type="http://schemas.openxmlformats.org/officeDocument/2006/relationships/slide" Target="slide3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audio" Target="../media/audio3.wav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audio" Target="../media/audio4.wav"/><Relationship Id="rId9" Type="http://schemas.openxmlformats.org/officeDocument/2006/relationships/image" Target="../media/image83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3.wav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6.xml"/><Relationship Id="rId5" Type="http://schemas.openxmlformats.org/officeDocument/2006/relationships/image" Target="../media/image84.gif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slide" Target="slide3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4.xml"/><Relationship Id="rId5" Type="http://schemas.openxmlformats.org/officeDocument/2006/relationships/image" Target="../media/image84.gif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3.wav"/><Relationship Id="rId7" Type="http://schemas.openxmlformats.org/officeDocument/2006/relationships/slide" Target="slide3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gif"/><Relationship Id="rId5" Type="http://schemas.openxmlformats.org/officeDocument/2006/relationships/slide" Target="slide34.xml"/><Relationship Id="rId10" Type="http://schemas.openxmlformats.org/officeDocument/2006/relationships/image" Target="../media/image83.gif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9.xml"/><Relationship Id="rId7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3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0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648202" y="4165600"/>
            <a:ext cx="2895598" cy="547360"/>
            <a:chOff x="4648202" y="4165600"/>
            <a:chExt cx="2895598" cy="547360"/>
          </a:xfrm>
        </p:grpSpPr>
        <p:sp>
          <p:nvSpPr>
            <p:cNvPr id="14" name="圆角矩形 13"/>
            <p:cNvSpPr/>
            <p:nvPr/>
          </p:nvSpPr>
          <p:spPr>
            <a:xfrm>
              <a:off x="4648202" y="4165600"/>
              <a:ext cx="2895598" cy="5400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504331" y="4189740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76200" dist="38100" dir="2700000" algn="tl">
                      <a:srgbClr val="000000">
                        <a:alpha val="70000"/>
                      </a:srgbClr>
                    </a:outerShdw>
                  </a:effectLst>
                  <a:ea typeface="汉仪夏日体W" panose="00020600040101010101" pitchFamily="18" charset="-122"/>
                </a:rPr>
                <a:t>Hello!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1061" y="1693888"/>
            <a:ext cx="7117831" cy="21714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HỌC!</a:t>
            </a:r>
            <a:endParaRPr lang="vi-V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3−4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3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3−4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y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+1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1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36" y="1065425"/>
                <a:ext cx="11006190" cy="2246769"/>
              </a:xfrm>
              <a:prstGeom prst="rect">
                <a:avLst/>
              </a:prstGeom>
              <a:blipFill>
                <a:blip r:embed="rId3"/>
                <a:stretch>
                  <a:fillRect l="-1107" t="-2989" r="-332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/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=−5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=3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5B2D772-96AF-E6BF-05B3-8C3A6A6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-97842"/>
                <a:ext cx="10917381" cy="1341842"/>
              </a:xfrm>
              <a:prstGeom prst="rect">
                <a:avLst/>
              </a:prstGeom>
              <a:blipFill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/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3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=−16      (1)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62596D-D071-38F7-5DBE-9F81439A7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12977"/>
                <a:ext cx="10917381" cy="1341842"/>
              </a:xfrm>
              <a:prstGeom prst="rect">
                <a:avLst/>
              </a:prstGeom>
              <a:blipFill>
                <a:blip r:embed="rId5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/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+4       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x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−4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+4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=−16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ta 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−12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−16=−16</m:t>
                    </m:r>
                  </m:oMath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                             0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E3ABFB-ACC7-D867-358C-81973E30F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111764"/>
                <a:ext cx="11006190" cy="2677656"/>
              </a:xfrm>
              <a:prstGeom prst="rect">
                <a:avLst/>
              </a:prstGeom>
              <a:blipFill>
                <a:blip r:embed="rId6"/>
                <a:stretch>
                  <a:fillRect l="-1107" t="-2506" b="-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A123E7D-244E-7DAF-5945-F3E63357B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066" y="4769328"/>
            <a:ext cx="1884057" cy="19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1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 thể viết pt (1) về 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đó hê pt đã cho có thể viết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=−4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 nghiệm của hệ đã cho cũng là nghiệm của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</a:rPr>
                      <m:t>𝑦</m:t>
                    </m:r>
                    <m:r>
                      <a:rPr lang="en-US" sz="3200" i="1">
                        <a:latin typeface="Cambria Math"/>
                      </a:rPr>
                      <m:t>=−4</m:t>
                    </m:r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hệ pt đã cho có vô số nghiệm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+4     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0" y="1313390"/>
                <a:ext cx="11027981" cy="3274230"/>
              </a:xfrm>
              <a:prstGeom prst="rect">
                <a:avLst/>
              </a:prstGeom>
              <a:blipFill>
                <a:blip r:embed="rId6"/>
                <a:stretch>
                  <a:fillRect l="-1437" t="-2602" r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6">
            <a:extLst>
              <a:ext uri="{FF2B5EF4-FFF2-40B4-BE49-F238E27FC236}">
                <a16:creationId xmlns:a16="http://schemas.microsoft.com/office/drawing/2014/main" id="{594634CF-22E2-1E35-C894-4C3FF829A193}"/>
              </a:ext>
            </a:extLst>
          </p:cNvPr>
          <p:cNvSpPr>
            <a:spLocks/>
          </p:cNvSpPr>
          <p:nvPr/>
        </p:nvSpPr>
        <p:spPr bwMode="auto">
          <a:xfrm>
            <a:off x="174952" y="4695578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2112D-CF78-8F81-4FDC-7BC7973D4BC0}"/>
              </a:ext>
            </a:extLst>
          </p:cNvPr>
          <p:cNvSpPr/>
          <p:nvPr/>
        </p:nvSpPr>
        <p:spPr>
          <a:xfrm>
            <a:off x="174952" y="5376165"/>
            <a:ext cx="10917381" cy="13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 có thể có nghiệm duy nhất hoặc vô nghiệm hoặc vô số nghiệm.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B5F2257-37F8-45BA-EBAF-DE0BC4463C1E}"/>
              </a:ext>
            </a:extLst>
          </p:cNvPr>
          <p:cNvSpPr>
            <a:spLocks/>
          </p:cNvSpPr>
          <p:nvPr/>
        </p:nvSpPr>
        <p:spPr bwMode="auto">
          <a:xfrm>
            <a:off x="395967" y="390185"/>
            <a:ext cx="1702594" cy="815247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987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/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95663-4392-D3FB-D8DD-111F7703B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4" y="3451162"/>
                <a:ext cx="11288685" cy="1410514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>
            <a:extLst>
              <a:ext uri="{FF2B5EF4-FFF2-40B4-BE49-F238E27FC236}">
                <a16:creationId xmlns:a16="http://schemas.microsoft.com/office/drawing/2014/main" id="{37A14E38-7F8C-A092-7C97-657A8A520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2518434"/>
            <a:ext cx="3816016" cy="888404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D04BCCE-B109-F514-54CD-69717689A617}"/>
              </a:ext>
            </a:extLst>
          </p:cNvPr>
          <p:cNvSpPr txBox="1"/>
          <p:nvPr/>
        </p:nvSpPr>
        <p:spPr>
          <a:xfrm>
            <a:off x="-561233" y="223350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578116-7E95-22F7-891E-F88D95BFF4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307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3"/>
            <a:ext cx="3623386" cy="955583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D7C65A-4D49-F658-41E7-814053188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0275" y="128168"/>
            <a:ext cx="3816016" cy="888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/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D8AA9F-4551-FA41-54BF-6A2C628DB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822988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4">
            <a:extLst>
              <a:ext uri="{FF2B5EF4-FFF2-40B4-BE49-F238E27FC236}">
                <a16:creationId xmlns:a16="http://schemas.microsoft.com/office/drawing/2014/main" id="{C678E6D2-D5B9-1DCD-42D1-0DFD08060E29}"/>
              </a:ext>
            </a:extLst>
          </p:cNvPr>
          <p:cNvSpPr txBox="1"/>
          <p:nvPr/>
        </p:nvSpPr>
        <p:spPr>
          <a:xfrm>
            <a:off x="-561233" y="-162950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/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x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1−2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     (3)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+2+4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nghiệ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98201E-C5C7-B155-BE5C-86233B46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75" y="2263857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5D75B0-7638-52BD-B33D-35F65615B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28" y="4364505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9898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326092" y="165824"/>
            <a:ext cx="3623386" cy="955582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2528" y="317328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76201" y="6347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/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=−8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720EC3-DDCC-B9FE-E741-38ADD6777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46" y="865980"/>
                <a:ext cx="11288685" cy="1410514"/>
              </a:xfrm>
              <a:prstGeom prst="rect">
                <a:avLst/>
              </a:prstGeom>
              <a:blipFill>
                <a:blip r:embed="rId4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/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4+3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8−6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−8+8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 </a:t>
                </a:r>
              </a:p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5FB0-F559-0989-4DD8-536F94DE2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6" y="2021594"/>
                <a:ext cx="11521842" cy="4637936"/>
              </a:xfrm>
              <a:prstGeom prst="rect">
                <a:avLst/>
              </a:prstGeom>
              <a:blipFill>
                <a:blip r:embed="rId5"/>
                <a:stretch>
                  <a:fillRect l="-1323" t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5D2DE3C-9EC8-F776-B80F-418D1AA2D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770" y="4581506"/>
            <a:ext cx="2082229" cy="21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9746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62389" y="290854"/>
            <a:ext cx="10953788" cy="1645323"/>
            <a:chOff x="473001" y="-223496"/>
            <a:chExt cx="9846349" cy="1645323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524403" y="-223496"/>
              <a:ext cx="9743546" cy="1422083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3001" y="-147833"/>
              <a:ext cx="9846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GIẢI HỆ PHƯƠNG TRÌNH BẰNG PHƯƠNG PHÁP </a:t>
              </a:r>
              <a:r>
                <a:rPr kumimoji="0" lang="vi-VN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CỘNG ĐẠI SỐ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1804537"/>
                <a:ext cx="8811491" cy="1190839"/>
              </a:xfrm>
              <a:prstGeom prst="rect">
                <a:avLst/>
              </a:prstGeom>
              <a:blipFill>
                <a:blip r:embed="rId4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3006" y="2847967"/>
            <a:ext cx="11325988" cy="358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endParaRPr kumimoji="0" lang="vi-VN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hệ số của y trong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và (2) có đặc điểm 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từng vế hai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của hệ (II), ta nhận được p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câu 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(II)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23420-3AF2-26A2-2DED-CC03D257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2" y="1873122"/>
            <a:ext cx="1267991" cy="913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8B3C82-A1A9-376A-9314-89120655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1745" y="5531780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5519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9C85B5-D08D-0BB5-53F8-5779D27BF50E}"/>
              </a:ext>
            </a:extLst>
          </p:cNvPr>
          <p:cNvSpPr txBox="1"/>
          <p:nvPr/>
        </p:nvSpPr>
        <p:spPr>
          <a:xfrm>
            <a:off x="471860" y="1802421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y trong hai phương trình (1) và (2) là hai số đối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8B74CA-6470-ABF3-0989-3D970B9E39D5}"/>
              </a:ext>
            </a:extLst>
          </p:cNvPr>
          <p:cNvSpPr txBox="1"/>
          <p:nvPr/>
        </p:nvSpPr>
        <p:spPr>
          <a:xfrm>
            <a:off x="471860" y="3000487"/>
            <a:ext cx="1124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Cộng từng vế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(II)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nhận được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2x = 8.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/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2x = 8 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x = 4.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 : 4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=7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(II)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đã cho có nghiệm (x;y) = (4;3)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E16DB1-DCC5-A12A-9494-C0B24E7F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60" y="4198553"/>
                <a:ext cx="11248280" cy="2062103"/>
              </a:xfrm>
              <a:prstGeom prst="rect">
                <a:avLst/>
              </a:prstGeom>
              <a:blipFill>
                <a:blip r:embed="rId4"/>
                <a:stretch>
                  <a:fillRect l="-1354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/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(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I)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5FB8F8-DCF0-A446-EC4B-1EDF93FB8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490733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0AE88A-6859-49D8-37F3-8613CFF1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82" y="559318"/>
            <a:ext cx="1267991" cy="913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C2764-1155-9DE2-82CE-014E45A9E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953" y="5297463"/>
            <a:ext cx="2328874" cy="1335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50557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/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=−9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=−5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7B58D8-E8F9-6946-17D2-3800A854C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0"/>
                <a:ext cx="10917381" cy="1520416"/>
              </a:xfrm>
              <a:prstGeom prst="rect">
                <a:avLst/>
              </a:prstGeom>
              <a:blipFill>
                <a:blip r:embed="rId4"/>
                <a:stretch>
                  <a:fillRect l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/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(1) và (2)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D7C0AD-295E-4820-77AC-C84C449D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9" y="2037616"/>
                <a:ext cx="11631097" cy="1077218"/>
              </a:xfrm>
              <a:prstGeom prst="rect">
                <a:avLst/>
              </a:prstGeom>
              <a:blipFill>
                <a:blip r:embed="rId5"/>
                <a:stretch>
                  <a:fillRect l="-1363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/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−8=−5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</a:t>
                </a:r>
                <a:r>
                  <a:rPr lang="en-US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3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(1;-2)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4074A2-B73F-7436-3E5C-DE938598C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8" y="4021137"/>
                <a:ext cx="11631097" cy="2062103"/>
              </a:xfrm>
              <a:prstGeom prst="rect">
                <a:avLst/>
              </a:prstGeom>
              <a:blipFill>
                <a:blip r:embed="rId6"/>
                <a:stretch>
                  <a:fillRect l="-1363" t="-4142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/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(2)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d>
                      <m:dPr>
                        <m:ctrlPr>
                          <a:rPr lang="vi-VN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DD5B6-7453-941E-BEF9-36194D304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3235593"/>
                <a:ext cx="11631097" cy="584775"/>
              </a:xfrm>
              <a:prstGeom prst="rect">
                <a:avLst/>
              </a:prstGeom>
              <a:blipFill>
                <a:blip r:embed="rId7"/>
                <a:stretch>
                  <a:fillRect l="-131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57A3BF4-CFF8-79C9-8F40-62ECD15DB57C}"/>
              </a:ext>
            </a:extLst>
          </p:cNvPr>
          <p:cNvSpPr txBox="1"/>
          <p:nvPr/>
        </p:nvSpPr>
        <p:spPr>
          <a:xfrm>
            <a:off x="560903" y="1471603"/>
            <a:ext cx="123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64864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048" y="704992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/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Giải: </a:t>
                </a:r>
              </a:p>
              <a:p>
                <a:pPr lvl="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từng vế hai phương trình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(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ta nhận được phương trình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tức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vào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ta được: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.1</m:t>
                    </m:r>
                    <m:r>
                      <a:rPr lang="vi-VN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(3)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vi-VN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(1;-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5B6ABE-C625-4504-E4B6-88A7E9B15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3" y="2093944"/>
                <a:ext cx="11631097" cy="4031873"/>
              </a:xfrm>
              <a:prstGeom prst="rect">
                <a:avLst/>
              </a:prstGeom>
              <a:blipFill>
                <a:blip r:embed="rId5"/>
                <a:stretch>
                  <a:fillRect l="-1310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F9D160D-F0F7-3E1E-E766-92A3C0847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497" y="5124716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709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76" y="275529"/>
            <a:ext cx="3816016" cy="772028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975563" y="-95771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B4D3A1F-1519-70D7-3E44-C58B9E2BE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46" y="1231112"/>
            <a:ext cx="115326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Nếu hệ số của cùng một ẩn của hai phương trình là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đối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cộng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 Nếu hệ số của cùng một ẩn của hai phương trình là hai số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bằng nhau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thì ta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trừ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theo từng vế hai phương trình.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Cloud Callout 13">
            <a:extLst>
              <a:ext uri="{FF2B5EF4-FFF2-40B4-BE49-F238E27FC236}">
                <a16:creationId xmlns:a16="http://schemas.microsoft.com/office/drawing/2014/main" id="{A928D1B3-83D7-AF6E-717C-9462BB13D3AA}"/>
              </a:ext>
            </a:extLst>
          </p:cNvPr>
          <p:cNvSpPr/>
          <p:nvPr/>
        </p:nvSpPr>
        <p:spPr>
          <a:xfrm>
            <a:off x="3200400" y="3466715"/>
            <a:ext cx="8561529" cy="3289256"/>
          </a:xfrm>
          <a:prstGeom prst="cloudCallout">
            <a:avLst>
              <a:gd name="adj1" fmla="val -81550"/>
              <a:gd name="adj2" fmla="val 37492"/>
            </a:avLst>
          </a:prstGeom>
          <a:solidFill>
            <a:srgbClr val="F182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nl-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 hệ số của cùng một ẩn của hai phương trình không đối nhau cũng không bằng nhau thì ta làm thế nào?</a:t>
            </a:r>
            <a:endParaRPr lang="en-US" sz="3200" dirty="0">
              <a:solidFill>
                <a:schemeClr val="bg1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6209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748578" y="248788"/>
            <a:ext cx="4927600" cy="707886"/>
            <a:chOff x="3632200" y="425718"/>
            <a:chExt cx="4927600" cy="707886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02456" y="425718"/>
              <a:ext cx="3187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KHỞI ĐỘNG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354DE2DE-0B85-9796-C2BD-85A3CDE0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56" y="798219"/>
            <a:ext cx="703811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Một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bán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Nhóm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đó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đã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mua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6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gồm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Giá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cốc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trân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châu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trà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sữa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phô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mai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lần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lượt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33000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, 28000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Tổng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số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tiền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khách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thanh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toán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cửa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hàng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 188000 </a:t>
            </a:r>
            <a:r>
              <a:rPr lang="en-US" sz="3600" dirty="0" err="1">
                <a:solidFill>
                  <a:srgbClr val="003399"/>
                </a:solidFill>
                <a:latin typeface="Times New Roman" pitchFamily="18" charset="0"/>
              </a:rPr>
              <a:t>đồng</a:t>
            </a:r>
            <a:r>
              <a:rPr lang="en-US" sz="3600" dirty="0">
                <a:solidFill>
                  <a:srgbClr val="0033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42CB76C-9E4E-149B-1CC2-6827A1636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98" y="5322534"/>
            <a:ext cx="11368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latin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khách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</a:rPr>
              <a:t> bao </a:t>
            </a:r>
            <a:r>
              <a:rPr lang="en-US" sz="3600" dirty="0" err="1">
                <a:latin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sữa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loại</a:t>
            </a:r>
            <a:r>
              <a:rPr lang="en-US" sz="3600" dirty="0">
                <a:latin typeface="Times New Roman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B90DC-5BAF-0144-82C1-172E679FE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892" y="886428"/>
            <a:ext cx="4339312" cy="376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A3A05-B1E7-F46F-D268-23DA10C8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3" y="4654192"/>
            <a:ext cx="2328874" cy="2203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86B941-B621-3467-DC49-C544B655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77" y="290611"/>
            <a:ext cx="1187450" cy="890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/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61A62C-B167-8BE7-00F4-E7C43850E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97" y="119031"/>
                <a:ext cx="11288685" cy="1233799"/>
              </a:xfrm>
              <a:prstGeom prst="rect">
                <a:avLst/>
              </a:prstGeom>
              <a:blipFill>
                <a:blip r:embed="rId3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2C653E-0AF5-554F-C999-0F86D2A0F57B}"/>
              </a:ext>
            </a:extLst>
          </p:cNvPr>
          <p:cNvSpPr txBox="1"/>
          <p:nvPr/>
        </p:nvSpPr>
        <p:spPr>
          <a:xfrm>
            <a:off x="471860" y="1563966"/>
            <a:ext cx="11248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a)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 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vế của phương trình (1)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(2)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 trình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III.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387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6CEEC7-4743-6D8F-8844-F319F99B4BEE}"/>
              </a:ext>
            </a:extLst>
          </p:cNvPr>
          <p:cNvSpPr txBox="1"/>
          <p:nvPr/>
        </p:nvSpPr>
        <p:spPr>
          <a:xfrm>
            <a:off x="492961" y="1316050"/>
            <a:ext cx="119591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HD: 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hệ số của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trong hai phương trình (1) và (2)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/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=−9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+14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=−20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42ADB2-88DA-E9DE-C5CA-6D3F68741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1" y="2354622"/>
                <a:ext cx="11523431" cy="1535998"/>
              </a:xfrm>
              <a:prstGeom prst="rect">
                <a:avLst/>
              </a:prstGeom>
              <a:blipFill>
                <a:blip r:embed="rId2"/>
                <a:stretch>
                  <a:fillRect l="-1376" t="-5556" r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/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=−29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Suy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ra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908052-5022-D8A5-FBA4-C758D5B41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62" y="3683005"/>
                <a:ext cx="11523431" cy="1077218"/>
              </a:xfrm>
              <a:prstGeom prst="rect">
                <a:avLst/>
              </a:prstGeom>
              <a:blipFill>
                <a:blip r:embed="rId3"/>
                <a:stretch>
                  <a:fillRect l="-137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/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=−3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(1;-1)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3639E8-95A3-E817-6F81-C4F643D09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4659960"/>
                <a:ext cx="11523431" cy="2062103"/>
              </a:xfrm>
              <a:prstGeom prst="rect">
                <a:avLst/>
              </a:prstGeom>
              <a:blipFill>
                <a:blip r:embed="rId4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/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=−3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+7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=−10     (2)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       (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𝐼𝐼𝐼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   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80B9D0-5AB5-2F6C-1F1B-9A930533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36057"/>
                <a:ext cx="11288685" cy="1233799"/>
              </a:xfrm>
              <a:prstGeom prst="rect">
                <a:avLst/>
              </a:prstGeom>
              <a:blipFill>
                <a:blip r:embed="rId5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057613-EF86-E358-D516-3AC907B2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36" y="230733"/>
            <a:ext cx="1187450" cy="8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708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H_Other_5"/>
          <p:cNvSpPr/>
          <p:nvPr>
            <p:custDataLst>
              <p:tags r:id="rId2"/>
            </p:custDataLst>
          </p:nvPr>
        </p:nvSpPr>
        <p:spPr>
          <a:xfrm rot="18900000">
            <a:off x="-204873" y="374776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MH_Other_6"/>
          <p:cNvSpPr/>
          <p:nvPr>
            <p:custDataLst>
              <p:tags r:id="rId3"/>
            </p:custDataLst>
          </p:nvPr>
        </p:nvSpPr>
        <p:spPr>
          <a:xfrm rot="2149474">
            <a:off x="1457217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/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Ví dụ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5: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=4      (1)</m:t>
                            </m:r>
                          </m:e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=−7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9AFEAE3-F447-C1CA-ECE3-03F9B6C2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71" y="-100340"/>
                <a:ext cx="10917381" cy="1520416"/>
              </a:xfrm>
              <a:prstGeom prst="rect">
                <a:avLst/>
              </a:prstGeom>
              <a:blipFill>
                <a:blip r:embed="rId6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/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vế của phương trình (1)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=8      (3)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6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=−21     (4)</m:t>
                            </m:r>
                          </m:e>
                        </m:eqAr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B79E9A-5821-71F8-D6E2-11B134F34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1269601"/>
                <a:ext cx="11523431" cy="2028440"/>
              </a:xfrm>
              <a:prstGeom prst="rect">
                <a:avLst/>
              </a:prstGeom>
              <a:blipFill>
                <a:blip r:embed="rId7"/>
                <a:stretch>
                  <a:fillRect l="-1376" t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/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 phương trình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và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=−13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𝑆𝑢𝑦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𝑟𝑎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=−1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1EE5BB-9BC6-B47F-995D-2F454179A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3" y="3253418"/>
                <a:ext cx="11523431" cy="1077218"/>
              </a:xfrm>
              <a:prstGeom prst="rect">
                <a:avLst/>
              </a:prstGeom>
              <a:blipFill>
                <a:blip r:embed="rId8"/>
                <a:stretch>
                  <a:fillRect l="-1376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/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𝑦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/>
                      </a:rPr>
                      <m:t>=−1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 trình (1)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ta </a:t>
                </a:r>
                <a:r>
                  <a:rPr lang="en-US" sz="3200" noProof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3200" noProof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						                             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=6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                                                                                                 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=2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x;y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= (2;-1)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8A6379-A2DA-F55D-D33B-7218C2DDB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2" y="4330636"/>
                <a:ext cx="11523431" cy="2062103"/>
              </a:xfrm>
              <a:prstGeom prst="rect">
                <a:avLst/>
              </a:prstGeom>
              <a:blipFill>
                <a:blip r:embed="rId9"/>
                <a:stretch>
                  <a:fillRect l="-1376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5373201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D556F6-78D6-40A2-D30D-77BFE19B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3" y="102599"/>
            <a:ext cx="11890524" cy="2949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AA5A6-25F7-20BA-7FF0-F5B80FB9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3" y="3051810"/>
            <a:ext cx="1189052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605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32F43-6776-D8D1-C8C5-FDEA1951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0" y="79969"/>
            <a:ext cx="11814003" cy="197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/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vở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thứ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(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8AD64-FE4F-58C2-59A1-B7B08A1C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3" y="1948898"/>
                <a:ext cx="11523431" cy="461665"/>
              </a:xfrm>
              <a:prstGeom prst="rect">
                <a:avLst/>
              </a:prstGeom>
              <a:blipFill>
                <a:blip r:embed="rId3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EF281F-6CB3-2E56-0893-9A504D37DF85}"/>
              </a:ext>
            </a:extLst>
          </p:cNvPr>
          <p:cNvSpPr txBox="1"/>
          <p:nvPr/>
        </p:nvSpPr>
        <p:spPr>
          <a:xfrm>
            <a:off x="300672" y="2389134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x + y = 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A4BF2-2593-3D0C-E3CA-D034EFF97F1B}"/>
              </a:ext>
            </a:extLst>
          </p:cNvPr>
          <p:cNvSpPr txBox="1"/>
          <p:nvPr/>
        </p:nvSpPr>
        <p:spPr>
          <a:xfrm>
            <a:off x="334283" y="2787910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8000x + 9000y = 4200000 hay 8x + 9y = 4200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/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=500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</m:t>
                            </m:r>
                          </m:e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+9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=4200     (2)    </m:t>
                            </m:r>
                          </m:e>
                        </m:eqAr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E6A94A-1255-5E94-D268-1EC7B5F52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1" y="3137301"/>
                <a:ext cx="11523431" cy="805670"/>
              </a:xfrm>
              <a:prstGeom prst="rect">
                <a:avLst/>
              </a:prstGeom>
              <a:blipFill>
                <a:blip r:embed="rId4"/>
                <a:stretch>
                  <a:fillRect l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/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7185F0-DB77-5ECE-2DAE-B033A42F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3798004"/>
                <a:ext cx="11523431" cy="461665"/>
              </a:xfrm>
              <a:prstGeom prst="rect">
                <a:avLst/>
              </a:prstGeom>
              <a:blipFill>
                <a:blip r:embed="rId5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/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ta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 8(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500−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)+9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=4200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+mn-cs"/>
                </a:endParaRPr>
              </a:p>
              <a:p>
                <a:pPr lvl="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40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00−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+9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=4200</m:t>
                    </m:r>
                  </m:oMath>
                </a14:m>
                <a:endParaRPr lang="en-US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=200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39D58D-FE84-1A22-55B8-FA63F8206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4289669"/>
                <a:ext cx="11523431" cy="1200329"/>
              </a:xfrm>
              <a:prstGeom prst="rect">
                <a:avLst/>
              </a:prstGeom>
              <a:blipFill>
                <a:blip r:embed="rId6"/>
                <a:stretch>
                  <a:fillRect l="-793" t="-4061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/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200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=500−200=300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7C36C1-412B-B6BE-7D6C-B5DF8D7F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8" y="5289165"/>
                <a:ext cx="11523431" cy="461665"/>
              </a:xfrm>
              <a:prstGeom prst="rect">
                <a:avLst/>
              </a:prstGeom>
              <a:blipFill>
                <a:blip r:embed="rId7"/>
                <a:stretch>
                  <a:fillRect l="-79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/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)=(300;200)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2EAEA4-71AA-3933-8FF5-65D520BF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6" y="5778780"/>
                <a:ext cx="11523431" cy="461665"/>
              </a:xfrm>
              <a:prstGeom prst="rect">
                <a:avLst/>
              </a:prstGeom>
              <a:blipFill>
                <a:blip r:embed="rId8"/>
                <a:stretch>
                  <a:fillRect l="-79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552AFAB-68BC-0E9A-9664-CF4B66A989C5}"/>
              </a:ext>
            </a:extLst>
          </p:cNvPr>
          <p:cNvSpPr txBox="1"/>
          <p:nvPr/>
        </p:nvSpPr>
        <p:spPr>
          <a:xfrm>
            <a:off x="367897" y="6240445"/>
            <a:ext cx="11523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4282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7AEAB-51A7-D5D0-ADAA-AE29124D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8" y="247979"/>
            <a:ext cx="10536120" cy="1409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E099A-91D4-BF81-011D-64F312166A9D}"/>
              </a:ext>
            </a:extLst>
          </p:cNvPr>
          <p:cNvSpPr txBox="1"/>
          <p:nvPr/>
        </p:nvSpPr>
        <p:spPr>
          <a:xfrm>
            <a:off x="180665" y="6104351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/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(1)    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𝑦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(2)   </m:t>
                              </m:r>
                            </m:e>
                          </m:eqAr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1D862-F960-4B69-C709-490B85BA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716" y="1866558"/>
                <a:ext cx="2612204" cy="924548"/>
              </a:xfrm>
              <a:prstGeom prst="rect">
                <a:avLst/>
              </a:prstGeom>
              <a:blipFill>
                <a:blip r:embed="rId3"/>
                <a:stretch>
                  <a:fillRect r="-26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/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hay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DF74C6-5147-8A61-DF3F-5CEE4B674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2" y="1866176"/>
                <a:ext cx="11523431" cy="896464"/>
              </a:xfrm>
              <a:prstGeom prst="rect">
                <a:avLst/>
              </a:prstGeom>
              <a:blipFill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/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4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nhân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3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−8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(3)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−9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=−6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   (4)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9BDA0-91B9-1B67-4ECB-E349B4BF4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1" y="2736696"/>
                <a:ext cx="11523431" cy="1355436"/>
              </a:xfrm>
              <a:prstGeom prst="rect">
                <a:avLst/>
              </a:prstGeom>
              <a:blipFill>
                <a:blip r:embed="rId5"/>
                <a:stretch>
                  <a:fillRect l="-317" t="-4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/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Trừ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vế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(3)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(4)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 y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BAEAA9-9D97-05CF-65FC-CE5C0A62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3963210"/>
                <a:ext cx="11523431" cy="523220"/>
              </a:xfrm>
              <a:prstGeom prst="rect">
                <a:avLst/>
              </a:prstGeom>
              <a:blipFill>
                <a:blip r:embed="rId6"/>
                <a:stretch>
                  <a:fillRect l="-37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ED5F00-2FAC-7C60-FFCA-97463E4123E2}"/>
              </a:ext>
            </a:extLst>
          </p:cNvPr>
          <p:cNvSpPr txBox="1"/>
          <p:nvPr/>
        </p:nvSpPr>
        <p:spPr>
          <a:xfrm>
            <a:off x="257473" y="4530435"/>
            <a:ext cx="11523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y=6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(1)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3x – 12 =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						                    3x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					                      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4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43B349-52C6-4777-D445-F0A80361ED64}"/>
              </a:ext>
            </a:extLst>
          </p:cNvPr>
          <p:cNvSpPr txBox="1"/>
          <p:nvPr/>
        </p:nvSpPr>
        <p:spPr>
          <a:xfrm>
            <a:off x="257473" y="5697825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x;y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)=(4;6)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/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luật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bảo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toàn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Fe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O,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: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 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+2=3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38BBA5-B9A1-5A69-87D9-9F1B74C60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6" y="1124764"/>
                <a:ext cx="11523431" cy="896464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/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→6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07DCE6-EC17-899A-C1B0-8F5D6847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860" y="6148356"/>
                <a:ext cx="60977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60376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581400" y="198743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CẦN NHỚ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05972" y="695979"/>
            <a:ext cx="8534400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85800" y="1280159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143000" y="1708227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>
            <a:off x="3034552" y="2033199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1723911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1143000" y="2346959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2900088" y="265804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3810000" y="2346959"/>
            <a:ext cx="556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21360" y="2852104"/>
            <a:ext cx="112775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5029200" y="427885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1600200" y="3810000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1306512" y="4580843"/>
            <a:ext cx="7445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898" name="Text Box 34"/>
          <p:cNvSpPr txBox="1">
            <a:spLocks noChangeArrowheads="1"/>
          </p:cNvSpPr>
          <p:nvPr/>
        </p:nvSpPr>
        <p:spPr bwMode="auto">
          <a:xfrm>
            <a:off x="903695" y="5534950"/>
            <a:ext cx="10118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585AF030-8397-1108-3729-278E132640C9}"/>
              </a:ext>
            </a:extLst>
          </p:cNvPr>
          <p:cNvSpPr/>
          <p:nvPr/>
        </p:nvSpPr>
        <p:spPr>
          <a:xfrm>
            <a:off x="7447542" y="924192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hệ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PP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36869" grpId="0"/>
      <p:bldP spid="36878" grpId="0"/>
      <p:bldP spid="36879" grpId="0"/>
      <p:bldP spid="36880" grpId="0" animBg="1"/>
      <p:bldP spid="36881" grpId="0"/>
      <p:bldP spid="36882" grpId="0"/>
      <p:bldP spid="36883" grpId="0" animBg="1"/>
      <p:bldP spid="36884" grpId="0"/>
      <p:bldP spid="36885" grpId="0"/>
      <p:bldP spid="36895" grpId="0" animBg="1"/>
      <p:bldP spid="36896" grpId="0"/>
      <p:bldP spid="36897" grpId="0"/>
      <p:bldP spid="36898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584695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40263" y="-322758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523" y="110487"/>
            <a:ext cx="419456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/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Gọi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cốc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khách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mua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x,y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𝑁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&lt;6)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1D841-2BF5-6EC0-C3E9-67A522EDB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4" y="709607"/>
                <a:ext cx="11429626" cy="954107"/>
              </a:xfrm>
              <a:prstGeom prst="rect">
                <a:avLst/>
              </a:prstGeom>
              <a:blipFill>
                <a:blip r:embed="rId6"/>
                <a:stretch>
                  <a:fillRect l="-1120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F703AB3-D262-7C96-F929-73E3BA2736EA}"/>
              </a:ext>
            </a:extLst>
          </p:cNvPr>
          <p:cNvSpPr txBox="1"/>
          <p:nvPr/>
        </p:nvSpPr>
        <p:spPr>
          <a:xfrm>
            <a:off x="344740" y="1499850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x+y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06EDE-2755-2D83-A3FA-D615E9979944}"/>
              </a:ext>
            </a:extLst>
          </p:cNvPr>
          <p:cNvSpPr txBox="1"/>
          <p:nvPr/>
        </p:nvSpPr>
        <p:spPr>
          <a:xfrm>
            <a:off x="450087" y="1903883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33000x+28000y = 188000 hay 33x+28y = 188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/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=6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     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(1) 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33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+18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=188     (2)    </m:t>
                            </m:r>
                          </m:e>
                        </m:eqAr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 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1AAA43-2F79-8D40-9601-4F425C82B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6" y="2229120"/>
                <a:ext cx="11523431" cy="924548"/>
              </a:xfrm>
              <a:prstGeom prst="rect">
                <a:avLst/>
              </a:prstGeom>
              <a:blipFill>
                <a:blip r:embed="rId7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/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57A3AF-2427-E315-7BD1-A6E37270A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27" y="3122891"/>
                <a:ext cx="11523431" cy="523220"/>
              </a:xfrm>
              <a:prstGeom prst="rect">
                <a:avLst/>
              </a:prstGeom>
              <a:blipFill>
                <a:blip r:embed="rId8"/>
                <a:stretch>
                  <a:fillRect l="-11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/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(2): 33(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6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)+28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198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+28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=188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                          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=−10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79905B-876B-A7CD-600B-C7653478C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40" y="3577672"/>
                <a:ext cx="11523431" cy="1815882"/>
              </a:xfrm>
              <a:prstGeom prst="rect">
                <a:avLst/>
              </a:prstGeom>
              <a:blipFill>
                <a:blip r:embed="rId9"/>
                <a:stretch>
                  <a:fillRect l="-1111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/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y =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(1):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=6−2=4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AC6A01-4722-21B4-8955-7FCC6C710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91" y="5209868"/>
                <a:ext cx="11523431" cy="523220"/>
              </a:xfrm>
              <a:prstGeom prst="rect">
                <a:avLst/>
              </a:prstGeom>
              <a:blipFill>
                <a:blip r:embed="rId10"/>
                <a:stretch>
                  <a:fillRect l="-111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/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hệ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)=(4;2)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63816D-2E3E-05AB-A699-5C494BDB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89" y="5699483"/>
                <a:ext cx="11523431" cy="523220"/>
              </a:xfrm>
              <a:prstGeom prst="rect">
                <a:avLst/>
              </a:prstGeom>
              <a:blipFill>
                <a:blip r:embed="rId11"/>
                <a:stretch>
                  <a:fillRect l="-111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830EC00-5319-19A7-16EC-AA2F06BC0959}"/>
              </a:ext>
            </a:extLst>
          </p:cNvPr>
          <p:cNvSpPr txBox="1"/>
          <p:nvPr/>
        </p:nvSpPr>
        <p:spPr>
          <a:xfrm>
            <a:off x="450090" y="6161148"/>
            <a:ext cx="11523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244BD41C-6ACF-F44B-97E1-760A4D9214C9}"/>
              </a:ext>
            </a:extLst>
          </p:cNvPr>
          <p:cNvSpPr/>
          <p:nvPr/>
        </p:nvSpPr>
        <p:spPr>
          <a:xfrm>
            <a:off x="7821931" y="2307915"/>
            <a:ext cx="4370069" cy="2242170"/>
          </a:xfrm>
          <a:prstGeom prst="cloudCallout">
            <a:avLst>
              <a:gd name="adj1" fmla="val 44328"/>
              <a:gd name="adj2" fmla="val 88536"/>
            </a:avLst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B371-3A67-2A8C-C8B1-C23EADDE14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2063" y="5180737"/>
            <a:ext cx="1566808" cy="1560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44811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137060" y="229008"/>
            <a:ext cx="11962791" cy="981213"/>
          </a:xfrm>
          <a:custGeom>
            <a:avLst/>
            <a:gdLst>
              <a:gd name="T0" fmla="*/ 3696 w 3696"/>
              <a:gd name="T1" fmla="*/ 364 h 364"/>
              <a:gd name="T2" fmla="*/ 0 w 3696"/>
              <a:gd name="T3" fmla="*/ 364 h 364"/>
              <a:gd name="T4" fmla="*/ 163 w 3696"/>
              <a:gd name="T5" fmla="*/ 183 h 364"/>
              <a:gd name="T6" fmla="*/ 0 w 3696"/>
              <a:gd name="T7" fmla="*/ 0 h 364"/>
              <a:gd name="T8" fmla="*/ 3696 w 3696"/>
              <a:gd name="T9" fmla="*/ 0 h 364"/>
              <a:gd name="T10" fmla="*/ 3502 w 3696"/>
              <a:gd name="T11" fmla="*/ 183 h 364"/>
              <a:gd name="T12" fmla="*/ 3696 w 3696"/>
              <a:gd name="T13" fmla="*/ 364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96" h="364">
                <a:moveTo>
                  <a:pt x="3696" y="364"/>
                </a:moveTo>
                <a:lnTo>
                  <a:pt x="0" y="364"/>
                </a:lnTo>
                <a:lnTo>
                  <a:pt x="163" y="183"/>
                </a:lnTo>
                <a:lnTo>
                  <a:pt x="0" y="0"/>
                </a:lnTo>
                <a:lnTo>
                  <a:pt x="3696" y="0"/>
                </a:lnTo>
                <a:lnTo>
                  <a:pt x="3502" y="183"/>
                </a:lnTo>
                <a:lnTo>
                  <a:pt x="3696" y="36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文本框 16"/>
          <p:cNvSpPr txBox="1"/>
          <p:nvPr/>
        </p:nvSpPr>
        <p:spPr>
          <a:xfrm>
            <a:off x="887156" y="145873"/>
            <a:ext cx="1068106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III. SỬ DỤNG MÁY TÍNH CẦM TAY ĐỂ TÌM NGHIỆM </a:t>
            </a: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CỦA HỆ HAI PHƯƠNG TRÌNH BẬC NHẤT HAI ẨN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1D881-BC27-9B80-89BD-A7ECA827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0" y="1210221"/>
            <a:ext cx="11640549" cy="1771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C0D8D-B8EA-0DBF-5EEC-37C66822E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66" y="2933175"/>
            <a:ext cx="11593543" cy="88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5735A-EDC6-FF9A-27F0-8D764A76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5" y="3500308"/>
            <a:ext cx="6745075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7587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0399" y="140301"/>
            <a:ext cx="3147078" cy="789071"/>
          </a:xfrm>
          <a:prstGeom prst="rect">
            <a:avLst/>
          </a:prstGeom>
        </p:spPr>
      </p:pic>
      <p:sp>
        <p:nvSpPr>
          <p:cNvPr id="27" name="TextBox 4"/>
          <p:cNvSpPr txBox="1"/>
          <p:nvPr/>
        </p:nvSpPr>
        <p:spPr>
          <a:xfrm>
            <a:off x="-166255" y="-191715"/>
            <a:ext cx="4348401" cy="920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9358" y="929372"/>
            <a:ext cx="1093468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hệ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: 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/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=1      </m:t>
                              </m:r>
                            </m: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−6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𝑦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cs typeface="+mn-cs"/>
                                </a:rPr>
                                <m:t>=3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A4309B-BF49-4217-E275-516EACBFC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964" y="728858"/>
                <a:ext cx="2282118" cy="9161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49520476"/>
      </p:ext>
    </p:extLst>
  </p:cSld>
  <p:clrMapOvr>
    <a:masterClrMapping/>
  </p:clrMapOvr>
  <p:transition spd="slow" advTm="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28969" y="2967163"/>
            <a:ext cx="9934061" cy="16426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GIẢI HỆ HAI PHƯƠNG TRÌNH BẬC NHẤT HAI ẨN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40" y="1746096"/>
            <a:ext cx="2884124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b="1" dirty="0" err="1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Bài</a:t>
            </a:r>
            <a:r>
              <a:rPr lang="en-US" altLang="zh-CN" sz="88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 3</a:t>
            </a:r>
            <a:endParaRPr lang="zh-CN" altLang="en-US" sz="88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-343768" y="-33142"/>
            <a:ext cx="2892893" cy="2490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253519" y="-64561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160" y="4754693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420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23584" y="2476530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F7E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LUYỆN TẬP</a:t>
            </a:r>
            <a:endParaRPr lang="zh-CN" altLang="en-US" sz="6000" b="1" dirty="0">
              <a:solidFill>
                <a:srgbClr val="F7E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944600" y="701357"/>
            <a:ext cx="2892893" cy="2490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914" y="3952316"/>
            <a:ext cx="2422399" cy="20547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5023">
            <a:off x="7820607" y="898473"/>
            <a:ext cx="2863123" cy="16952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654" y="3892981"/>
            <a:ext cx="1803546" cy="19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18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92869" y="2712379"/>
            <a:ext cx="2617206" cy="127838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4979341" y="2439668"/>
            <a:ext cx="2233325" cy="299466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4289958" y="4480994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7384349" y="2916846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7420025" y="4390946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0189" y="2712379"/>
            <a:ext cx="3199604" cy="1341925"/>
            <a:chOff x="56189" y="2712378"/>
            <a:chExt cx="3199604" cy="1341925"/>
          </a:xfrm>
        </p:grpSpPr>
        <p:sp>
          <p:nvSpPr>
            <p:cNvPr id="3" name="Rounded Rectangle 2"/>
            <p:cNvSpPr/>
            <p:nvPr/>
          </p:nvSpPr>
          <p:spPr>
            <a:xfrm>
              <a:off x="61015" y="2712378"/>
              <a:ext cx="2617206" cy="134192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entury Schoolbook"/>
              </a:endParaRPr>
            </a:p>
          </p:txBody>
        </p:sp>
        <p:grpSp>
          <p:nvGrpSpPr>
            <p:cNvPr id="13" name="组合 78"/>
            <p:cNvGrpSpPr/>
            <p:nvPr/>
          </p:nvGrpSpPr>
          <p:grpSpPr>
            <a:xfrm rot="10800000">
              <a:off x="2730282" y="3006895"/>
              <a:ext cx="525511" cy="494909"/>
              <a:chOff x="5758372" y="2313737"/>
              <a:chExt cx="525579" cy="371182"/>
            </a:xfrm>
            <a:solidFill>
              <a:schemeClr val="tx2"/>
            </a:solidFill>
          </p:grpSpPr>
          <p:sp>
            <p:nvSpPr>
              <p:cNvPr id="14" name="等腰三角形 79"/>
              <p:cNvSpPr/>
              <p:nvPr/>
            </p:nvSpPr>
            <p:spPr>
              <a:xfrm rot="5400000">
                <a:off x="5732774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  <p:sp>
            <p:nvSpPr>
              <p:cNvPr id="15" name="等腰三角形 80"/>
              <p:cNvSpPr/>
              <p:nvPr/>
            </p:nvSpPr>
            <p:spPr>
              <a:xfrm rot="5400000">
                <a:off x="5938368" y="2339335"/>
                <a:ext cx="371182" cy="31998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D20402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189" y="2925443"/>
              <a:ext cx="2727294" cy="984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8" tIns="60955" rIns="121908" bIns="60955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PT (I)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PP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endParaRPr lang="en-US" sz="2800" dirty="0">
                <a:solidFill>
                  <a:prstClr val="white"/>
                </a:solidFill>
                <a:latin typeface="Century Schoolbook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945535" y="2859471"/>
            <a:ext cx="264294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79932" y="576820"/>
            <a:ext cx="6392669" cy="683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4174"/>
            <a:ext cx="1508859" cy="1586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(I)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=−6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−2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</a:rPr>
                  <a:t>  và  (II)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=2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8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+2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9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9931" y="1454725"/>
                <a:ext cx="6392669" cy="916148"/>
              </a:xfrm>
              <a:prstGeom prst="rect">
                <a:avLst/>
              </a:prstGeom>
              <a:blipFill>
                <a:blip r:embed="rId4"/>
                <a:stretch>
                  <a:fillRect l="-15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5257800" y="2996626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6331715" y="432870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5" name="Text Box 18"/>
          <p:cNvSpPr txBox="1">
            <a:spLocks noChangeArrowheads="1"/>
          </p:cNvSpPr>
          <p:nvPr/>
        </p:nvSpPr>
        <p:spPr bwMode="auto">
          <a:xfrm>
            <a:off x="6215424" y="2937830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5350351" y="4346012"/>
            <a:ext cx="62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35233" y="4214892"/>
            <a:ext cx="2617206" cy="13419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992869" y="4214892"/>
            <a:ext cx="2617206" cy="13419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 (II)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PP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800" dirty="0">
              <a:solidFill>
                <a:prstClr val="white"/>
              </a:solidFill>
              <a:latin typeface="Century Schoolbook"/>
            </a:endParaRPr>
          </a:p>
          <a:p>
            <a:pPr algn="ctr"/>
            <a:endParaRPr lang="en-US" sz="240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b="1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5336465" y="5434334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8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179" name="Donut 178"/>
          <p:cNvSpPr/>
          <p:nvPr/>
        </p:nvSpPr>
        <p:spPr>
          <a:xfrm>
            <a:off x="5338810" y="5434333"/>
            <a:ext cx="1595390" cy="1307630"/>
          </a:xfrm>
          <a:prstGeom prst="donut">
            <a:avLst>
              <a:gd name="adj" fmla="val 16881"/>
            </a:avLst>
          </a:prstGeom>
          <a:solidFill>
            <a:srgbClr val="006600"/>
          </a:solidFill>
          <a:ln w="25400" cap="flat" cmpd="sng" algn="ctr">
            <a:solidFill>
              <a:schemeClr val="accent2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9144001" y="5689765"/>
            <a:ext cx="1319213" cy="69533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000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5"/>
          <p:cNvSpPr>
            <a:spLocks noChangeArrowheads="1"/>
          </p:cNvSpPr>
          <p:nvPr/>
        </p:nvSpPr>
        <p:spPr bwMode="auto">
          <a:xfrm>
            <a:off x="4307483" y="76200"/>
            <a:ext cx="3150592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LUYỆN TẬP</a:t>
            </a:r>
          </a:p>
        </p:txBody>
      </p:sp>
      <p:pic>
        <p:nvPicPr>
          <p:cNvPr id="182" name="Picture 26" descr="XLIGHT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530975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1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2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4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8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9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2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4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9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1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2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4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8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9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1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2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4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5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8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8277213" y="173496"/>
            <a:ext cx="2071688" cy="4431309"/>
            <a:chOff x="4648200" y="565737"/>
            <a:chExt cx="2762250" cy="4431309"/>
          </a:xfrm>
        </p:grpSpPr>
        <p:pic>
          <p:nvPicPr>
            <p:cNvPr id="71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6573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4" descr="Wooden nature blank board stock vector. Illustration of drawing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0125" y1="79769" x2="10125" y2="79769"/>
                          <a14:foregroundMark x1="4750" y1="69750" x2="2125" y2="91329"/>
                          <a14:foregroundMark x1="82875" y1="70906" x2="80500" y2="89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106517"/>
              <a:ext cx="2762250" cy="189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9" descr="001[1]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290016"/>
            <a:ext cx="11430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26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25" y="20615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259" y="1970900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77" y="6675713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034" y="1157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3061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Ảnh động trang trí (1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66" y="6684724"/>
            <a:ext cx="28575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0464" y="4911069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2828" y="1855848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4" descr="Ảnh động trang trí (13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7623" y="4796017"/>
            <a:ext cx="3810000" cy="12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0" y="441897"/>
            <a:ext cx="1828958" cy="1268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91" y="1608944"/>
            <a:ext cx="1828958" cy="153022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31" y="2867205"/>
            <a:ext cx="1748653" cy="14630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4400" y="914400"/>
            <a:ext cx="7729538" cy="3764342"/>
            <a:chOff x="-966384" y="-112641"/>
            <a:chExt cx="7729538" cy="3764342"/>
          </a:xfrm>
        </p:grpSpPr>
        <p:pic>
          <p:nvPicPr>
            <p:cNvPr id="54" name="Picture 12" descr="2019 的 Wooden Hanging With Tropical, Wood, Wood Decoration ...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6384" y="-112641"/>
              <a:ext cx="7729538" cy="3764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2" y="1669312"/>
              <a:ext cx="2624504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54" descr="hình nền động dây ngang đẹp 1 (109)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047" y="1597164"/>
              <a:ext cx="2519607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0" descr="Ảnh động trang trí (173)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756" y="323223"/>
              <a:ext cx="4207948" cy="420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58" y="157190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52" y="1564174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730" y="1569173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0" descr="Ảnh động trang trí (77)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482" y="1552821"/>
              <a:ext cx="1555376" cy="409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473095" y="422208"/>
            <a:ext cx="5042930" cy="66995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58634" y="1905000"/>
            <a:ext cx="5132767" cy="10772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82079" y="3479488"/>
            <a:ext cx="3668699" cy="3046563"/>
            <a:chOff x="2198701" y="1283681"/>
            <a:chExt cx="5018527" cy="4210375"/>
          </a:xfrm>
        </p:grpSpPr>
        <p:grpSp>
          <p:nvGrpSpPr>
            <p:cNvPr id="35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36" name="Google Shape;160;p1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8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39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0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1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2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3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44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45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QUAY">
              <a:hlinkClick r:id="rId21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96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rrow.wav"/>
          </p:stSnd>
        </p:sndAc>
      </p:transition>
    </mc:Choice>
    <mc:Fallback xmlns="">
      <p:transition spd="slow">
        <p:sndAc>
          <p:stSnd>
            <p:snd r:embed="rId3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1066800"/>
            <a:ext cx="7890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9871694" y="5943600"/>
            <a:ext cx="643907" cy="533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24948" y="3586967"/>
            <a:ext cx="3668699" cy="3046563"/>
            <a:chOff x="2198701" y="1283681"/>
            <a:chExt cx="5018527" cy="4210375"/>
          </a:xfrm>
        </p:grpSpPr>
        <p:grpSp>
          <p:nvGrpSpPr>
            <p:cNvPr id="8" name="Google Shape;159;p1"/>
            <p:cNvGrpSpPr/>
            <p:nvPr/>
          </p:nvGrpSpPr>
          <p:grpSpPr>
            <a:xfrm>
              <a:off x="2198701" y="1283681"/>
              <a:ext cx="4202099" cy="4210375"/>
              <a:chOff x="5423926" y="292790"/>
              <a:chExt cx="5836074" cy="5828280"/>
            </a:xfrm>
          </p:grpSpPr>
          <p:pic>
            <p:nvPicPr>
              <p:cNvPr id="12" name="Google Shape;160;p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425622" y="292790"/>
                <a:ext cx="5834378" cy="58282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Google Shape;161;p1"/>
              <p:cNvSpPr txBox="1"/>
              <p:nvPr/>
            </p:nvSpPr>
            <p:spPr>
              <a:xfrm rot="14949661">
                <a:off x="6674685" y="1227580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9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4" name="Google Shape;162;p1"/>
              <p:cNvSpPr txBox="1"/>
              <p:nvPr/>
            </p:nvSpPr>
            <p:spPr>
              <a:xfrm rot="12232592">
                <a:off x="5423926" y="2053921"/>
                <a:ext cx="2453550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5" name="Google Shape;163;p1"/>
              <p:cNvSpPr txBox="1"/>
              <p:nvPr/>
            </p:nvSpPr>
            <p:spPr>
              <a:xfrm rot="17590276">
                <a:off x="8020994" y="932290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Mất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6" name="Google Shape;164;p1"/>
              <p:cNvSpPr txBox="1"/>
              <p:nvPr/>
            </p:nvSpPr>
            <p:spPr>
              <a:xfrm rot="20155085">
                <a:off x="8917981" y="2145125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7" name="Google Shape;165;p1"/>
              <p:cNvSpPr txBox="1"/>
              <p:nvPr/>
            </p:nvSpPr>
            <p:spPr>
              <a:xfrm rot="9501114">
                <a:off x="5697322" y="3480314"/>
                <a:ext cx="2025647" cy="765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8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8" name="Google Shape;166;p1"/>
              <p:cNvSpPr txBox="1"/>
              <p:nvPr/>
            </p:nvSpPr>
            <p:spPr>
              <a:xfrm rot="6703311">
                <a:off x="6660975" y="4158924"/>
                <a:ext cx="2025647" cy="134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Thêm</a:t>
                </a:r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lượt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19" name="Google Shape;167;p1"/>
              <p:cNvSpPr txBox="1"/>
              <p:nvPr/>
            </p:nvSpPr>
            <p:spPr>
              <a:xfrm rot="3829829">
                <a:off x="8019636" y="4458531"/>
                <a:ext cx="2025647" cy="760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black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10</a:t>
                </a:r>
                <a:endParaRPr sz="20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  <p:sp>
            <p:nvSpPr>
              <p:cNvPr id="20" name="Google Shape;168;p1"/>
              <p:cNvSpPr txBox="1"/>
              <p:nvPr/>
            </p:nvSpPr>
            <p:spPr>
              <a:xfrm rot="1321648">
                <a:off x="8940448" y="3217426"/>
                <a:ext cx="2025647" cy="13541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May </a:t>
                </a:r>
                <a:r>
                  <a:rPr lang="en-US" sz="2000" b="1" dirty="0" err="1">
                    <a:solidFill>
                      <a:prstClr val="white"/>
                    </a:solidFill>
                    <a:latin typeface="Times New Roman" pitchFamily="18" charset="0"/>
                    <a:ea typeface="Tahoma"/>
                    <a:cs typeface="Times New Roman" pitchFamily="18" charset="0"/>
                    <a:sym typeface="Tahoma"/>
                  </a:rPr>
                  <a:t>mắn</a:t>
                </a:r>
                <a:endParaRPr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endParaRPr>
              </a:p>
            </p:txBody>
          </p:sp>
        </p:grpSp>
        <p:sp>
          <p:nvSpPr>
            <p:cNvPr id="10" name="Google Shape;206;p1"/>
            <p:cNvSpPr/>
            <p:nvPr/>
          </p:nvSpPr>
          <p:spPr>
            <a:xfrm rot="-5400000">
              <a:off x="6170372" y="2906190"/>
              <a:ext cx="605716" cy="99005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QUAY">
              <a:hlinkClick r:id="rId4" action="ppaction://hlinksldjump"/>
            </p:cNvPr>
            <p:cNvSpPr/>
            <p:nvPr/>
          </p:nvSpPr>
          <p:spPr>
            <a:xfrm rot="5400000">
              <a:off x="6531428" y="3094954"/>
              <a:ext cx="783772" cy="587828"/>
            </a:xfrm>
            <a:prstGeom prst="heart">
              <a:avLst/>
            </a:pr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0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5446951" y="5859319"/>
            <a:ext cx="958991" cy="6671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</p:spTree>
    <p:extLst>
      <p:ext uri="{BB962C8B-B14F-4D97-AF65-F5344CB8AC3E}">
        <p14:creationId xmlns:p14="http://schemas.microsoft.com/office/powerpoint/2010/main" val="4251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"/>
          <p:cNvGrpSpPr/>
          <p:nvPr/>
        </p:nvGrpSpPr>
        <p:grpSpPr>
          <a:xfrm>
            <a:off x="3722702" y="1283682"/>
            <a:ext cx="4202099" cy="4210375"/>
            <a:chOff x="5423926" y="292790"/>
            <a:chExt cx="5836074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4" y="1073325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9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423926" y="2117095"/>
              <a:ext cx="2453550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84127"/>
              <a:ext cx="2025648" cy="64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Mất</a:t>
              </a:r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199527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330467"/>
              <a:ext cx="2025648" cy="1065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8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553506"/>
              <a:ext cx="2025648" cy="555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Thêm</a:t>
              </a:r>
              <a:r>
                <a:rPr lang="en-US" sz="20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lượt</a:t>
              </a:r>
              <a:endParaRPr sz="20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304277"/>
              <a:ext cx="2025648" cy="106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10</a:t>
              </a:r>
              <a:endParaRPr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9" y="3575000"/>
              <a:ext cx="2025648" cy="639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May </a:t>
              </a:r>
              <a:r>
                <a:rPr lang="en-US" sz="2400" b="1" dirty="0" err="1">
                  <a:solidFill>
                    <a:prstClr val="white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mắn</a:t>
              </a:r>
              <a:endParaRPr sz="24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171" name="Google Shape;171;p1">
            <a:hlinkClick r:id="rId6" action="ppaction://hlinksldjump"/>
          </p:cNvPr>
          <p:cNvSpPr/>
          <p:nvPr/>
        </p:nvSpPr>
        <p:spPr>
          <a:xfrm>
            <a:off x="2384342" y="5693753"/>
            <a:ext cx="1003266" cy="1036131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7" action="ppaction://hlinksldjump"/>
          </p:cNvPr>
          <p:cNvSpPr/>
          <p:nvPr/>
        </p:nvSpPr>
        <p:spPr>
          <a:xfrm>
            <a:off x="4240365" y="5693753"/>
            <a:ext cx="1003266" cy="99547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8" action="ppaction://hlinksldjump"/>
          </p:cNvPr>
          <p:cNvSpPr/>
          <p:nvPr/>
        </p:nvSpPr>
        <p:spPr>
          <a:xfrm>
            <a:off x="6051592" y="5666874"/>
            <a:ext cx="1003275" cy="10394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9" action="ppaction://hlinksldjump"/>
          </p:cNvPr>
          <p:cNvSpPr/>
          <p:nvPr/>
        </p:nvSpPr>
        <p:spPr>
          <a:xfrm>
            <a:off x="7772400" y="5719860"/>
            <a:ext cx="1003266" cy="9857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dirty="0">
              <a:solidFill>
                <a:prstClr val="blac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7606" y="845531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46305" y="1207472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13364" y="680278"/>
            <a:ext cx="3714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7874" y="478510"/>
            <a:ext cx="535781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"/>
          <p:cNvSpPr/>
          <p:nvPr/>
        </p:nvSpPr>
        <p:spPr>
          <a:xfrm rot="-5400000">
            <a:off x="7694372" y="2906191"/>
            <a:ext cx="605716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QUAY">
            <a:hlinkClick r:id="rId12" action="ppaction://hlinksldjump"/>
          </p:cNvPr>
          <p:cNvSpPr/>
          <p:nvPr/>
        </p:nvSpPr>
        <p:spPr>
          <a:xfrm rot="5400000">
            <a:off x="8055428" y="3094954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9123465" y="5454095"/>
            <a:ext cx="1173851" cy="953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</p:txBody>
      </p:sp>
      <p:sp>
        <p:nvSpPr>
          <p:cNvPr id="3" name="Oval 2"/>
          <p:cNvSpPr/>
          <p:nvPr/>
        </p:nvSpPr>
        <p:spPr>
          <a:xfrm>
            <a:off x="12420600" y="5486883"/>
            <a:ext cx="640054" cy="877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6" name="vongqua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83003" y="-1219200"/>
            <a:ext cx="457200" cy="8779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2717" y="218613"/>
            <a:ext cx="86324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rgbClr val="F5CD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5CD2D">
                        <a:shade val="20000"/>
                        <a:satMod val="245000"/>
                      </a:srgbClr>
                    </a:gs>
                    <a:gs pos="43000">
                      <a:srgbClr val="F5CD2D">
                        <a:satMod val="255000"/>
                      </a:srgbClr>
                    </a:gs>
                    <a:gs pos="48000">
                      <a:srgbClr val="F5CD2D">
                        <a:shade val="85000"/>
                        <a:satMod val="255000"/>
                      </a:srgbClr>
                    </a:gs>
                    <a:gs pos="100000">
                      <a:srgbClr val="F5CD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 Schoolbook"/>
              </a:rPr>
              <a:t>VÒNG QUAY MAY MẮN</a:t>
            </a:r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9372601" y="6407482"/>
            <a:ext cx="715203" cy="4505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Schoolbook"/>
            </a:endParaRPr>
          </a:p>
        </p:txBody>
      </p:sp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453" y="1794415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49" y="25791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29203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08" y="1787869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87" y="355407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nature%20(6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96" y="2521351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210525" y="5444699"/>
            <a:ext cx="2590800" cy="1371600"/>
          </a:xfrm>
          <a:prstGeom prst="irregularSeal2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524" y="733733"/>
            <a:ext cx="11541314" cy="5448734"/>
            <a:chOff x="-777259" y="680832"/>
            <a:chExt cx="9133322" cy="5392543"/>
          </a:xfrm>
        </p:grpSpPr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1609557" y="5554262"/>
              <a:ext cx="6705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Theo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Mai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giải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cs typeface="Times New Roman" pitchFamily="18" charset="0"/>
                </a:rPr>
                <a:t>sai</a:t>
              </a:r>
              <a:r>
                <a:rPr lang="en-US" sz="2800" b="1" dirty="0">
                  <a:solidFill>
                    <a:srgbClr val="FF0000"/>
                  </a:solidFill>
                  <a:cs typeface="Times New Roman" pitchFamily="18" charset="0"/>
                </a:rPr>
                <a:t> ?</a:t>
              </a:r>
              <a:r>
                <a:rPr lang="en-US" sz="2000" b="1" dirty="0">
                  <a:solidFill>
                    <a:srgbClr val="FF0000"/>
                  </a:solidFill>
                  <a:cs typeface="Times New Roman" pitchFamily="18" charset="0"/>
                </a:rPr>
                <a:t>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Cho </a:t>
                  </a:r>
                  <a:r>
                    <a:rPr lang="en-US" sz="3200" dirty="0" err="1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hệ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PT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=3      (1)</m:t>
                              </m:r>
                            </m:e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+2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=1        (2)</m:t>
                              </m:r>
                            </m:e>
                          </m:eqArr>
                        </m:e>
                      </m:d>
                    </m:oMath>
                  </a14:m>
                  <a:endPara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77259" y="680832"/>
                  <a:ext cx="5801474" cy="1178558"/>
                </a:xfrm>
                <a:prstGeom prst="rect">
                  <a:avLst/>
                </a:prstGeom>
                <a:blipFill>
                  <a:blip r:embed="rId5"/>
                  <a:stretch>
                    <a:fillRect l="-7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4532904" y="931644"/>
              <a:ext cx="3823159" cy="57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 Mai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889059" y="6074886"/>
            <a:ext cx="383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598D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b="1" dirty="0">
              <a:solidFill>
                <a:srgbClr val="7598D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Google Shape;171;p1">
            <a:hlinkClick r:id="rId6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1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21" name="Google Shape;214;p2">
            <a:hlinkClick r:id="rId7" action="ppaction://hlinksldjump"/>
          </p:cNvPr>
          <p:cNvSpPr/>
          <p:nvPr/>
        </p:nvSpPr>
        <p:spPr>
          <a:xfrm flipH="1">
            <a:off x="9612734" y="5790584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1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02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3" descr="nature%20(6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56" y="0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91" name="Oval 90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/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−3     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+2(2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−3)=1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+4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−6=1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7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2.1−3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;-</a:t>
                </a:r>
                <a:r>
                  <a:rPr lang="en-US" sz="3200" dirty="0">
                    <a:solidFill>
                      <a:prstClr val="black"/>
                    </a:solidFill>
                    <a:effectLst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464D29-23AB-3A84-786D-A6E91117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65" y="1956622"/>
                <a:ext cx="11981476" cy="3539430"/>
              </a:xfrm>
              <a:prstGeom prst="rect">
                <a:avLst/>
              </a:prstGeom>
              <a:blipFill>
                <a:blip r:embed="rId10"/>
                <a:stretch>
                  <a:fillRect l="-1272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10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4035" grpId="0" animBg="1"/>
      <p:bldP spid="2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913" y="76201"/>
            <a:ext cx="82187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p1">
            <a:hlinkClick r:id="rId6" action="ppaction://hlinksldjump"/>
          </p:cNvPr>
          <p:cNvSpPr/>
          <p:nvPr/>
        </p:nvSpPr>
        <p:spPr>
          <a:xfrm>
            <a:off x="4065185" y="176206"/>
            <a:ext cx="2477015" cy="68995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2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Sử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dụng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máy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cầm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tay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PT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       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−4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     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50" y="1725794"/>
                <a:ext cx="9441840" cy="1683281"/>
              </a:xfrm>
              <a:prstGeom prst="rect">
                <a:avLst/>
              </a:prstGeom>
              <a:blipFill>
                <a:blip r:embed="rId7"/>
                <a:stretch>
                  <a:fillRect l="-1614" t="-5072" r="-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3503" y="4033271"/>
            <a:ext cx="112320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Vậy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x;y</a:t>
            </a:r>
            <a:r>
              <a:rPr lang="en-US" sz="3200" b="1" dirty="0">
                <a:solidFill>
                  <a:srgbClr val="FF0000"/>
                </a:solidFill>
              </a:rPr>
              <a:t>)=(10; 7).</a:t>
            </a:r>
          </a:p>
        </p:txBody>
      </p:sp>
      <p:sp>
        <p:nvSpPr>
          <p:cNvPr id="15" name="Google Shape;214;p2">
            <a:hlinkClick r:id="rId8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394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6067424"/>
            <a:ext cx="6324599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8534400" y="5494839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9" name="Oval 78"/>
          <p:cNvSpPr/>
          <p:nvPr/>
        </p:nvSpPr>
        <p:spPr>
          <a:xfrm>
            <a:off x="8877300" y="6281639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5078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/>
          <p:nvPr/>
        </p:nvSpPr>
        <p:spPr>
          <a:xfrm>
            <a:off x="1279072" y="4403577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D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433" y="458075"/>
            <a:ext cx="904369" cy="8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4;p2">
            <a:hlinkClick r:id="rId6" action="ppaction://hlinksldjump"/>
          </p:cNvPr>
          <p:cNvSpPr/>
          <p:nvPr/>
        </p:nvSpPr>
        <p:spPr>
          <a:xfrm flipH="1">
            <a:off x="9642765" y="5791201"/>
            <a:ext cx="533400" cy="3918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3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=2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25" y="1509368"/>
                <a:ext cx="9718965" cy="2488823"/>
              </a:xfrm>
              <a:prstGeom prst="rect">
                <a:avLst/>
              </a:prstGeom>
              <a:blipFill>
                <a:blip r:embed="rId8"/>
                <a:stretch>
                  <a:fillRect l="-1631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705599" cy="110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610600" y="52578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610600" y="58050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4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">
            <a:hlinkClick r:id="rId5" action="ppaction://hlinksldjump"/>
          </p:cNvPr>
          <p:cNvSpPr/>
          <p:nvPr/>
        </p:nvSpPr>
        <p:spPr>
          <a:xfrm flipH="1">
            <a:off x="9604236" y="5774375"/>
            <a:ext cx="571928" cy="413658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endParaRPr sz="32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5" name="Google Shape;2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152" y="340664"/>
            <a:ext cx="828169" cy="9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3;p2"/>
          <p:cNvSpPr/>
          <p:nvPr/>
        </p:nvSpPr>
        <p:spPr>
          <a:xfrm>
            <a:off x="2214816" y="3737781"/>
            <a:ext cx="7195457" cy="94505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prstClr val="white"/>
              </a:buClr>
              <a:buSzPts val="3200"/>
            </a:pP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ĐÁP ÁN: C</a:t>
            </a:r>
            <a:endParaRPr sz="3200" b="1" dirty="0">
              <a:solidFill>
                <a:prstClr val="white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p:sp>
        <p:nvSpPr>
          <p:cNvPr id="7" name="Google Shape;171;p1">
            <a:hlinkClick r:id="rId7" action="ppaction://hlinksldjump"/>
          </p:cNvPr>
          <p:cNvSpPr/>
          <p:nvPr/>
        </p:nvSpPr>
        <p:spPr>
          <a:xfrm>
            <a:off x="4876801" y="1"/>
            <a:ext cx="2477015" cy="8382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rPr>
              <a:t> 4</a:t>
            </a:r>
            <a:endParaRPr sz="44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  <a:sym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PT: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 −3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=9</m:t>
                            </m:r>
                          </m:e>
                        </m:eqAr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duy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B.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C. 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			D.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vô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nghiệm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912169"/>
                <a:ext cx="9227475" cy="2488823"/>
              </a:xfrm>
              <a:prstGeom prst="rect">
                <a:avLst/>
              </a:prstGeom>
              <a:blipFill>
                <a:blip r:embed="rId8"/>
                <a:stretch>
                  <a:fillRect l="-1718" b="-7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2" descr="Ưu điểm nổi bậc của máy lạnh Mutil- máy lạnh mẹ bồng con- phân phối giá tốt  nhất tại Đại Đông Dương - 15.000.000đ | Nhật t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5749697"/>
            <a:ext cx="6553199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7871"/>
            <a:ext cx="524796" cy="5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04516"/>
            <a:ext cx="1049592" cy="103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nature%20(6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05869"/>
            <a:ext cx="761890" cy="7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8534400" y="5486400"/>
            <a:ext cx="990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</a:p>
        </p:txBody>
      </p:sp>
      <p:sp>
        <p:nvSpPr>
          <p:cNvPr id="74" name="Oval 73"/>
          <p:cNvSpPr/>
          <p:nvPr/>
        </p:nvSpPr>
        <p:spPr>
          <a:xfrm>
            <a:off x="8534400" y="6033656"/>
            <a:ext cx="990600" cy="5755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0411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800600" y="6146"/>
            <a:ext cx="2590801" cy="51098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TÒI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320" y="434486"/>
            <a:ext cx="1114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150 000đ,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350 000đ.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320" y="247689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088" y="3040212"/>
            <a:ext cx="1145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x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924" y="3592380"/>
            <a:ext cx="755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Hà: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150000</a:t>
            </a:r>
          </a:p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An: 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2x + 3y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350000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Tx/>
                  <a:buChar char="-"/>
                </a:pP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vé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xem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phim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người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trẻ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hệ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=150000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=350000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320" y="4538996"/>
                <a:ext cx="11245223" cy="1683281"/>
              </a:xfrm>
              <a:prstGeom prst="rect">
                <a:avLst/>
              </a:prstGeom>
              <a:blipFill>
                <a:blip r:embed="rId2"/>
                <a:stretch>
                  <a:fillRect l="-1355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2" descr="Ưu điểm nổi bậc của máy lạnh Mutil- máy lạnh mẹ bồng con- phân phối giá tốt  nhất tại Đại Đông Dương - 15.000.000đ | Nhật tảo">
            <a:extLst>
              <a:ext uri="{FF2B5EF4-FFF2-40B4-BE49-F238E27FC236}">
                <a16:creationId xmlns:a16="http://schemas.microsoft.com/office/drawing/2014/main" id="{782A4893-A2AF-A3F9-266B-3C7B8571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25" y="6222276"/>
            <a:ext cx="6553199" cy="6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43950" y="1530293"/>
            <a:ext cx="8002359" cy="930275"/>
            <a:chOff x="1654404" y="1425576"/>
            <a:chExt cx="8002359" cy="930275"/>
          </a:xfrm>
        </p:grpSpPr>
        <p:sp>
          <p:nvSpPr>
            <p:cNvPr id="31" name="MH_Other_1"/>
            <p:cNvSpPr/>
            <p:nvPr>
              <p:custDataLst>
                <p:tags r:id="rId10"/>
              </p:custDataLst>
            </p:nvPr>
          </p:nvSpPr>
          <p:spPr>
            <a:xfrm>
              <a:off x="1654404" y="1425576"/>
              <a:ext cx="800235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2" name="MH_Other_2"/>
            <p:cNvSpPr/>
            <p:nvPr>
              <p:custDataLst>
                <p:tags r:id="rId11"/>
              </p:custDataLst>
            </p:nvPr>
          </p:nvSpPr>
          <p:spPr>
            <a:xfrm>
              <a:off x="8174038" y="1528763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sz="3600" kern="0" dirty="0">
                  <a:ln w="18415" cmpd="sng">
                    <a:noFill/>
                    <a:prstDash val="solid"/>
                  </a:ln>
                  <a:solidFill>
                    <a:schemeClr val="accent1"/>
                  </a:solidFill>
                  <a:ea typeface="幼圆" panose="02010509060101010101" pitchFamily="49" charset="-122"/>
                  <a:cs typeface="Times New Roman" pitchFamily="18" charset="0"/>
                </a:rPr>
                <a:t>I</a:t>
              </a:r>
            </a:p>
          </p:txBody>
        </p:sp>
        <p:sp>
          <p:nvSpPr>
            <p:cNvPr id="33" name="MH_SubTitle_1"/>
            <p:cNvSpPr/>
            <p:nvPr>
              <p:custDataLst>
                <p:tags r:id="rId12"/>
              </p:custDataLst>
            </p:nvPr>
          </p:nvSpPr>
          <p:spPr>
            <a:xfrm>
              <a:off x="1888761" y="1612900"/>
              <a:ext cx="6805978" cy="515938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b="1" kern="0" dirty="0">
                  <a:solidFill>
                    <a:srgbClr val="C00000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</p:txBody>
        </p:sp>
        <p:sp>
          <p:nvSpPr>
            <p:cNvPr id="34" name="MH_Other_3"/>
            <p:cNvSpPr/>
            <p:nvPr>
              <p:custDataLst>
                <p:tags r:id="rId13"/>
              </p:custDataLst>
            </p:nvPr>
          </p:nvSpPr>
          <p:spPr>
            <a:xfrm>
              <a:off x="8050214" y="1641476"/>
              <a:ext cx="592137" cy="460375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2009" y="3119466"/>
            <a:ext cx="8064299" cy="930275"/>
            <a:chOff x="1592464" y="2490789"/>
            <a:chExt cx="8064299" cy="930275"/>
          </a:xfrm>
        </p:grpSpPr>
        <p:sp>
          <p:nvSpPr>
            <p:cNvPr id="37" name="MH_Other_4"/>
            <p:cNvSpPr/>
            <p:nvPr>
              <p:custDataLst>
                <p:tags r:id="rId6"/>
              </p:custDataLst>
            </p:nvPr>
          </p:nvSpPr>
          <p:spPr>
            <a:xfrm>
              <a:off x="1592464" y="2490789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8" name="MH_Other_5"/>
            <p:cNvSpPr/>
            <p:nvPr>
              <p:custDataLst>
                <p:tags r:id="rId7"/>
              </p:custDataLst>
            </p:nvPr>
          </p:nvSpPr>
          <p:spPr>
            <a:xfrm>
              <a:off x="8174038" y="2593975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</a:t>
              </a:r>
            </a:p>
          </p:txBody>
        </p:sp>
        <p:sp>
          <p:nvSpPr>
            <p:cNvPr id="39" name="MH_SubTitle_2"/>
            <p:cNvSpPr/>
            <p:nvPr>
              <p:custDataLst>
                <p:tags r:id="rId8"/>
              </p:custDataLst>
            </p:nvPr>
          </p:nvSpPr>
          <p:spPr>
            <a:xfrm>
              <a:off x="1888761" y="2678114"/>
              <a:ext cx="6874916" cy="515937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PP CỘNG ĐẠI SỐ</a:t>
              </a:r>
            </a:p>
          </p:txBody>
        </p:sp>
        <p:sp>
          <p:nvSpPr>
            <p:cNvPr id="40" name="MH_Other_6"/>
            <p:cNvSpPr/>
            <p:nvPr>
              <p:custDataLst>
                <p:tags r:id="rId9"/>
              </p:custDataLst>
            </p:nvPr>
          </p:nvSpPr>
          <p:spPr>
            <a:xfrm>
              <a:off x="8050214" y="2705101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88462" y="165891"/>
            <a:ext cx="5735782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NỘI DUNG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6A966214-E7AF-8EDE-3FE1-D71BA63389A1}"/>
              </a:ext>
            </a:extLst>
          </p:cNvPr>
          <p:cNvGrpSpPr/>
          <p:nvPr/>
        </p:nvGrpSpPr>
        <p:grpSpPr>
          <a:xfrm>
            <a:off x="482010" y="5054885"/>
            <a:ext cx="8064299" cy="1322921"/>
            <a:chOff x="1378124" y="3505638"/>
            <a:chExt cx="8064299" cy="930275"/>
          </a:xfrm>
        </p:grpSpPr>
        <p:sp>
          <p:nvSpPr>
            <p:cNvPr id="5" name="MH_Other_4">
              <a:extLst>
                <a:ext uri="{FF2B5EF4-FFF2-40B4-BE49-F238E27FC236}">
                  <a16:creationId xmlns:a16="http://schemas.microsoft.com/office/drawing/2014/main" id="{6B8DB6FB-CA11-E13E-9E84-C9AF0243916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378124" y="3505638"/>
              <a:ext cx="8064299" cy="930275"/>
            </a:xfrm>
            <a:custGeom>
              <a:avLst/>
              <a:gdLst/>
              <a:ahLst/>
              <a:cxnLst/>
              <a:rect l="l" t="t" r="r" b="b"/>
              <a:pathLst>
                <a:path w="6120680" h="1296144">
                  <a:moveTo>
                    <a:pt x="4464500" y="0"/>
                  </a:moveTo>
                  <a:lnTo>
                    <a:pt x="5904652" y="0"/>
                  </a:lnTo>
                  <a:cubicBezTo>
                    <a:pt x="6023961" y="0"/>
                    <a:pt x="6120680" y="96719"/>
                    <a:pt x="6120680" y="216028"/>
                  </a:cubicBezTo>
                  <a:lnTo>
                    <a:pt x="6120680" y="1080116"/>
                  </a:lnTo>
                  <a:cubicBezTo>
                    <a:pt x="6120680" y="1199425"/>
                    <a:pt x="6023961" y="1296144"/>
                    <a:pt x="5904652" y="1296144"/>
                  </a:cubicBezTo>
                  <a:lnTo>
                    <a:pt x="4464500" y="1296144"/>
                  </a:lnTo>
                  <a:cubicBezTo>
                    <a:pt x="4345193" y="1296144"/>
                    <a:pt x="4248474" y="1199427"/>
                    <a:pt x="4248473" y="1080120"/>
                  </a:cubicBezTo>
                  <a:lnTo>
                    <a:pt x="0" y="1080120"/>
                  </a:lnTo>
                  <a:lnTo>
                    <a:pt x="0" y="144016"/>
                  </a:lnTo>
                  <a:lnTo>
                    <a:pt x="4261700" y="144016"/>
                  </a:lnTo>
                  <a:cubicBezTo>
                    <a:pt x="4290610" y="59972"/>
                    <a:pt x="4370551" y="0"/>
                    <a:pt x="4464500" y="0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7" name="MH_Other_5">
              <a:extLst>
                <a:ext uri="{FF2B5EF4-FFF2-40B4-BE49-F238E27FC236}">
                  <a16:creationId xmlns:a16="http://schemas.microsoft.com/office/drawing/2014/main" id="{241FAB91-3047-1525-3257-7D5F5206CEC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869887" y="3596416"/>
              <a:ext cx="1358900" cy="7239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144000" bIns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defRPr/>
              </a:pPr>
              <a:r>
                <a:rPr lang="en-US" altLang="zh-CN" sz="3600" kern="0" dirty="0">
                  <a:ln w="18415" cmpd="sng">
                    <a:noFill/>
                    <a:prstDash val="solid"/>
                  </a:ln>
                  <a:solidFill>
                    <a:schemeClr val="accent2"/>
                  </a:solidFill>
                  <a:ea typeface="幼圆" panose="02010509060101010101" pitchFamily="49" charset="-122"/>
                  <a:cs typeface="Times New Roman" pitchFamily="18" charset="0"/>
                </a:rPr>
                <a:t>III</a:t>
              </a: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FDA9685E-AE35-06AD-2343-B2297688A8D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674421" y="3739793"/>
              <a:ext cx="6874916" cy="476542"/>
            </a:xfrm>
            <a:prstGeom prst="homePlat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0" tIns="0" rIns="648000" bIns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000" b="1" kern="0" dirty="0">
                  <a:solidFill>
                    <a:schemeClr val="accent6">
                      <a:lumMod val="50000"/>
                    </a:schemeClr>
                  </a:solidFill>
                  <a:ea typeface="幼圆" panose="02010509060101010101" pitchFamily="49" charset="-122"/>
                  <a:cs typeface="Arial" pitchFamily="34" charset="0"/>
                </a:rPr>
                <a:t>SỬ DỤNG MÁY TÍNH CẦM TAY ĐỂ TÌM NGHIỆM CỦA HỆ HAI PT BẬC NHẤT HAI ẨN</a:t>
              </a:r>
            </a:p>
          </p:txBody>
        </p:sp>
        <p:sp>
          <p:nvSpPr>
            <p:cNvPr id="10" name="MH_Other_6">
              <a:extLst>
                <a:ext uri="{FF2B5EF4-FFF2-40B4-BE49-F238E27FC236}">
                  <a16:creationId xmlns:a16="http://schemas.microsoft.com/office/drawing/2014/main" id="{6C984613-4580-C7D1-10B5-F8BF4367E53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957200" y="3739793"/>
              <a:ext cx="592137" cy="461963"/>
            </a:xfrm>
            <a:custGeom>
              <a:avLst/>
              <a:gdLst/>
              <a:ahLst/>
              <a:cxnLst/>
              <a:rect l="l" t="t" r="r" b="b"/>
              <a:pathLst>
                <a:path w="689637" h="641477">
                  <a:moveTo>
                    <a:pt x="0" y="0"/>
                  </a:moveTo>
                  <a:lnTo>
                    <a:pt x="368899" y="0"/>
                  </a:lnTo>
                  <a:lnTo>
                    <a:pt x="689637" y="320739"/>
                  </a:lnTo>
                  <a:lnTo>
                    <a:pt x="368899" y="641477"/>
                  </a:lnTo>
                  <a:lnTo>
                    <a:pt x="0" y="641477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ea typeface="幼圆" panose="02010509060101010101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69895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62868" y="419100"/>
            <a:ext cx="39857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rPr>
              <a:t>CỦNG CỐ</a:t>
            </a:r>
            <a:endParaRPr lang="zh-CN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8913">
            <a:off x="370027" y="235223"/>
            <a:ext cx="2146464" cy="18477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023">
            <a:off x="9951172" y="124858"/>
            <a:ext cx="2370280" cy="140343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161854" y="1286371"/>
            <a:ext cx="3600450" cy="107293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787133" y="1286370"/>
            <a:ext cx="0" cy="107293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>
            <a:off x="5811963" y="1286370"/>
            <a:ext cx="3254431" cy="931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72433" y="2405008"/>
            <a:ext cx="3011377" cy="3069941"/>
          </a:xfrm>
          <a:prstGeom prst="roundRect">
            <a:avLst/>
          </a:prstGeom>
          <a:solidFill>
            <a:srgbClr val="F29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THẾ</a:t>
            </a:r>
            <a:endParaRPr lang="vi-VN" sz="280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4427112" y="2431025"/>
            <a:ext cx="3011377" cy="29982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GIẢI HỆ PHƯƠNG TRÌNH BẰNG PHƯƠNG PHÁP CỘNG ĐẠI SỐ</a:t>
            </a:r>
            <a:endParaRPr lang="vi-VN" sz="2800" b="1" dirty="0"/>
          </a:p>
        </p:txBody>
      </p:sp>
      <p:sp>
        <p:nvSpPr>
          <p:cNvPr id="46" name="Rounded Rectangle 45"/>
          <p:cNvSpPr/>
          <p:nvPr/>
        </p:nvSpPr>
        <p:spPr>
          <a:xfrm>
            <a:off x="8474485" y="2359308"/>
            <a:ext cx="2782556" cy="30699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SỬ DỤNG MÁY TÍNH CẦM TAY ĐỂ TÌM NGHIỆM CỦA HỆ HAI PT BẬC NHẤT HAI ẨN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6959585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 animBg="1"/>
      <p:bldP spid="42" grpId="0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2802433" y="462419"/>
            <a:ext cx="6228044" cy="709410"/>
            <a:chOff x="3477279" y="455613"/>
            <a:chExt cx="5237443" cy="577850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3632200" y="455613"/>
              <a:ext cx="4927600" cy="577850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FF5F59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477279" y="455613"/>
              <a:ext cx="5237443" cy="5264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HƯỚNG DẪN VỀ NHÀ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-400050" y="1871448"/>
            <a:ext cx="87058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nhớ kiến thức trong bài. 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4900" y="2908912"/>
            <a:ext cx="10077450" cy="1509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còn lại SGK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GB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4900" y="4694273"/>
            <a:ext cx="10077450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Chuẩn bị bài “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79010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99633" y="2065713"/>
            <a:ext cx="9589298" cy="22065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  <a:ea typeface="汉仪夏日体W" panose="00020600040101010101" pitchFamily="18" charset="-122"/>
              </a:rPr>
              <a:t>CẢM ƠN CÁC EM ĐÃ CHÚ Ý BÀI GIẢNG!</a:t>
            </a:r>
            <a:endParaRPr lang="zh-CN" altLang="en-US" sz="6000" b="1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05498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133765" y="275087"/>
            <a:ext cx="9743546" cy="889716"/>
            <a:chOff x="1133765" y="275087"/>
            <a:chExt cx="9743546" cy="88971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133765" y="275087"/>
              <a:ext cx="9743546" cy="661719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 b="1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81732" y="333806"/>
              <a:ext cx="82285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I) </a:t>
              </a:r>
              <a:r>
                <a:rPr lang="en-US" altLang="zh-CN" sz="2400" b="1" kern="0" dirty="0">
                  <a:solidFill>
                    <a:schemeClr val="bg1"/>
                  </a:solidFill>
                  <a:ea typeface="幼圆" panose="02010509060101010101" pitchFamily="49" charset="-122"/>
                  <a:cs typeface="Arial" pitchFamily="34" charset="0"/>
                </a:rPr>
                <a:t>GIẢI HỆ PHƯƠNG TRÌNH BẰNG PHƯƠNG PHÁP THẾ</a:t>
              </a:r>
            </a:p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汉仪夏日体W" panose="00020600040101010101" pitchFamily="18" charset="-122"/>
                </a:rPr>
                <a:t>. </a:t>
              </a:r>
              <a:endPara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汉仪夏日体W" panose="00020600040101010101" pitchFamily="18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76" y="1033464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254" y="878086"/>
                <a:ext cx="8811491" cy="1190839"/>
              </a:xfrm>
              <a:prstGeom prst="rect">
                <a:avLst/>
              </a:prstGeom>
              <a:blipFill>
                <a:blip r:embed="rId5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77276" y="1951425"/>
            <a:ext cx="113259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AutoNum type="alphaLcParenR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x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AE617-1532-5FE7-4326-D85EF6E69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67" y="5393932"/>
            <a:ext cx="2328874" cy="1336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93100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919969" y="1538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3574942" y="1479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/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a) 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=3+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(3)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42EBD9-F380-7776-B267-5FA8E9CAB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1505745"/>
                <a:ext cx="11248280" cy="584775"/>
              </a:xfrm>
              <a:prstGeom prst="rect">
                <a:avLst/>
              </a:prstGeom>
              <a:blipFill>
                <a:blip r:embed="rId6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/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rPr>
                  <a:t>c)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3+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(x;y) = (1;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4)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5E645-03C5-3C4E-5888-9F58ABEC2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4033391"/>
                <a:ext cx="11248280" cy="1077218"/>
              </a:xfrm>
              <a:prstGeom prst="rect">
                <a:avLst/>
              </a:prstGeom>
              <a:blipFill>
                <a:blip r:embed="rId7"/>
                <a:stretch>
                  <a:fillRect l="-135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/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3+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7B8086-19FC-15B1-9E76-548DC7A91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50" y="2126351"/>
                <a:ext cx="11248280" cy="584775"/>
              </a:xfrm>
              <a:prstGeom prst="rect">
                <a:avLst/>
              </a:prstGeom>
              <a:blipFill>
                <a:blip r:embed="rId8"/>
                <a:stretch>
                  <a:fillRect l="-135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/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b)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 ta 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+6+2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                               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EABEB4-DBE2-FCE1-9CE3-D20A0B7C3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41" y="2664053"/>
                <a:ext cx="11248280" cy="1569660"/>
              </a:xfrm>
              <a:prstGeom prst="rect">
                <a:avLst/>
              </a:prstGeom>
              <a:blipFill>
                <a:blip r:embed="rId9"/>
                <a:stretch>
                  <a:fillRect l="-1355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CA19FB-1287-B5C1-7F39-9D141D1CE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26" y="429757"/>
            <a:ext cx="1112978" cy="762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/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=3      (1)</m:t>
                            </m:r>
                          </m: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+2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/>
                  <a:t>   (I) </a:t>
                </a:r>
                <a:endParaRPr lang="vi-V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BA7015-8E18-972E-7B02-4EF297D5E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704" y="274379"/>
                <a:ext cx="8811491" cy="1190839"/>
              </a:xfrm>
              <a:prstGeom prst="rect">
                <a:avLst/>
              </a:prstGeom>
              <a:blipFill>
                <a:blip r:embed="rId11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54239690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H_Other_5"/>
          <p:cNvSpPr/>
          <p:nvPr>
            <p:custDataLst>
              <p:tags r:id="rId2"/>
            </p:custDataLst>
          </p:nvPr>
        </p:nvSpPr>
        <p:spPr>
          <a:xfrm rot="18900000">
            <a:off x="85579" y="395537"/>
            <a:ext cx="1148270" cy="213037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sp>
        <p:nvSpPr>
          <p:cNvPr id="18" name="MH_Other_6"/>
          <p:cNvSpPr/>
          <p:nvPr>
            <p:custDataLst>
              <p:tags r:id="rId3"/>
            </p:custDataLst>
          </p:nvPr>
        </p:nvSpPr>
        <p:spPr>
          <a:xfrm rot="2149474">
            <a:off x="2740552" y="336636"/>
            <a:ext cx="1220762" cy="218026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220 w 1152348"/>
              <a:gd name="connsiteY0" fmla="*/ 0 h 242604"/>
              <a:gd name="connsiteX1" fmla="*/ 1152348 w 1152348"/>
              <a:gd name="connsiteY1" fmla="*/ 0 h 242604"/>
              <a:gd name="connsiteX2" fmla="*/ 1152348 w 1152348"/>
              <a:gd name="connsiteY2" fmla="*/ 242604 h 242604"/>
              <a:gd name="connsiteX3" fmla="*/ 220 w 1152348"/>
              <a:gd name="connsiteY3" fmla="*/ 242604 h 242604"/>
              <a:gd name="connsiteX4" fmla="*/ 0 w 1152348"/>
              <a:gd name="connsiteY4" fmla="*/ 216390 h 242604"/>
              <a:gd name="connsiteX5" fmla="*/ 220 w 1152348"/>
              <a:gd name="connsiteY5" fmla="*/ 0 h 242604"/>
              <a:gd name="connsiteX0" fmla="*/ 85407 w 1237535"/>
              <a:gd name="connsiteY0" fmla="*/ 0 h 242604"/>
              <a:gd name="connsiteX1" fmla="*/ 1237535 w 1237535"/>
              <a:gd name="connsiteY1" fmla="*/ 0 h 242604"/>
              <a:gd name="connsiteX2" fmla="*/ 1237535 w 1237535"/>
              <a:gd name="connsiteY2" fmla="*/ 242604 h 242604"/>
              <a:gd name="connsiteX3" fmla="*/ 85407 w 1237535"/>
              <a:gd name="connsiteY3" fmla="*/ 242604 h 242604"/>
              <a:gd name="connsiteX4" fmla="*/ 85187 w 1237535"/>
              <a:gd name="connsiteY4" fmla="*/ 216390 h 242604"/>
              <a:gd name="connsiteX5" fmla="*/ 85187 w 1237535"/>
              <a:gd name="connsiteY5" fmla="*/ 105258 h 242604"/>
              <a:gd name="connsiteX6" fmla="*/ 85407 w 1237535"/>
              <a:gd name="connsiteY6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06409 w 1258757"/>
              <a:gd name="connsiteY5" fmla="*/ 105258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56923 w 1258757"/>
              <a:gd name="connsiteY5" fmla="*/ 105259 h 242604"/>
              <a:gd name="connsiteX6" fmla="*/ 50844 w 1258757"/>
              <a:gd name="connsiteY6" fmla="*/ 56429 h 242604"/>
              <a:gd name="connsiteX7" fmla="*/ 106629 w 1258757"/>
              <a:gd name="connsiteY7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50844 w 1258757"/>
              <a:gd name="connsiteY7" fmla="*/ 56429 h 242604"/>
              <a:gd name="connsiteX8" fmla="*/ 106629 w 1258757"/>
              <a:gd name="connsiteY8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106409 w 1258757"/>
              <a:gd name="connsiteY7" fmla="*/ 81686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56923 w 1258757"/>
              <a:gd name="connsiteY6" fmla="*/ 105259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24931 w 1258757"/>
              <a:gd name="connsiteY5" fmla="*/ 177662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8757 w 1258757"/>
              <a:gd name="connsiteY2" fmla="*/ 242604 h 242604"/>
              <a:gd name="connsiteX3" fmla="*/ 106629 w 1258757"/>
              <a:gd name="connsiteY3" fmla="*/ 242604 h 242604"/>
              <a:gd name="connsiteX4" fmla="*/ 106409 w 1258757"/>
              <a:gd name="connsiteY4" fmla="*/ 216390 h 242604"/>
              <a:gd name="connsiteX5" fmla="*/ 182180 w 1258757"/>
              <a:gd name="connsiteY5" fmla="*/ 167559 h 242604"/>
              <a:gd name="connsiteX6" fmla="*/ 128299 w 1258757"/>
              <a:gd name="connsiteY6" fmla="*/ 117046 h 242604"/>
              <a:gd name="connsiteX7" fmla="*/ 97990 w 1258757"/>
              <a:gd name="connsiteY7" fmla="*/ 90105 h 242604"/>
              <a:gd name="connsiteX8" fmla="*/ 50844 w 1258757"/>
              <a:gd name="connsiteY8" fmla="*/ 56429 h 242604"/>
              <a:gd name="connsiteX9" fmla="*/ 106629 w 1258757"/>
              <a:gd name="connsiteY9" fmla="*/ 0 h 242604"/>
              <a:gd name="connsiteX0" fmla="*/ 106629 w 1258757"/>
              <a:gd name="connsiteY0" fmla="*/ 0 h 242604"/>
              <a:gd name="connsiteX1" fmla="*/ 1258757 w 1258757"/>
              <a:gd name="connsiteY1" fmla="*/ 0 h 242604"/>
              <a:gd name="connsiteX2" fmla="*/ 1256443 w 1258757"/>
              <a:gd name="connsiteY2" fmla="*/ 42958 h 242604"/>
              <a:gd name="connsiteX3" fmla="*/ 1258757 w 1258757"/>
              <a:gd name="connsiteY3" fmla="*/ 242604 h 242604"/>
              <a:gd name="connsiteX4" fmla="*/ 106629 w 1258757"/>
              <a:gd name="connsiteY4" fmla="*/ 242604 h 242604"/>
              <a:gd name="connsiteX5" fmla="*/ 106409 w 1258757"/>
              <a:gd name="connsiteY5" fmla="*/ 216390 h 242604"/>
              <a:gd name="connsiteX6" fmla="*/ 182180 w 1258757"/>
              <a:gd name="connsiteY6" fmla="*/ 167559 h 242604"/>
              <a:gd name="connsiteX7" fmla="*/ 128299 w 1258757"/>
              <a:gd name="connsiteY7" fmla="*/ 117046 h 242604"/>
              <a:gd name="connsiteX8" fmla="*/ 97990 w 1258757"/>
              <a:gd name="connsiteY8" fmla="*/ 90105 h 242604"/>
              <a:gd name="connsiteX9" fmla="*/ 50844 w 1258757"/>
              <a:gd name="connsiteY9" fmla="*/ 56429 h 242604"/>
              <a:gd name="connsiteX10" fmla="*/ 106629 w 1258757"/>
              <a:gd name="connsiteY10" fmla="*/ 0 h 242604"/>
              <a:gd name="connsiteX0" fmla="*/ 106629 w 1343417"/>
              <a:gd name="connsiteY0" fmla="*/ 0 h 242604"/>
              <a:gd name="connsiteX1" fmla="*/ 1258757 w 1343417"/>
              <a:gd name="connsiteY1" fmla="*/ 0 h 242604"/>
              <a:gd name="connsiteX2" fmla="*/ 1256443 w 1343417"/>
              <a:gd name="connsiteY2" fmla="*/ 42958 h 242604"/>
              <a:gd name="connsiteX3" fmla="*/ 1256443 w 1343417"/>
              <a:gd name="connsiteY3" fmla="*/ 86737 h 242604"/>
              <a:gd name="connsiteX4" fmla="*/ 1258757 w 1343417"/>
              <a:gd name="connsiteY4" fmla="*/ 242604 h 242604"/>
              <a:gd name="connsiteX5" fmla="*/ 106629 w 1343417"/>
              <a:gd name="connsiteY5" fmla="*/ 242604 h 242604"/>
              <a:gd name="connsiteX6" fmla="*/ 106409 w 1343417"/>
              <a:gd name="connsiteY6" fmla="*/ 216390 h 242604"/>
              <a:gd name="connsiteX7" fmla="*/ 182180 w 1343417"/>
              <a:gd name="connsiteY7" fmla="*/ 167559 h 242604"/>
              <a:gd name="connsiteX8" fmla="*/ 128299 w 1343417"/>
              <a:gd name="connsiteY8" fmla="*/ 117046 h 242604"/>
              <a:gd name="connsiteX9" fmla="*/ 97990 w 1343417"/>
              <a:gd name="connsiteY9" fmla="*/ 90105 h 242604"/>
              <a:gd name="connsiteX10" fmla="*/ 50844 w 1343417"/>
              <a:gd name="connsiteY10" fmla="*/ 56429 h 242604"/>
              <a:gd name="connsiteX11" fmla="*/ 106629 w 1343417"/>
              <a:gd name="connsiteY11" fmla="*/ 0 h 242604"/>
              <a:gd name="connsiteX0" fmla="*/ 106629 w 1354171"/>
              <a:gd name="connsiteY0" fmla="*/ 0 h 242604"/>
              <a:gd name="connsiteX1" fmla="*/ 1258757 w 1354171"/>
              <a:gd name="connsiteY1" fmla="*/ 0 h 242604"/>
              <a:gd name="connsiteX2" fmla="*/ 1256443 w 1354171"/>
              <a:gd name="connsiteY2" fmla="*/ 42958 h 242604"/>
              <a:gd name="connsiteX3" fmla="*/ 1256443 w 1354171"/>
              <a:gd name="connsiteY3" fmla="*/ 86737 h 242604"/>
              <a:gd name="connsiteX4" fmla="*/ 1286751 w 1354171"/>
              <a:gd name="connsiteY4" fmla="*/ 123780 h 242604"/>
              <a:gd name="connsiteX5" fmla="*/ 1258757 w 1354171"/>
              <a:gd name="connsiteY5" fmla="*/ 242604 h 242604"/>
              <a:gd name="connsiteX6" fmla="*/ 106629 w 1354171"/>
              <a:gd name="connsiteY6" fmla="*/ 242604 h 242604"/>
              <a:gd name="connsiteX7" fmla="*/ 106409 w 1354171"/>
              <a:gd name="connsiteY7" fmla="*/ 216390 h 242604"/>
              <a:gd name="connsiteX8" fmla="*/ 182180 w 1354171"/>
              <a:gd name="connsiteY8" fmla="*/ 167559 h 242604"/>
              <a:gd name="connsiteX9" fmla="*/ 128299 w 1354171"/>
              <a:gd name="connsiteY9" fmla="*/ 117046 h 242604"/>
              <a:gd name="connsiteX10" fmla="*/ 97990 w 1354171"/>
              <a:gd name="connsiteY10" fmla="*/ 90105 h 242604"/>
              <a:gd name="connsiteX11" fmla="*/ 50844 w 1354171"/>
              <a:gd name="connsiteY11" fmla="*/ 56429 h 242604"/>
              <a:gd name="connsiteX12" fmla="*/ 106629 w 1354171"/>
              <a:gd name="connsiteY12" fmla="*/ 0 h 242604"/>
              <a:gd name="connsiteX0" fmla="*/ 106629 w 1370394"/>
              <a:gd name="connsiteY0" fmla="*/ 0 h 242604"/>
              <a:gd name="connsiteX1" fmla="*/ 1258757 w 1370394"/>
              <a:gd name="connsiteY1" fmla="*/ 0 h 242604"/>
              <a:gd name="connsiteX2" fmla="*/ 1256443 w 1370394"/>
              <a:gd name="connsiteY2" fmla="*/ 42958 h 242604"/>
              <a:gd name="connsiteX3" fmla="*/ 1256443 w 1370394"/>
              <a:gd name="connsiteY3" fmla="*/ 86737 h 242604"/>
              <a:gd name="connsiteX4" fmla="*/ 1286751 w 1370394"/>
              <a:gd name="connsiteY4" fmla="*/ 123780 h 242604"/>
              <a:gd name="connsiteX5" fmla="*/ 1328847 w 1370394"/>
              <a:gd name="connsiteY5" fmla="*/ 169243 h 242604"/>
              <a:gd name="connsiteX6" fmla="*/ 1258757 w 1370394"/>
              <a:gd name="connsiteY6" fmla="*/ 242604 h 242604"/>
              <a:gd name="connsiteX7" fmla="*/ 106629 w 1370394"/>
              <a:gd name="connsiteY7" fmla="*/ 242604 h 242604"/>
              <a:gd name="connsiteX8" fmla="*/ 106409 w 1370394"/>
              <a:gd name="connsiteY8" fmla="*/ 216390 h 242604"/>
              <a:gd name="connsiteX9" fmla="*/ 182180 w 1370394"/>
              <a:gd name="connsiteY9" fmla="*/ 167559 h 242604"/>
              <a:gd name="connsiteX10" fmla="*/ 128299 w 1370394"/>
              <a:gd name="connsiteY10" fmla="*/ 117046 h 242604"/>
              <a:gd name="connsiteX11" fmla="*/ 97990 w 1370394"/>
              <a:gd name="connsiteY11" fmla="*/ 90105 h 242604"/>
              <a:gd name="connsiteX12" fmla="*/ 50844 w 1370394"/>
              <a:gd name="connsiteY12" fmla="*/ 56429 h 242604"/>
              <a:gd name="connsiteX13" fmla="*/ 106629 w 1370394"/>
              <a:gd name="connsiteY13" fmla="*/ 0 h 242604"/>
              <a:gd name="connsiteX0" fmla="*/ 106629 w 1375326"/>
              <a:gd name="connsiteY0" fmla="*/ 0 h 242894"/>
              <a:gd name="connsiteX1" fmla="*/ 1258757 w 1375326"/>
              <a:gd name="connsiteY1" fmla="*/ 0 h 242894"/>
              <a:gd name="connsiteX2" fmla="*/ 1256443 w 1375326"/>
              <a:gd name="connsiteY2" fmla="*/ 42958 h 242894"/>
              <a:gd name="connsiteX3" fmla="*/ 1256443 w 1375326"/>
              <a:gd name="connsiteY3" fmla="*/ 86737 h 242894"/>
              <a:gd name="connsiteX4" fmla="*/ 1286751 w 1375326"/>
              <a:gd name="connsiteY4" fmla="*/ 123780 h 242894"/>
              <a:gd name="connsiteX5" fmla="*/ 1328847 w 1375326"/>
              <a:gd name="connsiteY5" fmla="*/ 169243 h 242894"/>
              <a:gd name="connsiteX6" fmla="*/ 1344000 w 1375326"/>
              <a:gd name="connsiteY6" fmla="*/ 234911 h 242894"/>
              <a:gd name="connsiteX7" fmla="*/ 1258757 w 1375326"/>
              <a:gd name="connsiteY7" fmla="*/ 242604 h 242894"/>
              <a:gd name="connsiteX8" fmla="*/ 106629 w 1375326"/>
              <a:gd name="connsiteY8" fmla="*/ 242604 h 242894"/>
              <a:gd name="connsiteX9" fmla="*/ 106409 w 1375326"/>
              <a:gd name="connsiteY9" fmla="*/ 216390 h 242894"/>
              <a:gd name="connsiteX10" fmla="*/ 182180 w 1375326"/>
              <a:gd name="connsiteY10" fmla="*/ 167559 h 242894"/>
              <a:gd name="connsiteX11" fmla="*/ 128299 w 1375326"/>
              <a:gd name="connsiteY11" fmla="*/ 117046 h 242894"/>
              <a:gd name="connsiteX12" fmla="*/ 97990 w 1375326"/>
              <a:gd name="connsiteY12" fmla="*/ 90105 h 242894"/>
              <a:gd name="connsiteX13" fmla="*/ 50844 w 1375326"/>
              <a:gd name="connsiteY13" fmla="*/ 56429 h 242894"/>
              <a:gd name="connsiteX14" fmla="*/ 106629 w 1375326"/>
              <a:gd name="connsiteY14" fmla="*/ 0 h 24289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86751 w 1358377"/>
              <a:gd name="connsiteY4" fmla="*/ 123780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56443 w 1358377"/>
              <a:gd name="connsiteY2" fmla="*/ 42958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  <a:gd name="connsiteX0" fmla="*/ 106629 w 1358377"/>
              <a:gd name="connsiteY0" fmla="*/ 0 h 242604"/>
              <a:gd name="connsiteX1" fmla="*/ 1258757 w 1358377"/>
              <a:gd name="connsiteY1" fmla="*/ 0 h 242604"/>
              <a:gd name="connsiteX2" fmla="*/ 1290119 w 1358377"/>
              <a:gd name="connsiteY2" fmla="*/ 39590 h 242604"/>
              <a:gd name="connsiteX3" fmla="*/ 1256443 w 1358377"/>
              <a:gd name="connsiteY3" fmla="*/ 86737 h 242604"/>
              <a:gd name="connsiteX4" fmla="*/ 1258126 w 1358377"/>
              <a:gd name="connsiteY4" fmla="*/ 118728 h 242604"/>
              <a:gd name="connsiteX5" fmla="*/ 1328847 w 1358377"/>
              <a:gd name="connsiteY5" fmla="*/ 169243 h 242604"/>
              <a:gd name="connsiteX6" fmla="*/ 1296853 w 1358377"/>
              <a:gd name="connsiteY6" fmla="*/ 211337 h 242604"/>
              <a:gd name="connsiteX7" fmla="*/ 1258757 w 1358377"/>
              <a:gd name="connsiteY7" fmla="*/ 242604 h 242604"/>
              <a:gd name="connsiteX8" fmla="*/ 106629 w 1358377"/>
              <a:gd name="connsiteY8" fmla="*/ 242604 h 242604"/>
              <a:gd name="connsiteX9" fmla="*/ 106409 w 1358377"/>
              <a:gd name="connsiteY9" fmla="*/ 216390 h 242604"/>
              <a:gd name="connsiteX10" fmla="*/ 182180 w 1358377"/>
              <a:gd name="connsiteY10" fmla="*/ 167559 h 242604"/>
              <a:gd name="connsiteX11" fmla="*/ 128299 w 1358377"/>
              <a:gd name="connsiteY11" fmla="*/ 117046 h 242604"/>
              <a:gd name="connsiteX12" fmla="*/ 97990 w 1358377"/>
              <a:gd name="connsiteY12" fmla="*/ 90105 h 242604"/>
              <a:gd name="connsiteX13" fmla="*/ 50844 w 1358377"/>
              <a:gd name="connsiteY13" fmla="*/ 56429 h 242604"/>
              <a:gd name="connsiteX14" fmla="*/ 106629 w 1358377"/>
              <a:gd name="connsiteY14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8377" h="242604">
                <a:moveTo>
                  <a:pt x="106629" y="0"/>
                </a:moveTo>
                <a:lnTo>
                  <a:pt x="1258757" y="0"/>
                </a:lnTo>
                <a:lnTo>
                  <a:pt x="1290119" y="39590"/>
                </a:lnTo>
                <a:cubicBezTo>
                  <a:pt x="1289733" y="54046"/>
                  <a:pt x="1256057" y="53463"/>
                  <a:pt x="1256443" y="86737"/>
                </a:cubicBezTo>
                <a:cubicBezTo>
                  <a:pt x="1261494" y="100207"/>
                  <a:pt x="1257740" y="92750"/>
                  <a:pt x="1258126" y="118728"/>
                </a:cubicBezTo>
                <a:cubicBezTo>
                  <a:pt x="1270193" y="132479"/>
                  <a:pt x="1333513" y="149439"/>
                  <a:pt x="1328847" y="169243"/>
                </a:cubicBezTo>
                <a:cubicBezTo>
                  <a:pt x="1338388" y="187765"/>
                  <a:pt x="1308535" y="199110"/>
                  <a:pt x="1296853" y="211337"/>
                </a:cubicBezTo>
                <a:cubicBezTo>
                  <a:pt x="1285171" y="223564"/>
                  <a:pt x="1464985" y="241322"/>
                  <a:pt x="1258757" y="242604"/>
                </a:cubicBezTo>
                <a:lnTo>
                  <a:pt x="106629" y="242604"/>
                </a:lnTo>
                <a:cubicBezTo>
                  <a:pt x="106556" y="233866"/>
                  <a:pt x="106482" y="225128"/>
                  <a:pt x="106409" y="216390"/>
                </a:cubicBezTo>
                <a:cubicBezTo>
                  <a:pt x="109459" y="205566"/>
                  <a:pt x="173761" y="186081"/>
                  <a:pt x="182180" y="167559"/>
                </a:cubicBezTo>
                <a:cubicBezTo>
                  <a:pt x="190599" y="149037"/>
                  <a:pt x="131386" y="133042"/>
                  <a:pt x="128299" y="117046"/>
                </a:cubicBezTo>
                <a:cubicBezTo>
                  <a:pt x="125212" y="101050"/>
                  <a:pt x="115670" y="98243"/>
                  <a:pt x="97990" y="90105"/>
                </a:cubicBezTo>
                <a:cubicBezTo>
                  <a:pt x="80310" y="81967"/>
                  <a:pt x="50807" y="70043"/>
                  <a:pt x="50844" y="56429"/>
                </a:cubicBezTo>
                <a:cubicBezTo>
                  <a:pt x="50881" y="38886"/>
                  <a:pt x="-94690" y="9405"/>
                  <a:pt x="106629" y="0"/>
                </a:cubicBezTo>
                <a:close/>
              </a:path>
            </a:pathLst>
          </a:cu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00FFE-1794-BF27-6E3D-6DDD071AE0D9}"/>
              </a:ext>
            </a:extLst>
          </p:cNvPr>
          <p:cNvGrpSpPr/>
          <p:nvPr/>
        </p:nvGrpSpPr>
        <p:grpSpPr>
          <a:xfrm>
            <a:off x="160734" y="371666"/>
            <a:ext cx="11934812" cy="5659263"/>
            <a:chOff x="1916630" y="695101"/>
            <a:chExt cx="14273441" cy="3168623"/>
          </a:xfrm>
          <a:solidFill>
            <a:srgbClr val="CCFF66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C6E60E-772E-C4F6-2BB8-0617827769CA}"/>
                </a:ext>
              </a:extLst>
            </p:cNvPr>
            <p:cNvGrpSpPr/>
            <p:nvPr/>
          </p:nvGrpSpPr>
          <p:grpSpPr>
            <a:xfrm>
              <a:off x="1975799" y="695101"/>
              <a:ext cx="14214272" cy="3168623"/>
              <a:chOff x="329482" y="10"/>
              <a:chExt cx="17913300" cy="8105587"/>
            </a:xfrm>
            <a:grpFill/>
          </p:grpSpPr>
          <p:grpSp>
            <p:nvGrpSpPr>
              <p:cNvPr id="6" name="Group 4">
                <a:extLst>
                  <a:ext uri="{FF2B5EF4-FFF2-40B4-BE49-F238E27FC236}">
                    <a16:creationId xmlns:a16="http://schemas.microsoft.com/office/drawing/2014/main" id="{4612CE11-3950-5FEB-BEB4-1D47BEB628A1}"/>
                  </a:ext>
                </a:extLst>
              </p:cNvPr>
              <p:cNvGrpSpPr/>
              <p:nvPr/>
            </p:nvGrpSpPr>
            <p:grpSpPr>
              <a:xfrm>
                <a:off x="1108646" y="281638"/>
                <a:ext cx="17134134" cy="7823959"/>
                <a:chOff x="668340" y="0"/>
                <a:chExt cx="10329192" cy="4716619"/>
              </a:xfrm>
              <a:grpFill/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129E2067-8CF8-FEEF-5681-7C3201AE9702}"/>
                    </a:ext>
                  </a:extLst>
                </p:cNvPr>
                <p:cNvSpPr/>
                <p:nvPr/>
              </p:nvSpPr>
              <p:spPr>
                <a:xfrm>
                  <a:off x="668340" y="0"/>
                  <a:ext cx="10329192" cy="471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7119301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5267917"/>
                        <a:pt x="10800735" y="6356717"/>
                      </a:cubicBezTo>
                      <a:cubicBezTo>
                        <a:pt x="10800735" y="6570876"/>
                        <a:pt x="10809883" y="6870054"/>
                        <a:pt x="10809883" y="6870054"/>
                      </a:cubicBezTo>
                      <a:cubicBezTo>
                        <a:pt x="10809883" y="6998723"/>
                        <a:pt x="10805713" y="7119301"/>
                        <a:pt x="10552875" y="7111167"/>
                      </a:cubicBezTo>
                      <a:cubicBezTo>
                        <a:pt x="10552875" y="7111167"/>
                        <a:pt x="10176403" y="7090868"/>
                        <a:pt x="9081481" y="7098467"/>
                      </a:cubicBezTo>
                      <a:cubicBezTo>
                        <a:pt x="2545013" y="7106601"/>
                        <a:pt x="304023" y="7119301"/>
                        <a:pt x="304023" y="7119301"/>
                      </a:cubicBezTo>
                      <a:cubicBezTo>
                        <a:pt x="132548" y="7119301"/>
                        <a:pt x="4213" y="7018231"/>
                        <a:pt x="8532" y="6815685"/>
                      </a:cubicBezTo>
                      <a:cubicBezTo>
                        <a:pt x="8532" y="6815685"/>
                        <a:pt x="9630" y="6317143"/>
                        <a:pt x="4815" y="1670849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5CF4A49-3664-D4B2-6CAB-3FB0241176AC}"/>
                  </a:ext>
                </a:extLst>
              </p:cNvPr>
              <p:cNvGrpSpPr/>
              <p:nvPr/>
            </p:nvGrpSpPr>
            <p:grpSpPr>
              <a:xfrm>
                <a:off x="329482" y="10"/>
                <a:ext cx="17913300" cy="8105587"/>
                <a:chOff x="-4212" y="6"/>
                <a:chExt cx="10825341" cy="4898358"/>
              </a:xfrm>
              <a:grpFill/>
            </p:grpSpPr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0AD29C30-65E0-D892-40A4-A1CE737F6D28}"/>
                    </a:ext>
                  </a:extLst>
                </p:cNvPr>
                <p:cNvSpPr/>
                <p:nvPr/>
              </p:nvSpPr>
              <p:spPr>
                <a:xfrm>
                  <a:off x="-4212" y="6"/>
                  <a:ext cx="10825341" cy="4898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7087086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5241263"/>
                        <a:pt x="10816195" y="6324502"/>
                      </a:cubicBezTo>
                      <a:cubicBezTo>
                        <a:pt x="10816195" y="6538661"/>
                        <a:pt x="10825342" y="6837839"/>
                        <a:pt x="10825342" y="6837839"/>
                      </a:cubicBezTo>
                      <a:cubicBezTo>
                        <a:pt x="10825342" y="6966508"/>
                        <a:pt x="10821173" y="7087086"/>
                        <a:pt x="10568335" y="7078952"/>
                      </a:cubicBezTo>
                      <a:cubicBezTo>
                        <a:pt x="10568335" y="7078952"/>
                        <a:pt x="10191862" y="7058653"/>
                        <a:pt x="9095459" y="7066252"/>
                      </a:cubicBezTo>
                      <a:cubicBezTo>
                        <a:pt x="2547822" y="7074386"/>
                        <a:pt x="304023" y="7087086"/>
                        <a:pt x="304023" y="7087086"/>
                      </a:cubicBezTo>
                      <a:cubicBezTo>
                        <a:pt x="132548" y="7087086"/>
                        <a:pt x="4213" y="6986016"/>
                        <a:pt x="8532" y="6783470"/>
                      </a:cubicBezTo>
                      <a:cubicBezTo>
                        <a:pt x="8532" y="6783470"/>
                        <a:pt x="9630" y="6284928"/>
                        <a:pt x="4815" y="1666310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grpFill/>
              </p:spPr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8BC22-7AF7-E7FF-CE7C-1BD0475A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630" y="741983"/>
              <a:ext cx="1022990" cy="922483"/>
            </a:xfrm>
            <a:prstGeom prst="ellipse">
              <a:avLst/>
            </a:prstGeom>
            <a:grp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5834E-EEB9-BC9B-F1FC-C72BD4597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302" y="371667"/>
            <a:ext cx="11019964" cy="5525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 hệ phương 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=5      (1)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𝑥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/>
                              </a:rPr>
                              <m:t>=11     (2)</m:t>
                            </m:r>
                          </m:e>
                        </m:eqArr>
                      </m:e>
                    </m:d>
                  </m:oMath>
                </a14:m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4" y="51085"/>
                <a:ext cx="10917381" cy="1520416"/>
              </a:xfrm>
              <a:prstGeom prst="rect">
                <a:avLst/>
              </a:prstGeom>
              <a:blipFill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/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=5−2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 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01AEA-43C5-FBC7-E1B5-0DF6AD8AE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1451516"/>
                <a:ext cx="11006190" cy="584775"/>
              </a:xfrm>
              <a:prstGeom prst="rect">
                <a:avLst/>
              </a:prstGeom>
              <a:blipFill>
                <a:blip r:embed="rId4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/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phương trình (4)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: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−10+4</m:t>
                    </m:r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7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=21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=3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52A8A1-1318-19E1-7C39-581D915BF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935087"/>
                <a:ext cx="11006190" cy="1569660"/>
              </a:xfrm>
              <a:prstGeom prst="rect">
                <a:avLst/>
              </a:prstGeom>
              <a:blipFill>
                <a:blip r:embed="rId5"/>
                <a:stretch>
                  <a:fillRect l="-1384" t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/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 vào phương trình (2) ta được : 3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−2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5−2</m:t>
                        </m:r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11     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D060DE-7744-4C09-1973-2B0BD5B0A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2193301"/>
                <a:ext cx="11006190" cy="584775"/>
              </a:xfrm>
              <a:prstGeom prst="rect">
                <a:avLst/>
              </a:prstGeom>
              <a:blipFill>
                <a:blip r:embed="rId6"/>
                <a:stretch>
                  <a:fillRect l="-138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/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=1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5−2.3=−1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duy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nhất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(x;y) = (3;-1)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87F349-A8FC-80B5-AEA1-19DFA503B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5" y="4504747"/>
                <a:ext cx="11006190" cy="1077218"/>
              </a:xfrm>
              <a:prstGeom prst="rect">
                <a:avLst/>
              </a:prstGeom>
              <a:blipFill>
                <a:blip r:embed="rId7"/>
                <a:stretch>
                  <a:fillRect l="-1384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95738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-324926" y="177536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Giải hệ phương trình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−3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=2      (1)</m:t>
                            </m:r>
                          </m:e>
                          <m:e>
                            <m:r>
                              <a:rPr kumimoji="0" lang="vi-VN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−2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𝑥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+5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𝑦</m:t>
                            </m:r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+mn-cs"/>
                              </a:rPr>
                              <m:t>=1     (2)</m:t>
                            </m:r>
                          </m:e>
                        </m:eqAr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991295"/>
                <a:ext cx="11288685" cy="1410514"/>
              </a:xfrm>
              <a:prstGeom prst="rect">
                <a:avLst/>
              </a:prstGeom>
              <a:blipFill>
                <a:blip r:embed="rId2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8143212" y="183622"/>
            <a:ext cx="3623386" cy="934834"/>
          </a:xfrm>
          <a:prstGeom prst="roundRect">
            <a:avLst/>
          </a:prstGeom>
          <a:solidFill>
            <a:srgbClr val="00A2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CẶP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85B9DBE-46D6-4F46-DB65-640D9EB7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068" y="330646"/>
            <a:ext cx="3816016" cy="888404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8C3CBAE-6212-E6C2-2540-4F2F36421B29}"/>
              </a:ext>
            </a:extLst>
          </p:cNvPr>
          <p:cNvSpPr txBox="1"/>
          <p:nvPr/>
        </p:nvSpPr>
        <p:spPr>
          <a:xfrm>
            <a:off x="-471771" y="35712"/>
            <a:ext cx="5295816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/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Từ phương trình (1) ta có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e>
                    </m:d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 vào phương trình (2) ta được 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−2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2+3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   </m:t>
                    </m:r>
                    <m:d>
                      <m:d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e>
                    </m:d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Giải phương trình (4)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ta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được: </a:t>
                </a:r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4−6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+5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vi-V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    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𝑦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−5</m:t>
                      </m:r>
                    </m:oMath>
                  </m:oMathPara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Thay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−5 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vào phương trình (3) ta có: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x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2+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.(−5)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Vậy hệ phương trình đã cho có nghiệm (x;y) =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-1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3;-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D9B454-FD91-ACD7-6FC7-263CFF5F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68" y="2200114"/>
                <a:ext cx="11006190" cy="3539430"/>
              </a:xfrm>
              <a:prstGeom prst="rect">
                <a:avLst/>
              </a:prstGeom>
              <a:blipFill>
                <a:blip r:embed="rId5"/>
                <a:stretch>
                  <a:fillRect l="-1384" t="-2410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82B0BF1-9AB3-8C92-11EA-B7101AF1E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854" y="5159897"/>
            <a:ext cx="156680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0725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54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619"/>
  <p:tag name="MH_LIBRARY" val="GRAPHI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831"/>
  <p:tag name="MH_LIBRARY" val="GRAPHIC"/>
  <p:tag name="MH_TYPE" val="Other"/>
  <p:tag name="MH_ORDER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70702101744"/>
  <p:tag name="MH_LIBRARY" val="GRAPHIC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YinZJG#"/>
  <p:tag name="MH_LAYOUT" val="TitleSubTitle"/>
  <p:tag name="MH" val="20170702101852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SubTitle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2101619"/>
  <p:tag name="MH_LIBRARY" val="GRAPHIC"/>
  <p:tag name="MH_TYPE" val="Other"/>
  <p:tag name="MH_ORDER" val="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3669</Words>
  <Application>Microsoft Office PowerPoint</Application>
  <PresentationFormat>Widescreen</PresentationFormat>
  <Paragraphs>688</Paragraphs>
  <Slides>42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等线</vt:lpstr>
      <vt:lpstr>Arial</vt:lpstr>
      <vt:lpstr>Calibri</vt:lpstr>
      <vt:lpstr>Cambria Math</vt:lpstr>
      <vt:lpstr>Century Schoolbook</vt:lpstr>
      <vt:lpstr>Garamond</vt:lpstr>
      <vt:lpstr>Tahoma</vt:lpstr>
      <vt:lpstr>Times New Roman</vt:lpstr>
      <vt:lpstr>Wingdings</vt:lpstr>
      <vt:lpstr>Wingdings 2</vt:lpstr>
      <vt:lpstr>幼圆</vt:lpstr>
      <vt:lpstr>字魂59号-创粗黑</vt:lpstr>
      <vt:lpstr>汉仪夏日体W</vt:lpstr>
      <vt:lpstr>Office 主题​​</vt:lpstr>
      <vt:lpstr>Oriel</vt:lpstr>
      <vt:lpstr>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Admin</cp:lastModifiedBy>
  <cp:revision>152</cp:revision>
  <dcterms:created xsi:type="dcterms:W3CDTF">2017-07-02T01:46:00Z</dcterms:created>
  <dcterms:modified xsi:type="dcterms:W3CDTF">2025-03-22T15:13:36Z</dcterms:modified>
</cp:coreProperties>
</file>