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19"/>
  </p:notesMasterIdLst>
  <p:sldIdLst>
    <p:sldId id="256" r:id="rId2"/>
    <p:sldId id="336" r:id="rId3"/>
    <p:sldId id="337" r:id="rId4"/>
    <p:sldId id="313" r:id="rId5"/>
    <p:sldId id="345" r:id="rId6"/>
    <p:sldId id="317" r:id="rId7"/>
    <p:sldId id="339" r:id="rId8"/>
    <p:sldId id="344" r:id="rId9"/>
    <p:sldId id="280" r:id="rId10"/>
    <p:sldId id="342" r:id="rId11"/>
    <p:sldId id="330" r:id="rId12"/>
    <p:sldId id="332" r:id="rId13"/>
    <p:sldId id="346" r:id="rId14"/>
    <p:sldId id="347" r:id="rId15"/>
    <p:sldId id="349" r:id="rId16"/>
    <p:sldId id="348" r:id="rId17"/>
    <p:sldId id="290" r:id="rId18"/>
  </p:sldIdLst>
  <p:sldSz cx="9144000" cy="5143500" type="screen16x9"/>
  <p:notesSz cx="6858000" cy="9144000"/>
  <p:embeddedFontLst>
    <p:embeddedFont>
      <p:font typeface="Roboto" pitchFamily="2" charset="0"/>
      <p:regular r:id="rId20"/>
      <p:bold r:id="rId21"/>
      <p:italic r:id="rId22"/>
      <p:boldItalic r:id="rId23"/>
    </p:embeddedFont>
    <p:embeddedFont>
      <p:font typeface="Roboto Condensed Light" charset="0"/>
      <p:regular r:id="rId24"/>
      <p:italic r:id="rId25"/>
    </p:embeddedFont>
    <p:embeddedFont>
      <p:font typeface=".VnAristoteH" pitchFamily="34" charset="0"/>
      <p:regular r:id="rId26"/>
    </p:embeddedFont>
    <p:embeddedFont>
      <p:font typeface="DM Sans" charset="0"/>
      <p:regular r:id="rId27"/>
      <p:bold r:id="rId28"/>
      <p:italic r:id="rId29"/>
      <p:boldItalic r:id="rId30"/>
    </p:embeddedFont>
    <p:embeddedFont>
      <p:font typeface="Berlin Sans FB Demi" pitchFamily="34" charset="0"/>
      <p:bold r:id="rId31"/>
    </p:embeddedFont>
    <p:embeddedFont>
      <p:font typeface=".VnRevueH" pitchFamily="34" charset="0"/>
      <p:regular r:id="rId32"/>
    </p:embeddedFont>
    <p:embeddedFont>
      <p:font typeface="SimSun" pitchFamily="2" charset="-122"/>
      <p:regular r:id="rId33"/>
    </p:embeddedFont>
    <p:embeddedFont>
      <p:font typeface="PT Serif" charset="0"/>
      <p:regular r:id="rId34"/>
      <p:bold r:id="rId35"/>
      <p:italic r:id="rId36"/>
      <p:boldItalic r:id="rId37"/>
    </p:embeddedFont>
    <p:embeddedFont>
      <p:font typeface=".Vn3DH" pitchFamily="34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5"/>
    <a:srgbClr val="EFD048"/>
    <a:srgbClr val="ED6749"/>
    <a:srgbClr val="FAAE62"/>
    <a:srgbClr val="D9B991"/>
    <a:srgbClr val="DE9576"/>
    <a:srgbClr val="B0C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681B762-5B86-4735-853E-206D0770D074}">
  <a:tblStyle styleId="{B681B762-5B86-4735-853E-206D0770D0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5" autoAdjust="0"/>
    <p:restoredTop sz="90079" autoAdjust="0"/>
  </p:normalViewPr>
  <p:slideViewPr>
    <p:cSldViewPr snapToGrid="0">
      <p:cViewPr varScale="1">
        <p:scale>
          <a:sx n="88" d="100"/>
          <a:sy n="88" d="100"/>
        </p:scale>
        <p:origin x="-30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9244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c5b5d10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c5b5d10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69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1. science fiction film </a:t>
            </a:r>
          </a:p>
          <a:p>
            <a:pPr marL="158750" indent="0">
              <a:buNone/>
            </a:pPr>
            <a:r>
              <a:rPr lang="en-US" dirty="0"/>
              <a:t>2. comedy </a:t>
            </a:r>
          </a:p>
          <a:p>
            <a:pPr marL="158750" indent="0">
              <a:buNone/>
            </a:pPr>
            <a:r>
              <a:rPr lang="en-US" dirty="0"/>
              <a:t>3. horror film </a:t>
            </a:r>
          </a:p>
          <a:p>
            <a:pPr marL="158750" indent="0">
              <a:buNone/>
            </a:pPr>
            <a:r>
              <a:rPr lang="en-US" dirty="0"/>
              <a:t>4. documentary </a:t>
            </a:r>
          </a:p>
          <a:p>
            <a:pPr marL="158750" indent="0">
              <a:buNone/>
            </a:pPr>
            <a:r>
              <a:rPr lang="en-US" dirty="0"/>
              <a:t>5. fantasy </a:t>
            </a:r>
          </a:p>
          <a:p>
            <a:pPr marL="158750" indent="0">
              <a:buNone/>
            </a:pPr>
            <a:r>
              <a:rPr lang="en-US" dirty="0"/>
              <a:t>a. This type of film makes you laugh. </a:t>
            </a:r>
          </a:p>
          <a:p>
            <a:pPr marL="158750" indent="0">
              <a:buNone/>
            </a:pPr>
            <a:r>
              <a:rPr lang="en-US" dirty="0"/>
              <a:t>b. This type of film has supernatural events. </a:t>
            </a:r>
          </a:p>
          <a:p>
            <a:pPr marL="158750" indent="0">
              <a:buNone/>
            </a:pPr>
            <a:r>
              <a:rPr lang="en-US" dirty="0"/>
              <a:t>c. This type of film gives us useful information about animals, science or technology. </a:t>
            </a:r>
          </a:p>
          <a:p>
            <a:pPr marL="158750" indent="0">
              <a:buNone/>
            </a:pPr>
            <a:r>
              <a:rPr lang="en-US" dirty="0"/>
              <a:t>d. This type of film is about life in the future, robots, and space travel. </a:t>
            </a:r>
          </a:p>
          <a:p>
            <a:pPr marL="158750" indent="0">
              <a:buNone/>
            </a:pPr>
            <a:r>
              <a:rPr lang="en-US" dirty="0"/>
              <a:t>e. This is a frightening type of film.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80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1. science fiction film </a:t>
            </a:r>
          </a:p>
          <a:p>
            <a:pPr marL="158750" indent="0">
              <a:buNone/>
            </a:pPr>
            <a:r>
              <a:rPr lang="en-US" dirty="0"/>
              <a:t>2. comedy </a:t>
            </a:r>
          </a:p>
          <a:p>
            <a:pPr marL="158750" indent="0">
              <a:buNone/>
            </a:pPr>
            <a:r>
              <a:rPr lang="en-US" dirty="0"/>
              <a:t>3. horror film </a:t>
            </a:r>
          </a:p>
          <a:p>
            <a:pPr marL="158750" indent="0">
              <a:buNone/>
            </a:pPr>
            <a:r>
              <a:rPr lang="en-US" dirty="0"/>
              <a:t>4. documentary </a:t>
            </a:r>
          </a:p>
          <a:p>
            <a:pPr marL="158750" indent="0">
              <a:buNone/>
            </a:pPr>
            <a:r>
              <a:rPr lang="en-US" dirty="0"/>
              <a:t>5. fantasy </a:t>
            </a:r>
          </a:p>
          <a:p>
            <a:pPr marL="158750" indent="0">
              <a:buNone/>
            </a:pPr>
            <a:r>
              <a:rPr lang="en-US" dirty="0"/>
              <a:t>a. This type of film makes you laugh. </a:t>
            </a:r>
          </a:p>
          <a:p>
            <a:pPr marL="158750" indent="0">
              <a:buNone/>
            </a:pPr>
            <a:r>
              <a:rPr lang="en-US" dirty="0"/>
              <a:t>b. This type of film has supernatural events. </a:t>
            </a:r>
          </a:p>
          <a:p>
            <a:pPr marL="158750" indent="0">
              <a:buNone/>
            </a:pPr>
            <a:r>
              <a:rPr lang="en-US" dirty="0"/>
              <a:t>c. This type of film gives us useful information about animals, science or technology. </a:t>
            </a:r>
          </a:p>
          <a:p>
            <a:pPr marL="158750" indent="0">
              <a:buNone/>
            </a:pPr>
            <a:r>
              <a:rPr lang="en-US" dirty="0"/>
              <a:t>d. This type of film is about life in the future, robots, and space travel. </a:t>
            </a:r>
          </a:p>
          <a:p>
            <a:pPr marL="158750" indent="0">
              <a:buNone/>
            </a:pPr>
            <a:r>
              <a:rPr lang="en-US" dirty="0"/>
              <a:t>e. This is a frightening type of film.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8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b08cb843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cb08cb843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7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b08cb843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cb08cb843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7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name of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type of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its director and main actors / actresses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a short summary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your overall opinion about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the showtime and cinema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pictures or photos to illustrate the film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0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cb08cb8433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cb08cb8433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85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09650" y="1527538"/>
            <a:ext cx="5124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93960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7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502925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4"/>
          <p:cNvPicPr preferRelativeResize="0"/>
          <p:nvPr/>
        </p:nvPicPr>
        <p:blipFill rotWithShape="1">
          <a:blip r:embed="rId2">
            <a:alphaModFix/>
          </a:blip>
          <a:srcRect l="15590"/>
          <a:stretch/>
        </p:blipFill>
        <p:spPr>
          <a:xfrm rot="10800000">
            <a:off x="0" y="1"/>
            <a:ext cx="77184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subTitle" idx="1"/>
          </p:nvPr>
        </p:nvSpPr>
        <p:spPr>
          <a:xfrm>
            <a:off x="720000" y="1161975"/>
            <a:ext cx="7704000" cy="3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1001925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1"/>
          </p:nvPr>
        </p:nvSpPr>
        <p:spPr>
          <a:xfrm>
            <a:off x="997050" y="1532800"/>
            <a:ext cx="42939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/>
          <p:nvPr/>
        </p:nvSpPr>
        <p:spPr>
          <a:xfrm>
            <a:off x="1001950" y="3533900"/>
            <a:ext cx="494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331300" y="723375"/>
            <a:ext cx="448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21508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2331325" y="3942163"/>
            <a:ext cx="4481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1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23035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6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70" r:id="rId4"/>
    <p:sldLayoutId id="2147483682" r:id="rId5"/>
    <p:sldLayoutId id="2147483683" r:id="rId6"/>
    <p:sldLayoutId id="2147483689" r:id="rId7"/>
    <p:sldLayoutId id="2147483690" r:id="rId8"/>
    <p:sldLayoutId id="2147483691" r:id="rId9"/>
    <p:sldLayoutId id="214748369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ctrTitle"/>
          </p:nvPr>
        </p:nvSpPr>
        <p:spPr>
          <a:xfrm>
            <a:off x="323384" y="1292715"/>
            <a:ext cx="8452625" cy="22669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rgbClr val="0070C0"/>
                </a:solidFill>
                <a:latin typeface=".Vn3DH" pitchFamily="34" charset="0"/>
                <a:cs typeface="Times New Roman" pitchFamily="18" charset="0"/>
              </a:rPr>
              <a:t>WELCOME TEACHERS TO OUR CLASS TODAY</a:t>
            </a:r>
            <a:endParaRPr sz="4400" dirty="0">
              <a:solidFill>
                <a:srgbClr val="0070C0"/>
              </a:solidFill>
              <a:latin typeface=".Vn3DH" pitchFamily="34" charset="0"/>
              <a:cs typeface="Times New Roman" pitchFamily="18" charset="0"/>
            </a:endParaRPr>
          </a:p>
        </p:txBody>
      </p:sp>
      <p:sp>
        <p:nvSpPr>
          <p:cNvPr id="243" name="Google Shape;243;p42"/>
          <p:cNvSpPr/>
          <p:nvPr/>
        </p:nvSpPr>
        <p:spPr>
          <a:xfrm>
            <a:off x="8181663" y="4133716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2"/>
          <p:cNvSpPr/>
          <p:nvPr/>
        </p:nvSpPr>
        <p:spPr>
          <a:xfrm>
            <a:off x="7949850" y="379317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42"/>
          <p:cNvGrpSpPr/>
          <p:nvPr/>
        </p:nvGrpSpPr>
        <p:grpSpPr>
          <a:xfrm>
            <a:off x="3415748" y="322505"/>
            <a:ext cx="1537032" cy="766834"/>
            <a:chOff x="3577857" y="352631"/>
            <a:chExt cx="1979946" cy="987806"/>
          </a:xfrm>
        </p:grpSpPr>
        <p:sp>
          <p:nvSpPr>
            <p:cNvPr id="246" name="Google Shape;246;p42"/>
            <p:cNvSpPr/>
            <p:nvPr/>
          </p:nvSpPr>
          <p:spPr>
            <a:xfrm flipH="1">
              <a:off x="4570025" y="1108527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2"/>
            <p:cNvSpPr/>
            <p:nvPr/>
          </p:nvSpPr>
          <p:spPr>
            <a:xfrm flipH="1">
              <a:off x="4599647" y="1115826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2"/>
            <p:cNvSpPr/>
            <p:nvPr/>
          </p:nvSpPr>
          <p:spPr>
            <a:xfrm flipH="1">
              <a:off x="4561807" y="641847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2"/>
            <p:cNvSpPr/>
            <p:nvPr/>
          </p:nvSpPr>
          <p:spPr>
            <a:xfrm flipH="1">
              <a:off x="4579677" y="655212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4333741" y="352631"/>
              <a:ext cx="464360" cy="987778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4342937" y="373245"/>
              <a:ext cx="445969" cy="946550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3859488" y="641835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3877355" y="655200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3577857" y="1108515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3607492" y="1115813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6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6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"/>
          <p:cNvSpPr/>
          <p:nvPr/>
        </p:nvSpPr>
        <p:spPr>
          <a:xfrm>
            <a:off x="8251575" y="3647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roup 11"/>
          <p:cNvGrpSpPr/>
          <p:nvPr/>
        </p:nvGrpSpPr>
        <p:grpSpPr>
          <a:xfrm>
            <a:off x="117778" y="1103955"/>
            <a:ext cx="2888793" cy="847484"/>
            <a:chOff x="617319" y="24219"/>
            <a:chExt cx="2526948" cy="1519716"/>
          </a:xfrm>
        </p:grpSpPr>
        <p:sp>
          <p:nvSpPr>
            <p:cNvPr id="13" name="Rounded Rectangle 12"/>
            <p:cNvSpPr/>
            <p:nvPr/>
          </p:nvSpPr>
          <p:spPr>
            <a:xfrm>
              <a:off x="617319" y="24219"/>
              <a:ext cx="2526948" cy="1519716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712486" y="271542"/>
              <a:ext cx="2358814" cy="10250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Choose one of your </a:t>
              </a:r>
              <a:r>
                <a:rPr lang="en-US" sz="2400" b="1" kern="1200" dirty="0" err="1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favourite</a:t>
              </a:r>
              <a:r>
                <a:rPr lang="en-US" sz="2400" b="1" kern="1200" dirty="0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films</a:t>
              </a:r>
              <a:endParaRPr lang="en-US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Bent-Up Arrow 14"/>
          <p:cNvSpPr/>
          <p:nvPr/>
        </p:nvSpPr>
        <p:spPr>
          <a:xfrm rot="5400000">
            <a:off x="1330122" y="1872789"/>
            <a:ext cx="737343" cy="89464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 15"/>
          <p:cNvGrpSpPr/>
          <p:nvPr/>
        </p:nvGrpSpPr>
        <p:grpSpPr>
          <a:xfrm>
            <a:off x="2039816" y="2335593"/>
            <a:ext cx="2521847" cy="811891"/>
            <a:chOff x="2111235" y="1832826"/>
            <a:chExt cx="2140003" cy="1518402"/>
          </a:xfrm>
        </p:grpSpPr>
        <p:sp>
          <p:nvSpPr>
            <p:cNvPr id="17" name="Rounded Rectangle 16"/>
            <p:cNvSpPr/>
            <p:nvPr/>
          </p:nvSpPr>
          <p:spPr>
            <a:xfrm>
              <a:off x="2111235" y="1832826"/>
              <a:ext cx="2030639" cy="1505917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219889" y="1832826"/>
              <a:ext cx="2031349" cy="1518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Design a poster</a:t>
              </a:r>
              <a:endParaRPr lang="en-US" sz="24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Bent-Up Arrow 18"/>
          <p:cNvSpPr/>
          <p:nvPr/>
        </p:nvSpPr>
        <p:spPr>
          <a:xfrm rot="5400000">
            <a:off x="3212964" y="2932052"/>
            <a:ext cx="737341" cy="115485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oup 19"/>
          <p:cNvGrpSpPr/>
          <p:nvPr/>
        </p:nvGrpSpPr>
        <p:grpSpPr>
          <a:xfrm>
            <a:off x="4124425" y="3367953"/>
            <a:ext cx="2423893" cy="1025342"/>
            <a:chOff x="4015310" y="3191065"/>
            <a:chExt cx="2423893" cy="1351983"/>
          </a:xfrm>
        </p:grpSpPr>
        <p:sp>
          <p:nvSpPr>
            <p:cNvPr id="21" name="Rounded Rectangle 20"/>
            <p:cNvSpPr/>
            <p:nvPr/>
          </p:nvSpPr>
          <p:spPr>
            <a:xfrm>
              <a:off x="4015310" y="3191065"/>
              <a:ext cx="2423893" cy="1351982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4084709" y="3260464"/>
              <a:ext cx="2285095" cy="1282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/>
                  </a:solidFill>
                </a:rPr>
                <a:t>Present your products 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4432785" y="2568216"/>
            <a:ext cx="511554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/>
          <p:nvPr/>
        </p:nvSpPr>
        <p:spPr>
          <a:xfrm>
            <a:off x="4944339" y="378498"/>
            <a:ext cx="3940627" cy="25518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name of the film;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type of film;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its director and main actors / actresses;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a short summary;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your overall opinions about the film;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the </a:t>
            </a:r>
            <a:r>
              <a:rPr lang="en-US" sz="1700" dirty="0" err="1">
                <a:solidFill>
                  <a:srgbClr val="242021"/>
                </a:solidFill>
                <a:ea typeface="Arial"/>
                <a:cs typeface="Arial"/>
              </a:rPr>
              <a:t>showtime</a:t>
            </a: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 and cinema;</a:t>
            </a:r>
            <a:b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</a:br>
            <a:r>
              <a:rPr lang="en-US" sz="1700" dirty="0">
                <a:solidFill>
                  <a:srgbClr val="242021"/>
                </a:solidFill>
                <a:ea typeface="Arial"/>
                <a:cs typeface="Arial"/>
              </a:rPr>
              <a:t>- pictures or photos to illustrate the film.</a:t>
            </a: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39277" y="312867"/>
            <a:ext cx="362238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.VnRevueH" pitchFamily="34" charset="0"/>
              </a:rPr>
              <a:t>II. </a:t>
            </a:r>
            <a:r>
              <a:rPr lang="en-US" altLang="zh-CN" sz="2400" dirty="0" smtClean="0">
                <a:solidFill>
                  <a:srgbClr val="FF0000"/>
                </a:solidFill>
                <a:latin typeface=".VnRevueH" pitchFamily="34" charset="0"/>
              </a:rPr>
              <a:t>PROJECT:</a:t>
            </a:r>
            <a:endParaRPr lang="en-US" altLang="zh-CN" sz="2400" dirty="0">
              <a:solidFill>
                <a:srgbClr val="FF0000"/>
              </a:solidFill>
              <a:latin typeface=".VnRevu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FFDE02C-F33A-EC1A-66B4-B6FAD6D735DC}"/>
              </a:ext>
            </a:extLst>
          </p:cNvPr>
          <p:cNvGrpSpPr/>
          <p:nvPr/>
        </p:nvGrpSpPr>
        <p:grpSpPr>
          <a:xfrm>
            <a:off x="1149835" y="97971"/>
            <a:ext cx="6424632" cy="5030031"/>
            <a:chOff x="47656" y="97971"/>
            <a:chExt cx="6424632" cy="503003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83278EC-CC16-FFB9-D713-365A2F75316B}"/>
                </a:ext>
              </a:extLst>
            </p:cNvPr>
            <p:cNvSpPr/>
            <p:nvPr/>
          </p:nvSpPr>
          <p:spPr>
            <a:xfrm>
              <a:off x="80978" y="97971"/>
              <a:ext cx="6391310" cy="49720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Harry Potter – Wikipedia tiếng Việt">
              <a:extLst>
                <a:ext uri="{FF2B5EF4-FFF2-40B4-BE49-F238E27FC236}">
                  <a16:creationId xmlns="" xmlns:a16="http://schemas.microsoft.com/office/drawing/2014/main" id="{280FCB1A-1A7A-F0F6-9626-1212C949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789">
              <a:off x="66659" y="345139"/>
              <a:ext cx="2359012" cy="80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BB90A91D-0EDE-6EE5-A8FC-F16EB55201CE}"/>
                </a:ext>
              </a:extLst>
            </p:cNvPr>
            <p:cNvGrpSpPr/>
            <p:nvPr/>
          </p:nvGrpSpPr>
          <p:grpSpPr>
            <a:xfrm>
              <a:off x="47656" y="675797"/>
              <a:ext cx="2525651" cy="2882447"/>
              <a:chOff x="2679132" y="287797"/>
              <a:chExt cx="3706585" cy="4230211"/>
            </a:xfrm>
          </p:grpSpPr>
          <p:pic>
            <p:nvPicPr>
              <p:cNvPr id="1030" name="Picture 6" descr="Clapperboard Film Computer Icons - Clapperboard Png, Transparent Png ,  Transparent Png Image - PNGitem">
                <a:extLst>
                  <a:ext uri="{FF2B5EF4-FFF2-40B4-BE49-F238E27FC236}">
                    <a16:creationId xmlns="" xmlns:a16="http://schemas.microsoft.com/office/drawing/2014/main" id="{ADD7FF06-CA8D-C73B-5EDF-046A13141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8" b="91880" l="5698" r="94302">
                            <a14:foregroundMark x1="31977" y1="22803" x2="31977" y2="22803"/>
                            <a14:foregroundMark x1="31977" y1="22803" x2="31977" y2="22803"/>
                            <a14:foregroundMark x1="30116" y1="23137" x2="41628" y2="22136"/>
                            <a14:foregroundMark x1="41628" y1="22136" x2="41744" y2="22024"/>
                            <a14:foregroundMark x1="29651" y1="22581" x2="15465" y2="25584"/>
                            <a14:foregroundMark x1="15465" y1="25584" x2="7442" y2="31146"/>
                            <a14:foregroundMark x1="14537" y1="37097" x2="15930" y2="38265"/>
                            <a14:foregroundMark x1="7442" y1="31146" x2="12399" y2="35303"/>
                            <a14:foregroundMark x1="15930" y1="38265" x2="14942" y2="38533"/>
                            <a14:foregroundMark x1="15590" y1="35472" x2="28721" y2="35150"/>
                            <a14:foregroundMark x1="28721" y1="35150" x2="86744" y2="17686"/>
                            <a14:foregroundMark x1="88360" y1="9232" x2="88721" y2="7341"/>
                            <a14:foregroundMark x1="86744" y1="17686" x2="88360" y2="9232"/>
                            <a14:foregroundMark x1="88721" y1="7341" x2="31279" y2="21913"/>
                            <a14:foregroundMark x1="31279" y1="21913" x2="29302" y2="23359"/>
                            <a14:foregroundMark x1="5833" y1="37820" x2="5698" y2="39822"/>
                            <a14:foregroundMark x1="6395" y1="29477" x2="5833" y2="37820"/>
                            <a14:foregroundMark x1="93786" y1="47831" x2="94767" y2="87542"/>
                            <a14:foregroundMark x1="93605" y1="40489" x2="93786" y2="47831"/>
                            <a14:foregroundMark x1="88429" y1="89767" x2="82093" y2="91991"/>
                            <a14:foregroundMark x1="94767" y1="87542" x2="94032" y2="87800"/>
                            <a14:foregroundMark x1="82093" y1="91991" x2="9070" y2="89655"/>
                            <a14:foregroundMark x1="93414" y1="47831" x2="94186" y2="50501"/>
                            <a14:foregroundMark x1="91163" y1="40044" x2="93414" y2="47831"/>
                            <a14:foregroundMark x1="94186" y1="50501" x2="94302" y2="50612"/>
                            <a14:backgroundMark x1="85581" y1="9232" x2="85581" y2="9232"/>
                            <a14:backgroundMark x1="8721" y1="37820" x2="8721" y2="37820"/>
                            <a14:backgroundMark x1="8721" y1="37820" x2="8721" y2="37820"/>
                            <a14:backgroundMark x1="8837" y1="36707" x2="10465" y2="39155"/>
                            <a14:backgroundMark x1="11512" y1="37264" x2="12326" y2="40156"/>
                            <a14:backgroundMark x1="12674" y1="36040" x2="13140" y2="37597"/>
                            <a14:backgroundMark x1="12209" y1="35373" x2="12674" y2="36485"/>
                            <a14:backgroundMark x1="11860" y1="35706" x2="12791" y2="36930"/>
                            <a14:backgroundMark x1="12326" y1="35818" x2="12558" y2="35706"/>
                            <a14:backgroundMark x1="8023" y1="39711" x2="9535" y2="41379"/>
                            <a14:backgroundMark x1="9186" y1="40044" x2="9186" y2="40044"/>
                            <a14:backgroundMark x1="92674" y1="47831" x2="92674" y2="47831"/>
                            <a14:backgroundMark x1="91860" y1="47831" x2="91860" y2="47831"/>
                            <a14:backgroundMark x1="91628" y1="89321" x2="91628" y2="89321"/>
                            <a14:backgroundMark x1="91628" y1="89321" x2="91628" y2="89321"/>
                            <a14:backgroundMark x1="90814" y1="87987" x2="91860" y2="899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9132" y="287797"/>
                <a:ext cx="3706585" cy="4230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arry Potter: HBO Max diz que o especial de 20 anos foi a estreia mais  vista na América Latina - TudoCelular.com">
                <a:extLst>
                  <a:ext uri="{FF2B5EF4-FFF2-40B4-BE49-F238E27FC236}">
                    <a16:creationId xmlns="" xmlns:a16="http://schemas.microsoft.com/office/drawing/2014/main" id="{408CAE00-14E0-9B21-6B5D-985DDD790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1346" y="2493740"/>
                <a:ext cx="3023705" cy="1591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3B2E10C-F9D1-B933-274F-D6EB2312C00A}"/>
                </a:ext>
              </a:extLst>
            </p:cNvPr>
            <p:cNvSpPr txBox="1"/>
            <p:nvPr/>
          </p:nvSpPr>
          <p:spPr>
            <a:xfrm>
              <a:off x="2573308" y="97971"/>
              <a:ext cx="3898979" cy="5030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fantasy film series.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directed by David Heyman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Daniel Radcliffe, Rupert Grint, and Emma Watson star as the three leading characters: Harry Potter, Ron Weasley, and Hermione Granger</a:t>
              </a:r>
            </a:p>
            <a:p>
              <a:pPr marL="0" lvl="0" indent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The film tells the story of Harry Potter, a powerful wizard. He studies at Hogwarts try to fight the bad things happening around him.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must-see for teens because the story is gripping and the acting is excellent. The music is also amazing.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You can see them on many websites or Netflix.</a:t>
              </a:r>
            </a:p>
          </p:txBody>
        </p:sp>
        <p:pic>
          <p:nvPicPr>
            <p:cNvPr id="1032" name="Picture 8" descr="Free Hogwarts Vector | Desenho animado de harry potter, Harry potter anime, Harry  potter adesivos">
              <a:extLst>
                <a:ext uri="{FF2B5EF4-FFF2-40B4-BE49-F238E27FC236}">
                  <a16:creationId xmlns="" xmlns:a16="http://schemas.microsoft.com/office/drawing/2014/main" id="{C4AB0AEC-CB89-EC99-274B-A161D221C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3993" y1="31250" x2="23993" y2="31250"/>
                          <a14:foregroundMark x1="23993" y1="31250" x2="23993" y2="31250"/>
                          <a14:foregroundMark x1="59194" y1="15250" x2="59194" y2="15250"/>
                          <a14:foregroundMark x1="59194" y1="15250" x2="59194" y2="15250"/>
                          <a14:foregroundMark x1="54116" y1="11750" x2="54116" y2="11750"/>
                          <a14:foregroundMark x1="54116" y1="11750" x2="54116" y2="11750"/>
                          <a14:foregroundMark x1="80560" y1="28250" x2="80560" y2="35500"/>
                          <a14:foregroundMark x1="18739" y1="55250" x2="19965" y2="62750"/>
                          <a14:foregroundMark x1="14361" y1="53250" x2="14361" y2="53250"/>
                          <a14:foregroundMark x1="39405" y1="53250" x2="40630" y2="70750"/>
                          <a14:foregroundMark x1="40630" y1="70750" x2="40981" y2="69250"/>
                          <a14:foregroundMark x1="38529" y1="72000" x2="41506" y2="71500"/>
                          <a14:foregroundMark x1="56217" y1="56250" x2="70753" y2="60250"/>
                          <a14:foregroundMark x1="69702" y1="56750" x2="73730" y2="62750"/>
                          <a14:foregroundMark x1="82487" y1="64000" x2="84413" y2="78250"/>
                          <a14:foregroundMark x1="84413" y1="78250" x2="84413" y2="77250"/>
                          <a14:foregroundMark x1="62872" y1="83750" x2="66025" y2="88750"/>
                          <a14:foregroundMark x1="73905" y1="81500" x2="75657" y2="87500"/>
                          <a14:foregroundMark x1="66900" y1="75750" x2="66900" y2="75750"/>
                          <a14:foregroundMark x1="66900" y1="75750" x2="66900" y2="75750"/>
                          <a14:foregroundMark x1="15762" y1="86250" x2="21016" y2="85750"/>
                          <a14:foregroundMark x1="14361" y1="81250" x2="14186" y2="8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7537" r="6631" b="6514"/>
            <a:stretch/>
          </p:blipFill>
          <p:spPr bwMode="auto">
            <a:xfrm>
              <a:off x="254204" y="3368109"/>
              <a:ext cx="2238126" cy="157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EA6DBAB-B7BF-447D-5391-03E4C04A31F1}"/>
              </a:ext>
            </a:extLst>
          </p:cNvPr>
          <p:cNvCxnSpPr>
            <a:cxnSpLocks/>
          </p:cNvCxnSpPr>
          <p:nvPr/>
        </p:nvCxnSpPr>
        <p:spPr>
          <a:xfrm>
            <a:off x="1028700" y="408214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38B8CCB-46C0-179E-3749-1C070C4A1BCF}"/>
              </a:ext>
            </a:extLst>
          </p:cNvPr>
          <p:cNvSpPr txBox="1"/>
          <p:nvPr/>
        </p:nvSpPr>
        <p:spPr>
          <a:xfrm>
            <a:off x="41486" y="97971"/>
            <a:ext cx="114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Name of the film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CF0E8A6-7074-818D-3E5D-B8E64709439F}"/>
              </a:ext>
            </a:extLst>
          </p:cNvPr>
          <p:cNvGrpSpPr/>
          <p:nvPr/>
        </p:nvGrpSpPr>
        <p:grpSpPr>
          <a:xfrm>
            <a:off x="879952" y="2883378"/>
            <a:ext cx="588940" cy="1368420"/>
            <a:chOff x="767443" y="2659451"/>
            <a:chExt cx="588940" cy="136842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78E73F1-1CDF-744B-3640-FE81AC724E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443" y="2659451"/>
              <a:ext cx="588940" cy="626392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5D39AD9B-BCCD-2326-1902-7BC2B558C779}"/>
                </a:ext>
              </a:extLst>
            </p:cNvPr>
            <p:cNvCxnSpPr>
              <a:cxnSpLocks/>
            </p:cNvCxnSpPr>
            <p:nvPr/>
          </p:nvCxnSpPr>
          <p:spPr>
            <a:xfrm>
              <a:off x="767443" y="3263456"/>
              <a:ext cx="522514" cy="764415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038F8C-EF08-4811-6265-722D0B915E34}"/>
              </a:ext>
            </a:extLst>
          </p:cNvPr>
          <p:cNvSpPr txBox="1"/>
          <p:nvPr/>
        </p:nvSpPr>
        <p:spPr>
          <a:xfrm>
            <a:off x="8165" y="2645228"/>
            <a:ext cx="114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pictures, photos about the film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0DBE8E4E-46E3-0008-1427-4BB8F75CA465}"/>
              </a:ext>
            </a:extLst>
          </p:cNvPr>
          <p:cNvCxnSpPr>
            <a:cxnSpLocks/>
          </p:cNvCxnSpPr>
          <p:nvPr/>
        </p:nvCxnSpPr>
        <p:spPr>
          <a:xfrm>
            <a:off x="6734424" y="293155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F57B870-4E85-C8E7-959D-0B140DDA4F91}"/>
              </a:ext>
            </a:extLst>
          </p:cNvPr>
          <p:cNvSpPr txBox="1"/>
          <p:nvPr/>
        </p:nvSpPr>
        <p:spPr>
          <a:xfrm>
            <a:off x="7787617" y="7347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type of film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D39BF66-E707-9CA7-C95B-EA706C3EBD49}"/>
              </a:ext>
            </a:extLst>
          </p:cNvPr>
          <p:cNvCxnSpPr>
            <a:cxnSpLocks/>
          </p:cNvCxnSpPr>
          <p:nvPr/>
        </p:nvCxnSpPr>
        <p:spPr>
          <a:xfrm>
            <a:off x="7166344" y="580234"/>
            <a:ext cx="62127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="" xmlns:a16="http://schemas.microsoft.com/office/drawing/2014/main" id="{023EC1A0-3D91-0AC9-18B0-35C8DCDB97FB}"/>
              </a:ext>
            </a:extLst>
          </p:cNvPr>
          <p:cNvSpPr txBox="1"/>
          <p:nvPr/>
        </p:nvSpPr>
        <p:spPr>
          <a:xfrm>
            <a:off x="7787617" y="40308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its director </a:t>
            </a:r>
          </a:p>
        </p:txBody>
      </p:sp>
      <p:sp>
        <p:nvSpPr>
          <p:cNvPr id="1025" name="Right Brace 1024">
            <a:extLst>
              <a:ext uri="{FF2B5EF4-FFF2-40B4-BE49-F238E27FC236}">
                <a16:creationId xmlns="" xmlns:a16="http://schemas.microsoft.com/office/drawing/2014/main" id="{1BB2730C-D023-7F72-17ED-04297B0A05BE}"/>
              </a:ext>
            </a:extLst>
          </p:cNvPr>
          <p:cNvSpPr/>
          <p:nvPr/>
        </p:nvSpPr>
        <p:spPr>
          <a:xfrm>
            <a:off x="7623544" y="744302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Box 1026">
            <a:extLst>
              <a:ext uri="{FF2B5EF4-FFF2-40B4-BE49-F238E27FC236}">
                <a16:creationId xmlns="" xmlns:a16="http://schemas.microsoft.com/office/drawing/2014/main" id="{20778C21-2405-AA84-B05B-664E469E79A5}"/>
              </a:ext>
            </a:extLst>
          </p:cNvPr>
          <p:cNvSpPr txBox="1"/>
          <p:nvPr/>
        </p:nvSpPr>
        <p:spPr>
          <a:xfrm>
            <a:off x="7787617" y="814243"/>
            <a:ext cx="142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main actors / actresses </a:t>
            </a:r>
          </a:p>
        </p:txBody>
      </p:sp>
      <p:sp>
        <p:nvSpPr>
          <p:cNvPr id="1029" name="Right Brace 1028">
            <a:extLst>
              <a:ext uri="{FF2B5EF4-FFF2-40B4-BE49-F238E27FC236}">
                <a16:creationId xmlns="" xmlns:a16="http://schemas.microsoft.com/office/drawing/2014/main" id="{0EEC954D-2576-FE2B-6987-4AD2D46B1461}"/>
              </a:ext>
            </a:extLst>
          </p:cNvPr>
          <p:cNvSpPr/>
          <p:nvPr/>
        </p:nvSpPr>
        <p:spPr>
          <a:xfrm>
            <a:off x="7685618" y="2088071"/>
            <a:ext cx="142376" cy="1157321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TextBox 1030">
            <a:extLst>
              <a:ext uri="{FF2B5EF4-FFF2-40B4-BE49-F238E27FC236}">
                <a16:creationId xmlns="" xmlns:a16="http://schemas.microsoft.com/office/drawing/2014/main" id="{2212C01D-5667-3B1B-4CB1-5571609F371B}"/>
              </a:ext>
            </a:extLst>
          </p:cNvPr>
          <p:cNvSpPr txBox="1"/>
          <p:nvPr/>
        </p:nvSpPr>
        <p:spPr>
          <a:xfrm>
            <a:off x="7836694" y="2260830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a short summary </a:t>
            </a:r>
          </a:p>
        </p:txBody>
      </p:sp>
      <p:sp>
        <p:nvSpPr>
          <p:cNvPr id="1033" name="Right Brace 1032">
            <a:extLst>
              <a:ext uri="{FF2B5EF4-FFF2-40B4-BE49-F238E27FC236}">
                <a16:creationId xmlns="" xmlns:a16="http://schemas.microsoft.com/office/drawing/2014/main" id="{9343D33A-8B78-139E-1E1D-EA9DE7DF21DD}"/>
              </a:ext>
            </a:extLst>
          </p:cNvPr>
          <p:cNvSpPr/>
          <p:nvPr/>
        </p:nvSpPr>
        <p:spPr>
          <a:xfrm>
            <a:off x="7623544" y="3328014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="" xmlns:a16="http://schemas.microsoft.com/office/drawing/2014/main" id="{741FF186-028F-55DA-CAD1-FAF8357D81BE}"/>
              </a:ext>
            </a:extLst>
          </p:cNvPr>
          <p:cNvSpPr txBox="1"/>
          <p:nvPr/>
        </p:nvSpPr>
        <p:spPr>
          <a:xfrm>
            <a:off x="7836694" y="3660891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reviews</a:t>
            </a:r>
          </a:p>
        </p:txBody>
      </p:sp>
      <p:sp>
        <p:nvSpPr>
          <p:cNvPr id="1035" name="Right Brace 1034">
            <a:extLst>
              <a:ext uri="{FF2B5EF4-FFF2-40B4-BE49-F238E27FC236}">
                <a16:creationId xmlns="" xmlns:a16="http://schemas.microsoft.com/office/drawing/2014/main" id="{7DED9CDF-0D1B-E393-65AB-932972C19D79}"/>
              </a:ext>
            </a:extLst>
          </p:cNvPr>
          <p:cNvSpPr/>
          <p:nvPr/>
        </p:nvSpPr>
        <p:spPr>
          <a:xfrm>
            <a:off x="7623544" y="4480921"/>
            <a:ext cx="124149" cy="589099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TextBox 1035">
            <a:extLst>
              <a:ext uri="{FF2B5EF4-FFF2-40B4-BE49-F238E27FC236}">
                <a16:creationId xmlns="" xmlns:a16="http://schemas.microsoft.com/office/drawing/2014/main" id="{307F59B9-821A-57C5-DC01-19C814256CA6}"/>
              </a:ext>
            </a:extLst>
          </p:cNvPr>
          <p:cNvSpPr txBox="1"/>
          <p:nvPr/>
        </p:nvSpPr>
        <p:spPr>
          <a:xfrm>
            <a:off x="7787616" y="4423689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showtime and cinema </a:t>
            </a:r>
          </a:p>
        </p:txBody>
      </p:sp>
    </p:spTree>
    <p:extLst>
      <p:ext uri="{BB962C8B-B14F-4D97-AF65-F5344CB8AC3E}">
        <p14:creationId xmlns:p14="http://schemas.microsoft.com/office/powerpoint/2010/main" val="24532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1024" grpId="0"/>
      <p:bldP spid="1025" grpId="0" animBg="1"/>
      <p:bldP spid="1027" grpId="0"/>
      <p:bldP spid="1029" grpId="0" animBg="1"/>
      <p:bldP spid="1031" grpId="0"/>
      <p:bldP spid="1033" grpId="0" animBg="1"/>
      <p:bldP spid="1034" grpId="0"/>
      <p:bldP spid="1035" grpId="0" animBg="1"/>
      <p:bldP spid="10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2910BB-0899-1A75-583E-B7297217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02925"/>
            <a:ext cx="7848600" cy="2529300"/>
          </a:xfrm>
        </p:spPr>
        <p:txBody>
          <a:bodyPr/>
          <a:lstStyle/>
          <a:p>
            <a:r>
              <a:rPr lang="en-US" sz="6000" dirty="0"/>
              <a:t>Let’s talk about your </a:t>
            </a:r>
            <a:r>
              <a:rPr lang="en-US" sz="6000" dirty="0" smtClean="0"/>
              <a:t>favorite film!</a:t>
            </a:r>
            <a:endParaRPr lang="en-US" sz="6000" dirty="0"/>
          </a:p>
        </p:txBody>
      </p:sp>
      <p:sp>
        <p:nvSpPr>
          <p:cNvPr id="3" name="Google Shape;331;p48">
            <a:extLst>
              <a:ext uri="{FF2B5EF4-FFF2-40B4-BE49-F238E27FC236}">
                <a16:creationId xmlns="" xmlns:a16="http://schemas.microsoft.com/office/drawing/2014/main" id="{BE035B2F-6521-40D8-C2BC-753468BEC14A}"/>
              </a:ext>
            </a:extLst>
          </p:cNvPr>
          <p:cNvSpPr txBox="1">
            <a:spLocks/>
          </p:cNvSpPr>
          <p:nvPr/>
        </p:nvSpPr>
        <p:spPr>
          <a:xfrm>
            <a:off x="470609" y="215954"/>
            <a:ext cx="8126383" cy="92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ans"/>
              <a:buNone/>
              <a:defRPr sz="6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highlight>
                  <a:srgbClr val="FFFCF5"/>
                </a:highlight>
              </a:rPr>
              <a:t>Posters exhibition</a:t>
            </a:r>
            <a:endParaRPr lang="en-US" dirty="0">
              <a:solidFill>
                <a:srgbClr val="FF0000"/>
              </a:solidFill>
              <a:highlight>
                <a:srgbClr val="FFFCF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41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D7BABCC-18DA-4B75-0C3C-C633195EBA50}"/>
              </a:ext>
            </a:extLst>
          </p:cNvPr>
          <p:cNvSpPr txBox="1">
            <a:spLocks/>
          </p:cNvSpPr>
          <p:nvPr/>
        </p:nvSpPr>
        <p:spPr>
          <a:xfrm>
            <a:off x="720000" y="70888"/>
            <a:ext cx="7704000" cy="46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Good film</a:t>
            </a:r>
            <a:r>
              <a:rPr lang="en-US" sz="28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1" y="783835"/>
            <a:ext cx="2815868" cy="4016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9" y="674914"/>
            <a:ext cx="2894919" cy="435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700831"/>
            <a:ext cx="2605768" cy="41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D7BABCC-18DA-4B75-0C3C-C633195EBA50}"/>
              </a:ext>
            </a:extLst>
          </p:cNvPr>
          <p:cNvSpPr txBox="1">
            <a:spLocks/>
          </p:cNvSpPr>
          <p:nvPr/>
        </p:nvSpPr>
        <p:spPr>
          <a:xfrm>
            <a:off x="720000" y="70888"/>
            <a:ext cx="7704000" cy="46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Good film</a:t>
            </a:r>
            <a:r>
              <a:rPr lang="en-US" sz="28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5" y="314325"/>
            <a:ext cx="2651352" cy="451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538842"/>
            <a:ext cx="2873829" cy="4131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459921"/>
            <a:ext cx="3137913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320762" y="183165"/>
            <a:ext cx="3305749" cy="623248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WRAP </a:t>
            </a:r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UP</a:t>
            </a:r>
            <a:endParaRPr lang="en-US" altLang="zh-CN" sz="3600" b="1" dirty="0">
              <a:solidFill>
                <a:srgbClr val="0033CC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59214" y="1013818"/>
            <a:ext cx="2445905" cy="3462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r>
              <a:rPr lang="en-US" sz="1800" b="1" noProof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LOOKING BACK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25784" y="1013818"/>
            <a:ext cx="1708727" cy="3462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r>
              <a:rPr lang="en-US" sz="1800" b="1" noProof="1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2969" y="1744646"/>
            <a:ext cx="1767032" cy="392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r>
              <a:rPr lang="en-US" sz="2100" b="1" noProof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53245" y="1741440"/>
            <a:ext cx="1408835" cy="392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US" sz="2100" b="1" noProof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9581" y="2501347"/>
            <a:ext cx="3342409" cy="10387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r>
              <a:rPr lang="en-US" altLang="zh-CN" sz="21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- Nouns (Types of film)</a:t>
            </a:r>
          </a:p>
          <a:p>
            <a:r>
              <a:rPr lang="en-US" altLang="zh-CN" sz="21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- Adjectives (describe types of film)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571876" y="2513939"/>
            <a:ext cx="2580409" cy="7155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/>
            <a:r>
              <a:rPr lang="en-US" sz="21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although/ though/ however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63529" y="1669549"/>
            <a:ext cx="2720397" cy="7155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/>
            <a:r>
              <a:rPr lang="en-US" sz="21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Talk about your favourite film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53491" y="1363663"/>
            <a:ext cx="457778" cy="363125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8273" y="1363663"/>
            <a:ext cx="506846" cy="363125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03421" y="1377859"/>
            <a:ext cx="23091" cy="29169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91404" y="2104565"/>
            <a:ext cx="13855" cy="396552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4014" y="2132951"/>
            <a:ext cx="36946" cy="386936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"/>
          <p:cNvSpPr txBox="1"/>
          <p:nvPr/>
        </p:nvSpPr>
        <p:spPr>
          <a:xfrm>
            <a:off x="848692" y="968228"/>
            <a:ext cx="323345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III. </a:t>
            </a:r>
            <a:r>
              <a:rPr lang="en-US" sz="2400" b="1" dirty="0" smtClean="0">
                <a:solidFill>
                  <a:srgbClr val="FF0000"/>
                </a:solidFill>
              </a:rPr>
              <a:t>Homework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527" name="Google Shape;5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8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6"/>
          <p:cNvSpPr txBox="1"/>
          <p:nvPr/>
        </p:nvSpPr>
        <p:spPr>
          <a:xfrm>
            <a:off x="544484" y="1608618"/>
            <a:ext cx="8055033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Review vocabulary, grammar and do all exercises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Write a paragraph about your favorite film.</a:t>
            </a:r>
          </a:p>
          <a:p>
            <a:pPr lvl="0">
              <a:lnSpc>
                <a:spcPct val="150000"/>
              </a:lnSpc>
            </a:pPr>
            <a:r>
              <a:rPr lang="en-US" sz="21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- Prepare for the next </a:t>
            </a:r>
            <a:r>
              <a:rPr lang="en-US" sz="2100" dirty="0" smtClean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lesson: 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Unit </a:t>
            </a:r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9: Festivals around the world Lesson 1: Getting </a:t>
            </a:r>
            <a:r>
              <a:rPr lang="en-US" sz="21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started: Vocabulary- festivals, dialogue, things you do at festival.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9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6"/>
          <p:cNvSpPr txBox="1">
            <a:spLocks noGrp="1"/>
          </p:cNvSpPr>
          <p:nvPr>
            <p:ph type="ctrTitle"/>
          </p:nvPr>
        </p:nvSpPr>
        <p:spPr>
          <a:xfrm>
            <a:off x="468086" y="1272106"/>
            <a:ext cx="8207828" cy="2599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  <a:latin typeface=".VnAristoteH" pitchFamily="34" charset="0"/>
              </a:rPr>
              <a:t>Thank you </a:t>
            </a:r>
            <a:r>
              <a:rPr lang="en" sz="6000" dirty="0">
                <a:solidFill>
                  <a:srgbClr val="FF0000"/>
                </a:solidFill>
                <a:latin typeface=".VnAristoteH" pitchFamily="34" charset="0"/>
              </a:rPr>
              <a:t>for your attention!</a:t>
            </a:r>
            <a:endParaRPr sz="6000" dirty="0">
              <a:solidFill>
                <a:srgbClr val="FF0000"/>
              </a:solidFill>
              <a:latin typeface=".VnAristoteH" pitchFamily="34" charset="0"/>
            </a:endParaRPr>
          </a:p>
        </p:txBody>
      </p:sp>
      <p:sp>
        <p:nvSpPr>
          <p:cNvPr id="967" name="Google Shape;967;p76"/>
          <p:cNvSpPr txBox="1"/>
          <p:nvPr/>
        </p:nvSpPr>
        <p:spPr>
          <a:xfrm>
            <a:off x="997050" y="4239200"/>
            <a:ext cx="340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erif"/>
                <a:ea typeface="PT Serif"/>
                <a:cs typeface="PT Serif"/>
                <a:sym typeface="PT Serif"/>
              </a:rPr>
              <a:t>Please keep this slide for attribution</a:t>
            </a:r>
            <a:endParaRPr sz="1200"/>
          </a:p>
        </p:txBody>
      </p:sp>
      <p:sp>
        <p:nvSpPr>
          <p:cNvPr id="983" name="Google Shape;983;p76"/>
          <p:cNvSpPr/>
          <p:nvPr/>
        </p:nvSpPr>
        <p:spPr>
          <a:xfrm>
            <a:off x="8155063" y="2278649"/>
            <a:ext cx="627540" cy="602517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76"/>
          <p:cNvSpPr/>
          <p:nvPr/>
        </p:nvSpPr>
        <p:spPr>
          <a:xfrm>
            <a:off x="469473" y="2363801"/>
            <a:ext cx="450102" cy="432215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FC6669-2D29-89A2-A850-EF4833F438A7}"/>
              </a:ext>
            </a:extLst>
          </p:cNvPr>
          <p:cNvSpPr/>
          <p:nvPr/>
        </p:nvSpPr>
        <p:spPr>
          <a:xfrm>
            <a:off x="827690" y="3507828"/>
            <a:ext cx="4863662" cy="1237593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HÁT TẬP THỂ KHỐI THCS- SUCH A HAPPY DAY.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33398" y="657618"/>
            <a:ext cx="7092863" cy="41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8"/>
            <a:ext cx="9144000" cy="513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97069" y="523893"/>
            <a:ext cx="7052030" cy="151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496" tIns="40248" rIns="80496" bIns="402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900" b="1" u="sng" dirty="0">
                <a:latin typeface="Times New Roman" pitchFamily="18" charset="0"/>
              </a:rPr>
              <a:t>UNIT 8</a:t>
            </a:r>
            <a:r>
              <a:rPr lang="en-US" sz="3900" b="1" dirty="0">
                <a:latin typeface="Times New Roman" pitchFamily="18" charset="0"/>
              </a:rPr>
              <a:t>: FILMS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u="sng" dirty="0">
                <a:latin typeface="Times New Roman" pitchFamily="18" charset="0"/>
              </a:rPr>
              <a:t>Lesson 7</a:t>
            </a:r>
            <a:r>
              <a:rPr lang="en-US" sz="3600" b="1" dirty="0">
                <a:latin typeface="Times New Roman" pitchFamily="18" charset="0"/>
              </a:rPr>
              <a:t>: Looking back+ Project </a:t>
            </a:r>
          </a:p>
        </p:txBody>
      </p:sp>
    </p:spTree>
    <p:extLst>
      <p:ext uri="{BB962C8B-B14F-4D97-AF65-F5344CB8AC3E}">
        <p14:creationId xmlns:p14="http://schemas.microsoft.com/office/powerpoint/2010/main" val="273497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4BDCBF-6537-418E-9C04-624E29EC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07" y="434009"/>
            <a:ext cx="6041571" cy="418969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Vocabulary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3028FF3-1346-530D-B6E4-990DE50BCA5F}"/>
              </a:ext>
            </a:extLst>
          </p:cNvPr>
          <p:cNvSpPr/>
          <p:nvPr/>
        </p:nvSpPr>
        <p:spPr>
          <a:xfrm>
            <a:off x="1628189" y="1617334"/>
            <a:ext cx="5280767" cy="668668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1.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This type of film makes you laugh.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BF90C9D-9988-D0C2-8792-E2BDFE41EFC7}"/>
              </a:ext>
            </a:extLst>
          </p:cNvPr>
          <p:cNvSpPr/>
          <p:nvPr/>
        </p:nvSpPr>
        <p:spPr>
          <a:xfrm>
            <a:off x="1628189" y="2425110"/>
            <a:ext cx="5280767" cy="639362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3. This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type of film has supernatural events.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A3F082B-E543-A4D1-F883-F0B95B333ABF}"/>
              </a:ext>
            </a:extLst>
          </p:cNvPr>
          <p:cNvSpPr/>
          <p:nvPr/>
        </p:nvSpPr>
        <p:spPr>
          <a:xfrm>
            <a:off x="1628188" y="3193596"/>
            <a:ext cx="5280767" cy="860263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5. This </a:t>
            </a:r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type of film gives us useful information about animals, science or technology.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4197758-42A4-5304-9FEF-2561BD9ACFED}"/>
              </a:ext>
            </a:extLst>
          </p:cNvPr>
          <p:cNvSpPr/>
          <p:nvPr/>
        </p:nvSpPr>
        <p:spPr>
          <a:xfrm>
            <a:off x="1658340" y="2744791"/>
            <a:ext cx="5280767" cy="855282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4. This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type of film is about life in the future, robots, and space travel.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819A8E4-3335-0592-F4E9-94AE2422A709}"/>
              </a:ext>
            </a:extLst>
          </p:cNvPr>
          <p:cNvSpPr/>
          <p:nvPr/>
        </p:nvSpPr>
        <p:spPr>
          <a:xfrm>
            <a:off x="1658339" y="1991371"/>
            <a:ext cx="5280767" cy="589262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2. This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is a frightening type of film.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2307" y="52754"/>
            <a:ext cx="262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I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 LOOKING BACK:</a:t>
            </a: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8F4BDCBF-6537-418E-9C04-624E29ECA9FE}"/>
              </a:ext>
            </a:extLst>
          </p:cNvPr>
          <p:cNvSpPr txBox="1">
            <a:spLocks/>
          </p:cNvSpPr>
          <p:nvPr/>
        </p:nvSpPr>
        <p:spPr>
          <a:xfrm>
            <a:off x="533411" y="1198365"/>
            <a:ext cx="6318623" cy="41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Descriptions for the types of film.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F4BDCBF-6537-418E-9C04-624E29ECA9FE}"/>
              </a:ext>
            </a:extLst>
          </p:cNvPr>
          <p:cNvSpPr txBox="1">
            <a:spLocks/>
          </p:cNvSpPr>
          <p:nvPr/>
        </p:nvSpPr>
        <p:spPr>
          <a:xfrm>
            <a:off x="628382" y="843066"/>
            <a:ext cx="5666471" cy="41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Types of film.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/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D5A17FD-B5B9-B661-2F45-2A0AD0825D42}"/>
              </a:ext>
            </a:extLst>
          </p:cNvPr>
          <p:cNvSpPr/>
          <p:nvPr/>
        </p:nvSpPr>
        <p:spPr>
          <a:xfrm>
            <a:off x="278202" y="3154463"/>
            <a:ext cx="2691499" cy="675454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4</a:t>
            </a:r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science fiction film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8CC4228-0345-4D69-0098-87E7AACAE82E}"/>
              </a:ext>
            </a:extLst>
          </p:cNvPr>
          <p:cNvSpPr/>
          <p:nvPr/>
        </p:nvSpPr>
        <p:spPr>
          <a:xfrm>
            <a:off x="302307" y="736484"/>
            <a:ext cx="2691499" cy="635116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1.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comedy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B407557-98B6-2455-50EB-99DE68FAC181}"/>
              </a:ext>
            </a:extLst>
          </p:cNvPr>
          <p:cNvSpPr/>
          <p:nvPr/>
        </p:nvSpPr>
        <p:spPr>
          <a:xfrm>
            <a:off x="302307" y="1521115"/>
            <a:ext cx="2691499" cy="608393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horror film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5D659E7-CBE0-5917-9464-951F14214886}"/>
              </a:ext>
            </a:extLst>
          </p:cNvPr>
          <p:cNvSpPr/>
          <p:nvPr/>
        </p:nvSpPr>
        <p:spPr>
          <a:xfrm>
            <a:off x="278203" y="3950906"/>
            <a:ext cx="2691499" cy="675454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5</a:t>
            </a:r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documentary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5DDDB29-D4D2-5633-F5ED-A2F5EEEB0CB1}"/>
              </a:ext>
            </a:extLst>
          </p:cNvPr>
          <p:cNvSpPr/>
          <p:nvPr/>
        </p:nvSpPr>
        <p:spPr>
          <a:xfrm>
            <a:off x="302307" y="2385322"/>
            <a:ext cx="2691499" cy="549432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3.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fantasy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3028FF3-1346-530D-B6E4-990DE50BCA5F}"/>
              </a:ext>
            </a:extLst>
          </p:cNvPr>
          <p:cNvSpPr/>
          <p:nvPr/>
        </p:nvSpPr>
        <p:spPr>
          <a:xfrm>
            <a:off x="3338696" y="727676"/>
            <a:ext cx="5280767" cy="643924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This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type of film makes you laugh.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BF90C9D-9988-D0C2-8792-E2BDFE41EFC7}"/>
              </a:ext>
            </a:extLst>
          </p:cNvPr>
          <p:cNvSpPr/>
          <p:nvPr/>
        </p:nvSpPr>
        <p:spPr>
          <a:xfrm>
            <a:off x="3338695" y="2414730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This type of film has supernatural events.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A3F082B-E543-A4D1-F883-F0B95B333ABF}"/>
              </a:ext>
            </a:extLst>
          </p:cNvPr>
          <p:cNvSpPr/>
          <p:nvPr/>
        </p:nvSpPr>
        <p:spPr>
          <a:xfrm>
            <a:off x="3444336" y="3950906"/>
            <a:ext cx="5280767" cy="860263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This </a:t>
            </a:r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type of film gives us useful information about animals, science or technology.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4197758-42A4-5304-9FEF-2561BD9ACFED}"/>
              </a:ext>
            </a:extLst>
          </p:cNvPr>
          <p:cNvSpPr/>
          <p:nvPr/>
        </p:nvSpPr>
        <p:spPr>
          <a:xfrm>
            <a:off x="3396589" y="3154463"/>
            <a:ext cx="5280767" cy="675454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This type of film is about life in the future, robots, and space travel.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819A8E4-3335-0592-F4E9-94AE2422A709}"/>
              </a:ext>
            </a:extLst>
          </p:cNvPr>
          <p:cNvSpPr/>
          <p:nvPr/>
        </p:nvSpPr>
        <p:spPr>
          <a:xfrm>
            <a:off x="3396588" y="1580003"/>
            <a:ext cx="5280767" cy="54950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This is a frightening type of film.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2307" y="52754"/>
            <a:ext cx="4108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a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TYPES OF FILM: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1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6A2617-5478-7316-BDA6-6009503C95CC}"/>
              </a:ext>
            </a:extLst>
          </p:cNvPr>
          <p:cNvSpPr/>
          <p:nvPr/>
        </p:nvSpPr>
        <p:spPr>
          <a:xfrm>
            <a:off x="6060908" y="858289"/>
            <a:ext cx="233881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AB26C76-EFD1-4723-84FA-E49CA79DCF68}"/>
              </a:ext>
            </a:extLst>
          </p:cNvPr>
          <p:cNvSpPr/>
          <p:nvPr/>
        </p:nvSpPr>
        <p:spPr>
          <a:xfrm>
            <a:off x="432391" y="1191443"/>
            <a:ext cx="70883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8C68230-653C-CBA9-6AD4-FB9DCA15A406}"/>
              </a:ext>
            </a:extLst>
          </p:cNvPr>
          <p:cNvSpPr/>
          <p:nvPr/>
        </p:nvSpPr>
        <p:spPr>
          <a:xfrm>
            <a:off x="2161953" y="867697"/>
            <a:ext cx="58124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7F1586-6DD3-FD3F-BC6C-E6EC87CC4E26}"/>
              </a:ext>
            </a:extLst>
          </p:cNvPr>
          <p:cNvSpPr/>
          <p:nvPr/>
        </p:nvSpPr>
        <p:spPr>
          <a:xfrm>
            <a:off x="5018918" y="1836484"/>
            <a:ext cx="9494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2B26AE6-7A64-1D2F-8324-A6779C3957F6}"/>
              </a:ext>
            </a:extLst>
          </p:cNvPr>
          <p:cNvSpPr/>
          <p:nvPr/>
        </p:nvSpPr>
        <p:spPr>
          <a:xfrm>
            <a:off x="6450769" y="1836484"/>
            <a:ext cx="15590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945B778-31EE-9848-B972-0BA779D1A8CB}"/>
              </a:ext>
            </a:extLst>
          </p:cNvPr>
          <p:cNvSpPr/>
          <p:nvPr/>
        </p:nvSpPr>
        <p:spPr>
          <a:xfrm>
            <a:off x="3438563" y="2481527"/>
            <a:ext cx="224631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A30E00B-AADA-765F-CE6C-5210B73987A6}"/>
              </a:ext>
            </a:extLst>
          </p:cNvPr>
          <p:cNvSpPr/>
          <p:nvPr/>
        </p:nvSpPr>
        <p:spPr>
          <a:xfrm>
            <a:off x="3728483" y="3076951"/>
            <a:ext cx="205882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5EBF34E-BDBB-CB2E-89D3-DA83EF8993FF}"/>
              </a:ext>
            </a:extLst>
          </p:cNvPr>
          <p:cNvSpPr/>
          <p:nvPr/>
        </p:nvSpPr>
        <p:spPr>
          <a:xfrm>
            <a:off x="3189767" y="3721993"/>
            <a:ext cx="138223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F8AB3CD-2E94-1CFE-5C24-C9EE4465D85F}"/>
              </a:ext>
            </a:extLst>
          </p:cNvPr>
          <p:cNvSpPr/>
          <p:nvPr/>
        </p:nvSpPr>
        <p:spPr>
          <a:xfrm>
            <a:off x="1192253" y="4381210"/>
            <a:ext cx="1168176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8A26F09-AD0F-8737-D500-CA3321ED7547}"/>
              </a:ext>
            </a:extLst>
          </p:cNvPr>
          <p:cNvSpPr/>
          <p:nvPr/>
        </p:nvSpPr>
        <p:spPr>
          <a:xfrm>
            <a:off x="5018918" y="4381210"/>
            <a:ext cx="151656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F81CECC-F4F3-6CF7-6676-30797380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406663"/>
            <a:ext cx="8761930" cy="451626"/>
          </a:xfrm>
        </p:spPr>
        <p:txBody>
          <a:bodyPr/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Choose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 correct answer A, B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 or D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to complete each sentence.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D3F26AB1-B71E-7B75-B77F-FFC538B2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035" y="779378"/>
            <a:ext cx="8520574" cy="4293234"/>
          </a:xfrm>
        </p:spPr>
        <p:txBody>
          <a:bodyPr/>
          <a:lstStyle/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1. The film was long and ___________ . Many people went home before it ended.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</a:t>
            </a:r>
            <a:r>
              <a:rPr lang="en-US" sz="2000" dirty="0" smtClean="0"/>
              <a:t>dull</a:t>
            </a:r>
            <a:r>
              <a:rPr lang="en-US" sz="2000" dirty="0" smtClean="0"/>
              <a:t> </a:t>
            </a:r>
            <a:r>
              <a:rPr lang="en-US" sz="2000" dirty="0"/>
              <a:t>	</a:t>
            </a:r>
            <a:r>
              <a:rPr lang="en-US" sz="2000" dirty="0" smtClean="0"/>
              <a:t>          B</a:t>
            </a:r>
            <a:r>
              <a:rPr lang="en-US" sz="2000" dirty="0"/>
              <a:t>. </a:t>
            </a:r>
            <a:r>
              <a:rPr lang="en-US" sz="2000" dirty="0" smtClean="0"/>
              <a:t>exciting </a:t>
            </a:r>
            <a:r>
              <a:rPr lang="en-US" sz="2000" dirty="0"/>
              <a:t>	</a:t>
            </a:r>
            <a:r>
              <a:rPr lang="en-US" sz="2000" dirty="0" smtClean="0"/>
              <a:t>C</a:t>
            </a:r>
            <a:r>
              <a:rPr lang="en-US" sz="2000" dirty="0"/>
              <a:t>. </a:t>
            </a:r>
            <a:r>
              <a:rPr lang="en-US" sz="2000" dirty="0"/>
              <a:t> </a:t>
            </a:r>
            <a:r>
              <a:rPr lang="en-US" sz="2000" dirty="0" smtClean="0"/>
              <a:t>funny</a:t>
            </a:r>
            <a:r>
              <a:rPr lang="en-US" sz="2000" dirty="0" smtClean="0"/>
              <a:t>         </a:t>
            </a:r>
            <a:r>
              <a:rPr lang="en-US" sz="2000" dirty="0" smtClean="0"/>
              <a:t>D. shocking</a:t>
            </a:r>
            <a:endParaRPr lang="en-US" sz="2000" dirty="0"/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2. The film is too ___________ with a lot of fighting and killing scenes.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funny 		B. </a:t>
            </a:r>
            <a:r>
              <a:rPr lang="en-US" sz="2000" dirty="0" smtClean="0"/>
              <a:t>dull    </a:t>
            </a:r>
            <a:r>
              <a:rPr lang="en-US" sz="2000" dirty="0"/>
              <a:t>	</a:t>
            </a:r>
            <a:r>
              <a:rPr lang="en-US" sz="2000" dirty="0" smtClean="0"/>
              <a:t>C</a:t>
            </a:r>
            <a:r>
              <a:rPr lang="en-US" sz="2000" dirty="0"/>
              <a:t>. </a:t>
            </a:r>
            <a:r>
              <a:rPr lang="en-US" sz="2000" dirty="0" smtClean="0"/>
              <a:t>interesting           D. </a:t>
            </a:r>
            <a:r>
              <a:rPr lang="en-US" sz="2000" dirty="0"/>
              <a:t>v</a:t>
            </a:r>
            <a:r>
              <a:rPr lang="en-US" sz="2000" dirty="0" smtClean="0"/>
              <a:t>iolent</a:t>
            </a:r>
            <a:endParaRPr lang="en-US" sz="2000" dirty="0"/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3. A ___________ story often makes us feel afraid.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moving 		B. interesting 		C</a:t>
            </a:r>
            <a:r>
              <a:rPr lang="en-US" sz="2000" dirty="0" smtClean="0"/>
              <a:t>. frightening   D. sad</a:t>
            </a:r>
            <a:endParaRPr lang="en-US" sz="2000" dirty="0"/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4. The news was ___________. I couldn’t believe it.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</a:t>
            </a:r>
            <a:r>
              <a:rPr lang="en-US" sz="2000" dirty="0" smtClean="0"/>
              <a:t>funny </a:t>
            </a:r>
            <a:r>
              <a:rPr lang="en-US" sz="2000" dirty="0"/>
              <a:t>		B. </a:t>
            </a:r>
            <a:r>
              <a:rPr lang="en-US" sz="2000" dirty="0" smtClean="0"/>
              <a:t>shocking </a:t>
            </a:r>
            <a:r>
              <a:rPr lang="en-US" sz="2000" dirty="0"/>
              <a:t>	</a:t>
            </a:r>
            <a:r>
              <a:rPr lang="en-US" sz="2000" dirty="0" smtClean="0"/>
              <a:t>       C</a:t>
            </a:r>
            <a:r>
              <a:rPr lang="en-US" sz="2000" dirty="0"/>
              <a:t>. </a:t>
            </a:r>
            <a:r>
              <a:rPr lang="en-US" sz="2000" dirty="0" smtClean="0"/>
              <a:t>confusing       D. bored</a:t>
            </a:r>
            <a:endParaRPr lang="en-US" sz="2000" dirty="0"/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5. ___________ films often make us cry.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Amusing 		B. Moving 	</a:t>
            </a:r>
            <a:r>
              <a:rPr lang="en-US" sz="2000" dirty="0" smtClean="0"/>
              <a:t>C</a:t>
            </a:r>
            <a:r>
              <a:rPr lang="en-US" sz="2000" dirty="0"/>
              <a:t>. </a:t>
            </a:r>
            <a:r>
              <a:rPr lang="en-US" sz="2000" dirty="0" smtClean="0"/>
              <a:t>Funny             D. boring</a:t>
            </a:r>
            <a:endParaRPr lang="en-US" sz="2000" dirty="0"/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6. The road signs were ___________ and we soon got lost.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confusing 		B. shocking 	</a:t>
            </a:r>
            <a:r>
              <a:rPr lang="en-US" sz="2000" dirty="0" smtClean="0"/>
              <a:t> C</a:t>
            </a:r>
            <a:r>
              <a:rPr lang="en-US" sz="2000" dirty="0"/>
              <a:t>. </a:t>
            </a:r>
            <a:r>
              <a:rPr lang="en-US" sz="2000" dirty="0" smtClean="0"/>
              <a:t>interesting     D. exciting</a:t>
            </a:r>
            <a:endParaRPr lang="en-US" sz="2000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FDCD30E-9204-BBD2-B7C0-CE04A76AC980}"/>
              </a:ext>
            </a:extLst>
          </p:cNvPr>
          <p:cNvSpPr/>
          <p:nvPr/>
        </p:nvSpPr>
        <p:spPr>
          <a:xfrm>
            <a:off x="347331" y="1482066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51765D7-2F47-C0E0-A8DA-F1948822B5EB}"/>
              </a:ext>
            </a:extLst>
          </p:cNvPr>
          <p:cNvSpPr/>
          <p:nvPr/>
        </p:nvSpPr>
        <p:spPr>
          <a:xfrm>
            <a:off x="6973441" y="2107958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CF684DA-5F52-860C-331A-F017F989678E}"/>
              </a:ext>
            </a:extLst>
          </p:cNvPr>
          <p:cNvSpPr/>
          <p:nvPr/>
        </p:nvSpPr>
        <p:spPr>
          <a:xfrm>
            <a:off x="5706490" y="2748786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7DEFA16-D01F-0B83-5595-96A6AE488A3E}"/>
              </a:ext>
            </a:extLst>
          </p:cNvPr>
          <p:cNvSpPr/>
          <p:nvPr/>
        </p:nvSpPr>
        <p:spPr>
          <a:xfrm>
            <a:off x="2934587" y="3417193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7FB5B82-BADA-AD64-BFA8-6413169F8D53}"/>
              </a:ext>
            </a:extLst>
          </p:cNvPr>
          <p:cNvSpPr/>
          <p:nvPr/>
        </p:nvSpPr>
        <p:spPr>
          <a:xfrm>
            <a:off x="2934587" y="4054550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31BD552-DF49-2A96-345A-445099A8DBD6}"/>
              </a:ext>
            </a:extLst>
          </p:cNvPr>
          <p:cNvSpPr/>
          <p:nvPr/>
        </p:nvSpPr>
        <p:spPr>
          <a:xfrm>
            <a:off x="347331" y="4742122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302307" y="0"/>
            <a:ext cx="4108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Adjectives: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1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3" grpId="0" animBg="1"/>
      <p:bldP spid="15" grpId="0" animBg="1"/>
      <p:bldP spid="19" grpId="0" animBg="1"/>
      <p:bldP spid="21" grpId="0" animBg="1"/>
      <p:bldP spid="22" grpId="0" animBg="1"/>
      <p:bldP spid="5" grpId="0" animBg="1"/>
      <p:bldP spid="12" grpId="0" animBg="1"/>
      <p:bldP spid="14" grpId="0" animBg="1"/>
      <p:bldP spid="18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9" name="Text Box 3"/>
          <p:cNvSpPr txBox="1">
            <a:spLocks noChangeArrowheads="1"/>
          </p:cNvSpPr>
          <p:nvPr/>
        </p:nvSpPr>
        <p:spPr bwMode="auto">
          <a:xfrm>
            <a:off x="96695" y="207655"/>
            <a:ext cx="3622386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r>
              <a:rPr lang="en-US" altLang="zh-CN" sz="2100" b="1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2</a:t>
            </a:r>
            <a:r>
              <a:rPr lang="en-US" altLang="zh-CN" sz="2100" b="1" u="sng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 </a:t>
            </a:r>
            <a:r>
              <a:rPr lang="en-US" altLang="zh-CN" sz="2100" b="1" u="sng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GRAMMAR:</a:t>
            </a:r>
          </a:p>
        </p:txBody>
      </p:sp>
      <p:sp>
        <p:nvSpPr>
          <p:cNvPr id="7" name="Text Box 2"/>
          <p:cNvSpPr txBox="1"/>
          <p:nvPr/>
        </p:nvSpPr>
        <p:spPr>
          <a:xfrm>
            <a:off x="3525693" y="743122"/>
            <a:ext cx="1728272" cy="4385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US" sz="2400" b="1" noProof="1" smtClean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Connectors</a:t>
            </a:r>
            <a:endParaRPr lang="en-US" sz="2400" b="1" noProof="1">
              <a:solidFill>
                <a:srgbClr val="C0000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914401" y="1377462"/>
            <a:ext cx="2235202" cy="392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US" sz="2100" b="1" noProof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Although/ Though</a:t>
            </a:r>
            <a:endParaRPr lang="en-US" sz="2100" b="1" noProof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5628966" y="1377463"/>
            <a:ext cx="1767032" cy="392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r>
              <a:rPr lang="en-US" sz="2100" b="1" noProof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endParaRPr lang="en-US" sz="2100" b="1" noProof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53403" y="1166060"/>
            <a:ext cx="457778" cy="181562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53965" y="1166059"/>
            <a:ext cx="678749" cy="181562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/>
          <p:cNvSpPr txBox="1"/>
          <p:nvPr/>
        </p:nvSpPr>
        <p:spPr>
          <a:xfrm>
            <a:off x="168772" y="2558143"/>
            <a:ext cx="4011342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Although/Though + clause 1 ( S +V), + clause 2 (S +V ).</a:t>
            </a:r>
          </a:p>
        </p:txBody>
      </p:sp>
      <p:sp>
        <p:nvSpPr>
          <p:cNvPr id="15" name="Text Box 6"/>
          <p:cNvSpPr txBox="1"/>
          <p:nvPr/>
        </p:nvSpPr>
        <p:spPr>
          <a:xfrm>
            <a:off x="4887773" y="2558143"/>
            <a:ext cx="3608571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Clause 1 ( S +V). However, + clause 2 (S +V).</a:t>
            </a:r>
          </a:p>
        </p:txBody>
      </p:sp>
      <p:sp>
        <p:nvSpPr>
          <p:cNvPr id="16" name="Text Box 6"/>
          <p:cNvSpPr txBox="1"/>
          <p:nvPr/>
        </p:nvSpPr>
        <p:spPr>
          <a:xfrm>
            <a:off x="168772" y="3482590"/>
            <a:ext cx="4011342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C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lause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2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( S +V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)+ although/Though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+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+ clause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1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(S +V ).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14401" y="1769878"/>
            <a:ext cx="0" cy="788265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71031" y="1764466"/>
            <a:ext cx="0" cy="793677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/>
          <p:nvPr/>
        </p:nvSpPr>
        <p:spPr>
          <a:xfrm>
            <a:off x="1357088" y="1874111"/>
            <a:ext cx="6977741" cy="377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000" dirty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We use </a:t>
            </a:r>
            <a:r>
              <a:rPr lang="en-US" sz="2000" b="1" i="1" dirty="0" smtClean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them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to connect 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 2 </a:t>
            </a:r>
            <a:r>
              <a:rPr lang="en-US" sz="2000" dirty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contrasting </a:t>
            </a:r>
            <a:r>
              <a:rPr lang="en-US" sz="2000" dirty="0" smtClean="0">
                <a:solidFill>
                  <a:srgbClr val="FF0000"/>
                </a:solidFill>
                <a:latin typeface="Berlin Sans FB Demi" pitchFamily="34" charset="0"/>
                <a:ea typeface="Calibri"/>
                <a:cs typeface="Calibri"/>
                <a:sym typeface="Calibri"/>
              </a:rPr>
              <a:t>ideas or 2 clauses</a:t>
            </a:r>
            <a:endParaRPr lang="en-US" sz="2000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9" grpId="0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166255"/>
            <a:ext cx="8761930" cy="555180"/>
          </a:xfrm>
        </p:spPr>
        <p:txBody>
          <a:bodyPr/>
          <a:lstStyle/>
          <a:p>
            <a:pPr lvl="0"/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Combine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the two sentences, using </a:t>
            </a:r>
            <a:r>
              <a:rPr lang="en-US" sz="2000" b="1" i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although/ </a:t>
            </a:r>
            <a:r>
              <a:rPr lang="en-US" sz="2000" b="1" i="1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though</a:t>
            </a:r>
            <a:r>
              <a:rPr lang="en-US" sz="2000" b="1" i="1" dirty="0" smtClean="0">
                <a:latin typeface="Arial"/>
                <a:ea typeface="Arial"/>
                <a:cs typeface="Arial"/>
                <a:sym typeface="Arial"/>
              </a:rPr>
              <a:t>/ However</a:t>
            </a:r>
            <a:endParaRPr lang="en-US" sz="200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363597" y="808182"/>
            <a:ext cx="5861712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1.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H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e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arrived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late.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he left the cinema early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(although/ though) </a:t>
            </a:r>
            <a:endParaRPr lang="en-US" sz="1600" dirty="0">
              <a:solidFill>
                <a:schemeClr val="tx1"/>
              </a:solidFill>
              <a:latin typeface="PT Serif" panose="020A0603040505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363596" y="1205342"/>
            <a:ext cx="8143093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  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Although/ Though he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arrived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late,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he left the cinema early.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63597" y="1445489"/>
            <a:ext cx="273712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286327" y="1648690"/>
            <a:ext cx="8913091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lang="en-US" sz="1600" dirty="0" smtClean="0">
              <a:solidFill>
                <a:schemeClr val="tx1"/>
              </a:solidFill>
              <a:latin typeface="PT Serif" panose="020A0603040505020204" pitchFamily="1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2.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Cinema tickets are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expensive.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 T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he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number of people going to cinemas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is increasing. (however)</a:t>
            </a:r>
            <a:endParaRPr lang="en-US" sz="1600" dirty="0">
              <a:solidFill>
                <a:schemeClr val="tx1"/>
              </a:solidFill>
              <a:latin typeface="PT Serif" panose="020A06030405050202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PT Serif" panose="020A06030405050202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363597" y="2008909"/>
            <a:ext cx="8279949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     Cinema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tickets are expensive. However, the number of people going to cinemas is increasing.</a:t>
            </a:r>
            <a:endParaRPr lang="en-US" sz="1200" dirty="0">
              <a:solidFill>
                <a:srgbClr val="00B050"/>
              </a:solidFill>
              <a:latin typeface="PT Serif" panose="020A0603040505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2858" y="2105889"/>
            <a:ext cx="273712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319892" y="4147127"/>
            <a:ext cx="8186797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5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The film received good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reviews. Only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a few people saw it. (however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) </a:t>
            </a:r>
            <a:endParaRPr lang="en-US" sz="1600" dirty="0">
              <a:solidFill>
                <a:schemeClr val="tx1"/>
              </a:solidFill>
              <a:latin typeface="PT Serif" panose="020A06030405050202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286327" y="3329709"/>
            <a:ext cx="8631833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4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I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don't really like to go to the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cinema.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I don't want to stay home tonight. (although/ though)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286326" y="2456869"/>
            <a:ext cx="8857673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. Some food and drinks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in the cinema are very </a:t>
            </a:r>
            <a:r>
              <a:rPr lang="en-US" sz="16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expensive. People </a:t>
            </a:r>
            <a:r>
              <a:rPr lang="en-US" sz="1600" dirty="0">
                <a:solidFill>
                  <a:schemeClr val="tx1"/>
                </a:solidFill>
                <a:latin typeface="PT Serif" panose="020A0603040505020204" pitchFamily="18" charset="0"/>
              </a:rPr>
              <a:t>still buy them. (although/ though)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0" y="2886362"/>
            <a:ext cx="9199418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  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Though/ Although some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food and drinks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in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the cinema are very expensive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,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 people still buy them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.</a:t>
            </a:r>
            <a:endParaRPr lang="en-US" sz="1600" dirty="0">
              <a:solidFill>
                <a:srgbClr val="00B050"/>
              </a:solidFill>
              <a:latin typeface="PT Serif" panose="020A0603040505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422281" y="3708400"/>
            <a:ext cx="8721719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  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Although/ Though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I don't really like to go to the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cinema,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I don't want to stay home tonight.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id="{EB5F169D-29F7-1A88-8F6B-8B9B2CB8B829}"/>
              </a:ext>
            </a:extLst>
          </p:cNvPr>
          <p:cNvSpPr txBox="1">
            <a:spLocks/>
          </p:cNvSpPr>
          <p:nvPr/>
        </p:nvSpPr>
        <p:spPr>
          <a:xfrm>
            <a:off x="519714" y="4585854"/>
            <a:ext cx="8143093" cy="4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PT Serif" panose="020A0603040505020204" pitchFamily="18" charset="0"/>
              </a:rPr>
              <a:t>   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The film received good reviews. </a:t>
            </a:r>
            <a:r>
              <a:rPr lang="en-US" sz="1600" dirty="0" smtClean="0">
                <a:solidFill>
                  <a:srgbClr val="00B050"/>
                </a:solidFill>
                <a:latin typeface="PT Serif" panose="020A0603040505020204" pitchFamily="18" charset="0"/>
              </a:rPr>
              <a:t>However, Only </a:t>
            </a:r>
            <a:r>
              <a:rPr lang="en-US" sz="1600" dirty="0">
                <a:solidFill>
                  <a:srgbClr val="00B050"/>
                </a:solidFill>
                <a:latin typeface="PT Serif" panose="020A0603040505020204" pitchFamily="18" charset="0"/>
              </a:rPr>
              <a:t>a few people saw it. 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9885" y="3105725"/>
            <a:ext cx="273712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6748" y="3927763"/>
            <a:ext cx="273712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19714" y="4805217"/>
            <a:ext cx="273712" cy="0"/>
          </a:xfrm>
          <a:prstGeom prst="straightConnector1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4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5" grpId="0"/>
      <p:bldP spid="27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6"/>
          <p:cNvSpPr txBox="1">
            <a:spLocks noGrp="1"/>
          </p:cNvSpPr>
          <p:nvPr>
            <p:ph type="title"/>
          </p:nvPr>
        </p:nvSpPr>
        <p:spPr>
          <a:xfrm>
            <a:off x="887440" y="364722"/>
            <a:ext cx="378647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II. </a:t>
            </a:r>
            <a:r>
              <a:rPr lang="en" dirty="0" smtClean="0"/>
              <a:t>Project</a:t>
            </a:r>
            <a:endParaRPr dirty="0"/>
          </a:p>
        </p:txBody>
      </p:sp>
      <p:sp>
        <p:nvSpPr>
          <p:cNvPr id="725" name="Google Shape;725;p66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6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"/>
          <p:cNvSpPr/>
          <p:nvPr/>
        </p:nvSpPr>
        <p:spPr>
          <a:xfrm>
            <a:off x="8251575" y="3647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962335" y="1280117"/>
            <a:ext cx="3648679" cy="847484"/>
            <a:chOff x="617319" y="24219"/>
            <a:chExt cx="2526948" cy="1519716"/>
          </a:xfrm>
        </p:grpSpPr>
        <p:sp>
          <p:nvSpPr>
            <p:cNvPr id="12" name="Rounded Rectangle 11"/>
            <p:cNvSpPr/>
            <p:nvPr/>
          </p:nvSpPr>
          <p:spPr>
            <a:xfrm>
              <a:off x="617319" y="24219"/>
              <a:ext cx="2526948" cy="1519716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712486" y="271542"/>
              <a:ext cx="2358814" cy="10250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Y</a:t>
              </a:r>
              <a:r>
                <a:rPr lang="en-US" sz="2800" b="1" kern="1200" dirty="0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our </a:t>
              </a:r>
              <a:r>
                <a:rPr lang="en-US" sz="2800" b="1" kern="1200" dirty="0" err="1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favourite</a:t>
              </a:r>
              <a:r>
                <a:rPr lang="en-US" sz="2800" b="1" kern="1200" dirty="0" smtClean="0">
                  <a:solidFill>
                    <a:schemeClr val="dk1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film</a:t>
              </a:r>
              <a:endParaRPr lang="en-US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1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" grpId="0"/>
    </p:bldLst>
  </p:timing>
</p:sld>
</file>

<file path=ppt/theme/theme1.xml><?xml version="1.0" encoding="utf-8"?>
<a:theme xmlns:a="http://schemas.openxmlformats.org/drawingml/2006/main" name="Film Industry Analysis by Slidesgo">
  <a:themeElements>
    <a:clrScheme name="Simple Light">
      <a:dk1>
        <a:srgbClr val="000000"/>
      </a:dk1>
      <a:lt1>
        <a:srgbClr val="FFFCF5"/>
      </a:lt1>
      <a:dk2>
        <a:srgbClr val="B0CD3D"/>
      </a:dk2>
      <a:lt2>
        <a:srgbClr val="ED6749"/>
      </a:lt2>
      <a:accent1>
        <a:srgbClr val="FAAE62"/>
      </a:accent1>
      <a:accent2>
        <a:srgbClr val="DE9576"/>
      </a:accent2>
      <a:accent3>
        <a:srgbClr val="EFD048"/>
      </a:accent3>
      <a:accent4>
        <a:srgbClr val="D9B991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2278</TotalTime>
  <Words>976</Words>
  <Application>Microsoft Office PowerPoint</Application>
  <PresentationFormat>On-screen Show (16:9)</PresentationFormat>
  <Paragraphs>126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Roboto</vt:lpstr>
      <vt:lpstr>Roboto Condensed Light</vt:lpstr>
      <vt:lpstr>.VnAristoteH</vt:lpstr>
      <vt:lpstr>DM Sans</vt:lpstr>
      <vt:lpstr>Berlin Sans FB Demi</vt:lpstr>
      <vt:lpstr>Anaheim</vt:lpstr>
      <vt:lpstr>.VnRevueH</vt:lpstr>
      <vt:lpstr>SimSun</vt:lpstr>
      <vt:lpstr>PT Serif</vt:lpstr>
      <vt:lpstr>.Vn3DH</vt:lpstr>
      <vt:lpstr>Times New Roman</vt:lpstr>
      <vt:lpstr>Calibri</vt:lpstr>
      <vt:lpstr>Film Industry Analysis by Slidesgo</vt:lpstr>
      <vt:lpstr>WELCOME TEACHERS TO OUR CLASS TODAY</vt:lpstr>
      <vt:lpstr>PowerPoint Presentation</vt:lpstr>
      <vt:lpstr>PowerPoint Presentation</vt:lpstr>
      <vt:lpstr>1. Vocabulary.</vt:lpstr>
      <vt:lpstr>PowerPoint Presentation</vt:lpstr>
      <vt:lpstr>Choose the correct answer A, B C or D to complete each sentence.</vt:lpstr>
      <vt:lpstr>PowerPoint Presentation</vt:lpstr>
      <vt:lpstr>Combine the two sentences, using although/ though/ However</vt:lpstr>
      <vt:lpstr>II. Project</vt:lpstr>
      <vt:lpstr>PowerPoint Presentation</vt:lpstr>
      <vt:lpstr>PowerPoint Presentation</vt:lpstr>
      <vt:lpstr>Let’s talk about your favorite film!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FILM</dc:title>
  <dc:creator>Admin</dc:creator>
  <cp:lastModifiedBy>Admin</cp:lastModifiedBy>
  <cp:revision>87</cp:revision>
  <dcterms:modified xsi:type="dcterms:W3CDTF">2025-02-19T14:15:42Z</dcterms:modified>
</cp:coreProperties>
</file>