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67" r:id="rId2"/>
    <p:sldId id="389" r:id="rId3"/>
    <p:sldId id="279" r:id="rId4"/>
    <p:sldId id="388" r:id="rId5"/>
    <p:sldId id="370" r:id="rId6"/>
    <p:sldId id="316" r:id="rId7"/>
    <p:sldId id="350" r:id="rId8"/>
    <p:sldId id="351" r:id="rId9"/>
    <p:sldId id="352" r:id="rId10"/>
    <p:sldId id="353" r:id="rId11"/>
    <p:sldId id="369" r:id="rId12"/>
    <p:sldId id="276" r:id="rId13"/>
    <p:sldId id="355" r:id="rId14"/>
    <p:sldId id="356" r:id="rId15"/>
    <p:sldId id="357" r:id="rId16"/>
    <p:sldId id="358" r:id="rId17"/>
    <p:sldId id="314" r:id="rId18"/>
    <p:sldId id="364" r:id="rId19"/>
    <p:sldId id="3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26649"/>
    <a:srgbClr val="336699"/>
    <a:srgbClr val="0099CC"/>
    <a:srgbClr val="E0702A"/>
    <a:srgbClr val="7192A9"/>
    <a:srgbClr val="EF4B66"/>
    <a:srgbClr val="FBCDCD"/>
    <a:srgbClr val="F7A5A5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3" autoAdjust="0"/>
    <p:restoredTop sz="94659"/>
  </p:normalViewPr>
  <p:slideViewPr>
    <p:cSldViewPr snapToGrid="0" showGuides="1">
      <p:cViewPr varScale="1">
        <p:scale>
          <a:sx n="90" d="100"/>
          <a:sy n="90" d="100"/>
        </p:scale>
        <p:origin x="-75" y="-2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7941E"/>
                </a:solidFill>
              </a:rPr>
              <a:t>5.</a:t>
            </a:r>
            <a:r>
              <a:rPr lang="en-US" sz="1200" dirty="0" smtClean="0"/>
              <a:t> How do people in Japan normally greet each other? </a:t>
            </a:r>
          </a:p>
          <a:p>
            <a:r>
              <a:rPr lang="en-US" sz="1200" dirty="0" smtClean="0"/>
              <a:t>	</a:t>
            </a:r>
            <a:r>
              <a:rPr lang="en-US" sz="1200" b="1" dirty="0" smtClean="0">
                <a:solidFill>
                  <a:srgbClr val="00B0F0"/>
                </a:solidFill>
              </a:rPr>
              <a:t>A.</a:t>
            </a:r>
            <a:r>
              <a:rPr lang="en-US" sz="1200" dirty="0" smtClean="0"/>
              <a:t> They bow to each other.</a:t>
            </a:r>
          </a:p>
          <a:p>
            <a:r>
              <a:rPr lang="en-US" sz="1200" dirty="0" smtClean="0"/>
              <a:t>	</a:t>
            </a:r>
            <a:r>
              <a:rPr lang="en-US" sz="1200" b="1" dirty="0" smtClean="0">
                <a:solidFill>
                  <a:srgbClr val="00B0F0"/>
                </a:solidFill>
              </a:rPr>
              <a:t>B.</a:t>
            </a:r>
            <a:r>
              <a:rPr lang="en-US" sz="1200" dirty="0" smtClean="0"/>
              <a:t> They hug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836" y="1907363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xmlns="" id="{5408F3EA-2764-340B-A190-182396228A25}"/>
              </a:ext>
            </a:extLst>
          </p:cNvPr>
          <p:cNvSpPr txBox="1">
            <a:spLocks/>
          </p:cNvSpPr>
          <p:nvPr/>
        </p:nvSpPr>
        <p:spPr>
          <a:xfrm>
            <a:off x="1190882" y="5722358"/>
            <a:ext cx="635139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i="1" dirty="0">
                <a:solidFill>
                  <a:srgbClr val="AD4F0F"/>
                </a:solidFill>
              </a:rPr>
              <a:t>in the habit </a:t>
            </a:r>
            <a:r>
              <a:rPr lang="en-US" sz="4800" b="1" i="1" dirty="0" smtClean="0">
                <a:solidFill>
                  <a:srgbClr val="AD4F0F"/>
                </a:solidFill>
              </a:rPr>
              <a:t>of: </a:t>
            </a:r>
            <a:endParaRPr lang="en-US" sz="4800" b="1" i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B5899-852E-C6E4-7F46-67EF752CC3ED}"/>
              </a:ext>
            </a:extLst>
          </p:cNvPr>
          <p:cNvSpPr/>
          <p:nvPr/>
        </p:nvSpPr>
        <p:spPr>
          <a:xfrm>
            <a:off x="4515539" y="5889581"/>
            <a:ext cx="5564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i="1" dirty="0" err="1"/>
              <a:t>có</a:t>
            </a:r>
            <a:r>
              <a:rPr lang="en-US" sz="4400" i="1" dirty="0"/>
              <a:t> </a:t>
            </a:r>
            <a:r>
              <a:rPr lang="en-US" sz="4400" i="1" dirty="0" err="1"/>
              <a:t>thói</a:t>
            </a:r>
            <a:r>
              <a:rPr lang="en-US" sz="4400" i="1" dirty="0"/>
              <a:t> </a:t>
            </a:r>
            <a:r>
              <a:rPr lang="en-US" sz="4400" i="1" dirty="0" err="1"/>
              <a:t>quen</a:t>
            </a:r>
            <a:r>
              <a:rPr lang="en-US" sz="4400" i="1" dirty="0"/>
              <a:t> </a:t>
            </a:r>
            <a:r>
              <a:rPr lang="en-US" sz="4400" i="1" dirty="0" err="1"/>
              <a:t>làm</a:t>
            </a:r>
            <a:r>
              <a:rPr lang="en-US" sz="4400" i="1" dirty="0"/>
              <a:t> </a:t>
            </a:r>
            <a:r>
              <a:rPr lang="en-US" sz="4400" i="1" dirty="0" err="1"/>
              <a:t>gì</a:t>
            </a:r>
            <a:r>
              <a:rPr lang="en-US" sz="4400" i="1" dirty="0"/>
              <a:t> </a:t>
            </a:r>
          </a:p>
        </p:txBody>
      </p:sp>
      <p:pic>
        <p:nvPicPr>
          <p:cNvPr id="5" name="Picture 2" descr="Distinctive brain pattern helps habits form - MIT McGovern Institute">
            <a:extLst>
              <a:ext uri="{FF2B5EF4-FFF2-40B4-BE49-F238E27FC236}">
                <a16:creationId xmlns:a16="http://schemas.microsoft.com/office/drawing/2014/main" xmlns="" id="{3E419A38-08F1-54D6-8ABE-47A8C8E3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33" y="417403"/>
            <a:ext cx="5459857" cy="36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65351" y="4354705"/>
            <a:ext cx="2396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AD4F0F"/>
                </a:solidFill>
              </a:rPr>
              <a:t>- habit: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6279754" y="4431650"/>
            <a:ext cx="2525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</a:rPr>
              <a:t>thói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quen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</a:rPr>
              <a:t>Vocabulary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449" y="62697"/>
            <a:ext cx="55279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 Checking </a:t>
            </a:r>
            <a:r>
              <a:rPr lang="en-US" sz="3600" b="1" u="sng" dirty="0" smtClean="0">
                <a:solidFill>
                  <a:srgbClr val="C00000"/>
                </a:solidFill>
              </a:rPr>
              <a:t>Vocabulary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26713"/>
              </p:ext>
            </p:extLst>
          </p:nvPr>
        </p:nvGraphicFramePr>
        <p:xfrm>
          <a:off x="1275907" y="889787"/>
          <a:ext cx="9452343" cy="48751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78302">
                  <a:extLst>
                    <a:ext uri="{9D8B030D-6E8A-4147-A177-3AD203B41FA5}">
                      <a16:colId xmlns:a16="http://schemas.microsoft.com/office/drawing/2014/main" xmlns="" val="1535387115"/>
                    </a:ext>
                  </a:extLst>
                </a:gridCol>
                <a:gridCol w="4574041">
                  <a:extLst>
                    <a:ext uri="{9D8B030D-6E8A-4147-A177-3AD203B41FA5}">
                      <a16:colId xmlns:a16="http://schemas.microsoft.com/office/drawing/2014/main" xmlns="" val="190619803"/>
                    </a:ext>
                  </a:extLst>
                </a:gridCol>
              </a:tblGrid>
              <a:tr h="582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1650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lối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7994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chào, chào hỏi </a:t>
                      </a:r>
                      <a:endParaRPr lang="x-none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26600866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lời chào</a:t>
                      </a:r>
                      <a:endParaRPr lang="x-none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637296103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325636399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lệ</a:t>
                      </a: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65479419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endParaRPr lang="x-none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8553991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75907" y="1489686"/>
            <a:ext cx="27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i="1" dirty="0">
                <a:solidFill>
                  <a:srgbClr val="C00000"/>
                </a:solidFill>
              </a:rPr>
              <a:t>1. lifestyle 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5907" y="2180926"/>
            <a:ext cx="237443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greet (</a:t>
            </a:r>
            <a:r>
              <a:rPr lang="vi-VN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x-none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5907" y="2922791"/>
            <a:ext cx="289861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greeting (n)</a:t>
            </a:r>
            <a:endParaRPr lang="x-none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5907" y="3601999"/>
            <a:ext cx="237520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serve (v) </a:t>
            </a:r>
            <a:endParaRPr lang="x-none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4361" y="4343864"/>
            <a:ext cx="467660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common practice (n) </a:t>
            </a:r>
            <a:endParaRPr lang="x-none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5907" y="5073897"/>
            <a:ext cx="344517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in the habit of </a:t>
            </a:r>
            <a:endParaRPr lang="x-none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5177" y="302098"/>
            <a:ext cx="28261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2571" y="2906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356" y="187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1E759F-5C1B-1A19-F7DD-CF6570A069E3}"/>
              </a:ext>
            </a:extLst>
          </p:cNvPr>
          <p:cNvSpPr txBox="1"/>
          <p:nvPr/>
        </p:nvSpPr>
        <p:spPr>
          <a:xfrm>
            <a:off x="372202" y="998505"/>
            <a:ext cx="11340498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Hello, Tom.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How’re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 good. I like it here. The lifestyle is interesting and different from that in my country.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</a:t>
            </a: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Sure. Students here call their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teachers by their title “teacher”, not by their names.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greet your teachers?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usually say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“Hello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or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“Good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morning” then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Miss and their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surnames, for example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“Good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morning,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Smith.”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 there other differences?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buy and sell a lot of street food here. In my country people usually buy food in a store or a restaurant.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eah. Buying street food is a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practice in my city.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I’ve noticed that many people have breakfast on the street too! In my country, we typically have a light breakfast at home.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see. But here many adults are in the habit of having breakfast outside of their homes. If they’re not in a hurry, they’ll even have a leisurely coffee there.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That’s fascinating!</a:t>
            </a:r>
          </a:p>
        </p:txBody>
      </p:sp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1929" y="290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31548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﻿Read the conversation again and complete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2745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719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xmlns="" id="{E413CAE7-028E-C9CD-4A53-EBFB9056E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80571"/>
              </p:ext>
            </p:extLst>
          </p:nvPr>
        </p:nvGraphicFramePr>
        <p:xfrm>
          <a:off x="487066" y="1150361"/>
          <a:ext cx="11442664" cy="3999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1332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5721332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Nam’s country</a:t>
                      </a:r>
                      <a:endParaRPr lang="x-none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Tom’s country</a:t>
                      </a:r>
                      <a:endParaRPr lang="x-none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greet teachers by their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title</a:t>
                      </a:r>
                      <a:r>
                        <a:rPr lang="en-US" sz="3200" smtClean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smtClean="0"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People eat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breakfast </a:t>
                      </a:r>
                      <a:r>
                        <a:rPr lang="en-US" sz="3200" smtClean="0"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20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smtClean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2) ______________.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buy and sell food on the roadside.</a:t>
                      </a:r>
                      <a:endParaRPr lang="x-none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refer to their teachers as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or Miss and their teachers’ </a:t>
                      </a:r>
                      <a:r>
                        <a:rPr lang="en-US" sz="3200" dirty="0" smtClean="0">
                          <a:latin typeface="+mn-lt"/>
                          <a:cs typeface="Arial" panose="020B0604020202020204" pitchFamily="34" charset="0"/>
                        </a:rPr>
                        <a:t>(1)________.</a:t>
                      </a:r>
                      <a:endParaRPr lang="en-US" sz="3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eat breakfast at home.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People often buy food in a </a:t>
                      </a:r>
                      <a:r>
                        <a:rPr lang="en-US" sz="3200" dirty="0" smtClean="0"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20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dirty="0" smtClean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3) __________________.</a:t>
                      </a:r>
                      <a:endParaRPr lang="x-none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sp>
        <p:nvSpPr>
          <p:cNvPr id="9" name="Hình chữ nhật: Góc Tròn 22">
            <a:extLst>
              <a:ext uri="{FF2B5EF4-FFF2-40B4-BE49-F238E27FC236}">
                <a16:creationId xmlns:a16="http://schemas.microsoft.com/office/drawing/2014/main" xmlns="" id="{7827B4D4-2779-E6E4-D02C-F2B945958D40}"/>
              </a:ext>
            </a:extLst>
          </p:cNvPr>
          <p:cNvSpPr/>
          <p:nvPr/>
        </p:nvSpPr>
        <p:spPr>
          <a:xfrm>
            <a:off x="8256958" y="2814523"/>
            <a:ext cx="196382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surnames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0" name="Hình chữ nhật: Góc Tròn 22">
            <a:extLst>
              <a:ext uri="{FF2B5EF4-FFF2-40B4-BE49-F238E27FC236}">
                <a16:creationId xmlns:a16="http://schemas.microsoft.com/office/drawing/2014/main" xmlns="" id="{18D6F0E2-B759-33F3-3CA9-AC237255ED43}"/>
              </a:ext>
            </a:extLst>
          </p:cNvPr>
          <p:cNvSpPr/>
          <p:nvPr/>
        </p:nvSpPr>
        <p:spPr>
          <a:xfrm>
            <a:off x="1185811" y="3324333"/>
            <a:ext cx="273520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on the street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xmlns="" id="{00F4975A-0D6E-C2CD-B267-66AF97969341}"/>
              </a:ext>
            </a:extLst>
          </p:cNvPr>
          <p:cNvSpPr/>
          <p:nvPr/>
        </p:nvSpPr>
        <p:spPr>
          <a:xfrm>
            <a:off x="6665436" y="4341610"/>
            <a:ext cx="3762425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store / restaurant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041" y="40598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6435" y="3650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20" y="262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xmlns="" id="{00875E70-042F-6FF9-EEFF-624FD8088461}"/>
              </a:ext>
            </a:extLst>
          </p:cNvPr>
          <p:cNvSpPr txBox="1"/>
          <p:nvPr/>
        </p:nvSpPr>
        <p:spPr>
          <a:xfrm>
            <a:off x="253671" y="1451182"/>
            <a:ext cx="118432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A balanced diet and exercise are important for a healthy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Handshaking, bowing, and hugging are some of the ways in which people _________ one another.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Waiters and waitresses ________ food in restaurants.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Going out for breakfast has become a common </a:t>
            </a:r>
            <a:r>
              <a:rPr lang="en-US" sz="3200" dirty="0" smtClean="0"/>
              <a:t>_________ </a:t>
            </a:r>
            <a:r>
              <a:rPr lang="en-US" sz="3200" dirty="0"/>
              <a:t>in this city.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My mum is </a:t>
            </a:r>
            <a:r>
              <a:rPr lang="en-US" sz="3200" dirty="0" smtClean="0"/>
              <a:t>_______________ </a:t>
            </a:r>
            <a:r>
              <a:rPr lang="en-US" sz="3200" dirty="0"/>
              <a:t>keeping everything in the kitchen bright and clean.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xmlns="" id="{8139CCA2-23B1-74E3-AD11-7B76AB803FC8}"/>
              </a:ext>
            </a:extLst>
          </p:cNvPr>
          <p:cNvSpPr/>
          <p:nvPr/>
        </p:nvSpPr>
        <p:spPr>
          <a:xfrm>
            <a:off x="926255" y="924960"/>
            <a:ext cx="1437456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greet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xmlns="" id="{C4E60D7F-1FD3-BB89-E512-2C006260A79E}"/>
              </a:ext>
            </a:extLst>
          </p:cNvPr>
          <p:cNvSpPr/>
          <p:nvPr/>
        </p:nvSpPr>
        <p:spPr>
          <a:xfrm>
            <a:off x="2564115" y="951142"/>
            <a:ext cx="171823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practice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xmlns="" id="{2991D990-DE0A-3E8B-A4F5-CE9F560A6827}"/>
              </a:ext>
            </a:extLst>
          </p:cNvPr>
          <p:cNvSpPr/>
          <p:nvPr/>
        </p:nvSpPr>
        <p:spPr>
          <a:xfrm>
            <a:off x="4467540" y="955358"/>
            <a:ext cx="1783384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lifestyle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xmlns="" id="{90F9B4CC-5EB4-8EAD-4C5D-90EDAFD660BC}"/>
              </a:ext>
            </a:extLst>
          </p:cNvPr>
          <p:cNvSpPr/>
          <p:nvPr/>
        </p:nvSpPr>
        <p:spPr>
          <a:xfrm>
            <a:off x="6430072" y="937447"/>
            <a:ext cx="1206080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serve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xmlns="" id="{8CFCD2F7-E630-CA42-8F02-B19C056B4D2C}"/>
              </a:ext>
            </a:extLst>
          </p:cNvPr>
          <p:cNvSpPr/>
          <p:nvPr/>
        </p:nvSpPr>
        <p:spPr>
          <a:xfrm>
            <a:off x="7868829" y="935795"/>
            <a:ext cx="2970261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in the habit of</a:t>
            </a:r>
            <a:endParaRPr lang="vi-VN" sz="32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22 0.1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6718 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736 L -0.13138 0.3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49557 0.43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2.59259E-6 L -0.42461 0.5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8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2682" y="253411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﻿Label each picture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1494" y="1858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279" y="832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xmlns="" id="{ED82F66F-2246-C48C-C7CA-8026B2C489A6}"/>
              </a:ext>
            </a:extLst>
          </p:cNvPr>
          <p:cNvSpPr/>
          <p:nvPr/>
        </p:nvSpPr>
        <p:spPr>
          <a:xfrm>
            <a:off x="299559" y="1586198"/>
            <a:ext cx="150338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greeting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">
            <a:extLst>
              <a:ext uri="{FF2B5EF4-FFF2-40B4-BE49-F238E27FC236}">
                <a16:creationId xmlns:a16="http://schemas.microsoft.com/office/drawing/2014/main" xmlns="" id="{04FDA739-DD61-CB4C-1A7E-69167EF6051A}"/>
              </a:ext>
            </a:extLst>
          </p:cNvPr>
          <p:cNvSpPr/>
          <p:nvPr/>
        </p:nvSpPr>
        <p:spPr>
          <a:xfrm>
            <a:off x="291559" y="2180662"/>
            <a:ext cx="239889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online learning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xmlns="" id="{1F4D3119-2D76-05A7-A024-5A378B20526C}"/>
              </a:ext>
            </a:extLst>
          </p:cNvPr>
          <p:cNvSpPr/>
          <p:nvPr/>
        </p:nvSpPr>
        <p:spPr>
          <a:xfrm>
            <a:off x="299560" y="2786329"/>
            <a:ext cx="1064117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pizza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xmlns="" id="{3523CB20-6B86-C0FA-009B-E57C240BC5D4}"/>
              </a:ext>
            </a:extLst>
          </p:cNvPr>
          <p:cNvSpPr/>
          <p:nvPr/>
        </p:nvSpPr>
        <p:spPr>
          <a:xfrm>
            <a:off x="281285" y="3391996"/>
            <a:ext cx="193403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street food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4" name="Hình chữ nhật: Góc Tròn 7">
            <a:extLst>
              <a:ext uri="{FF2B5EF4-FFF2-40B4-BE49-F238E27FC236}">
                <a16:creationId xmlns:a16="http://schemas.microsoft.com/office/drawing/2014/main" xmlns="" id="{611D757E-BE64-7C8E-04EE-971E9803FF62}"/>
              </a:ext>
            </a:extLst>
          </p:cNvPr>
          <p:cNvSpPr/>
          <p:nvPr/>
        </p:nvSpPr>
        <p:spPr>
          <a:xfrm>
            <a:off x="291559" y="3997663"/>
            <a:ext cx="283816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food in restaurant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43" y="828054"/>
            <a:ext cx="8572662" cy="232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22" y="3903294"/>
            <a:ext cx="6232771" cy="200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579" y="924100"/>
            <a:ext cx="331134" cy="36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619" y="924329"/>
            <a:ext cx="376517" cy="376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042" y="934451"/>
            <a:ext cx="378858" cy="372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r="11501"/>
          <a:stretch/>
        </p:blipFill>
        <p:spPr>
          <a:xfrm>
            <a:off x="4206659" y="3672887"/>
            <a:ext cx="436128" cy="3751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r="15086"/>
          <a:stretch/>
        </p:blipFill>
        <p:spPr>
          <a:xfrm>
            <a:off x="7310608" y="3667544"/>
            <a:ext cx="357132" cy="3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75E-6 -7.40741E-7 L 0.28177 -0.02685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375E-6 4.81481E-6 L 0.48477 -0.11505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-4.81481E-6 L 0.79596 0.07246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-3.7037E-7 L 0.34257 0.55532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08333E-6 -4.81481E-6 L 0.64375 0.631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392" y="725780"/>
            <a:ext cx="664638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1.</a:t>
            </a:r>
            <a:r>
              <a:rPr lang="en-US" sz="2800" dirty="0"/>
              <a:t> Which is probably the most common way</a:t>
            </a:r>
          </a:p>
          <a:p>
            <a:r>
              <a:rPr lang="en-US" sz="2800" dirty="0"/>
              <a:t>of greeting around the world</a:t>
            </a:r>
            <a:r>
              <a:rPr lang="en-US" sz="2800" dirty="0" smtClean="0"/>
              <a:t>? </a:t>
            </a:r>
            <a:endParaRPr lang="en-US" sz="2800" dirty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A</a:t>
            </a:r>
            <a:r>
              <a:rPr lang="en-US" sz="2800" b="1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Shaking hands. 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B</a:t>
            </a:r>
            <a:r>
              <a:rPr lang="en-US" sz="2800" b="1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Sticking out one’s tongue. </a:t>
            </a:r>
          </a:p>
          <a:p>
            <a:r>
              <a:rPr lang="en-US" sz="2800" dirty="0" smtClean="0"/>
              <a:t>	</a:t>
            </a:r>
          </a:p>
          <a:p>
            <a:r>
              <a:rPr lang="en-US" sz="2800" b="1" dirty="0" smtClean="0">
                <a:solidFill>
                  <a:srgbClr val="F7941E"/>
                </a:solidFill>
              </a:rPr>
              <a:t>2.</a:t>
            </a:r>
            <a:r>
              <a:rPr lang="en-US" sz="2800" dirty="0"/>
              <a:t> In the </a:t>
            </a:r>
            <a:r>
              <a:rPr lang="en-US" sz="2800" dirty="0" smtClean="0"/>
              <a:t>USA, </a:t>
            </a:r>
            <a:r>
              <a:rPr lang="en-US" sz="2800" dirty="0"/>
              <a:t>people greet each other </a:t>
            </a:r>
            <a:r>
              <a:rPr lang="en-US" sz="2800" dirty="0" smtClean="0"/>
              <a:t>by ______. </a:t>
            </a:r>
            <a:endParaRPr lang="en-US" sz="2800" dirty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A</a:t>
            </a:r>
            <a:r>
              <a:rPr lang="en-US" sz="2800" b="1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shaking heads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B</a:t>
            </a:r>
            <a:r>
              <a:rPr lang="en-US" sz="2800" b="1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saying </a:t>
            </a:r>
            <a:r>
              <a:rPr lang="en-US" sz="2800" dirty="0" smtClean="0"/>
              <a:t>“hello”</a:t>
            </a:r>
          </a:p>
          <a:p>
            <a:r>
              <a:rPr lang="en-US" sz="2800" b="1" dirty="0">
                <a:solidFill>
                  <a:srgbClr val="F7941E"/>
                </a:solidFill>
              </a:rPr>
              <a:t>3.</a:t>
            </a:r>
            <a:r>
              <a:rPr lang="en-US" sz="2800" dirty="0"/>
              <a:t> Thais greet their elders by saying “</a:t>
            </a:r>
            <a:r>
              <a:rPr lang="en-US" sz="2800" dirty="0" err="1"/>
              <a:t>sawadee</a:t>
            </a:r>
            <a:r>
              <a:rPr lang="en-US" sz="2800" dirty="0"/>
              <a:t>” and ______. 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saying their surname 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slightly bowing to them 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2346" y="125435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334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16" y="307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6AA789-6249-5BF7-1CE9-D64F0655E1AE}"/>
              </a:ext>
            </a:extLst>
          </p:cNvPr>
          <p:cNvSpPr/>
          <p:nvPr/>
        </p:nvSpPr>
        <p:spPr>
          <a:xfrm>
            <a:off x="910191" y="4110000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xmlns="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49" y="-226019"/>
            <a:ext cx="1431688" cy="12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43C46653-C141-54C0-67E9-B615108C3125}"/>
              </a:ext>
            </a:extLst>
          </p:cNvPr>
          <p:cNvSpPr/>
          <p:nvPr/>
        </p:nvSpPr>
        <p:spPr>
          <a:xfrm>
            <a:off x="853503" y="5862000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2" name="TextBox 1"/>
          <p:cNvSpPr txBox="1"/>
          <p:nvPr/>
        </p:nvSpPr>
        <p:spPr>
          <a:xfrm>
            <a:off x="6604581" y="982326"/>
            <a:ext cx="55491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4.</a:t>
            </a:r>
            <a:r>
              <a:rPr lang="en-US" sz="2800" dirty="0"/>
              <a:t> The Maori of New Zealand greet each other by ______. 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kissing each other’s cheek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pressing their noses </a:t>
            </a:r>
            <a:r>
              <a:rPr lang="en-US" sz="2800" dirty="0" smtClean="0"/>
              <a:t>together</a:t>
            </a:r>
          </a:p>
          <a:p>
            <a:r>
              <a:rPr lang="en-US" sz="2800" b="1" dirty="0">
                <a:solidFill>
                  <a:srgbClr val="F7941E"/>
                </a:solidFill>
              </a:rPr>
              <a:t>5.</a:t>
            </a:r>
            <a:r>
              <a:rPr lang="en-US" sz="2800" dirty="0"/>
              <a:t> How do people in Japan normally greet each other? 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They bow to each other.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They hug each other.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3C46653-C141-54C0-67E9-B615108C3125}"/>
              </a:ext>
            </a:extLst>
          </p:cNvPr>
          <p:cNvSpPr/>
          <p:nvPr/>
        </p:nvSpPr>
        <p:spPr>
          <a:xfrm>
            <a:off x="7411140" y="2291744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3C46653-C141-54C0-67E9-B615108C3125}"/>
              </a:ext>
            </a:extLst>
          </p:cNvPr>
          <p:cNvSpPr/>
          <p:nvPr/>
        </p:nvSpPr>
        <p:spPr>
          <a:xfrm>
            <a:off x="910191" y="1578849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40" y="3927856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 animBg="1"/>
      <p:bldP spid="17" grpId="0"/>
      <p:bldP spid="5" grpId="0" animBg="1"/>
      <p:bldP spid="9" grpId="0" animBg="1"/>
      <p:bldP spid="2" grpId="0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49142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E0702A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731615" y="1279828"/>
            <a:ext cx="10745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47" y="52380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28559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007" y="2702871"/>
            <a:ext cx="11421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Name a list of 10 ways of greetings from different countries.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Start preparing for the Project of the </a:t>
            </a:r>
            <a:r>
              <a:rPr lang="en-US" sz="3200" dirty="0" smtClean="0"/>
              <a:t>unit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03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4943" y="1007907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8684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/>
              <a:t>Watch the video?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04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https://youtu.be/nANhSfCGAs4?si=aKVnS3G_bSSm7Kqy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2EDFE8-6036-92C4-7718-04D7CC698BE6}"/>
              </a:ext>
            </a:extLst>
          </p:cNvPr>
          <p:cNvSpPr txBox="1"/>
          <p:nvPr/>
        </p:nvSpPr>
        <p:spPr>
          <a:xfrm>
            <a:off x="3621010" y="8825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6B2BA6-1309-AD7F-A25A-6ED29C9BE18A}"/>
              </a:ext>
            </a:extLst>
          </p:cNvPr>
          <p:cNvSpPr txBox="1"/>
          <p:nvPr/>
        </p:nvSpPr>
        <p:spPr>
          <a:xfrm>
            <a:off x="-41447" y="3267623"/>
            <a:ext cx="4661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772FD5-3484-ECC1-163E-B8CCAC442208}"/>
              </a:ext>
            </a:extLst>
          </p:cNvPr>
          <p:cNvSpPr txBox="1"/>
          <p:nvPr/>
        </p:nvSpPr>
        <p:spPr>
          <a:xfrm>
            <a:off x="3906915" y="365896"/>
            <a:ext cx="856393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/>
              <a:t>1. </a:t>
            </a:r>
            <a:r>
              <a:rPr lang="en-US" sz="2800" dirty="0"/>
              <a:t>What is the video about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/>
              <a:t>2. </a:t>
            </a:r>
            <a:r>
              <a:rPr lang="en-US" sz="2800" dirty="0"/>
              <a:t>In </a:t>
            </a:r>
            <a:r>
              <a:rPr lang="en-US" sz="2800" dirty="0" smtClean="0"/>
              <a:t>Viet Nam</a:t>
            </a:r>
            <a:r>
              <a:rPr lang="en-US" sz="2800" dirty="0"/>
              <a:t>, how to two men greet when they meet?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/>
              <a:t>3. </a:t>
            </a:r>
            <a:r>
              <a:rPr lang="en-US" sz="2800" dirty="0"/>
              <a:t>Do people in Thailand shake hands when meeting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F1ED4-DB74-06AF-EB91-20300443BA87}"/>
              </a:ext>
            </a:extLst>
          </p:cNvPr>
          <p:cNvSpPr txBox="1"/>
          <p:nvPr/>
        </p:nvSpPr>
        <p:spPr>
          <a:xfrm>
            <a:off x="779238" y="83724"/>
            <a:ext cx="256292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6796" y="988018"/>
            <a:ext cx="49473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About ways of greetings around the world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6796" y="1761519"/>
            <a:ext cx="37401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They shake hands or say hello.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4646" y="2611379"/>
            <a:ext cx="6840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-&gt; No. They greet each other with a “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and say “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Sawadee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43666" y="1313322"/>
            <a:ext cx="4354035" cy="625641"/>
          </a:xfrm>
          <a:prstGeom prst="roundRect">
            <a:avLst>
              <a:gd name="adj" fmla="val 4266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71" y="11067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11023" y="1426087"/>
            <a:ext cx="418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dobe Gothic Std B"/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769968" y="2271190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Lifestyle differences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xmlns="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8386"/>
            <a:ext cx="4335349" cy="35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13" y="329609"/>
            <a:ext cx="5811359" cy="4221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1390" y="4966839"/>
            <a:ext cx="4331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- Lifestyle (n):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5308" y="4966839"/>
            <a:ext cx="2111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</a:rPr>
              <a:t>lối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sống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</a:rPr>
              <a:t>Vocabulary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1;p31">
            <a:extLst>
              <a:ext uri="{FF2B5EF4-FFF2-40B4-BE49-F238E27FC236}">
                <a16:creationId xmlns:a16="http://schemas.microsoft.com/office/drawing/2014/main" xmlns="" id="{47035607-B83F-3B5C-8EC5-A11B06AC035A}"/>
              </a:ext>
            </a:extLst>
          </p:cNvPr>
          <p:cNvSpPr txBox="1">
            <a:spLocks/>
          </p:cNvSpPr>
          <p:nvPr/>
        </p:nvSpPr>
        <p:spPr>
          <a:xfrm>
            <a:off x="3401124" y="5108819"/>
            <a:ext cx="29056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AD4F0F"/>
                </a:solidFill>
              </a:rPr>
              <a:t>- greet </a:t>
            </a:r>
            <a:r>
              <a:rPr lang="en-US" sz="4800" b="1" dirty="0">
                <a:solidFill>
                  <a:srgbClr val="AD4F0F"/>
                </a:solidFill>
              </a:rPr>
              <a:t>(v</a:t>
            </a:r>
            <a:r>
              <a:rPr lang="en-US" sz="4800" b="1" dirty="0" smtClean="0">
                <a:solidFill>
                  <a:srgbClr val="AD4F0F"/>
                </a:solidFill>
              </a:rPr>
              <a:t>): 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CE3F62-B61E-620A-9626-D61F8771C011}"/>
              </a:ext>
            </a:extLst>
          </p:cNvPr>
          <p:cNvSpPr/>
          <p:nvPr/>
        </p:nvSpPr>
        <p:spPr>
          <a:xfrm>
            <a:off x="6170932" y="527020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/>
              <a:t>chào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endParaRPr lang="en-US" sz="4400" dirty="0"/>
          </a:p>
        </p:txBody>
      </p:sp>
      <p:pic>
        <p:nvPicPr>
          <p:cNvPr id="8" name="Picture 4" descr="Say Hello Vector Art, Icons, and Graphics for Free Download">
            <a:extLst>
              <a:ext uri="{FF2B5EF4-FFF2-40B4-BE49-F238E27FC236}">
                <a16:creationId xmlns:a16="http://schemas.microsoft.com/office/drawing/2014/main" xmlns="" id="{A9A4EEE3-2F7A-BA20-C1CB-5168D720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93" y="41981"/>
            <a:ext cx="4348318" cy="49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</a:rPr>
              <a:t>Vocabulary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ys to say hello - MyEnglishTeacher.eu Blog">
            <a:extLst>
              <a:ext uri="{FF2B5EF4-FFF2-40B4-BE49-F238E27FC236}">
                <a16:creationId xmlns:a16="http://schemas.microsoft.com/office/drawing/2014/main" xmlns="" id="{9C8F6C79-D9A6-CA1E-D2CE-D22635FC6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674" r="8043"/>
          <a:stretch/>
        </p:blipFill>
        <p:spPr bwMode="auto">
          <a:xfrm>
            <a:off x="3382644" y="0"/>
            <a:ext cx="6849207" cy="44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>
            <a:extLst>
              <a:ext uri="{FF2B5EF4-FFF2-40B4-BE49-F238E27FC236}">
                <a16:creationId xmlns:a16="http://schemas.microsoft.com/office/drawing/2014/main" xmlns="" id="{22C24ED2-09D7-EEB7-6D11-F64A59DCBCBA}"/>
              </a:ext>
            </a:extLst>
          </p:cNvPr>
          <p:cNvSpPr txBox="1">
            <a:spLocks/>
          </p:cNvSpPr>
          <p:nvPr/>
        </p:nvSpPr>
        <p:spPr>
          <a:xfrm>
            <a:off x="2817967" y="4913680"/>
            <a:ext cx="39892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- greeting </a:t>
            </a:r>
            <a:r>
              <a:rPr lang="en-US" sz="4400" b="1" dirty="0">
                <a:solidFill>
                  <a:srgbClr val="AD4F0F"/>
                </a:solidFill>
              </a:rPr>
              <a:t>(n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1705AB-BB1B-D8FF-69AE-9AEB1605A360}"/>
              </a:ext>
            </a:extLst>
          </p:cNvPr>
          <p:cNvSpPr/>
          <p:nvPr/>
        </p:nvSpPr>
        <p:spPr>
          <a:xfrm>
            <a:off x="5433854" y="5057630"/>
            <a:ext cx="3625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lời</a:t>
            </a:r>
            <a:r>
              <a:rPr lang="en-US" sz="4400" dirty="0"/>
              <a:t> </a:t>
            </a:r>
            <a:r>
              <a:rPr lang="en-US" sz="4400" dirty="0" err="1"/>
              <a:t>chào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</a:rPr>
              <a:t>Vocabulary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xmlns="" id="{B289A923-266C-755E-31F9-61909B3A7CE5}"/>
              </a:ext>
            </a:extLst>
          </p:cNvPr>
          <p:cNvSpPr txBox="1">
            <a:spLocks/>
          </p:cNvSpPr>
          <p:nvPr/>
        </p:nvSpPr>
        <p:spPr>
          <a:xfrm>
            <a:off x="2451339" y="4816254"/>
            <a:ext cx="309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AD4F0F"/>
                </a:solidFill>
              </a:rPr>
              <a:t>-serve </a:t>
            </a:r>
            <a:r>
              <a:rPr lang="en-US" sz="4800" b="1" dirty="0">
                <a:solidFill>
                  <a:srgbClr val="AD4F0F"/>
                </a:solidFill>
              </a:rPr>
              <a:t>(v</a:t>
            </a:r>
            <a:r>
              <a:rPr lang="en-US" sz="4800" b="1" dirty="0" smtClean="0">
                <a:solidFill>
                  <a:srgbClr val="AD4F0F"/>
                </a:solidFill>
              </a:rPr>
              <a:t>): 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29A879-EC9E-CB39-0FE4-307DB93B5989}"/>
              </a:ext>
            </a:extLst>
          </p:cNvPr>
          <p:cNvSpPr/>
          <p:nvPr/>
        </p:nvSpPr>
        <p:spPr>
          <a:xfrm>
            <a:off x="5015855" y="4935853"/>
            <a:ext cx="3625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/>
              <a:t>phục</a:t>
            </a:r>
            <a:r>
              <a:rPr lang="en-US" sz="4400" dirty="0"/>
              <a:t> </a:t>
            </a:r>
            <a:r>
              <a:rPr lang="en-US" sz="4400" dirty="0" err="1"/>
              <a:t>vụ</a:t>
            </a:r>
            <a:endParaRPr lang="en-US" sz="4400" dirty="0"/>
          </a:p>
        </p:txBody>
      </p:sp>
      <p:pic>
        <p:nvPicPr>
          <p:cNvPr id="5" name="Picture 2" descr="How to Politely Send Back Food at a Restaurant | EatingWell">
            <a:extLst>
              <a:ext uri="{FF2B5EF4-FFF2-40B4-BE49-F238E27FC236}">
                <a16:creationId xmlns:a16="http://schemas.microsoft.com/office/drawing/2014/main" xmlns="" id="{B4A64371-B9FB-9ABD-D806-CD5C85C5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14" y="200992"/>
            <a:ext cx="6061644" cy="4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</a:rPr>
              <a:t>Vocabulary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xmlns="" id="{4004FFF9-5249-A325-1EB1-5DD0849863DD}"/>
              </a:ext>
            </a:extLst>
          </p:cNvPr>
          <p:cNvSpPr txBox="1">
            <a:spLocks/>
          </p:cNvSpPr>
          <p:nvPr/>
        </p:nvSpPr>
        <p:spPr>
          <a:xfrm>
            <a:off x="1098135" y="4614488"/>
            <a:ext cx="5355827" cy="108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common practice (n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76DDDE-B6C5-CE1A-643E-4428F3CDC023}"/>
              </a:ext>
            </a:extLst>
          </p:cNvPr>
          <p:cNvSpPr/>
          <p:nvPr/>
        </p:nvSpPr>
        <p:spPr>
          <a:xfrm>
            <a:off x="6225900" y="4759916"/>
            <a:ext cx="436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/>
              <a:t>thông</a:t>
            </a:r>
            <a:r>
              <a:rPr lang="en-US" sz="4400" dirty="0" smtClean="0"/>
              <a:t> </a:t>
            </a:r>
            <a:r>
              <a:rPr lang="en-US" sz="4400" dirty="0" err="1"/>
              <a:t>lệ</a:t>
            </a:r>
            <a:endParaRPr lang="en-US" sz="4400" dirty="0"/>
          </a:p>
        </p:txBody>
      </p:sp>
      <p:pic>
        <p:nvPicPr>
          <p:cNvPr id="5" name="Picture 4" descr="Pin on uj">
            <a:extLst>
              <a:ext uri="{FF2B5EF4-FFF2-40B4-BE49-F238E27FC236}">
                <a16:creationId xmlns:a16="http://schemas.microsoft.com/office/drawing/2014/main" xmlns="" id="{460EA53E-AEB6-B4A4-9DA5-33585A55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48" y="326729"/>
            <a:ext cx="4336594" cy="42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</a:rPr>
              <a:t>Vocabulary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3976</TotalTime>
  <Words>400</Words>
  <Application>Microsoft Office PowerPoint</Application>
  <PresentationFormat>Custom</PresentationFormat>
  <Paragraphs>144</Paragraphs>
  <Slides>19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Watch the video?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238</cp:revision>
  <dcterms:created xsi:type="dcterms:W3CDTF">2020-12-09T02:04:09Z</dcterms:created>
  <dcterms:modified xsi:type="dcterms:W3CDTF">2024-12-11T01:28:12Z</dcterms:modified>
</cp:coreProperties>
</file>