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35"/>
  </p:notesMasterIdLst>
  <p:sldIdLst>
    <p:sldId id="401" r:id="rId2"/>
    <p:sldId id="279" r:id="rId3"/>
    <p:sldId id="374" r:id="rId4"/>
    <p:sldId id="377" r:id="rId5"/>
    <p:sldId id="376" r:id="rId6"/>
    <p:sldId id="378" r:id="rId7"/>
    <p:sldId id="379" r:id="rId8"/>
    <p:sldId id="402" r:id="rId9"/>
    <p:sldId id="317" r:id="rId10"/>
    <p:sldId id="315" r:id="rId11"/>
    <p:sldId id="316" r:id="rId12"/>
    <p:sldId id="281" r:id="rId13"/>
    <p:sldId id="333" r:id="rId14"/>
    <p:sldId id="380" r:id="rId15"/>
    <p:sldId id="381" r:id="rId16"/>
    <p:sldId id="383" r:id="rId17"/>
    <p:sldId id="384" r:id="rId18"/>
    <p:sldId id="283" r:id="rId19"/>
    <p:sldId id="385" r:id="rId20"/>
    <p:sldId id="399" r:id="rId21"/>
    <p:sldId id="335" r:id="rId22"/>
    <p:sldId id="394" r:id="rId23"/>
    <p:sldId id="395" r:id="rId24"/>
    <p:sldId id="336" r:id="rId25"/>
    <p:sldId id="397" r:id="rId26"/>
    <p:sldId id="337" r:id="rId27"/>
    <p:sldId id="398" r:id="rId28"/>
    <p:sldId id="340" r:id="rId29"/>
    <p:sldId id="400" r:id="rId30"/>
    <p:sldId id="341" r:id="rId31"/>
    <p:sldId id="314" r:id="rId32"/>
    <p:sldId id="330" r:id="rId33"/>
    <p:sldId id="40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095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37D91"/>
    <a:srgbClr val="FFDAAB"/>
    <a:srgbClr val="9966FF"/>
    <a:srgbClr val="00FFCC"/>
    <a:srgbClr val="00B2A5"/>
    <a:srgbClr val="F7941E"/>
    <a:srgbClr val="048DA4"/>
    <a:srgbClr val="0FB7BD"/>
    <a:srgbClr val="FFF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主题样式 1 - 强调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8" autoAdjust="0"/>
    <p:restoredTop sz="94660"/>
  </p:normalViewPr>
  <p:slideViewPr>
    <p:cSldViewPr snapToGrid="0" showGuides="1">
      <p:cViewPr>
        <p:scale>
          <a:sx n="72" d="100"/>
          <a:sy n="72" d="100"/>
        </p:scale>
        <p:origin x="-592" y="-48"/>
      </p:cViewPr>
      <p:guideLst>
        <p:guide orient="horz" pos="209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#1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#2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#1" loCatId="list" qsTypeId="urn:microsoft.com/office/officeart/2005/8/quickstyle/simple3#1" qsCatId="simple" csTypeId="urn:microsoft.com/office/officeart/2005/8/colors/colorful4#1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/>
      <dgm:t>
        <a:bodyPr/>
        <a:lstStyle/>
        <a:p>
          <a:r>
            <a:rPr lang="en-US" sz="3600" b="1" dirty="0"/>
            <a:t>VOCABULARY</a:t>
          </a:r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/>
      <dgm:t>
        <a:bodyPr/>
        <a:lstStyle/>
        <a:p>
          <a:r>
            <a:rPr lang="en-US" sz="3600" b="1" dirty="0"/>
            <a:t>PRONUNCIATION</a:t>
          </a:r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8BB3FB04-4242-42C7-98F6-AF0723A19028}" type="presOf" srcId="{8AE4A381-C505-4165-B0F6-72A547C19C85}" destId="{EF919B30-8E50-4BE5-BFF9-A011BC59CF55}" srcOrd="1" destOrd="0" presId="urn:microsoft.com/office/officeart/2005/8/layout/list1#1"/>
    <dgm:cxn modelId="{CCA00267-AE5C-42E7-B9AA-161E2CD7E597}" type="presOf" srcId="{08FBC75F-95AC-4B05-95BF-E110BC13302B}" destId="{667686F2-9BA3-4B10-A5F2-38ECCD6CCAB1}" srcOrd="0" destOrd="0" presId="urn:microsoft.com/office/officeart/2005/8/layout/list1#1"/>
    <dgm:cxn modelId="{B549EFE4-5036-448C-AC80-C10A92AA9E9B}" type="presOf" srcId="{08FBC75F-95AC-4B05-95BF-E110BC13302B}" destId="{B45E6B02-74BC-4456-B7B1-4DD6C1455987}" srcOrd="1" destOrd="0" presId="urn:microsoft.com/office/officeart/2005/8/layout/list1#1"/>
    <dgm:cxn modelId="{FA8C36BB-DFB9-4D89-921C-424894B97C92}" type="presOf" srcId="{8AE4A381-C505-4165-B0F6-72A547C19C85}" destId="{39089052-8674-4477-9BFB-07FBFFFFD8C8}" srcOrd="0" destOrd="0" presId="urn:microsoft.com/office/officeart/2005/8/layout/list1#1"/>
    <dgm:cxn modelId="{67D30C15-C5F0-4107-B050-3FC734BA4B54}" type="presOf" srcId="{AAA37794-5E27-4DDA-B12E-298686F5888D}" destId="{BEBFA14B-9B40-4103-84A4-38ECEF66E937}" srcOrd="0" destOrd="0" presId="urn:microsoft.com/office/officeart/2005/8/layout/list1#1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BAC3C11A-5F55-4D50-83A4-E64299EA931E}" type="presParOf" srcId="{BEBFA14B-9B40-4103-84A4-38ECEF66E937}" destId="{65BDE73A-EF1C-4F0B-B738-EC9506EC3EB6}" srcOrd="0" destOrd="0" presId="urn:microsoft.com/office/officeart/2005/8/layout/list1#1"/>
    <dgm:cxn modelId="{05D65779-2805-4A85-B3D5-519333A5E0A4}" type="presParOf" srcId="{65BDE73A-EF1C-4F0B-B738-EC9506EC3EB6}" destId="{39089052-8674-4477-9BFB-07FBFFFFD8C8}" srcOrd="0" destOrd="0" presId="urn:microsoft.com/office/officeart/2005/8/layout/list1#1"/>
    <dgm:cxn modelId="{C53C3EB8-A237-4FBD-926F-5E7DE3FE8571}" type="presParOf" srcId="{65BDE73A-EF1C-4F0B-B738-EC9506EC3EB6}" destId="{EF919B30-8E50-4BE5-BFF9-A011BC59CF55}" srcOrd="1" destOrd="0" presId="urn:microsoft.com/office/officeart/2005/8/layout/list1#1"/>
    <dgm:cxn modelId="{8C6CC264-0390-4FC6-B4DC-1DF3CE7EC632}" type="presParOf" srcId="{BEBFA14B-9B40-4103-84A4-38ECEF66E937}" destId="{F8662491-2000-4CC6-BEEC-D1859AFD2268}" srcOrd="1" destOrd="0" presId="urn:microsoft.com/office/officeart/2005/8/layout/list1#1"/>
    <dgm:cxn modelId="{775C05A2-8982-4D71-A5F4-B76615477377}" type="presParOf" srcId="{BEBFA14B-9B40-4103-84A4-38ECEF66E937}" destId="{E928C619-1DE9-419E-A5FA-3C9A247B8E43}" srcOrd="2" destOrd="0" presId="urn:microsoft.com/office/officeart/2005/8/layout/list1#1"/>
    <dgm:cxn modelId="{9ED0A224-AA15-4190-9FD7-4FF9CB9DB408}" type="presParOf" srcId="{BEBFA14B-9B40-4103-84A4-38ECEF66E937}" destId="{39270468-BD01-4F24-9A98-60E7CF789B54}" srcOrd="3" destOrd="0" presId="urn:microsoft.com/office/officeart/2005/8/layout/list1#1"/>
    <dgm:cxn modelId="{21DAAE0A-9BDC-4225-B74E-08336900DED3}" type="presParOf" srcId="{BEBFA14B-9B40-4103-84A4-38ECEF66E937}" destId="{5A649B72-39A4-4A84-8236-B0BF3AC76109}" srcOrd="4" destOrd="0" presId="urn:microsoft.com/office/officeart/2005/8/layout/list1#1"/>
    <dgm:cxn modelId="{668752EF-3B8C-4DD2-9E24-03F988A5EEFC}" type="presParOf" srcId="{5A649B72-39A4-4A84-8236-B0BF3AC76109}" destId="{667686F2-9BA3-4B10-A5F2-38ECCD6CCAB1}" srcOrd="0" destOrd="0" presId="urn:microsoft.com/office/officeart/2005/8/layout/list1#1"/>
    <dgm:cxn modelId="{792668C8-8F5E-4125-816F-BFA005FEC4E4}" type="presParOf" srcId="{5A649B72-39A4-4A84-8236-B0BF3AC76109}" destId="{B45E6B02-74BC-4456-B7B1-4DD6C1455987}" srcOrd="1" destOrd="0" presId="urn:microsoft.com/office/officeart/2005/8/layout/list1#1"/>
    <dgm:cxn modelId="{CC38B245-D625-4FAE-B7DF-C6E5D172E209}" type="presParOf" srcId="{BEBFA14B-9B40-4103-84A4-38ECEF66E937}" destId="{22519622-4D32-44DB-990E-774C307AAEA0}" srcOrd="5" destOrd="0" presId="urn:microsoft.com/office/officeart/2005/8/layout/list1#1"/>
    <dgm:cxn modelId="{403C340D-ED47-4744-BC52-C1609C05E1EC}" type="presParOf" srcId="{BEBFA14B-9B40-4103-84A4-38ECEF66E937}" destId="{0943D2D3-D540-4B67-9430-6AB54FD11AEA}" srcOrd="6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#2" loCatId="list" qsTypeId="urn:microsoft.com/office/officeart/2005/8/quickstyle/simple3#2" qsCatId="simple" csTypeId="urn:microsoft.com/office/officeart/2005/8/colors/colorful4#2" csCatId="colorful" phldr="1"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sz="3200" b="1" dirty="0"/>
            <a:t>PRONUNCIATION</a:t>
          </a:r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sz="3200" b="1" dirty="0"/>
            <a:t>VOCABULARY</a:t>
          </a:r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519E1BA2-1602-404F-8879-3C2D331DBC58}" type="presOf" srcId="{AAA37794-5E27-4DDA-B12E-298686F5888D}" destId="{BEBFA14B-9B40-4103-84A4-38ECEF66E937}" srcOrd="0" destOrd="0" presId="urn:microsoft.com/office/officeart/2005/8/layout/list1#2"/>
    <dgm:cxn modelId="{07B2F63F-9645-47E4-8DB5-A23939403086}" type="presOf" srcId="{8AE4A381-C505-4165-B0F6-72A547C19C85}" destId="{EF919B30-8E50-4BE5-BFF9-A011BC59CF55}" srcOrd="1" destOrd="0" presId="urn:microsoft.com/office/officeart/2005/8/layout/list1#2"/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02DCE92C-7C08-4B2D-95CA-4EB85E422668}" type="presOf" srcId="{08FBC75F-95AC-4B05-95BF-E110BC13302B}" destId="{667686F2-9BA3-4B10-A5F2-38ECCD6CCAB1}" srcOrd="0" destOrd="0" presId="urn:microsoft.com/office/officeart/2005/8/layout/list1#2"/>
    <dgm:cxn modelId="{F8FD991A-F304-403B-A9F6-88FA962940AB}" type="presOf" srcId="{8AE4A381-C505-4165-B0F6-72A547C19C85}" destId="{39089052-8674-4477-9BFB-07FBFFFFD8C8}" srcOrd="0" destOrd="0" presId="urn:microsoft.com/office/officeart/2005/8/layout/list1#2"/>
    <dgm:cxn modelId="{845812C7-FA87-427A-B813-9574F110DC04}" type="presOf" srcId="{08FBC75F-95AC-4B05-95BF-E110BC13302B}" destId="{B45E6B02-74BC-4456-B7B1-4DD6C1455987}" srcOrd="1" destOrd="0" presId="urn:microsoft.com/office/officeart/2005/8/layout/list1#2"/>
    <dgm:cxn modelId="{64A762E8-C34F-456B-8581-A49278B2E987}" type="presParOf" srcId="{BEBFA14B-9B40-4103-84A4-38ECEF66E937}" destId="{65BDE73A-EF1C-4F0B-B738-EC9506EC3EB6}" srcOrd="0" destOrd="0" presId="urn:microsoft.com/office/officeart/2005/8/layout/list1#2"/>
    <dgm:cxn modelId="{767016BD-0773-4DBA-A702-578893F5C8C6}" type="presParOf" srcId="{65BDE73A-EF1C-4F0B-B738-EC9506EC3EB6}" destId="{39089052-8674-4477-9BFB-07FBFFFFD8C8}" srcOrd="0" destOrd="0" presId="urn:microsoft.com/office/officeart/2005/8/layout/list1#2"/>
    <dgm:cxn modelId="{B5635B0E-B774-4620-8203-32FB89D769E1}" type="presParOf" srcId="{65BDE73A-EF1C-4F0B-B738-EC9506EC3EB6}" destId="{EF919B30-8E50-4BE5-BFF9-A011BC59CF55}" srcOrd="1" destOrd="0" presId="urn:microsoft.com/office/officeart/2005/8/layout/list1#2"/>
    <dgm:cxn modelId="{00EC307B-2660-4DC9-8AB5-B060D3CB4081}" type="presParOf" srcId="{BEBFA14B-9B40-4103-84A4-38ECEF66E937}" destId="{F8662491-2000-4CC6-BEEC-D1859AFD2268}" srcOrd="1" destOrd="0" presId="urn:microsoft.com/office/officeart/2005/8/layout/list1#2"/>
    <dgm:cxn modelId="{2882BB02-32C3-4FA7-8843-43CBE849BB80}" type="presParOf" srcId="{BEBFA14B-9B40-4103-84A4-38ECEF66E937}" destId="{E928C619-1DE9-419E-A5FA-3C9A247B8E43}" srcOrd="2" destOrd="0" presId="urn:microsoft.com/office/officeart/2005/8/layout/list1#2"/>
    <dgm:cxn modelId="{A4545D73-5073-4D53-946E-058D977FCCF9}" type="presParOf" srcId="{BEBFA14B-9B40-4103-84A4-38ECEF66E937}" destId="{39270468-BD01-4F24-9A98-60E7CF789B54}" srcOrd="3" destOrd="0" presId="urn:microsoft.com/office/officeart/2005/8/layout/list1#2"/>
    <dgm:cxn modelId="{064462A8-E925-4AAB-9371-9830CC74C98B}" type="presParOf" srcId="{BEBFA14B-9B40-4103-84A4-38ECEF66E937}" destId="{5A649B72-39A4-4A84-8236-B0BF3AC76109}" srcOrd="4" destOrd="0" presId="urn:microsoft.com/office/officeart/2005/8/layout/list1#2"/>
    <dgm:cxn modelId="{91A1ED70-0CB5-4402-9D58-297C1232CFA6}" type="presParOf" srcId="{5A649B72-39A4-4A84-8236-B0BF3AC76109}" destId="{667686F2-9BA3-4B10-A5F2-38ECCD6CCAB1}" srcOrd="0" destOrd="0" presId="urn:microsoft.com/office/officeart/2005/8/layout/list1#2"/>
    <dgm:cxn modelId="{7953B240-AB5C-483A-83DB-E14E9A6C0CCC}" type="presParOf" srcId="{5A649B72-39A4-4A84-8236-B0BF3AC76109}" destId="{B45E6B02-74BC-4456-B7B1-4DD6C1455987}" srcOrd="1" destOrd="0" presId="urn:microsoft.com/office/officeart/2005/8/layout/list1#2"/>
    <dgm:cxn modelId="{C1133983-7191-4B8B-8C66-5428C70D2064}" type="presParOf" srcId="{BEBFA14B-9B40-4103-84A4-38ECEF66E937}" destId="{22519622-4D32-44DB-990E-774C307AAEA0}" srcOrd="5" destOrd="0" presId="urn:microsoft.com/office/officeart/2005/8/layout/list1#2"/>
    <dgm:cxn modelId="{DD35DB71-DEEC-48A4-9BF5-E6BD4FADCFED}" type="presParOf" srcId="{BEBFA14B-9B40-4103-84A4-38ECEF66E937}" destId="{0943D2D3-D540-4B67-9430-6AB54FD11AEA}" srcOrd="6" destOrd="0" presId="urn:microsoft.com/office/officeart/2005/8/layout/list1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533847"/>
          <a:ext cx="6280785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4039" y="17247"/>
          <a:ext cx="4396549" cy="10332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6179" tIns="0" rIns="166179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/>
            <a:t>VOCABULARY</a:t>
          </a:r>
        </a:p>
      </dsp:txBody>
      <dsp:txXfrm>
        <a:off x="364476" y="67684"/>
        <a:ext cx="4295675" cy="932326"/>
      </dsp:txXfrm>
    </dsp:sp>
    <dsp:sp modelId="{0943D2D3-D540-4B67-9430-6AB54FD11AEA}">
      <dsp:nvSpPr>
        <dsp:cNvPr id="0" name=""/>
        <dsp:cNvSpPr/>
      </dsp:nvSpPr>
      <dsp:spPr>
        <a:xfrm>
          <a:off x="0" y="2121447"/>
          <a:ext cx="6280785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-492612"/>
              <a:satOff val="14709"/>
              <a:lumOff val="56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4039" y="1604847"/>
          <a:ext cx="4396549" cy="1033200"/>
        </a:xfrm>
        <a:prstGeom prst="roundRect">
          <a:avLst/>
        </a:prstGeom>
        <a:solidFill>
          <a:schemeClr val="accent4">
            <a:hueOff val="-492612"/>
            <a:satOff val="14709"/>
            <a:lumOff val="5686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6179" tIns="0" rIns="166179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/>
            <a:t>PRONUNCIATION</a:t>
          </a:r>
        </a:p>
      </dsp:txBody>
      <dsp:txXfrm>
        <a:off x="364476" y="1655284"/>
        <a:ext cx="4295675" cy="9323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61739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3205" y="12237"/>
          <a:ext cx="4384870" cy="1210320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/>
            <a:t>VOCABULARY</a:t>
          </a:r>
        </a:p>
      </dsp:txBody>
      <dsp:txXfrm>
        <a:off x="372288" y="71320"/>
        <a:ext cx="4266704" cy="1092154"/>
      </dsp:txXfrm>
    </dsp:sp>
    <dsp:sp modelId="{0943D2D3-D540-4B67-9430-6AB54FD11AEA}">
      <dsp:nvSpPr>
        <dsp:cNvPr id="0" name=""/>
        <dsp:cNvSpPr/>
      </dsp:nvSpPr>
      <dsp:spPr>
        <a:xfrm>
          <a:off x="0" y="247715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-492612"/>
              <a:satOff val="14709"/>
              <a:lumOff val="56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3205" y="1871997"/>
          <a:ext cx="4384870" cy="1210320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/>
            <a:t>PRONUNCIATION</a:t>
          </a:r>
        </a:p>
      </dsp:txBody>
      <dsp:txXfrm>
        <a:off x="372288" y="1931080"/>
        <a:ext cx="4266704" cy="1092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#2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#1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#2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443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69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43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793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10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992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51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64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37799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87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8881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22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48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55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63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74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27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7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69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30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42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43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4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13" Type="http://schemas.openxmlformats.org/officeDocument/2006/relationships/image" Target="../media/image4.png"/><Relationship Id="rId3" Type="http://schemas.microsoft.com/office/2007/relationships/media" Target="../media/media6.mp3"/><Relationship Id="rId7" Type="http://schemas.microsoft.com/office/2007/relationships/media" Target="../media/media1.mp3"/><Relationship Id="rId12" Type="http://schemas.openxmlformats.org/officeDocument/2006/relationships/notesSlide" Target="../notesSlides/notesSlide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4.xml"/><Relationship Id="rId5" Type="http://schemas.microsoft.com/office/2007/relationships/media" Target="../media/media3.mp3"/><Relationship Id="rId10" Type="http://schemas.openxmlformats.org/officeDocument/2006/relationships/audio" Target="../media/media7.mp3"/><Relationship Id="rId4" Type="http://schemas.openxmlformats.org/officeDocument/2006/relationships/audio" Target="../media/media6.mp3"/><Relationship Id="rId9" Type="http://schemas.microsoft.com/office/2007/relationships/media" Target="../media/media7.mp3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3" Type="http://schemas.microsoft.com/office/2007/relationships/media" Target="../media/media9.mp3"/><Relationship Id="rId7" Type="http://schemas.microsoft.com/office/2007/relationships/media" Target="../media/media11.mp3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4.png"/><Relationship Id="rId5" Type="http://schemas.microsoft.com/office/2007/relationships/media" Target="../media/media10.mp3"/><Relationship Id="rId10" Type="http://schemas.openxmlformats.org/officeDocument/2006/relationships/notesSlide" Target="../notesSlides/notesSlide12.xml"/><Relationship Id="rId4" Type="http://schemas.openxmlformats.org/officeDocument/2006/relationships/audio" Target="../media/media9.mp3"/><Relationship Id="rId9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76200"/>
            <a:ext cx="119888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2311400"/>
            <a:ext cx="995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accent5"/>
                </a:solidFill>
                <a:latin typeface="Berlin Sans FB" panose="020E0602020502020306" pitchFamily="34" charset="0"/>
              </a:rPr>
              <a:t>Hello everyone !!!</a:t>
            </a:r>
            <a:endParaRPr lang="en-US" sz="7200" b="1" dirty="0">
              <a:solidFill>
                <a:schemeClr val="accent5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33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524875" y="4710371"/>
            <a:ext cx="768267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altLang="vi-VN" sz="4400" dirty="0" smtClean="0"/>
              <a:t>- whale worship : </a:t>
            </a:r>
            <a:endParaRPr lang="en-US" altLang="vi-VN" sz="4400" dirty="0"/>
          </a:p>
        </p:txBody>
      </p:sp>
      <p:sp>
        <p:nvSpPr>
          <p:cNvPr id="12" name="Rectangle 11"/>
          <p:cNvSpPr/>
          <p:nvPr/>
        </p:nvSpPr>
        <p:spPr>
          <a:xfrm>
            <a:off x="6137991" y="4824708"/>
            <a:ext cx="46569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tục thờ cá Ông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92240" y="5551348"/>
            <a:ext cx="35381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 /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weɪl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wəːʃɪp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3" name="Content Placeholder 2" descr="whale-festival-in-vietnam-culture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075541" y="932121"/>
            <a:ext cx="5667375" cy="3778250"/>
          </a:xfrm>
          <a:prstGeom prst="rect">
            <a:avLst/>
          </a:prstGeom>
        </p:spPr>
      </p:pic>
      <p:pic>
        <p:nvPicPr>
          <p:cNvPr id="6" name="whale worship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9066" y="5505792"/>
            <a:ext cx="757555" cy="75755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503251" y="4929253"/>
            <a:ext cx="622229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vi-VN" sz="4800" dirty="0" smtClean="0"/>
              <a:t>- food offerings: </a:t>
            </a:r>
            <a:r>
              <a:rPr lang="vi-VN" sz="4800" dirty="0" smtClean="0"/>
              <a:t> </a:t>
            </a:r>
            <a:endParaRPr lang="en-US" sz="4800" dirty="0"/>
          </a:p>
        </p:txBody>
      </p:sp>
      <p:sp>
        <p:nvSpPr>
          <p:cNvPr id="12" name="Rectangle 11"/>
          <p:cNvSpPr/>
          <p:nvPr/>
        </p:nvSpPr>
        <p:spPr>
          <a:xfrm>
            <a:off x="6492166" y="5054230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900121" y="5699398"/>
            <a:ext cx="29161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fuːd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ɑːfəɪŋz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3" name="Content Placeholder 2" descr="mam-co-ngay-tet-co-truyen-cua-nguoi-viet-co-gi-dac-biet-1-1548922038-414-width476height3601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678865" y="1021685"/>
            <a:ext cx="5858540" cy="3794864"/>
          </a:xfrm>
          <a:prstGeom prst="rect">
            <a:avLst/>
          </a:prstGeom>
        </p:spPr>
      </p:pic>
      <p:pic>
        <p:nvPicPr>
          <p:cNvPr id="6" name="food offering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679" y="5609746"/>
            <a:ext cx="779145" cy="7791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2208357" y="5174733"/>
            <a:ext cx="4883559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altLang="vi-VN" sz="4000" dirty="0" smtClean="0"/>
              <a:t>- family reunion :  </a:t>
            </a:r>
            <a:r>
              <a:rPr lang="vi-VN" sz="4000" dirty="0" smtClean="0"/>
              <a:t> </a:t>
            </a:r>
            <a:endParaRPr lang="en-US" sz="4000" dirty="0"/>
          </a:p>
        </p:txBody>
      </p:sp>
      <p:sp>
        <p:nvSpPr>
          <p:cNvPr id="12" name="Rectangle 11"/>
          <p:cNvSpPr/>
          <p:nvPr/>
        </p:nvSpPr>
        <p:spPr>
          <a:xfrm>
            <a:off x="6043542" y="5246628"/>
            <a:ext cx="54068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đoàn tụ gia đình</a:t>
            </a:r>
          </a:p>
        </p:txBody>
      </p:sp>
      <p:sp>
        <p:nvSpPr>
          <p:cNvPr id="2" name="Rectangle 1"/>
          <p:cNvSpPr/>
          <p:nvPr/>
        </p:nvSpPr>
        <p:spPr>
          <a:xfrm>
            <a:off x="2385894" y="5910513"/>
            <a:ext cx="40799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sym typeface="+mn-ea"/>
              </a:rPr>
              <a:t>/ˌ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sym typeface="+mn-ea"/>
              </a:rPr>
              <a:t>fæmɪli ˌriːˈjuːnjən/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Content Placeholder 2" descr="family-in-the-tet-journey-vietnam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77298" y="1071185"/>
            <a:ext cx="6149474" cy="3778250"/>
          </a:xfrm>
          <a:prstGeom prst="rect">
            <a:avLst/>
          </a:prstGeom>
        </p:spPr>
      </p:pic>
      <p:pic>
        <p:nvPicPr>
          <p:cNvPr id="6" name="family reunio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4129" y="5299562"/>
            <a:ext cx="663575" cy="6635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2221394" y="5055283"/>
            <a:ext cx="585935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altLang="vi-VN" sz="4800" dirty="0" smtClean="0"/>
              <a:t>- martial arts (n):</a:t>
            </a:r>
            <a:r>
              <a:rPr lang="vi-VN" sz="4800" dirty="0" smtClean="0"/>
              <a:t> </a:t>
            </a:r>
            <a:endParaRPr lang="en-US" sz="4800" dirty="0"/>
          </a:p>
        </p:txBody>
      </p:sp>
      <p:sp>
        <p:nvSpPr>
          <p:cNvPr id="12" name="Rectangle 11"/>
          <p:cNvSpPr/>
          <p:nvPr/>
        </p:nvSpPr>
        <p:spPr>
          <a:xfrm>
            <a:off x="6559275" y="5148858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võ thuật</a:t>
            </a:r>
          </a:p>
        </p:txBody>
      </p:sp>
      <p:sp>
        <p:nvSpPr>
          <p:cNvPr id="2" name="Rectangle 1"/>
          <p:cNvSpPr/>
          <p:nvPr/>
        </p:nvSpPr>
        <p:spPr>
          <a:xfrm>
            <a:off x="3001839" y="5852916"/>
            <a:ext cx="32351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mɑːrʃl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ɑːts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3" name="Content Placeholder 2" descr="Adult-Teen-Martial-Arts-1-1024x58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421161" y="952694"/>
            <a:ext cx="6613552" cy="3778250"/>
          </a:xfrm>
          <a:prstGeom prst="rect">
            <a:avLst/>
          </a:prstGeom>
        </p:spPr>
      </p:pic>
      <p:pic>
        <p:nvPicPr>
          <p:cNvPr id="6" name="martial art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055" y="5017195"/>
            <a:ext cx="962660" cy="9626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992007" y="3257609"/>
            <a:ext cx="400475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altLang="vi-VN" sz="4800" dirty="0"/>
              <a:t>festival goer</a:t>
            </a:r>
            <a:r>
              <a:rPr lang="vi-VN" sz="4800" dirty="0"/>
              <a:t> </a:t>
            </a:r>
            <a:endParaRPr lang="en-US" sz="4800" dirty="0"/>
          </a:p>
        </p:txBody>
      </p:sp>
      <p:sp>
        <p:nvSpPr>
          <p:cNvPr id="12" name="Rectangle 11"/>
          <p:cNvSpPr/>
          <p:nvPr/>
        </p:nvSpPr>
        <p:spPr>
          <a:xfrm>
            <a:off x="5996763" y="3395194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đi lễ hội</a:t>
            </a:r>
          </a:p>
        </p:txBody>
      </p:sp>
      <p:sp>
        <p:nvSpPr>
          <p:cNvPr id="2" name="Rectangle 1"/>
          <p:cNvSpPr/>
          <p:nvPr/>
        </p:nvSpPr>
        <p:spPr>
          <a:xfrm>
            <a:off x="2119598" y="4537332"/>
            <a:ext cx="31646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fɛstɪvl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ˌ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gəʊə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553894" y="1169453"/>
            <a:ext cx="5086632" cy="144655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someone who goes to a 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festival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festival goer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277" y="3234540"/>
            <a:ext cx="703580" cy="70358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2307574" y="482229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altLang="vi-VN" sz="4800" dirty="0" smtClean="0"/>
              <a:t>- Acrobat (n):</a:t>
            </a:r>
            <a:r>
              <a:rPr lang="vi-VN" sz="4800" dirty="0" smtClean="0"/>
              <a:t> </a:t>
            </a:r>
            <a:endParaRPr lang="en-US" sz="4800" dirty="0"/>
          </a:p>
        </p:txBody>
      </p:sp>
      <p:sp>
        <p:nvSpPr>
          <p:cNvPr id="12" name="Rectangle 11"/>
          <p:cNvSpPr/>
          <p:nvPr/>
        </p:nvSpPr>
        <p:spPr>
          <a:xfrm>
            <a:off x="6545340" y="4954541"/>
            <a:ext cx="46932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 </a:t>
            </a:r>
            <a:r>
              <a:rPr lang="en-US" alt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nhào</a:t>
            </a:r>
            <a:r>
              <a:rPr lang="en-US" altLang="vi-V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</a:p>
        </p:txBody>
      </p:sp>
      <p:sp>
        <p:nvSpPr>
          <p:cNvPr id="2" name="Rectangle 1"/>
          <p:cNvSpPr/>
          <p:nvPr/>
        </p:nvSpPr>
        <p:spPr>
          <a:xfrm>
            <a:off x="2307574" y="5739371"/>
            <a:ext cx="28103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 /ˈ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</a:rPr>
              <a:t>ækrəbæt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10" name="Content Placeholder 9" descr="trapeze-artist-photo-6523-264c718d9cc68a785d5680aec37826fc@1x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755296" y="786201"/>
            <a:ext cx="5367439" cy="3836035"/>
          </a:xfrm>
          <a:prstGeom prst="rect">
            <a:avLst/>
          </a:prstGeom>
        </p:spPr>
      </p:pic>
      <p:pic>
        <p:nvPicPr>
          <p:cNvPr id="5" name="acroba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758" y="4025560"/>
            <a:ext cx="810933" cy="7967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2262332" y="2963411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alt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maintain (v): </a:t>
            </a:r>
            <a:r>
              <a:rPr 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02088" y="3107123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duy trì</a:t>
            </a:r>
          </a:p>
        </p:txBody>
      </p:sp>
      <p:sp>
        <p:nvSpPr>
          <p:cNvPr id="2" name="Rectangle 1"/>
          <p:cNvSpPr/>
          <p:nvPr/>
        </p:nvSpPr>
        <p:spPr>
          <a:xfrm>
            <a:off x="2418579" y="3919315"/>
            <a:ext cx="2983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meɪnˈteɪn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900530" y="1833951"/>
            <a:ext cx="3748589" cy="83099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4800" dirty="0"/>
              <a:t>to keep</a:t>
            </a:r>
          </a:p>
        </p:txBody>
      </p:sp>
      <p:pic>
        <p:nvPicPr>
          <p:cNvPr id="5" name="maintai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940" y="3107123"/>
            <a:ext cx="833120" cy="8331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959169" y="238380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alt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longevity (n)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08924" y="3906473"/>
            <a:ext cx="54745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sống lâu, tuổi thọ</a:t>
            </a:r>
          </a:p>
        </p:txBody>
      </p:sp>
      <p:sp>
        <p:nvSpPr>
          <p:cNvPr id="2" name="Rectangle 1"/>
          <p:cNvSpPr/>
          <p:nvPr/>
        </p:nvSpPr>
        <p:spPr>
          <a:xfrm>
            <a:off x="2437372" y="3471790"/>
            <a:ext cx="28376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lɒnˈ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</a:rPr>
              <a:t>dʒevəti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279573" y="2383802"/>
            <a:ext cx="5684056" cy="83099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living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long time</a:t>
            </a:r>
          </a:p>
        </p:txBody>
      </p:sp>
      <p:pic>
        <p:nvPicPr>
          <p:cNvPr id="5" name="longevit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266" y="3176119"/>
            <a:ext cx="762000" cy="762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088579"/>
              </p:ext>
            </p:extLst>
          </p:nvPr>
        </p:nvGraphicFramePr>
        <p:xfrm>
          <a:off x="1406545" y="1614697"/>
          <a:ext cx="10048108" cy="471216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0346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419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714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6831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89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600" b="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600" b="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wedding ceremony</a:t>
                      </a:r>
                      <a:endParaRPr lang="en-US" sz="2600" b="0" dirty="0">
                        <a:effectLst/>
                        <a:latin typeface="Calibri" panose="020F0502020204030204" pitchFamily="34" charset="0"/>
                        <a:ea typeface="Calibri" panose="020F050202020403020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  /</a:t>
                      </a:r>
                      <a:r>
                        <a:rPr lang="en-US" sz="260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en-US" sz="260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wedɪŋˌserəməni</a:t>
                      </a: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lễ cưới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43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600" b="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2600" b="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whale worship</a:t>
                      </a:r>
                      <a:endParaRPr lang="en-US" sz="2600" b="0" dirty="0">
                        <a:effectLst/>
                        <a:latin typeface="Calibri" panose="020F0502020204030204" pitchFamily="34" charset="0"/>
                        <a:ea typeface="Calibri" panose="020F050202020403020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/weɪl </a:t>
                      </a:r>
                      <a:r>
                        <a:rPr lang="en-US" sz="260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en-US" sz="260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wəːʃɪp</a:t>
                      </a: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60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tục thờ cá Ông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142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600" b="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3. </a:t>
                      </a:r>
                      <a:r>
                        <a:rPr lang="en-US" sz="2600" b="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food offerings</a:t>
                      </a:r>
                      <a:endParaRPr lang="en-US" sz="2600" b="0" dirty="0">
                        <a:effectLst/>
                        <a:latin typeface="Calibri" panose="020F0502020204030204" pitchFamily="34" charset="0"/>
                        <a:ea typeface="Calibri" panose="020F050202020403020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/fuːd </a:t>
                      </a:r>
                      <a:r>
                        <a:rPr lang="en-US" sz="260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en-US" sz="260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ɑːfəɪŋz</a:t>
                      </a: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đồ ăn cúng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711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600" b="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4. </a:t>
                      </a:r>
                      <a:r>
                        <a:rPr lang="en-US" altLang="vi-VN" sz="2600" b="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family reunion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/ˌfæmɪli ˌriːˈjuːnjən/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vi-VN" sz="260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đoàn tụ gia đình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711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600" b="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5. </a:t>
                      </a:r>
                      <a:r>
                        <a:rPr lang="en-US" altLang="vi-VN" sz="2600" b="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martial arts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60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ˌ</a:t>
                      </a:r>
                      <a:r>
                        <a:rPr lang="en-US" sz="260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mɑːrʃl </a:t>
                      </a: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ˈɑːts/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vi-VN" sz="2600" dirty="0" err="1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võ</a:t>
                      </a:r>
                      <a:r>
                        <a:rPr lang="en-US" altLang="vi-VN" sz="2600" dirty="0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vi-VN" sz="2600" dirty="0" err="1" smtClean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thuật</a:t>
                      </a:r>
                      <a:endParaRPr lang="en-US" altLang="vi-VN" sz="2600" dirty="0" smtClean="0">
                        <a:effectLst/>
                        <a:latin typeface="Calibri" panose="020F0502020204030204" pitchFamily="34" charset="0"/>
                        <a:ea typeface="Calibri" panose="020F05020202040302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6" name="wedding ceremony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4563" y="2192338"/>
            <a:ext cx="406400" cy="406400"/>
          </a:xfrm>
          <a:prstGeom prst="rect">
            <a:avLst/>
          </a:prstGeom>
        </p:spPr>
      </p:pic>
      <p:pic>
        <p:nvPicPr>
          <p:cNvPr id="3" name="whale worship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93763" y="3065463"/>
            <a:ext cx="406400" cy="406400"/>
          </a:xfrm>
          <a:prstGeom prst="rect">
            <a:avLst/>
          </a:prstGeom>
        </p:spPr>
      </p:pic>
      <p:pic>
        <p:nvPicPr>
          <p:cNvPr id="7" name="food offerings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7400" y="3831590"/>
            <a:ext cx="617220" cy="617220"/>
          </a:xfrm>
          <a:prstGeom prst="rect">
            <a:avLst/>
          </a:prstGeom>
        </p:spPr>
      </p:pic>
      <p:pic>
        <p:nvPicPr>
          <p:cNvPr id="8" name="family reunion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1045" y="4702810"/>
            <a:ext cx="663575" cy="663575"/>
          </a:xfrm>
          <a:prstGeom prst="rect">
            <a:avLst/>
          </a:prstGeom>
        </p:spPr>
      </p:pic>
      <p:pic>
        <p:nvPicPr>
          <p:cNvPr id="9" name="martial arts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63575" y="5539105"/>
            <a:ext cx="695960" cy="6959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21539"/>
              </p:ext>
            </p:extLst>
          </p:nvPr>
        </p:nvGraphicFramePr>
        <p:xfrm>
          <a:off x="1406545" y="1614697"/>
          <a:ext cx="10048108" cy="384104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4550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216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714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6831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89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600" b="0" dirty="0" smtClean="0">
                          <a:effectLst/>
                          <a:latin typeface="+mn-lt"/>
                          <a:ea typeface="Calibri" panose="020F0502020204030204" charset="0"/>
                        </a:rPr>
                        <a:t>6. festival goer </a:t>
                      </a:r>
                      <a:endParaRPr lang="en-US" sz="2600" b="0" dirty="0">
                        <a:effectLst/>
                        <a:latin typeface="+mn-lt"/>
                        <a:ea typeface="Calibri" panose="020F050202020403020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+mn-lt"/>
                          <a:ea typeface="Calibri" panose="020F0502020204030204" charset="0"/>
                        </a:rPr>
                        <a:t>/ˈfɛstɪvl ˌgəʊə/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+mn-lt"/>
                          <a:ea typeface="Calibri" panose="020F0502020204030204" charset="0"/>
                        </a:rPr>
                        <a:t>người tham gia lễ hội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43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600" b="0" dirty="0" smtClean="0">
                          <a:effectLst/>
                          <a:latin typeface="+mn-lt"/>
                          <a:ea typeface="Calibri" panose="020F0502020204030204" charset="0"/>
                        </a:rPr>
                        <a:t>7. acrobat (n)</a:t>
                      </a:r>
                      <a:endParaRPr lang="en-US" sz="2600" b="0" dirty="0">
                        <a:effectLst/>
                        <a:latin typeface="+mn-lt"/>
                        <a:ea typeface="Calibri" panose="020F050202020403020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+mn-lt"/>
                          <a:ea typeface="Calibri" panose="020F0502020204030204" charset="0"/>
                        </a:rPr>
                        <a:t>/</a:t>
                      </a:r>
                      <a:r>
                        <a:rPr lang="en-US" sz="2600">
                          <a:effectLst/>
                          <a:latin typeface="+mn-lt"/>
                          <a:ea typeface="Calibri" panose="020F0502020204030204" charset="0"/>
                        </a:rPr>
                        <a:t>ˈ</a:t>
                      </a:r>
                      <a:r>
                        <a:rPr lang="en-US" sz="2600" smtClean="0">
                          <a:effectLst/>
                          <a:latin typeface="+mn-lt"/>
                          <a:ea typeface="Calibri" panose="020F0502020204030204" charset="0"/>
                        </a:rPr>
                        <a:t>ækrəbæt</a:t>
                      </a:r>
                      <a:r>
                        <a:rPr lang="en-US" sz="2600" dirty="0">
                          <a:effectLst/>
                          <a:latin typeface="+mn-lt"/>
                          <a:ea typeface="Calibri" panose="020F0502020204030204" charset="0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600" smtClean="0">
                          <a:effectLst/>
                          <a:latin typeface="+mn-lt"/>
                          <a:ea typeface="Calibri" panose="020F0502020204030204" charset="0"/>
                        </a:rPr>
                        <a:t>vận động viên nhào lộn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142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vi-VN" sz="2600" b="0" dirty="0" smtClean="0">
                          <a:effectLst/>
                          <a:latin typeface="+mn-lt"/>
                          <a:ea typeface="Calibri" panose="020F0502020204030204" charset="0"/>
                        </a:rPr>
                        <a:t>8</a:t>
                      </a:r>
                      <a:r>
                        <a:rPr lang="vi-VN" sz="2600" b="0" dirty="0" smtClean="0">
                          <a:effectLst/>
                          <a:latin typeface="+mn-lt"/>
                          <a:ea typeface="Calibri" panose="020F0502020204030204" charset="0"/>
                        </a:rPr>
                        <a:t>.</a:t>
                      </a:r>
                      <a:r>
                        <a:rPr lang="en-US" altLang="vi-VN" sz="2600" b="0" dirty="0" smtClean="0">
                          <a:effectLst/>
                          <a:latin typeface="+mn-lt"/>
                          <a:ea typeface="Calibri" panose="020F0502020204030204" charset="0"/>
                        </a:rPr>
                        <a:t> maintain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+mn-lt"/>
                          <a:ea typeface="Calibri" panose="020F0502020204030204" charset="0"/>
                        </a:rPr>
                        <a:t>/meɪnˈteɪn/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+mn-lt"/>
                          <a:ea typeface="Calibri" panose="020F0502020204030204" charset="0"/>
                        </a:rPr>
                        <a:t>duy trì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711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vi-VN" sz="2600" b="0" dirty="0" smtClean="0">
                          <a:effectLst/>
                          <a:latin typeface="+mn-lt"/>
                          <a:ea typeface="Calibri" panose="020F0502020204030204" charset="0"/>
                        </a:rPr>
                        <a:t>9</a:t>
                      </a:r>
                      <a:r>
                        <a:rPr lang="vi-VN" sz="2600" b="0" dirty="0" smtClean="0">
                          <a:effectLst/>
                          <a:latin typeface="+mn-lt"/>
                          <a:ea typeface="Calibri" panose="020F0502020204030204" charset="0"/>
                        </a:rPr>
                        <a:t>. </a:t>
                      </a:r>
                      <a:r>
                        <a:rPr lang="en-US" altLang="vi-VN" sz="2600" b="0" dirty="0" smtClean="0">
                          <a:effectLst/>
                          <a:latin typeface="+mn-lt"/>
                          <a:ea typeface="Calibri" panose="020F0502020204030204" charset="0"/>
                        </a:rPr>
                        <a:t>longevity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+mn-lt"/>
                          <a:ea typeface="Calibri" panose="020F0502020204030204" charset="0"/>
                        </a:rPr>
                        <a:t>/lɒn</a:t>
                      </a:r>
                      <a:r>
                        <a:rPr lang="en-US" sz="2600">
                          <a:effectLst/>
                          <a:latin typeface="+mn-lt"/>
                          <a:ea typeface="Calibri" panose="020F0502020204030204" charset="0"/>
                        </a:rPr>
                        <a:t>ˈ</a:t>
                      </a:r>
                      <a:r>
                        <a:rPr lang="en-US" sz="2600" smtClean="0">
                          <a:effectLst/>
                          <a:latin typeface="+mn-lt"/>
                          <a:ea typeface="Calibri" panose="020F0502020204030204" charset="0"/>
                        </a:rPr>
                        <a:t>dʒevəti</a:t>
                      </a:r>
                      <a:r>
                        <a:rPr lang="en-US" sz="2600" dirty="0">
                          <a:effectLst/>
                          <a:latin typeface="+mn-lt"/>
                          <a:ea typeface="Calibri" panose="020F0502020204030204" charset="0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vi-VN" sz="2600" dirty="0" smtClean="0">
                          <a:effectLst/>
                          <a:latin typeface="+mn-lt"/>
                          <a:ea typeface="Calibri" panose="020F0502020204030204" charset="0"/>
                        </a:rPr>
                        <a:t>sự sống lâu, tuổi thọ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8" name="festival goer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3763" y="2255838"/>
            <a:ext cx="406400" cy="406400"/>
          </a:xfrm>
          <a:prstGeom prst="rect">
            <a:avLst/>
          </a:prstGeom>
        </p:spPr>
      </p:pic>
      <p:pic>
        <p:nvPicPr>
          <p:cNvPr id="5" name="acrobat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1063" y="3101975"/>
            <a:ext cx="406400" cy="406400"/>
          </a:xfrm>
          <a:prstGeom prst="rect">
            <a:avLst/>
          </a:prstGeom>
        </p:spPr>
      </p:pic>
      <p:pic>
        <p:nvPicPr>
          <p:cNvPr id="6" name="maintain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7400" y="3840060"/>
            <a:ext cx="596900" cy="596900"/>
          </a:xfrm>
          <a:prstGeom prst="rect">
            <a:avLst/>
          </a:prstGeom>
        </p:spPr>
      </p:pic>
      <p:pic>
        <p:nvPicPr>
          <p:cNvPr id="7" name="longevity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7399" y="4688631"/>
            <a:ext cx="619125" cy="6191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/>
          <p:cNvSpPr txBox="1"/>
          <p:nvPr/>
        </p:nvSpPr>
        <p:spPr>
          <a:xfrm>
            <a:off x="1450385" y="393317"/>
            <a:ext cx="7417169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>
                  <a:noFill/>
                </a:ln>
                <a:solidFill>
                  <a:srgbClr val="0070C0"/>
                </a:solidFill>
                <a:effectLst/>
                <a:latin typeface="Myriad Pro" pitchFamily="34" charset="0"/>
                <a:cs typeface="Myriad Pro" pitchFamily="34" charset="0"/>
              </a:rPr>
              <a:t>* WARM-UP</a:t>
            </a:r>
            <a:r>
              <a:rPr lang="en-US" sz="3600" b="1" dirty="0">
                <a:ln>
                  <a:noFill/>
                </a:ln>
                <a:solidFill>
                  <a:srgbClr val="0070C0"/>
                </a:solidFill>
                <a:effectLst/>
                <a:latin typeface="Myriad Pro" pitchFamily="34" charset="0"/>
                <a:cs typeface="Myriad Pro" pitchFamily="34" charset="0"/>
              </a:rPr>
              <a:t>:</a:t>
            </a:r>
            <a:r>
              <a:rPr lang="en-US" sz="3600" b="1" dirty="0">
                <a:ln>
                  <a:noFill/>
                </a:ln>
                <a:solidFill>
                  <a:srgbClr val="C00000"/>
                </a:solidFill>
                <a:effectLst/>
                <a:latin typeface="Myriad Pro" pitchFamily="34" charset="0"/>
                <a:cs typeface="Myriad Pro" pitchFamily="34" charset="0"/>
              </a:rPr>
              <a:t> </a:t>
            </a:r>
            <a:r>
              <a:rPr lang="en-US" sz="3600" b="1" i="1" dirty="0">
                <a:ln>
                  <a:noFill/>
                </a:ln>
                <a:solidFill>
                  <a:srgbClr val="C00000"/>
                </a:solidFill>
                <a:effectLst/>
                <a:latin typeface="Myriad Pro" pitchFamily="34" charset="0"/>
                <a:cs typeface="Myriad Pro" pitchFamily="34" charset="0"/>
              </a:rPr>
              <a:t>HIDDEN PICTURES</a:t>
            </a:r>
          </a:p>
        </p:txBody>
      </p:sp>
      <p:pic>
        <p:nvPicPr>
          <p:cNvPr id="8" name="Content Placeholder 7" descr="Hidden-Picture-1200x67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44070" y="1176669"/>
            <a:ext cx="6716888" cy="37782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18929" y="5093111"/>
            <a:ext cx="10122196" cy="151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dirty="0" smtClean="0">
                <a:solidFill>
                  <a:srgbClr val="000000"/>
                </a:solidFill>
                <a:latin typeface="Bahnschrif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The </a:t>
            </a:r>
            <a:r>
              <a:rPr lang="en-US" sz="2800" dirty="0">
                <a:solidFill>
                  <a:srgbClr val="000000"/>
                </a:solidFill>
                <a:latin typeface="Bahnschrif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teacher slowly removes the squares while the groups write the answers on their mini boards.</a:t>
            </a:r>
            <a:endParaRPr lang="en-US" sz="2800" dirty="0"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- The groups that guesses the right word will have the points.</a:t>
            </a:r>
            <a:endParaRPr lang="en-US" sz="2800" dirty="0">
              <a:latin typeface="Bahnschrift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75913" y="150187"/>
            <a:ext cx="628111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Checking vocab</a:t>
            </a:r>
            <a:endParaRPr lang="en-US" sz="36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627524" y="907907"/>
            <a:ext cx="2239348" cy="108585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267"/>
            <a:r>
              <a:rPr lang="en-US" sz="2600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charset="0"/>
                <a:cs typeface="Calibri" panose="020F0502020204030204" pitchFamily="34" charset="0"/>
              </a:rPr>
              <a:t>wedding ceremony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Oval 6"/>
          <p:cNvSpPr/>
          <p:nvPr/>
        </p:nvSpPr>
        <p:spPr>
          <a:xfrm>
            <a:off x="4627524" y="801651"/>
            <a:ext cx="2407226" cy="1329069"/>
          </a:xfrm>
          <a:prstGeom prst="ellipse">
            <a:avLst/>
          </a:prstGeom>
          <a:solidFill>
            <a:srgbClr val="F37D91"/>
          </a:solidFill>
          <a:ln w="38100" cap="flat" cmpd="sng" algn="ctr">
            <a:solidFill>
              <a:srgbClr val="00B2A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GB" sz="2800" b="1" kern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Cưới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985005" y="1548954"/>
            <a:ext cx="2345257" cy="130667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defTabSz="457200"/>
            <a:r>
              <a:rPr lang="en-US" altLang="vi-VN" sz="2600" b="1">
                <a:solidFill>
                  <a:srgbClr val="C00000"/>
                </a:solidFill>
                <a:ea typeface="Calibri" panose="020F0502020204030204" charset="0"/>
              </a:rPr>
              <a:t>longevity</a:t>
            </a:r>
            <a:endParaRPr lang="en-US" altLang="vi-VN" sz="2600" b="1" dirty="0">
              <a:solidFill>
                <a:srgbClr val="C00000"/>
              </a:solidFill>
              <a:ea typeface="Calibri" panose="020F050202020403020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860362" y="1513739"/>
            <a:ext cx="2636270" cy="1400142"/>
          </a:xfrm>
          <a:prstGeom prst="ellipse">
            <a:avLst/>
          </a:prstGeom>
          <a:solidFill>
            <a:srgbClr val="92D050"/>
          </a:solidFill>
          <a:ln w="38100" cap="flat" cmpd="sng" algn="ctr">
            <a:solidFill>
              <a:schemeClr val="accent3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GB" sz="28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GB" sz="28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434540" y="1182793"/>
            <a:ext cx="2008959" cy="119804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267"/>
            <a:r>
              <a:rPr lang="en-US" sz="2600" b="1">
                <a:solidFill>
                  <a:srgbClr val="C00000"/>
                </a:solidFill>
                <a:ea typeface="Calibri" panose="020F0502020204030204" charset="0"/>
              </a:rPr>
              <a:t>festival goer 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292284" y="1040477"/>
            <a:ext cx="2458961" cy="1467888"/>
          </a:xfrm>
          <a:prstGeom prst="ellipse">
            <a:avLst/>
          </a:prstGeom>
          <a:solidFill>
            <a:srgbClr val="FFDAAB"/>
          </a:solidFill>
          <a:ln w="38100" cap="flat" cmpd="sng" algn="ctr">
            <a:solidFill>
              <a:schemeClr val="accent6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457200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tham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</a:p>
          <a:p>
            <a:pPr lvl="0" algn="ctr" defTabSz="457200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gia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lễ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hội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246948" y="3003633"/>
            <a:ext cx="2193806" cy="108585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267"/>
            <a:r>
              <a:rPr lang="en-US" sz="2600" b="1">
                <a:solidFill>
                  <a:srgbClr val="C00000"/>
                </a:solidFill>
                <a:ea typeface="Calibri" panose="020F0502020204030204" charset="0"/>
              </a:rPr>
              <a:t>acrobat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106432" y="2964795"/>
            <a:ext cx="2715888" cy="1428564"/>
          </a:xfrm>
          <a:prstGeom prst="ellipse">
            <a:avLst/>
          </a:prstGeom>
          <a:solidFill>
            <a:srgbClr val="FFC00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GB" sz="2800" b="1" kern="0" dirty="0" err="1" smtClean="0">
                <a:latin typeface="Times New Roman" pitchFamily="18" charset="0"/>
                <a:cs typeface="Times New Roman" pitchFamily="18" charset="0"/>
              </a:rPr>
              <a:t>ận</a:t>
            </a:r>
            <a:r>
              <a:rPr lang="en-GB" sz="2800" b="1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GB" sz="2800" b="1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GB" sz="2800" b="1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latin typeface="Times New Roman" pitchFamily="18" charset="0"/>
                <a:cs typeface="Times New Roman" pitchFamily="18" charset="0"/>
              </a:rPr>
              <a:t>nhào</a:t>
            </a:r>
            <a:r>
              <a:rPr lang="en-GB" sz="2800" b="1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latin typeface="Times New Roman" pitchFamily="18" charset="0"/>
                <a:cs typeface="Times New Roman" pitchFamily="18" charset="0"/>
              </a:rPr>
              <a:t>lộn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04297" y="211742"/>
            <a:ext cx="3763925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2060"/>
                </a:solidFill>
              </a:rPr>
              <a:t>say words in English</a:t>
            </a:r>
          </a:p>
        </p:txBody>
      </p:sp>
      <p:sp>
        <p:nvSpPr>
          <p:cNvPr id="15" name="Oval 14"/>
          <p:cNvSpPr/>
          <p:nvPr/>
        </p:nvSpPr>
        <p:spPr>
          <a:xfrm>
            <a:off x="1971063" y="3393301"/>
            <a:ext cx="2343629" cy="1262941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457200"/>
            <a:r>
              <a:rPr lang="en-US" sz="26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charset="0"/>
                <a:cs typeface="Calibri" panose="020F0502020204030204" pitchFamily="34" charset="0"/>
              </a:rPr>
              <a:t>whale </a:t>
            </a:r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charset="0"/>
                <a:cs typeface="Calibri" panose="020F0502020204030204" pitchFamily="34" charset="0"/>
              </a:rPr>
              <a:t>worship</a:t>
            </a:r>
          </a:p>
        </p:txBody>
      </p:sp>
      <p:sp>
        <p:nvSpPr>
          <p:cNvPr id="16" name="Oval 15"/>
          <p:cNvSpPr/>
          <p:nvPr/>
        </p:nvSpPr>
        <p:spPr>
          <a:xfrm>
            <a:off x="1907927" y="3302957"/>
            <a:ext cx="2469900" cy="1353285"/>
          </a:xfrm>
          <a:prstGeom prst="ellipse">
            <a:avLst/>
          </a:prstGeom>
          <a:solidFill>
            <a:srgbClr val="F7941E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GB" sz="2800" b="1" kern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ục</a:t>
            </a:r>
            <a:r>
              <a:rPr lang="en-GB" sz="28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GB" sz="28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GB" sz="28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769972" y="4997953"/>
            <a:ext cx="2242395" cy="137710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267"/>
            <a:r>
              <a:rPr lang="en-US" altLang="vi-VN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charset="0"/>
                <a:cs typeface="Calibri" panose="020F0502020204030204" pitchFamily="34" charset="0"/>
              </a:rPr>
              <a:t>family </a:t>
            </a:r>
            <a:r>
              <a:rPr lang="en-US" altLang="vi-VN" sz="3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charset="0"/>
                <a:cs typeface="Calibri" panose="020F0502020204030204" pitchFamily="34" charset="0"/>
              </a:rPr>
              <a:t>reunion</a:t>
            </a:r>
            <a:endParaRPr lang="en-US" altLang="vi-VN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charset="0"/>
              <a:cs typeface="Calibri" panose="020F050202020403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666492" y="4955928"/>
            <a:ext cx="2520644" cy="1475615"/>
          </a:xfrm>
          <a:prstGeom prst="ellipse">
            <a:avLst/>
          </a:prstGeom>
          <a:solidFill>
            <a:srgbClr val="9966FF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noProof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GB" sz="2800" b="1" kern="0" noProof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noProof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tụ</a:t>
            </a:r>
            <a:r>
              <a:rPr lang="en-GB" sz="2800" b="1" kern="0" noProof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noProof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GB" sz="2800" b="1" kern="0" noProof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noProof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98799" y="5350787"/>
            <a:ext cx="2361965" cy="1250877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267"/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maintain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644271" y="5319961"/>
            <a:ext cx="2492333" cy="1340358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GB" sz="2800" b="1" kern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uy</a:t>
            </a:r>
            <a:r>
              <a:rPr lang="en-GB" sz="2800" b="1" kern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8837794" y="2650083"/>
            <a:ext cx="2282734" cy="1297523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267"/>
            <a:r>
              <a:rPr lang="en-US" altLang="vi-VN" sz="2600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charset="0"/>
                <a:cs typeface="Calibri" panose="020F0502020204030204" pitchFamily="34" charset="0"/>
              </a:rPr>
              <a:t>martial arts 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8713151" y="2607786"/>
            <a:ext cx="2565988" cy="1390342"/>
          </a:xfrm>
          <a:prstGeom prst="ellipse">
            <a:avLst/>
          </a:prstGeom>
          <a:solidFill>
            <a:srgbClr val="4F81BD"/>
          </a:solidFill>
          <a:ln w="381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GB" sz="2800" b="1" kern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8487797" y="4522907"/>
            <a:ext cx="2282734" cy="1297523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457200"/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charset="0"/>
                <a:cs typeface="Calibri" panose="020F0502020204030204" pitchFamily="34" charset="0"/>
              </a:rPr>
              <a:t>food offerings</a:t>
            </a:r>
          </a:p>
        </p:txBody>
      </p:sp>
      <p:sp>
        <p:nvSpPr>
          <p:cNvPr id="24" name="Oval 23"/>
          <p:cNvSpPr/>
          <p:nvPr/>
        </p:nvSpPr>
        <p:spPr>
          <a:xfrm>
            <a:off x="8468251" y="4480610"/>
            <a:ext cx="2565988" cy="1390342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GB" sz="2800" b="1" kern="0" noProof="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GB" sz="2800" b="1" kern="0" noProof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noProof="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cúng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23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16" grpId="0" animBg="1"/>
      <p:bldP spid="16" grpId="1" animBg="1"/>
      <p:bldP spid="18" grpId="0" animBg="1"/>
      <p:bldP spid="18" grpId="1" animBg="1"/>
      <p:bldP spid="20" grpId="0" animBg="1"/>
      <p:bldP spid="20" grpId="1" animBg="1"/>
      <p:bldP spid="22" grpId="0" animBg="1"/>
      <p:bldP spid="22" grpId="1" animBg="1"/>
      <p:bldP spid="24" grpId="0" animBg="1"/>
      <p:bldP spid="2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881;p31"/>
          <p:cNvSpPr txBox="1"/>
          <p:nvPr/>
        </p:nvSpPr>
        <p:spPr>
          <a:xfrm>
            <a:off x="6724196" y="5498918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vi-VN" sz="3600" smtClean="0"/>
              <a:t>2.__________________</a:t>
            </a:r>
            <a:endParaRPr lang="vi-VN" dirty="0">
              <a:cs typeface="Calibri" panose="020F0502020204030204" charset="0"/>
            </a:endParaRPr>
          </a:p>
        </p:txBody>
      </p:sp>
      <p:sp>
        <p:nvSpPr>
          <p:cNvPr id="19" name="Google Shape;1881;p31"/>
          <p:cNvSpPr txBox="1"/>
          <p:nvPr/>
        </p:nvSpPr>
        <p:spPr>
          <a:xfrm>
            <a:off x="674370" y="549891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vi-VN" sz="3600" smtClean="0"/>
              <a:t>1._______________</a:t>
            </a:r>
            <a:endParaRPr lang="vi-VN" dirty="0">
              <a:cs typeface="Calibri" panose="020F050202020403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44314" y="757395"/>
            <a:ext cx="6568431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Write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phrase from the box under each picture.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741709" y="710428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4494" y="60778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15" name="Table 14"/>
          <p:cNvGraphicFramePr/>
          <p:nvPr>
            <p:extLst>
              <p:ext uri="{D42A27DB-BD31-4B8C-83A1-F6EECF244321}">
                <p14:modId xmlns:p14="http://schemas.microsoft.com/office/powerpoint/2010/main" val="1036467594"/>
              </p:ext>
            </p:extLst>
          </p:nvPr>
        </p:nvGraphicFramePr>
        <p:xfrm>
          <a:off x="581247" y="1315674"/>
          <a:ext cx="11610753" cy="1097280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38702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702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702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189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>
                          <a:solidFill>
                            <a:srgbClr val="0070C0"/>
                          </a:solidFill>
                        </a:rPr>
                        <a:t>wedding ceremony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>
                          <a:solidFill>
                            <a:srgbClr val="0070C0"/>
                          </a:solidFill>
                        </a:rPr>
                        <a:t>whale worship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>
                          <a:solidFill>
                            <a:srgbClr val="0070C0"/>
                          </a:solidFill>
                        </a:rPr>
                        <a:t>food offerings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6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/>
                        <a:t>family reunion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/>
                        <a:t>martial arts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/>
                        <a:t>festival goers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9" name="Google Shape;1881;p31"/>
          <p:cNvSpPr txBox="1"/>
          <p:nvPr/>
        </p:nvSpPr>
        <p:spPr>
          <a:xfrm>
            <a:off x="783592" y="546274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vi-VN" sz="3600" b="1" dirty="0">
                <a:solidFill>
                  <a:srgbClr val="C00000"/>
                </a:solidFill>
              </a:rPr>
              <a:t>family reunion</a:t>
            </a:r>
            <a:r>
              <a:rPr lang="vi-VN" sz="3600" b="1" dirty="0">
                <a:solidFill>
                  <a:srgbClr val="C00000"/>
                </a:solidFill>
              </a:rPr>
              <a:t> </a:t>
            </a:r>
            <a:endParaRPr lang="vi-VN" sz="3600" b="1" dirty="0">
              <a:solidFill>
                <a:srgbClr val="C00000"/>
              </a:solidFill>
              <a:cs typeface="Calibri" panose="020F0502020204030204" charset="0"/>
            </a:endParaRPr>
          </a:p>
        </p:txBody>
      </p:sp>
      <p:sp>
        <p:nvSpPr>
          <p:cNvPr id="30" name="Google Shape;1881;p31"/>
          <p:cNvSpPr txBox="1"/>
          <p:nvPr/>
        </p:nvSpPr>
        <p:spPr>
          <a:xfrm>
            <a:off x="7433672" y="5481073"/>
            <a:ext cx="47583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C00000"/>
                </a:solidFill>
              </a:rPr>
              <a:t>wedding ceremony</a:t>
            </a:r>
            <a:endParaRPr lang="en-US" sz="3600" b="1" dirty="0">
              <a:solidFill>
                <a:srgbClr val="C00000"/>
              </a:solidFill>
              <a:cs typeface="Calibri" panose="020F0502020204030204" charset="0"/>
            </a:endParaRPr>
          </a:p>
        </p:txBody>
      </p:sp>
      <p:sp>
        <p:nvSpPr>
          <p:cNvPr id="2" name="TextBox 12"/>
          <p:cNvSpPr txBox="1"/>
          <p:nvPr/>
        </p:nvSpPr>
        <p:spPr>
          <a:xfrm>
            <a:off x="4636733" y="27170"/>
            <a:ext cx="3024114" cy="584775"/>
          </a:xfrm>
          <a:prstGeom prst="rect">
            <a:avLst/>
          </a:prstGeom>
          <a:solidFill>
            <a:srgbClr val="ED7D3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noFill/>
                </a:ln>
                <a:solidFill>
                  <a:schemeClr val="bg1"/>
                </a:solidFill>
                <a:effectLst/>
                <a:latin typeface="Myriad Pro" pitchFamily="34" charset="0"/>
                <a:cs typeface="Myriad Pro" pitchFamily="34" charset="0"/>
              </a:rPr>
              <a:t>* PRACTICE</a:t>
            </a:r>
            <a:endParaRPr lang="en-US" sz="3200" b="1" dirty="0">
              <a:ln>
                <a:noFill/>
              </a:ln>
              <a:solidFill>
                <a:schemeClr val="bg1"/>
              </a:solidFill>
              <a:effectLst/>
              <a:latin typeface="Myriad Pro" pitchFamily="34" charset="0"/>
              <a:cs typeface="Myriad Pro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51643"/>
          <a:stretch/>
        </p:blipFill>
        <p:spPr>
          <a:xfrm>
            <a:off x="1365251" y="3182903"/>
            <a:ext cx="4016466" cy="22955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51660"/>
          <a:stretch/>
        </p:blipFill>
        <p:spPr>
          <a:xfrm>
            <a:off x="7156782" y="3140357"/>
            <a:ext cx="4015014" cy="2295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9" grpId="0"/>
      <p:bldP spid="29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881;p31"/>
          <p:cNvSpPr txBox="1"/>
          <p:nvPr/>
        </p:nvSpPr>
        <p:spPr>
          <a:xfrm>
            <a:off x="6724196" y="5498918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vi-VN" sz="3600" smtClean="0"/>
              <a:t>4.__________________</a:t>
            </a:r>
            <a:endParaRPr lang="vi-VN" dirty="0">
              <a:cs typeface="Calibri" panose="020F0502020204030204" charset="0"/>
            </a:endParaRPr>
          </a:p>
        </p:txBody>
      </p:sp>
      <p:sp>
        <p:nvSpPr>
          <p:cNvPr id="19" name="Google Shape;1881;p31"/>
          <p:cNvSpPr txBox="1"/>
          <p:nvPr/>
        </p:nvSpPr>
        <p:spPr>
          <a:xfrm>
            <a:off x="674370" y="549891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vi-VN" sz="3600" smtClean="0"/>
              <a:t>3._______________</a:t>
            </a:r>
            <a:endParaRPr lang="vi-VN" dirty="0">
              <a:cs typeface="Calibri" panose="020F050202020403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0287" y="722438"/>
            <a:ext cx="6568431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Write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phrase from the box under each picture.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757682" y="675471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10467" y="5728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9" name="Google Shape;1881;p31"/>
          <p:cNvSpPr txBox="1"/>
          <p:nvPr/>
        </p:nvSpPr>
        <p:spPr>
          <a:xfrm>
            <a:off x="1757682" y="5454036"/>
            <a:ext cx="327460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vi-VN" sz="3600" b="1" dirty="0">
                <a:solidFill>
                  <a:srgbClr val="C00000"/>
                </a:solidFill>
              </a:rPr>
              <a:t>food offerings </a:t>
            </a:r>
          </a:p>
        </p:txBody>
      </p:sp>
      <p:sp>
        <p:nvSpPr>
          <p:cNvPr id="30" name="Google Shape;1881;p31"/>
          <p:cNvSpPr txBox="1"/>
          <p:nvPr/>
        </p:nvSpPr>
        <p:spPr>
          <a:xfrm>
            <a:off x="7747181" y="5452498"/>
            <a:ext cx="385294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C00000"/>
                </a:solidFill>
              </a:rPr>
              <a:t>whale worship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51892"/>
          <a:stretch/>
        </p:blipFill>
        <p:spPr>
          <a:xfrm>
            <a:off x="1757682" y="2800020"/>
            <a:ext cx="3986621" cy="2266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1734"/>
          <a:stretch/>
        </p:blipFill>
        <p:spPr>
          <a:xfrm>
            <a:off x="6724196" y="2799251"/>
            <a:ext cx="3999684" cy="2266950"/>
          </a:xfrm>
          <a:prstGeom prst="rect">
            <a:avLst/>
          </a:prstGeom>
        </p:spPr>
      </p:pic>
      <p:graphicFrame>
        <p:nvGraphicFramePr>
          <p:cNvPr id="18" name="Table 17"/>
          <p:cNvGraphicFramePr/>
          <p:nvPr>
            <p:extLst>
              <p:ext uri="{D42A27DB-BD31-4B8C-83A1-F6EECF244321}">
                <p14:modId xmlns:p14="http://schemas.microsoft.com/office/powerpoint/2010/main" val="1276148404"/>
              </p:ext>
            </p:extLst>
          </p:nvPr>
        </p:nvGraphicFramePr>
        <p:xfrm>
          <a:off x="581247" y="1315674"/>
          <a:ext cx="11610753" cy="1097280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38702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702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702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189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>
                          <a:solidFill>
                            <a:srgbClr val="0070C0"/>
                          </a:solidFill>
                        </a:rPr>
                        <a:t>wedding ceremony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>
                          <a:solidFill>
                            <a:srgbClr val="0070C0"/>
                          </a:solidFill>
                        </a:rPr>
                        <a:t>whale worship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>
                          <a:solidFill>
                            <a:srgbClr val="0070C0"/>
                          </a:solidFill>
                        </a:rPr>
                        <a:t>food offerings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6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/>
                        <a:t>family reunion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/>
                        <a:t>martial arts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/>
                        <a:t>festival goers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03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9" grpId="0"/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881;p31"/>
          <p:cNvSpPr txBox="1"/>
          <p:nvPr/>
        </p:nvSpPr>
        <p:spPr>
          <a:xfrm>
            <a:off x="6815560" y="511701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vi-VN" sz="3600" smtClean="0"/>
              <a:t>6.__________________</a:t>
            </a:r>
            <a:endParaRPr lang="vi-VN" dirty="0">
              <a:cs typeface="Calibri" panose="020F0502020204030204" charset="0"/>
            </a:endParaRPr>
          </a:p>
        </p:txBody>
      </p:sp>
      <p:sp>
        <p:nvSpPr>
          <p:cNvPr id="19" name="Google Shape;1881;p31"/>
          <p:cNvSpPr txBox="1"/>
          <p:nvPr/>
        </p:nvSpPr>
        <p:spPr>
          <a:xfrm>
            <a:off x="765734" y="511701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vi-VN" sz="3600" smtClean="0"/>
              <a:t>5._______________</a:t>
            </a:r>
            <a:endParaRPr lang="vi-VN" dirty="0">
              <a:cs typeface="Calibri" panose="020F050202020403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0287" y="392231"/>
            <a:ext cx="6568431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Write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phrase from the box under each picture.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757682" y="345264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10467" y="24262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9" name="Google Shape;1881;p31"/>
          <p:cNvSpPr txBox="1"/>
          <p:nvPr/>
        </p:nvSpPr>
        <p:spPr>
          <a:xfrm>
            <a:off x="1849046" y="5072130"/>
            <a:ext cx="34755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vi-VN" sz="3600" b="1" dirty="0">
                <a:solidFill>
                  <a:srgbClr val="C00000"/>
                </a:solidFill>
              </a:rPr>
              <a:t>martial arts </a:t>
            </a:r>
          </a:p>
        </p:txBody>
      </p:sp>
      <p:sp>
        <p:nvSpPr>
          <p:cNvPr id="30" name="Google Shape;1881;p31"/>
          <p:cNvSpPr txBox="1"/>
          <p:nvPr/>
        </p:nvSpPr>
        <p:spPr>
          <a:xfrm>
            <a:off x="7838545" y="5070592"/>
            <a:ext cx="333883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C00000"/>
                </a:solidFill>
              </a:rPr>
              <a:t>festival goers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51783"/>
          <a:stretch/>
        </p:blipFill>
        <p:spPr>
          <a:xfrm>
            <a:off x="1319772" y="2837146"/>
            <a:ext cx="4004854" cy="2257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2044"/>
          <a:stretch/>
        </p:blipFill>
        <p:spPr>
          <a:xfrm>
            <a:off x="7439582" y="2837146"/>
            <a:ext cx="3983083" cy="2257425"/>
          </a:xfrm>
          <a:prstGeom prst="rect">
            <a:avLst/>
          </a:prstGeom>
        </p:spPr>
      </p:pic>
      <p:graphicFrame>
        <p:nvGraphicFramePr>
          <p:cNvPr id="18" name="Table 17"/>
          <p:cNvGraphicFramePr/>
          <p:nvPr>
            <p:extLst>
              <p:ext uri="{D42A27DB-BD31-4B8C-83A1-F6EECF244321}">
                <p14:modId xmlns:p14="http://schemas.microsoft.com/office/powerpoint/2010/main" val="2090778927"/>
              </p:ext>
            </p:extLst>
          </p:nvPr>
        </p:nvGraphicFramePr>
        <p:xfrm>
          <a:off x="649151" y="1326306"/>
          <a:ext cx="11397537" cy="1037140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37991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991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7991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189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</a:rPr>
                        <a:t>wedding ceremony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</a:rPr>
                        <a:t>whale worship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</a:rPr>
                        <a:t>food offerings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6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/>
                        <a:t>family reunion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/>
                        <a:t>martial arts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/>
                        <a:t>festival goers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379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9" grpId="0"/>
      <p:bldP spid="29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21419" y="1466425"/>
            <a:ext cx="1156578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7941E"/>
                </a:solidFill>
              </a:rPr>
              <a:t>1. </a:t>
            </a:r>
            <a:r>
              <a:rPr lang="en-US" sz="2600" dirty="0" smtClean="0"/>
              <a:t>We </a:t>
            </a:r>
            <a:r>
              <a:rPr lang="en-US" sz="2600" dirty="0"/>
              <a:t>have a tradition of holding a </a:t>
            </a:r>
            <a:r>
              <a:rPr lang="en-US" sz="2600" dirty="0" smtClean="0"/>
              <a:t>family ______ </a:t>
            </a:r>
            <a:r>
              <a:rPr lang="en-US" sz="2600" dirty="0"/>
              <a:t>on the first day of Tet.	</a:t>
            </a:r>
            <a:r>
              <a:rPr lang="en-US" sz="2600" b="1" dirty="0">
                <a:solidFill>
                  <a:srgbClr val="00B0F0"/>
                </a:solidFill>
              </a:rPr>
              <a:t>A. </a:t>
            </a:r>
            <a:r>
              <a:rPr lang="en-US" sz="2600" dirty="0" smtClean="0"/>
              <a:t>reunion </a:t>
            </a:r>
            <a:r>
              <a:rPr lang="en-US" sz="2600" dirty="0"/>
              <a:t>		</a:t>
            </a:r>
            <a:r>
              <a:rPr lang="en-US" sz="2600" b="1" dirty="0">
                <a:solidFill>
                  <a:srgbClr val="00B0F0"/>
                </a:solidFill>
              </a:rPr>
              <a:t>B.</a:t>
            </a:r>
            <a:r>
              <a:rPr lang="en-US" sz="2600" dirty="0"/>
              <a:t> </a:t>
            </a:r>
            <a:r>
              <a:rPr lang="en-US" sz="2600" dirty="0" smtClean="0"/>
              <a:t>work 			</a:t>
            </a:r>
            <a:r>
              <a:rPr lang="en-US" sz="2600" b="1" dirty="0" smtClean="0">
                <a:solidFill>
                  <a:srgbClr val="00B0F0"/>
                </a:solidFill>
              </a:rPr>
              <a:t> </a:t>
            </a:r>
            <a:r>
              <a:rPr lang="en-US" sz="2600" b="1" dirty="0">
                <a:solidFill>
                  <a:srgbClr val="00B0F0"/>
                </a:solidFill>
              </a:rPr>
              <a:t>C</a:t>
            </a:r>
            <a:r>
              <a:rPr lang="en-US" sz="2600" b="1" dirty="0" smtClean="0">
                <a:solidFill>
                  <a:srgbClr val="00B0F0"/>
                </a:solidFill>
              </a:rPr>
              <a:t>.</a:t>
            </a:r>
            <a:r>
              <a:rPr lang="en-US" sz="2600" dirty="0" smtClean="0"/>
              <a:t> meal</a:t>
            </a:r>
          </a:p>
          <a:p>
            <a:r>
              <a:rPr lang="en-US" sz="2600" dirty="0" smtClean="0"/>
              <a:t> </a:t>
            </a:r>
            <a:endParaRPr lang="en-US" sz="2600" dirty="0"/>
          </a:p>
          <a:p>
            <a:r>
              <a:rPr lang="en-US" sz="2600" b="1" dirty="0">
                <a:solidFill>
                  <a:srgbClr val="F7941E"/>
                </a:solidFill>
              </a:rPr>
              <a:t>2.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/>
              <a:t>It’s a tradition for shops to have a </a:t>
            </a:r>
            <a:r>
              <a:rPr lang="en-US" sz="2600" dirty="0" smtClean="0"/>
              <a:t>lion dance </a:t>
            </a:r>
            <a:r>
              <a:rPr lang="en-US" sz="2600" dirty="0"/>
              <a:t>performance at their </a:t>
            </a:r>
            <a:r>
              <a:rPr lang="en-US" sz="2600" dirty="0" smtClean="0"/>
              <a:t>opening ______.</a:t>
            </a:r>
            <a:r>
              <a:rPr lang="en-US" sz="2600" dirty="0"/>
              <a:t>	</a:t>
            </a:r>
            <a:endParaRPr lang="en-US" sz="2600" dirty="0" smtClean="0"/>
          </a:p>
          <a:p>
            <a:r>
              <a:rPr lang="en-US" sz="2600" b="1" dirty="0">
                <a:solidFill>
                  <a:srgbClr val="00B0F0"/>
                </a:solidFill>
              </a:rPr>
              <a:t>	</a:t>
            </a:r>
            <a:r>
              <a:rPr lang="en-US" sz="2600" b="1" dirty="0" smtClean="0">
                <a:solidFill>
                  <a:srgbClr val="00B0F0"/>
                </a:solidFill>
              </a:rPr>
              <a:t>A</a:t>
            </a:r>
            <a:r>
              <a:rPr lang="en-US" sz="2600" b="1" dirty="0">
                <a:solidFill>
                  <a:srgbClr val="00B0F0"/>
                </a:solidFill>
              </a:rPr>
              <a:t>.</a:t>
            </a:r>
            <a:r>
              <a:rPr lang="en-US" sz="2600" dirty="0"/>
              <a:t> worship 		</a:t>
            </a:r>
            <a:r>
              <a:rPr lang="en-US" sz="2600" b="1" dirty="0" smtClean="0">
                <a:solidFill>
                  <a:srgbClr val="00B0F0"/>
                </a:solidFill>
              </a:rPr>
              <a:t>B</a:t>
            </a:r>
            <a:r>
              <a:rPr lang="en-US" sz="2600" b="1" dirty="0">
                <a:solidFill>
                  <a:srgbClr val="00B0F0"/>
                </a:solidFill>
              </a:rPr>
              <a:t>.</a:t>
            </a:r>
            <a:r>
              <a:rPr lang="en-US" sz="2600" dirty="0"/>
              <a:t> celebration 	</a:t>
            </a:r>
            <a:r>
              <a:rPr lang="en-US" sz="2600" dirty="0" smtClean="0"/>
              <a:t>	</a:t>
            </a:r>
            <a:r>
              <a:rPr lang="en-US" sz="2600" b="1" dirty="0" smtClean="0">
                <a:solidFill>
                  <a:srgbClr val="00B0F0"/>
                </a:solidFill>
              </a:rPr>
              <a:t> </a:t>
            </a:r>
            <a:r>
              <a:rPr lang="en-US" sz="2600" b="1" dirty="0">
                <a:solidFill>
                  <a:srgbClr val="00B0F0"/>
                </a:solidFill>
              </a:rPr>
              <a:t>C.</a:t>
            </a:r>
            <a:r>
              <a:rPr lang="en-US" sz="2600" dirty="0"/>
              <a:t> </a:t>
            </a:r>
            <a:r>
              <a:rPr lang="en-US" sz="2600" dirty="0" smtClean="0"/>
              <a:t>ceremony</a:t>
            </a:r>
          </a:p>
          <a:p>
            <a:endParaRPr lang="en-US" sz="2600" dirty="0"/>
          </a:p>
          <a:p>
            <a:r>
              <a:rPr lang="en-US" sz="2600" b="1" dirty="0">
                <a:solidFill>
                  <a:srgbClr val="F7941E"/>
                </a:solidFill>
              </a:rPr>
              <a:t>3</a:t>
            </a:r>
            <a:r>
              <a:rPr lang="en-US" sz="2600" dirty="0">
                <a:solidFill>
                  <a:srgbClr val="F7941E"/>
                </a:solidFill>
              </a:rPr>
              <a:t>. </a:t>
            </a:r>
            <a:r>
              <a:rPr lang="en-US" sz="2600" dirty="0"/>
              <a:t>The tradition of ______ whales is </a:t>
            </a:r>
            <a:r>
              <a:rPr lang="en-US" sz="2600" dirty="0" smtClean="0"/>
              <a:t>popular in </a:t>
            </a:r>
            <a:r>
              <a:rPr lang="en-US" sz="2600" dirty="0"/>
              <a:t>Vietnamese coastal villages.	</a:t>
            </a:r>
            <a:endParaRPr lang="en-US" sz="2600" dirty="0" smtClean="0"/>
          </a:p>
          <a:p>
            <a:r>
              <a:rPr lang="en-US" sz="2600" b="1" dirty="0">
                <a:solidFill>
                  <a:srgbClr val="00B0F0"/>
                </a:solidFill>
              </a:rPr>
              <a:t>	</a:t>
            </a:r>
            <a:r>
              <a:rPr lang="en-US" sz="2600" b="1" dirty="0" smtClean="0">
                <a:solidFill>
                  <a:srgbClr val="00B0F0"/>
                </a:solidFill>
              </a:rPr>
              <a:t>A</a:t>
            </a:r>
            <a:r>
              <a:rPr lang="en-US" sz="2600" b="1" dirty="0">
                <a:solidFill>
                  <a:srgbClr val="00B0F0"/>
                </a:solidFill>
              </a:rPr>
              <a:t>.</a:t>
            </a:r>
            <a:r>
              <a:rPr lang="en-US" sz="2600" dirty="0"/>
              <a:t> admiring 		</a:t>
            </a:r>
            <a:r>
              <a:rPr lang="en-US" sz="2600" b="1" dirty="0">
                <a:solidFill>
                  <a:srgbClr val="00B0F0"/>
                </a:solidFill>
              </a:rPr>
              <a:t>B.</a:t>
            </a:r>
            <a:r>
              <a:rPr lang="en-US" sz="2600" dirty="0"/>
              <a:t> worshipping	</a:t>
            </a:r>
            <a:r>
              <a:rPr lang="en-US" sz="2600" b="1" dirty="0" smtClean="0">
                <a:solidFill>
                  <a:srgbClr val="00B0F0"/>
                </a:solidFill>
              </a:rPr>
              <a:t> 	C</a:t>
            </a:r>
            <a:r>
              <a:rPr lang="en-US" sz="2600" b="1" dirty="0">
                <a:solidFill>
                  <a:srgbClr val="00B0F0"/>
                </a:solidFill>
              </a:rPr>
              <a:t>.</a:t>
            </a:r>
            <a:r>
              <a:rPr lang="en-US" sz="2600" dirty="0"/>
              <a:t> praying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06814" y="662961"/>
            <a:ext cx="9122418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each sentence with the correct option A, B, or C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801422" y="631116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50203" y="51615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1219506" y="1923881"/>
            <a:ext cx="477449" cy="49862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0" name="Oval 19"/>
          <p:cNvSpPr/>
          <p:nvPr/>
        </p:nvSpPr>
        <p:spPr>
          <a:xfrm>
            <a:off x="7718023" y="3479403"/>
            <a:ext cx="477449" cy="49862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6" name="Oval 25"/>
          <p:cNvSpPr/>
          <p:nvPr/>
        </p:nvSpPr>
        <p:spPr>
          <a:xfrm>
            <a:off x="4896210" y="5061224"/>
            <a:ext cx="477449" cy="49862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20" grpId="0" animBg="1"/>
      <p:bldP spid="20" grpId="1" animBg="1"/>
      <p:bldP spid="26" grpId="0" animBg="1"/>
      <p:bldP spid="2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53104" y="1653458"/>
            <a:ext cx="1109587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7941E"/>
                </a:solidFill>
              </a:rPr>
              <a:t>4. </a:t>
            </a:r>
            <a:r>
              <a:rPr lang="en-US" sz="2800" dirty="0"/>
              <a:t>She broke with family tradition by </a:t>
            </a:r>
            <a:r>
              <a:rPr lang="en-US" sz="2800" dirty="0" smtClean="0"/>
              <a:t>not </a:t>
            </a:r>
            <a:r>
              <a:rPr lang="en-US" sz="2800" dirty="0" err="1" smtClean="0"/>
              <a:t>practising</a:t>
            </a:r>
            <a:r>
              <a:rPr lang="en-US" sz="2800" dirty="0" smtClean="0"/>
              <a:t> </a:t>
            </a:r>
            <a:r>
              <a:rPr lang="en-US" sz="2800" dirty="0"/>
              <a:t>______.	</a:t>
            </a:r>
            <a:endParaRPr lang="en-US" sz="2800" dirty="0" smtClean="0"/>
          </a:p>
          <a:p>
            <a:r>
              <a:rPr lang="en-US" sz="2800" b="1" dirty="0">
                <a:solidFill>
                  <a:srgbClr val="00B0F0"/>
                </a:solidFill>
              </a:rPr>
              <a:t>	</a:t>
            </a:r>
            <a:r>
              <a:rPr lang="en-US" sz="2800" b="1" dirty="0" smtClean="0">
                <a:solidFill>
                  <a:srgbClr val="00B0F0"/>
                </a:solidFill>
              </a:rPr>
              <a:t>A</a:t>
            </a:r>
            <a:r>
              <a:rPr lang="en-US" sz="2800" b="1" dirty="0">
                <a:solidFill>
                  <a:srgbClr val="00B0F0"/>
                </a:solidFill>
              </a:rPr>
              <a:t>. </a:t>
            </a:r>
            <a:r>
              <a:rPr lang="en-US" sz="2800" dirty="0"/>
              <a:t>acrobat 	</a:t>
            </a:r>
            <a:r>
              <a:rPr lang="en-US" sz="2800" b="1" dirty="0" smtClean="0">
                <a:solidFill>
                  <a:srgbClr val="00B0F0"/>
                </a:solidFill>
              </a:rPr>
              <a:t>B</a:t>
            </a:r>
            <a:r>
              <a:rPr lang="en-US" sz="2800" b="1" dirty="0">
                <a:solidFill>
                  <a:srgbClr val="00B0F0"/>
                </a:solidFill>
              </a:rPr>
              <a:t>.</a:t>
            </a:r>
            <a:r>
              <a:rPr lang="en-US" sz="2800" dirty="0"/>
              <a:t> martial arts</a:t>
            </a:r>
            <a:r>
              <a:rPr lang="en-US" sz="2800" dirty="0" smtClean="0"/>
              <a:t> 			</a:t>
            </a:r>
            <a:r>
              <a:rPr lang="en-US" sz="2800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>
                <a:solidFill>
                  <a:srgbClr val="00B0F0"/>
                </a:solidFill>
              </a:rPr>
              <a:t>C</a:t>
            </a:r>
            <a:r>
              <a:rPr lang="en-US" sz="2800" b="1" dirty="0" smtClean="0">
                <a:solidFill>
                  <a:srgbClr val="00B0F0"/>
                </a:solidFill>
              </a:rPr>
              <a:t>.</a:t>
            </a:r>
            <a:r>
              <a:rPr lang="en-US" sz="2800" dirty="0"/>
              <a:t> oﬀering</a:t>
            </a:r>
          </a:p>
          <a:p>
            <a:r>
              <a:rPr lang="en-US" sz="2800" dirty="0" smtClean="0"/>
              <a:t> </a:t>
            </a:r>
            <a:endParaRPr lang="en-US" sz="2800" dirty="0"/>
          </a:p>
          <a:p>
            <a:r>
              <a:rPr lang="en-US" sz="2800" b="1" dirty="0" smtClean="0">
                <a:solidFill>
                  <a:srgbClr val="F7941E"/>
                </a:solidFill>
              </a:rPr>
              <a:t>5.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/>
              <a:t>Traditionally, the Vietnamese </a:t>
            </a:r>
            <a:r>
              <a:rPr lang="en-US" sz="2800" dirty="0" smtClean="0"/>
              <a:t>prepare ______ </a:t>
            </a:r>
            <a:r>
              <a:rPr lang="en-US" sz="2800" dirty="0"/>
              <a:t>to worship </a:t>
            </a:r>
            <a:r>
              <a:rPr lang="en-US" sz="2800" dirty="0" smtClean="0"/>
              <a:t>their ancestors during </a:t>
            </a:r>
            <a:r>
              <a:rPr lang="en-US" sz="2800" dirty="0"/>
              <a:t>Tet.	</a:t>
            </a:r>
            <a:endParaRPr lang="en-US" sz="2800" dirty="0" smtClean="0"/>
          </a:p>
          <a:p>
            <a:r>
              <a:rPr lang="en-US" sz="2800" b="1" dirty="0">
                <a:solidFill>
                  <a:srgbClr val="00B0F0"/>
                </a:solidFill>
              </a:rPr>
              <a:t>	</a:t>
            </a:r>
            <a:r>
              <a:rPr lang="en-US" sz="2800" b="1" dirty="0" smtClean="0">
                <a:solidFill>
                  <a:srgbClr val="00B0F0"/>
                </a:solidFill>
              </a:rPr>
              <a:t>A</a:t>
            </a:r>
            <a:r>
              <a:rPr lang="en-US" sz="2800" b="1" dirty="0">
                <a:solidFill>
                  <a:srgbClr val="00B0F0"/>
                </a:solidFill>
              </a:rPr>
              <a:t>.</a:t>
            </a:r>
            <a:r>
              <a:rPr lang="en-US" sz="2800" dirty="0"/>
              <a:t> oﬀerings 		</a:t>
            </a:r>
            <a:r>
              <a:rPr lang="en-US" sz="2800" b="1" dirty="0" smtClean="0">
                <a:solidFill>
                  <a:srgbClr val="00B0F0"/>
                </a:solidFill>
              </a:rPr>
              <a:t>B</a:t>
            </a:r>
            <a:r>
              <a:rPr lang="en-US" sz="2800" b="1" dirty="0">
                <a:solidFill>
                  <a:srgbClr val="00B0F0"/>
                </a:solidFill>
              </a:rPr>
              <a:t>.</a:t>
            </a:r>
            <a:r>
              <a:rPr lang="en-US" sz="2800" dirty="0"/>
              <a:t> decoration 	</a:t>
            </a:r>
            <a:r>
              <a:rPr lang="en-US" sz="2800" dirty="0" smtClean="0"/>
              <a:t>	</a:t>
            </a:r>
            <a:r>
              <a:rPr lang="en-US" sz="2800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>
                <a:solidFill>
                  <a:srgbClr val="00B0F0"/>
                </a:solidFill>
              </a:rPr>
              <a:t>C.</a:t>
            </a:r>
            <a:r>
              <a:rPr lang="en-US" sz="2800" dirty="0"/>
              <a:t> worshipping</a:t>
            </a:r>
          </a:p>
          <a:p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200489" y="684227"/>
            <a:ext cx="9122418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each sentence with the correct option A, B, or C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695097" y="652382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3878" y="53742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4275050" y="2105143"/>
            <a:ext cx="482047" cy="49862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0" name="Oval 19"/>
          <p:cNvSpPr/>
          <p:nvPr/>
        </p:nvSpPr>
        <p:spPr>
          <a:xfrm>
            <a:off x="1574380" y="3830237"/>
            <a:ext cx="482047" cy="49862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87045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20" grpId="0" animBg="1"/>
      <p:bldP spid="2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414436" y="717960"/>
            <a:ext cx="7144134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Complete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sentences with the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words from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box. 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911830" y="708598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64615" y="60595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79524" y="2549828"/>
            <a:ext cx="458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ChronicaPro-Bold"/>
            </a:endParaRPr>
          </a:p>
          <a:p>
            <a:endParaRPr lang="en-US" sz="2800" dirty="0"/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9642471"/>
              </p:ext>
            </p:extLst>
          </p:nvPr>
        </p:nvGraphicFramePr>
        <p:xfrm>
          <a:off x="500716" y="1490534"/>
          <a:ext cx="11171605" cy="584835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20101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203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68434">
                  <a:extLst>
                    <a:ext uri="{9D8B030D-6E8A-4147-A177-3AD203B41FA5}">
                      <a16:colId xmlns:a16="http://schemas.microsoft.com/office/drawing/2014/main" xmlns="" val="1270159115"/>
                    </a:ext>
                  </a:extLst>
                </a:gridCol>
                <a:gridCol w="2595155">
                  <a:extLst>
                    <a:ext uri="{9D8B030D-6E8A-4147-A177-3AD203B41FA5}">
                      <a16:colId xmlns:a16="http://schemas.microsoft.com/office/drawing/2014/main" xmlns="" val="1533294690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smtClean="0"/>
                        <a:t>custom</a:t>
                      </a:r>
                      <a:endParaRPr lang="en-US" sz="30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smtClean="0"/>
                        <a:t>practise</a:t>
                      </a:r>
                      <a:endParaRPr lang="en-US" sz="30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smtClean="0"/>
                        <a:t>keep</a:t>
                      </a:r>
                      <a:endParaRPr lang="en-US" sz="30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smtClean="0"/>
                        <a:t>break</a:t>
                      </a:r>
                      <a:endParaRPr lang="en-US" sz="30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 smtClean="0"/>
                        <a:t>traditionally</a:t>
                      </a:r>
                      <a:endParaRPr lang="en-US" sz="30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00716" y="2437564"/>
            <a:ext cx="1165613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1. </a:t>
            </a:r>
            <a:r>
              <a:rPr lang="en-US" sz="2800" dirty="0" smtClean="0"/>
              <a:t>This </a:t>
            </a:r>
            <a:r>
              <a:rPr lang="en-US" sz="2800" dirty="0"/>
              <a:t>year, we will ______ with </a:t>
            </a:r>
            <a:r>
              <a:rPr lang="en-US" sz="2800" dirty="0" smtClean="0"/>
              <a:t>tradition and </a:t>
            </a:r>
            <a:r>
              <a:rPr lang="en-US" sz="2800" dirty="0"/>
              <a:t>go on holiday instead of staying </a:t>
            </a:r>
            <a:r>
              <a:rPr lang="en-US" sz="2800" dirty="0" smtClean="0"/>
              <a:t>at home </a:t>
            </a:r>
            <a:r>
              <a:rPr lang="en-US" sz="2800" dirty="0"/>
              <a:t>during Tet</a:t>
            </a:r>
            <a:r>
              <a:rPr lang="en-US" sz="2800" dirty="0" smtClean="0"/>
              <a:t>.</a:t>
            </a:r>
          </a:p>
          <a:p>
            <a:r>
              <a:rPr lang="en-US" sz="2800" dirty="0"/>
              <a:t>	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2.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smtClean="0"/>
              <a:t>___________, </a:t>
            </a:r>
            <a:r>
              <a:rPr lang="en-US" sz="2800" dirty="0"/>
              <a:t>children in the US go </a:t>
            </a:r>
            <a:r>
              <a:rPr lang="en-US" sz="2800" dirty="0" smtClean="0"/>
              <a:t>from house </a:t>
            </a:r>
            <a:r>
              <a:rPr lang="en-US" sz="2800" dirty="0"/>
              <a:t>to house to ask for </a:t>
            </a:r>
            <a:r>
              <a:rPr lang="en-US" sz="2800" dirty="0" smtClean="0"/>
              <a:t>sweets on </a:t>
            </a:r>
            <a:r>
              <a:rPr lang="en-US" sz="2800" dirty="0" err="1" smtClean="0"/>
              <a:t>halloween</a:t>
            </a:r>
            <a:r>
              <a:rPr lang="en-US" sz="2800" dirty="0"/>
              <a:t>.	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b="1" dirty="0" smtClean="0">
                <a:solidFill>
                  <a:srgbClr val="C00000"/>
                </a:solidFill>
              </a:rPr>
              <a:t>3</a:t>
            </a:r>
            <a:r>
              <a:rPr lang="en-US" sz="2800" dirty="0">
                <a:solidFill>
                  <a:srgbClr val="C00000"/>
                </a:solidFill>
              </a:rPr>
              <a:t>. </a:t>
            </a:r>
            <a:r>
              <a:rPr lang="en-US" sz="2800" dirty="0" smtClean="0"/>
              <a:t>Holding </a:t>
            </a:r>
            <a:r>
              <a:rPr lang="en-US" sz="2800" dirty="0"/>
              <a:t>a party to wish our </a:t>
            </a:r>
            <a:r>
              <a:rPr lang="en-US" sz="2800" dirty="0" smtClean="0"/>
              <a:t>grandparents longevity </a:t>
            </a:r>
            <a:r>
              <a:rPr lang="en-US" sz="2800" dirty="0"/>
              <a:t>is one of the customs </a:t>
            </a:r>
            <a:r>
              <a:rPr lang="en-US" sz="2800" dirty="0" smtClean="0"/>
              <a:t>we ________ </a:t>
            </a:r>
            <a:r>
              <a:rPr lang="en-US" sz="2800" dirty="0"/>
              <a:t>at Tet.	</a:t>
            </a:r>
            <a:endParaRPr lang="en-US" sz="2800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3871384" y="2296476"/>
            <a:ext cx="1292064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EF4B66"/>
                </a:solidFill>
              </a:rPr>
              <a:t>break</a:t>
            </a:r>
            <a:endParaRPr lang="en-US" sz="2800" b="1" dirty="0">
              <a:solidFill>
                <a:srgbClr val="EF4B66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8998" y="3559750"/>
            <a:ext cx="2677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EF4B66"/>
                </a:solidFill>
              </a:rPr>
              <a:t>Traditionally</a:t>
            </a:r>
            <a:endParaRPr lang="en-US" sz="2800" b="1" dirty="0">
              <a:solidFill>
                <a:srgbClr val="EF4B66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86862" y="5207553"/>
            <a:ext cx="16390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rgbClr val="EF4B66"/>
                </a:solidFill>
              </a:rPr>
              <a:t>practise</a:t>
            </a:r>
            <a:endParaRPr lang="en-US" sz="2800" b="1" dirty="0">
              <a:solidFill>
                <a:srgbClr val="EF4B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286845" y="662782"/>
            <a:ext cx="7144134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Complete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sentences with the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words from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box. 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784239" y="653420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37024" y="55078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1422" y="2556857"/>
            <a:ext cx="458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ChronicaPro-Bold"/>
            </a:endParaRPr>
          </a:p>
          <a:p>
            <a:endParaRPr lang="en-US" dirty="0"/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3599572"/>
              </p:ext>
            </p:extLst>
          </p:nvPr>
        </p:nvGraphicFramePr>
        <p:xfrm>
          <a:off x="532614" y="1559212"/>
          <a:ext cx="11171605" cy="584835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20101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203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68434">
                  <a:extLst>
                    <a:ext uri="{9D8B030D-6E8A-4147-A177-3AD203B41FA5}">
                      <a16:colId xmlns:a16="http://schemas.microsoft.com/office/drawing/2014/main" xmlns="" val="1270159115"/>
                    </a:ext>
                  </a:extLst>
                </a:gridCol>
                <a:gridCol w="2595155">
                  <a:extLst>
                    <a:ext uri="{9D8B030D-6E8A-4147-A177-3AD203B41FA5}">
                      <a16:colId xmlns:a16="http://schemas.microsoft.com/office/drawing/2014/main" xmlns="" val="1533294690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smtClean="0"/>
                        <a:t>custom</a:t>
                      </a:r>
                      <a:endParaRPr lang="en-US" sz="30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smtClean="0"/>
                        <a:t>practise</a:t>
                      </a:r>
                      <a:endParaRPr lang="en-US" sz="30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smtClean="0"/>
                        <a:t>keep</a:t>
                      </a:r>
                      <a:endParaRPr lang="en-US" sz="30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 smtClean="0"/>
                        <a:t>break</a:t>
                      </a:r>
                      <a:endParaRPr lang="en-US" sz="30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 smtClean="0"/>
                        <a:t>traditionally</a:t>
                      </a:r>
                      <a:endParaRPr lang="en-US" sz="30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32614" y="2444593"/>
            <a:ext cx="11656139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4. </a:t>
            </a:r>
            <a:r>
              <a:rPr lang="en-US" sz="3200" dirty="0" err="1" smtClean="0"/>
              <a:t>Organising</a:t>
            </a:r>
            <a:r>
              <a:rPr lang="en-US" sz="3200" dirty="0" smtClean="0"/>
              <a:t> </a:t>
            </a:r>
            <a:r>
              <a:rPr lang="en-US" sz="3200" dirty="0"/>
              <a:t>a folk song club is one </a:t>
            </a:r>
            <a:r>
              <a:rPr lang="en-US" sz="3200" dirty="0" smtClean="0"/>
              <a:t>way for </a:t>
            </a:r>
            <a:r>
              <a:rPr lang="en-US" sz="3200" dirty="0"/>
              <a:t>us to ______ our traditions alive.</a:t>
            </a:r>
          </a:p>
          <a:p>
            <a:r>
              <a:rPr lang="en-US" sz="1500" dirty="0"/>
              <a:t>	</a:t>
            </a:r>
          </a:p>
          <a:p>
            <a:r>
              <a:rPr lang="en-US" sz="3200" b="1" dirty="0" smtClean="0">
                <a:solidFill>
                  <a:srgbClr val="C00000"/>
                </a:solidFill>
              </a:rPr>
              <a:t>5.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/>
              <a:t>It’s becoming a </a:t>
            </a:r>
            <a:r>
              <a:rPr lang="en-US" sz="3200" dirty="0" smtClean="0"/>
              <a:t>_______ </a:t>
            </a:r>
            <a:r>
              <a:rPr lang="en-US" sz="3200" dirty="0"/>
              <a:t>for </a:t>
            </a:r>
            <a:r>
              <a:rPr lang="en-US" sz="3200" dirty="0" smtClean="0"/>
              <a:t>young people </a:t>
            </a:r>
            <a:r>
              <a:rPr lang="en-US" sz="3200" dirty="0"/>
              <a:t>to celebrate new years </a:t>
            </a:r>
            <a:r>
              <a:rPr lang="en-US" sz="3200" dirty="0" smtClean="0"/>
              <a:t>in addition </a:t>
            </a:r>
            <a:r>
              <a:rPr lang="en-US" sz="3200" dirty="0"/>
              <a:t>to Tet.</a:t>
            </a:r>
            <a:endParaRPr lang="en-US" sz="1500" dirty="0" smtClean="0"/>
          </a:p>
          <a:p>
            <a:r>
              <a:rPr lang="en-US" sz="3200" dirty="0"/>
              <a:t>	</a:t>
            </a:r>
            <a:endParaRPr lang="en-US" sz="3200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10483395" y="2275685"/>
            <a:ext cx="1292064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EF4B66"/>
                </a:solidFill>
              </a:rPr>
              <a:t>keep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36932" y="3506350"/>
            <a:ext cx="1944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EF4B66"/>
                </a:solidFill>
              </a:rPr>
              <a:t>custom</a:t>
            </a:r>
            <a:endParaRPr lang="en-US" sz="3200" b="1" dirty="0">
              <a:solidFill>
                <a:srgbClr val="EF4B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00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89673" y="1357587"/>
            <a:ext cx="10890258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Listen and repeat the words. Pay attention to the sounds </a:t>
            </a:r>
            <a:r>
              <a:rPr lang="en-US" sz="2400" b="1" dirty="0">
                <a:solidFill>
                  <a:schemeClr val="accent2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/n/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400" b="1" dirty="0">
                <a:solidFill>
                  <a:schemeClr val="accent2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/ŋ/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1004684441"/>
              </p:ext>
            </p:extLst>
          </p:nvPr>
        </p:nvGraphicFramePr>
        <p:xfrm>
          <a:off x="1828800" y="2402840"/>
          <a:ext cx="8533130" cy="3881755"/>
        </p:xfrm>
        <a:graphic>
          <a:graphicData uri="http://schemas.openxmlformats.org/drawingml/2006/table">
            <a:tbl>
              <a:tblPr firstRow="1">
                <a:tableStyleId>{775DCB02-9BB8-47FD-8907-85C794F793BA}</a:tableStyleId>
              </a:tblPr>
              <a:tblGrid>
                <a:gridCol w="42665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665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423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>
                          <a:solidFill>
                            <a:srgbClr val="FF0000"/>
                          </a:solidFill>
                          <a:effectLst>
                            <a:glow rad="88900">
                              <a:schemeClr val="bg1"/>
                            </a:glow>
                          </a:effectLst>
                        </a:rPr>
                        <a:t> /n/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>
                          <a:solidFill>
                            <a:srgbClr val="FF0000"/>
                          </a:solidFill>
                          <a:effectLst>
                            <a:glow rad="88900">
                              <a:schemeClr val="bg1"/>
                            </a:glow>
                          </a:effectLst>
                        </a:rPr>
                        <a:t> /ŋ/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166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thi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</a:t>
                      </a:r>
                      <a:endParaRPr lang="en-US" sz="4000"/>
                    </a:p>
                    <a:p>
                      <a:pPr algn="ctr">
                        <a:buNone/>
                      </a:pPr>
                      <a:r>
                        <a:rPr lang="en-US" sz="4000"/>
                        <a:t>la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</a:t>
                      </a:r>
                      <a:r>
                        <a:rPr lang="en-US" sz="4000"/>
                        <a:t>d</a:t>
                      </a:r>
                    </a:p>
                    <a:p>
                      <a:pPr algn="ctr">
                        <a:buNone/>
                      </a:pPr>
                      <a:r>
                        <a:rPr lang="en-US" sz="4000"/>
                        <a:t>ceremo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</a:t>
                      </a:r>
                      <a:r>
                        <a:rPr lang="en-US" sz="4000"/>
                        <a:t>y</a:t>
                      </a:r>
                    </a:p>
                    <a:p>
                      <a:pPr algn="ctr">
                        <a:buNone/>
                      </a:pPr>
                      <a:r>
                        <a:rPr lang="en-US" sz="4000"/>
                        <a:t>lo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</a:t>
                      </a:r>
                      <a:r>
                        <a:rPr lang="en-US" sz="4000"/>
                        <a:t>gevity</a:t>
                      </a:r>
                    </a:p>
                    <a:p>
                      <a:pPr algn="ctr">
                        <a:buNone/>
                      </a:pPr>
                      <a:r>
                        <a:rPr lang="en-US" sz="4000"/>
                        <a:t>traditio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</a:t>
                      </a: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thi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ng</a:t>
                      </a:r>
                      <a:endParaRPr lang="en-US" sz="4000"/>
                    </a:p>
                    <a:p>
                      <a:pPr algn="ctr">
                        <a:buNone/>
                      </a:pPr>
                      <a:r>
                        <a:rPr lang="en-US" sz="4000"/>
                        <a:t>tha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</a:t>
                      </a:r>
                      <a:r>
                        <a:rPr lang="en-US" sz="4000"/>
                        <a:t>k</a:t>
                      </a:r>
                    </a:p>
                    <a:p>
                      <a:pPr algn="ctr">
                        <a:buNone/>
                      </a:pPr>
                      <a:r>
                        <a:rPr lang="en-US" sz="4000"/>
                        <a:t>si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ng</a:t>
                      </a:r>
                      <a:r>
                        <a:rPr lang="en-US" sz="4000"/>
                        <a:t>le</a:t>
                      </a:r>
                    </a:p>
                    <a:p>
                      <a:pPr algn="ctr">
                        <a:buNone/>
                      </a:pPr>
                      <a:r>
                        <a:rPr lang="en-US" sz="4000"/>
                        <a:t>la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ng</a:t>
                      </a:r>
                      <a:r>
                        <a:rPr lang="en-US" sz="4000"/>
                        <a:t>uage</a:t>
                      </a:r>
                    </a:p>
                    <a:p>
                      <a:pPr algn="ctr">
                        <a:buNone/>
                      </a:pPr>
                      <a:r>
                        <a:rPr lang="en-US" sz="4000"/>
                        <a:t>offeri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ng</a:t>
                      </a:r>
                    </a:p>
                  </a:txBody>
                  <a:tcPr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rack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852" y="199549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538612" y="122014"/>
            <a:ext cx="3978607" cy="523220"/>
          </a:xfrm>
          <a:prstGeom prst="rect">
            <a:avLst/>
          </a:prstGeom>
          <a:solidFill>
            <a:srgbClr val="ED7D3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PRONUNCIATION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94332" y="645234"/>
            <a:ext cx="65885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How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 pronounce the sounds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/n/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/ŋ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5" name="HƯỚNG DẪN PHÁT ÂM LỚP 8 - Unit 5- Our customs &amp; traditions - -n- and -ŋ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0222" y="1313120"/>
            <a:ext cx="8419805" cy="474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amily-in-the-tet-journey-vietna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910" y="517525"/>
            <a:ext cx="9076690" cy="605155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536059" y="1587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3803015" y="349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92179" y="349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71835" y="349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7272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7272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89010" y="17272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65491" y="17272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517009" y="34385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93490" y="34385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082654" y="34385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59135" y="34385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39875" y="513079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816356" y="51307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05520" y="51307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85176" y="513079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9677400" y="6118221"/>
            <a:ext cx="2514600" cy="723901"/>
          </a:xfrm>
          <a:prstGeom prst="roundRect">
            <a:avLst/>
          </a:prstGeom>
          <a:solidFill>
            <a:srgbClr val="ED7D31"/>
          </a:solidFill>
          <a:ln>
            <a:solidFill>
              <a:schemeClr val="accent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2209800" y="76200"/>
            <a:ext cx="7772400" cy="1650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ysClr val="windowText" lastClr="000000"/>
                </a:solidFill>
              </a:rPr>
              <a:t>family reunion</a:t>
            </a:r>
          </a:p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/ˌfæmɪli ˌriːˈjuːnjən/</a:t>
            </a:r>
          </a:p>
        </p:txBody>
      </p:sp>
      <p:pic>
        <p:nvPicPr>
          <p:cNvPr id="6" name="family reunio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3808" y="254636"/>
            <a:ext cx="1102360" cy="1198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1" dur="18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25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2" grpId="0" bldLvl="0" animBg="1"/>
      <p:bldP spid="32" grpId="1" bldLvl="0" animBg="1"/>
      <p:bldP spid="34" grpId="0" bldLvl="0" animBg="1"/>
      <p:bldP spid="34" grpId="1" bldLvl="0" animBg="1"/>
      <p:bldP spid="35" grpId="0" bldLvl="0" animBg="1"/>
      <p:bldP spid="35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24171" y="508845"/>
            <a:ext cx="955503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practise the sentences. </a:t>
            </a:r>
            <a:r>
              <a:rPr lang="en-US" sz="24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Underline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the words </a:t>
            </a:r>
            <a:endParaRPr lang="en-US" sz="2400" b="1" dirty="0" smtClean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with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sound </a:t>
            </a:r>
            <a:r>
              <a:rPr lang="en-US" sz="24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/n/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and </a:t>
            </a:r>
            <a:r>
              <a:rPr lang="en-US" sz="24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words with the sound </a:t>
            </a:r>
            <a:r>
              <a:rPr lang="en-US" sz="2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/ŋ</a:t>
            </a:r>
            <a:r>
              <a:rPr lang="en-US" sz="24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/.</a:t>
            </a:r>
            <a:endParaRPr lang="en-US" sz="24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721566" y="581447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74351" y="4788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3" name="Rectangle 2"/>
          <p:cNvSpPr/>
          <p:nvPr/>
        </p:nvSpPr>
        <p:spPr>
          <a:xfrm>
            <a:off x="817993" y="1517842"/>
            <a:ext cx="11374007" cy="4267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26548"/>
                </a:solidFill>
                <a:latin typeface="ChronicaPro-Bold"/>
              </a:rPr>
              <a:t>1.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Mary wore a pink dress last night.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26548"/>
                </a:solidFill>
                <a:latin typeface="ChronicaPro-Bold"/>
              </a:rPr>
              <a:t>2.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I think we should buy this ornamental tree.</a:t>
            </a:r>
            <a:br>
              <a:rPr lang="en-US" sz="2800" dirty="0">
                <a:solidFill>
                  <a:srgbClr val="242021"/>
                </a:solidFill>
                <a:latin typeface="ChronicaPro-Book"/>
              </a:rPr>
            </a:br>
            <a:r>
              <a:rPr lang="en-US" sz="2800" b="1" dirty="0">
                <a:solidFill>
                  <a:srgbClr val="F26548"/>
                </a:solidFill>
                <a:latin typeface="ChronicaPro-Bold"/>
              </a:rPr>
              <a:t>3</a:t>
            </a:r>
            <a:r>
              <a:rPr lang="en-US" sz="2800" b="1" dirty="0">
                <a:solidFill>
                  <a:srgbClr val="FF0000"/>
                </a:solidFill>
                <a:latin typeface="ChronicaPro-Bold"/>
              </a:rPr>
              <a:t>. </a:t>
            </a:r>
            <a:r>
              <a:rPr lang="en-US" sz="2800" dirty="0">
                <a:latin typeface="ChronicaPro-Book" charset="0"/>
                <a:cs typeface="ChronicaPro-Book" charset="0"/>
              </a:rPr>
              <a:t>He thanked the host for the enjoyable party.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26548"/>
                </a:solidFill>
                <a:latin typeface="ChronicaPro-Bold"/>
              </a:rPr>
              <a:t>4.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My mum made the spring rolls for the </a:t>
            </a:r>
            <a:r>
              <a:rPr lang="en-US" sz="2800" dirty="0" smtClean="0">
                <a:solidFill>
                  <a:srgbClr val="242021"/>
                </a:solidFill>
                <a:latin typeface="ChronicaPro-Book"/>
              </a:rPr>
              <a:t>longevity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party.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26548"/>
                </a:solidFill>
                <a:latin typeface="ChronicaPro-Bold"/>
              </a:rPr>
              <a:t>5.</a:t>
            </a:r>
            <a:r>
              <a:rPr lang="en-US" sz="2800" dirty="0">
                <a:solidFill>
                  <a:srgbClr val="F26548"/>
                </a:solidFill>
                <a:latin typeface="ChronicaPro-Bold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ChronicaPro-Book" charset="0"/>
                <a:cs typeface="ChronicaPro-Book" charset="0"/>
              </a:rPr>
              <a:t>I will bring some food to the party on </a:t>
            </a:r>
            <a:r>
              <a:rPr lang="en-US" sz="2800" dirty="0" smtClean="0">
                <a:solidFill>
                  <a:schemeClr val="tx1"/>
                </a:solidFill>
                <a:latin typeface="ChronicaPro-Book" charset="0"/>
                <a:cs typeface="ChronicaPro-Book" charset="0"/>
              </a:rPr>
              <a:t>Saturday</a:t>
            </a:r>
            <a:r>
              <a:rPr lang="en-US" sz="2800" dirty="0">
                <a:solidFill>
                  <a:schemeClr val="tx1"/>
                </a:solidFill>
                <a:latin typeface="ChronicaPro-Book" charset="0"/>
                <a:cs typeface="ChronicaPro-Book" charset="0"/>
              </a:rPr>
              <a:t>. </a:t>
            </a:r>
          </a:p>
        </p:txBody>
      </p:sp>
      <p:sp>
        <p:nvSpPr>
          <p:cNvPr id="4" name="Oval 3"/>
          <p:cNvSpPr/>
          <p:nvPr/>
        </p:nvSpPr>
        <p:spPr>
          <a:xfrm>
            <a:off x="3288314" y="1898651"/>
            <a:ext cx="812890" cy="452755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5745764" y="2253555"/>
            <a:ext cx="80254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1407263" y="2717257"/>
            <a:ext cx="943518" cy="452755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5371296" y="3106995"/>
            <a:ext cx="181274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1755606" y="3504789"/>
            <a:ext cx="1439906" cy="555395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5719639" y="3979749"/>
            <a:ext cx="1560193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4279733" y="4399749"/>
            <a:ext cx="1091563" cy="555395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7279832" y="4827354"/>
            <a:ext cx="1428206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1990739" y="5229962"/>
            <a:ext cx="995770" cy="555395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>
            <a:off x="6628397" y="5657567"/>
            <a:ext cx="416304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29" grpId="0" bldLvl="0" animBg="1"/>
      <p:bldP spid="29" grpId="1" animBg="1"/>
      <p:bldP spid="31" grpId="0" bldLvl="0" animBg="1"/>
      <p:bldP spid="31" grpId="1" animBg="1"/>
      <p:bldP spid="34" grpId="0" bldLvl="0" animBg="1"/>
      <p:bldP spid="34" grpId="1" animBg="1"/>
      <p:bldP spid="37" grpId="0" bldLvl="0" animBg="1"/>
      <p:bldP spid="37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94229164"/>
              </p:ext>
            </p:extLst>
          </p:nvPr>
        </p:nvGraphicFramePr>
        <p:xfrm>
          <a:off x="3523372" y="1677044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846955" y="208434"/>
            <a:ext cx="402113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  <a:endParaRPr lang="en-US" sz="32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563702" y="98535"/>
            <a:ext cx="3697795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* Homework</a:t>
            </a:r>
            <a:endParaRPr lang="en-US" sz="40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0809" y="1348592"/>
            <a:ext cx="107414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Learn new words by heart.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Practice pronouncing the sound /n/ and /ŋ/. </a:t>
            </a:r>
            <a:endParaRPr lang="en-US" sz="36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Do exercises in the workbook.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019" y="4091746"/>
            <a:ext cx="2507308" cy="2266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The E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524" y="513981"/>
            <a:ext cx="4224003" cy="211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549" y="2776981"/>
            <a:ext cx="7823473" cy="34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94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_105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910" y="532130"/>
            <a:ext cx="9144000" cy="60960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803015" y="349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92179" y="349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536059" y="1587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71835" y="349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7272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7272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89010" y="17272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65491" y="17272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495419" y="3449320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71900" y="3449319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082654" y="34385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37545" y="3449319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39875" y="5141594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794766" y="5141593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083930" y="5141594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63586" y="5141593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9677400" y="6024561"/>
            <a:ext cx="2514600" cy="723901"/>
          </a:xfrm>
          <a:prstGeom prst="roundRect">
            <a:avLst/>
          </a:prstGeom>
          <a:solidFill>
            <a:srgbClr val="ED7D3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2885440" y="78422"/>
            <a:ext cx="7148195" cy="152844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ysClr val="windowText" lastClr="000000"/>
                </a:solidFill>
              </a:rPr>
              <a:t>wedding ceremony</a:t>
            </a:r>
          </a:p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 </a:t>
            </a:r>
            <a:r>
              <a:rPr lang="en-US" sz="3200" b="1" dirty="0">
                <a:solidFill>
                  <a:srgbClr val="048DA4"/>
                </a:solidFill>
              </a:rPr>
              <a:t>/ˈwed.ɪŋ/ /ˌser.ə.mə.ni/</a:t>
            </a:r>
          </a:p>
        </p:txBody>
      </p:sp>
      <p:pic>
        <p:nvPicPr>
          <p:cNvPr id="3" name="wedding ceremon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1950" y="688975"/>
            <a:ext cx="1253490" cy="1275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1" dur="15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25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 bldLvl="0" animBg="1"/>
      <p:bldP spid="34" grpId="1" bldLvl="0" animBg="1"/>
      <p:bldP spid="35" grpId="0" bldLvl="0" animBg="1"/>
      <p:bldP spid="35" grpId="1" bldLvl="0" animBg="1"/>
      <p:bldP spid="32" grpId="0" bldLvl="0" animBg="1"/>
      <p:bldP spid="32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7mam-co-cung-cho-ngay-mung-2-tet-phunutodayvn-1400-phunutoda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3430" y="121285"/>
            <a:ext cx="8104505" cy="673735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803015" y="349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92179" y="349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536059" y="1587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71835" y="349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7272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7272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89010" y="17272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65491" y="17272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495419" y="3449320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71900" y="3449319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082654" y="34385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37545" y="3449319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39875" y="5141594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794766" y="5141593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083930" y="5141594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63586" y="5141593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9677400" y="6027313"/>
            <a:ext cx="2514600" cy="723901"/>
          </a:xfrm>
          <a:prstGeom prst="roundRect">
            <a:avLst/>
          </a:prstGeom>
          <a:solidFill>
            <a:srgbClr val="ED7D3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3006312" y="174153"/>
            <a:ext cx="6671088" cy="13979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ysClr val="windowText" lastClr="000000"/>
                </a:solidFill>
              </a:rPr>
              <a:t>food offerings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/fuːd ˈɑː.fɚ.ɪŋz/</a:t>
            </a:r>
          </a:p>
        </p:txBody>
      </p:sp>
      <p:pic>
        <p:nvPicPr>
          <p:cNvPr id="5" name="food offering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1950" y="600075"/>
            <a:ext cx="1134110" cy="1081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1" dur="16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25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4" grpId="0" bldLvl="0" animBg="1"/>
      <p:bldP spid="34" grpId="1" bldLvl="0" animBg="1"/>
      <p:bldP spid="35" grpId="0" bldLvl="0" animBg="1"/>
      <p:bldP spid="35" grpId="1" bldLvl="0" animBg="1"/>
      <p:bldP spid="32" grpId="0" bldLvl="0" animBg="1"/>
      <p:bldP spid="32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67ab0ee76bb2d4399ae34b69ae0832-600x6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380" y="120650"/>
            <a:ext cx="8455660" cy="673735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803015" y="349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92179" y="349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536059" y="1587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71835" y="349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7272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7272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89010" y="17272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65491" y="17272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495419" y="3449320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71900" y="3449319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082654" y="34385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37545" y="3449319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39875" y="5141594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794766" y="5141593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083930" y="5141594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63586" y="5141593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9500550" y="6005193"/>
            <a:ext cx="2514600" cy="723901"/>
          </a:xfrm>
          <a:prstGeom prst="roundRect">
            <a:avLst/>
          </a:prstGeom>
          <a:solidFill>
            <a:srgbClr val="ED7D3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3896994" y="120649"/>
            <a:ext cx="5952977" cy="1197151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ysClr val="windowText" lastClr="000000"/>
                </a:solidFill>
              </a:rPr>
              <a:t>Tet Holiday</a:t>
            </a:r>
          </a:p>
        </p:txBody>
      </p:sp>
      <p:pic>
        <p:nvPicPr>
          <p:cNvPr id="3" name="Tet holida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1650" y="538480"/>
            <a:ext cx="1143635" cy="1143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1" dur="1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25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 bldLvl="0" animBg="1"/>
      <p:bldP spid="34" grpId="1" bldLvl="0" animBg="1"/>
      <p:bldP spid="35" grpId="0" bldLvl="0" animBg="1"/>
      <p:bldP spid="35" grpId="1" bldLvl="0" animBg="1"/>
      <p:bldP spid="32" grpId="0" bldLvl="0" animBg="1"/>
      <p:bldP spid="32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7867383_1683580401698946_6588417299375662139_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355" y="336550"/>
            <a:ext cx="9176385" cy="6099175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781425" y="5080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81384" y="1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514469" y="-19049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61040" y="0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68148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68148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67420" y="168148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43901" y="168148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527804" y="341439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804285" y="341439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104244" y="3403600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59135" y="341439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72260" y="510666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827151" y="510666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16315" y="510666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95971" y="510666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9524686" y="6022339"/>
            <a:ext cx="2514600" cy="723901"/>
          </a:xfrm>
          <a:prstGeom prst="roundRect">
            <a:avLst/>
          </a:prstGeom>
          <a:solidFill>
            <a:srgbClr val="ED7D3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3843013" y="31603"/>
            <a:ext cx="5784113" cy="13014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lucky money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7" name="lucky mone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2650" y="547370"/>
            <a:ext cx="972820" cy="972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1" dur="13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25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4" grpId="0" bldLvl="0" animBg="1"/>
      <p:bldP spid="34" grpId="1" bldLvl="0" animBg="1"/>
      <p:bldP spid="35" grpId="0" bldLvl="0" animBg="1"/>
      <p:bldP spid="35" grpId="1" bldLvl="0" animBg="1"/>
      <p:bldP spid="32" grpId="0" bldLvl="0" animBg="1"/>
      <p:bldP spid="32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E5A82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70C0"/>
                </a:solidFill>
              </a:endParaRPr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070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70C0"/>
                </a:solidFill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563526" y="132929"/>
            <a:ext cx="1617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 Black" panose="020B0A04020102020204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53317" y="209873"/>
            <a:ext cx="885692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b="1" dirty="0">
                <a:solidFill>
                  <a:srgbClr val="0070C0"/>
                </a:solidFill>
                <a:latin typeface="Arial Black" panose="020B0A04020102020204" pitchFamily="34" charset="0"/>
              </a:rPr>
              <a:t>OUR CUSTOMS AND </a:t>
            </a:r>
            <a:r>
              <a:rPr lang="en-GB" sz="35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TRADITIONS</a:t>
            </a:r>
            <a:endParaRPr lang="en-GB" sz="35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51660" y="6722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Myriad Pro" pitchFamily="34" charset="0"/>
              </a:rPr>
              <a:t>5</a:t>
            </a:r>
            <a:endParaRPr lang="en-US" sz="4800" b="1" dirty="0">
              <a:solidFill>
                <a:srgbClr val="0070C0"/>
              </a:solidFill>
              <a:latin typeface="Myriad Pro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849344" y="1468626"/>
            <a:ext cx="4561008" cy="625641"/>
          </a:xfrm>
          <a:prstGeom prst="roundRect">
            <a:avLst>
              <a:gd name="adj" fmla="val 42661"/>
            </a:avLst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248" y="1300230"/>
            <a:ext cx="964452" cy="91649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216699" y="1581391"/>
            <a:ext cx="4193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21" name="Diagram 20"/>
          <p:cNvGraphicFramePr/>
          <p:nvPr/>
        </p:nvGraphicFramePr>
        <p:xfrm>
          <a:off x="3457545" y="2602977"/>
          <a:ext cx="6280785" cy="3020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2595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985854" y="4527553"/>
            <a:ext cx="788194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altLang="vi-VN" sz="4800" dirty="0"/>
              <a:t>wedding </a:t>
            </a:r>
            <a:r>
              <a:rPr lang="en-US" altLang="vi-VN" sz="4800" dirty="0" smtClean="0"/>
              <a:t>ceremony: </a:t>
            </a:r>
            <a:r>
              <a:rPr lang="vi-VN" sz="4800" dirty="0" smtClean="0"/>
              <a:t> </a:t>
            </a:r>
            <a:endParaRPr lang="en-US" sz="4800" dirty="0"/>
          </a:p>
        </p:txBody>
      </p:sp>
      <p:sp>
        <p:nvSpPr>
          <p:cNvPr id="12" name="Rectangle 11"/>
          <p:cNvSpPr/>
          <p:nvPr/>
        </p:nvSpPr>
        <p:spPr>
          <a:xfrm>
            <a:off x="7495889" y="4584725"/>
            <a:ext cx="4050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lễ cưới</a:t>
            </a:r>
          </a:p>
        </p:txBody>
      </p:sp>
      <p:sp>
        <p:nvSpPr>
          <p:cNvPr id="2" name="Rectangle 1"/>
          <p:cNvSpPr/>
          <p:nvPr/>
        </p:nvSpPr>
        <p:spPr>
          <a:xfrm>
            <a:off x="2103512" y="5492875"/>
            <a:ext cx="42194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  /ˈ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</a:rPr>
              <a:t>wedɪŋ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ˌ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</a:rPr>
              <a:t>serəməni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4" name="Content Placeholder 3" descr="50_10570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158806" y="806475"/>
            <a:ext cx="6027724" cy="3778250"/>
          </a:xfrm>
          <a:prstGeom prst="rect">
            <a:avLst/>
          </a:prstGeom>
        </p:spPr>
      </p:pic>
      <p:pic>
        <p:nvPicPr>
          <p:cNvPr id="6" name="wedding ceremon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8565" y="4495545"/>
            <a:ext cx="725170" cy="72517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5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187</TotalTime>
  <Words>753</Words>
  <Application>Microsoft Office PowerPoint</Application>
  <PresentationFormat>Custom</PresentationFormat>
  <Paragraphs>256</Paragraphs>
  <Slides>33</Slides>
  <Notes>24</Notes>
  <HiddenSlides>0</HiddenSlides>
  <MMClips>25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 P</cp:lastModifiedBy>
  <cp:revision>206</cp:revision>
  <dcterms:created xsi:type="dcterms:W3CDTF">2020-12-09T02:04:00Z</dcterms:created>
  <dcterms:modified xsi:type="dcterms:W3CDTF">2023-11-13T15:30:46Z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BD0109FAAFCD404587B97BC8B53FD7B5</vt:lpwstr>
  </property>
  <property fmtid="{D5CDD505-2E9C-101B-9397-08002B2CF9AE}" pid="3" name="KSOProductBuildVer">
    <vt:lpwstr>1033-11.2.0.11380</vt:lpwstr>
  </property>
</Properties>
</file>