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107"/>
  </p:notesMasterIdLst>
  <p:sldIdLst>
    <p:sldId id="256" r:id="rId2"/>
    <p:sldId id="269" r:id="rId3"/>
    <p:sldId id="258" r:id="rId4"/>
    <p:sldId id="257" r:id="rId5"/>
    <p:sldId id="259" r:id="rId6"/>
    <p:sldId id="411" r:id="rId7"/>
    <p:sldId id="428" r:id="rId8"/>
    <p:sldId id="427" r:id="rId9"/>
    <p:sldId id="371" r:id="rId10"/>
    <p:sldId id="372" r:id="rId11"/>
    <p:sldId id="373" r:id="rId12"/>
    <p:sldId id="414" r:id="rId13"/>
    <p:sldId id="429" r:id="rId14"/>
    <p:sldId id="275" r:id="rId15"/>
    <p:sldId id="432" r:id="rId16"/>
    <p:sldId id="437" r:id="rId17"/>
    <p:sldId id="412" r:id="rId18"/>
    <p:sldId id="431" r:id="rId19"/>
    <p:sldId id="433" r:id="rId20"/>
    <p:sldId id="434" r:id="rId21"/>
    <p:sldId id="435" r:id="rId22"/>
    <p:sldId id="436" r:id="rId23"/>
    <p:sldId id="438" r:id="rId24"/>
    <p:sldId id="277" r:id="rId25"/>
    <p:sldId id="439" r:id="rId26"/>
    <p:sldId id="440" r:id="rId27"/>
    <p:sldId id="375" r:id="rId28"/>
    <p:sldId id="441" r:id="rId29"/>
    <p:sldId id="318" r:id="rId30"/>
    <p:sldId id="442" r:id="rId31"/>
    <p:sldId id="443" r:id="rId32"/>
    <p:sldId id="444" r:id="rId33"/>
    <p:sldId id="445" r:id="rId34"/>
    <p:sldId id="319" r:id="rId35"/>
    <p:sldId id="330" r:id="rId36"/>
    <p:sldId id="451" r:id="rId37"/>
    <p:sldId id="452" r:id="rId38"/>
    <p:sldId id="450" r:id="rId39"/>
    <p:sldId id="377" r:id="rId40"/>
    <p:sldId id="447" r:id="rId41"/>
    <p:sldId id="448" r:id="rId42"/>
    <p:sldId id="446" r:id="rId43"/>
    <p:sldId id="416" r:id="rId44"/>
    <p:sldId id="449" r:id="rId45"/>
    <p:sldId id="453" r:id="rId46"/>
    <p:sldId id="345" r:id="rId47"/>
    <p:sldId id="454" r:id="rId48"/>
    <p:sldId id="455" r:id="rId49"/>
    <p:sldId id="456" r:id="rId50"/>
    <p:sldId id="462" r:id="rId51"/>
    <p:sldId id="461" r:id="rId52"/>
    <p:sldId id="463" r:id="rId53"/>
    <p:sldId id="457" r:id="rId54"/>
    <p:sldId id="464" r:id="rId55"/>
    <p:sldId id="465" r:id="rId56"/>
    <p:sldId id="260" r:id="rId57"/>
    <p:sldId id="466" r:id="rId58"/>
    <p:sldId id="329" r:id="rId59"/>
    <p:sldId id="467" r:id="rId60"/>
    <p:sldId id="468" r:id="rId61"/>
    <p:sldId id="469" r:id="rId62"/>
    <p:sldId id="459" r:id="rId63"/>
    <p:sldId id="460" r:id="rId64"/>
    <p:sldId id="470" r:id="rId65"/>
    <p:sldId id="473" r:id="rId66"/>
    <p:sldId id="471" r:id="rId67"/>
    <p:sldId id="474" r:id="rId68"/>
    <p:sldId id="475" r:id="rId69"/>
    <p:sldId id="392" r:id="rId70"/>
    <p:sldId id="479" r:id="rId71"/>
    <p:sldId id="480" r:id="rId72"/>
    <p:sldId id="481" r:id="rId73"/>
    <p:sldId id="293" r:id="rId74"/>
    <p:sldId id="482" r:id="rId75"/>
    <p:sldId id="483" r:id="rId76"/>
    <p:sldId id="484" r:id="rId77"/>
    <p:sldId id="485" r:id="rId78"/>
    <p:sldId id="486" r:id="rId79"/>
    <p:sldId id="487" r:id="rId80"/>
    <p:sldId id="488" r:id="rId81"/>
    <p:sldId id="489" r:id="rId82"/>
    <p:sldId id="490" r:id="rId83"/>
    <p:sldId id="491" r:id="rId84"/>
    <p:sldId id="492" r:id="rId85"/>
    <p:sldId id="406" r:id="rId86"/>
    <p:sldId id="364" r:id="rId87"/>
    <p:sldId id="493" r:id="rId88"/>
    <p:sldId id="265" r:id="rId89"/>
    <p:sldId id="494" r:id="rId90"/>
    <p:sldId id="495" r:id="rId91"/>
    <p:sldId id="496" r:id="rId92"/>
    <p:sldId id="497" r:id="rId93"/>
    <p:sldId id="498" r:id="rId94"/>
    <p:sldId id="499" r:id="rId95"/>
    <p:sldId id="424" r:id="rId96"/>
    <p:sldId id="367" r:id="rId97"/>
    <p:sldId id="425" r:id="rId98"/>
    <p:sldId id="500" r:id="rId99"/>
    <p:sldId id="501" r:id="rId100"/>
    <p:sldId id="368" r:id="rId101"/>
    <p:sldId id="502" r:id="rId102"/>
    <p:sldId id="409" r:id="rId103"/>
    <p:sldId id="426" r:id="rId104"/>
    <p:sldId id="262" r:id="rId105"/>
    <p:sldId id="268" r:id="rId106"/>
  </p:sldIdLst>
  <p:sldSz cx="18288000" cy="10287000"/>
  <p:notesSz cx="6858000" cy="9144000"/>
  <p:embeddedFontLst>
    <p:embeddedFont>
      <p:font typeface="Malgun Gothic" panose="020B0503020000020004" pitchFamily="34" charset="-127"/>
      <p:regular r:id="rId108"/>
      <p:bold r:id="rId109"/>
    </p:embeddedFont>
    <p:embeddedFont>
      <p:font typeface="Calibri" panose="020F0502020204030204" pitchFamily="34" charset="0"/>
      <p:regular r:id="rId110"/>
      <p:bold r:id="rId111"/>
      <p:italic r:id="rId112"/>
      <p:boldItalic r:id="rId113"/>
    </p:embeddedFont>
    <p:embeddedFont>
      <p:font typeface="Calibri Light" panose="020F0302020204030204" pitchFamily="34" charset="0"/>
      <p:regular r:id="rId114"/>
      <p:italic r:id="rId115"/>
    </p:embeddedFont>
    <p:embeddedFont>
      <p:font typeface="Cambria Math" panose="02040503050406030204" pitchFamily="18" charset="0"/>
      <p:regular r:id="rId1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E39599"/>
    <a:srgbClr val="DA7075"/>
    <a:srgbClr val="B72F35"/>
    <a:srgbClr val="FFFDEA"/>
    <a:srgbClr val="F3D0D2"/>
    <a:srgbClr val="FFE8E7"/>
    <a:srgbClr val="05135F"/>
    <a:srgbClr val="385D8A"/>
    <a:srgbClr val="FFF0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8" autoAdjust="0"/>
    <p:restoredTop sz="94622" autoAdjust="0"/>
  </p:normalViewPr>
  <p:slideViewPr>
    <p:cSldViewPr>
      <p:cViewPr varScale="1">
        <p:scale>
          <a:sx n="46" d="100"/>
          <a:sy n="46" d="100"/>
        </p:scale>
        <p:origin x="1242"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5.fntdata"/><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font" Target="fonts/font3.fntdata"/><Relationship Id="rId115"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6.fntdata"/><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1.fntdata"/><Relationship Id="rId11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7.fntdata"/><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AD1CD-435C-48AA-8F3C-B47814364158}"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7E473-11CB-45FF-8322-124857D4EA1A}" type="slidenum">
              <a:rPr lang="en-US" smtClean="0"/>
              <a:t>‹#›</a:t>
            </a:fld>
            <a:endParaRPr lang="en-US"/>
          </a:p>
        </p:txBody>
      </p:sp>
    </p:spTree>
    <p:extLst>
      <p:ext uri="{BB962C8B-B14F-4D97-AF65-F5344CB8AC3E}">
        <p14:creationId xmlns:p14="http://schemas.microsoft.com/office/powerpoint/2010/main" val="3654659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3</a:t>
            </a:fld>
            <a:endParaRPr lang="en-US"/>
          </a:p>
        </p:txBody>
      </p:sp>
    </p:spTree>
    <p:extLst>
      <p:ext uri="{BB962C8B-B14F-4D97-AF65-F5344CB8AC3E}">
        <p14:creationId xmlns:p14="http://schemas.microsoft.com/office/powerpoint/2010/main" val="3437309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70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78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972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349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76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7E473-11CB-45FF-8322-124857D4EA1A}" type="slidenum">
              <a:rPr lang="en-US" smtClean="0"/>
              <a:t>4</a:t>
            </a:fld>
            <a:endParaRPr lang="en-US"/>
          </a:p>
        </p:txBody>
      </p:sp>
    </p:spTree>
    <p:extLst>
      <p:ext uri="{BB962C8B-B14F-4D97-AF65-F5344CB8AC3E}">
        <p14:creationId xmlns:p14="http://schemas.microsoft.com/office/powerpoint/2010/main" val="343075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a:t>
            </a:fld>
            <a:endParaRPr lang="en-US"/>
          </a:p>
        </p:txBody>
      </p:sp>
    </p:spTree>
    <p:extLst>
      <p:ext uri="{BB962C8B-B14F-4D97-AF65-F5344CB8AC3E}">
        <p14:creationId xmlns:p14="http://schemas.microsoft.com/office/powerpoint/2010/main" val="4032903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73</a:t>
            </a:fld>
            <a:endParaRPr lang="en-US"/>
          </a:p>
        </p:txBody>
      </p:sp>
    </p:spTree>
    <p:extLst>
      <p:ext uri="{BB962C8B-B14F-4D97-AF65-F5344CB8AC3E}">
        <p14:creationId xmlns:p14="http://schemas.microsoft.com/office/powerpoint/2010/main" val="1294677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85</a:t>
            </a:fld>
            <a:endParaRPr lang="en-US"/>
          </a:p>
        </p:txBody>
      </p:sp>
    </p:spTree>
    <p:extLst>
      <p:ext uri="{BB962C8B-B14F-4D97-AF65-F5344CB8AC3E}">
        <p14:creationId xmlns:p14="http://schemas.microsoft.com/office/powerpoint/2010/main" val="2411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86</a:t>
            </a:fld>
            <a:endParaRPr lang="en-US"/>
          </a:p>
        </p:txBody>
      </p:sp>
    </p:spTree>
    <p:extLst>
      <p:ext uri="{BB962C8B-B14F-4D97-AF65-F5344CB8AC3E}">
        <p14:creationId xmlns:p14="http://schemas.microsoft.com/office/powerpoint/2010/main" val="2069399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92</a:t>
            </a:fld>
            <a:endParaRPr lang="en-US"/>
          </a:p>
        </p:txBody>
      </p:sp>
    </p:spTree>
    <p:extLst>
      <p:ext uri="{BB962C8B-B14F-4D97-AF65-F5344CB8AC3E}">
        <p14:creationId xmlns:p14="http://schemas.microsoft.com/office/powerpoint/2010/main" val="2377427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93</a:t>
            </a:fld>
            <a:endParaRPr lang="en-US"/>
          </a:p>
        </p:txBody>
      </p:sp>
    </p:spTree>
    <p:extLst>
      <p:ext uri="{BB962C8B-B14F-4D97-AF65-F5344CB8AC3E}">
        <p14:creationId xmlns:p14="http://schemas.microsoft.com/office/powerpoint/2010/main" val="3064562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94</a:t>
            </a:fld>
            <a:endParaRPr lang="en-US"/>
          </a:p>
        </p:txBody>
      </p:sp>
    </p:spTree>
    <p:extLst>
      <p:ext uri="{BB962C8B-B14F-4D97-AF65-F5344CB8AC3E}">
        <p14:creationId xmlns:p14="http://schemas.microsoft.com/office/powerpoint/2010/main" val="4241144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hyperlink" Target="https://www.gso.gov.vn/" TargetMode="External"/><Relationship Id="rId4" Type="http://schemas.microsoft.com/office/2007/relationships/hdphoto" Target="../media/hdphoto2.wdp"/></Relationships>
</file>

<file path=ppt/slides/_rels/slide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6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9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10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7.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7.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1.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8.sv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5.png"/><Relationship Id="rId1" Type="http://schemas.openxmlformats.org/officeDocument/2006/relationships/slideLayout" Target="../slideLayouts/slideLayout7.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6.pn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21.sv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60.png"/></Relationships>
</file>

<file path=ppt/slides/_rels/slide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90.pn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30.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1.svg"/><Relationship Id="rId7" Type="http://schemas.openxmlformats.org/officeDocument/2006/relationships/image" Target="../media/image540.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6.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2.png"/><Relationship Id="rId4" Type="http://schemas.microsoft.com/office/2007/relationships/hdphoto" Target="../media/hdphoto2.wdp"/></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60.png"/><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7.xml"/><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7.png"/><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2.png"/><Relationship Id="rId4" Type="http://schemas.openxmlformats.org/officeDocument/2006/relationships/image" Target="../media/image15.svg"/></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8.png"/><Relationship Id="rId4" Type="http://schemas.openxmlformats.org/officeDocument/2006/relationships/image" Target="../media/image67.png"/></Relationships>
</file>

<file path=ppt/slides/_rels/slide7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7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svg"/></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gso.gov.vn/" TargetMode="External"/><Relationship Id="rId5" Type="http://schemas.openxmlformats.org/officeDocument/2006/relationships/image" Target="../media/image26.png"/><Relationship Id="rId4" Type="http://schemas.openxmlformats.org/officeDocument/2006/relationships/image" Target="../media/image21.svg"/></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2.wdp"/></Relationships>
</file>

<file path=ppt/slides/_rels/slide9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88.png"/><Relationship Id="rId4" Type="http://schemas.microsoft.com/office/2007/relationships/hdphoto" Target="../media/hdphoto2.wdp"/></Relationships>
</file>

<file path=ppt/slides/_rels/slide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worldometers.info/" TargetMode="External"/><Relationship Id="rId5" Type="http://schemas.openxmlformats.org/officeDocument/2006/relationships/image" Target="../media/image26.png"/><Relationship Id="rId4" Type="http://schemas.openxmlformats.org/officeDocument/2006/relationships/image" Target="../media/image21.svg"/></Relationships>
</file>

<file path=ppt/slides/_rels/slide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image" Target="../media/image21.svg"/></Relationships>
</file>

<file path=ppt/slides/_rels/slide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26.png"/><Relationship Id="rId4" Type="http://schemas.openxmlformats.org/officeDocument/2006/relationships/image" Target="../media/image21.svg"/></Relationships>
</file>

<file path=ppt/slides/_rels/slide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2.png"/><Relationship Id="rId4" Type="http://schemas.openxmlformats.org/officeDocument/2006/relationships/image" Target="../media/image15.sv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405875"/>
            <a:ext cx="18288000" cy="6997520"/>
            <a:chOff x="0" y="0"/>
            <a:chExt cx="4816593" cy="1842968"/>
          </a:xfrm>
        </p:grpSpPr>
        <p:sp>
          <p:nvSpPr>
            <p:cNvPr id="3" name="Freeform 3"/>
            <p:cNvSpPr/>
            <p:nvPr/>
          </p:nvSpPr>
          <p:spPr>
            <a:xfrm>
              <a:off x="0" y="0"/>
              <a:ext cx="4816592" cy="1842968"/>
            </a:xfrm>
            <a:custGeom>
              <a:avLst/>
              <a:gdLst/>
              <a:ahLst/>
              <a:cxnLst/>
              <a:rect l="l" t="t" r="r" b="b"/>
              <a:pathLst>
                <a:path w="4816592" h="1842968">
                  <a:moveTo>
                    <a:pt x="0" y="0"/>
                  </a:moveTo>
                  <a:lnTo>
                    <a:pt x="4816592" y="0"/>
                  </a:lnTo>
                  <a:lnTo>
                    <a:pt x="4816592" y="1842968"/>
                  </a:lnTo>
                  <a:lnTo>
                    <a:pt x="0" y="1842968"/>
                  </a:lnTo>
                  <a:close/>
                </a:path>
              </a:pathLst>
            </a:custGeom>
            <a:solidFill>
              <a:srgbClr val="F3D0D2"/>
            </a:solidFill>
          </p:spPr>
        </p:sp>
        <p:sp>
          <p:nvSpPr>
            <p:cNvPr id="4" name="TextBox 4"/>
            <p:cNvSpPr txBox="1"/>
            <p:nvPr/>
          </p:nvSpPr>
          <p:spPr>
            <a:xfrm>
              <a:off x="0" y="-38100"/>
              <a:ext cx="4816593" cy="188106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52297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6" name="Freeform 6"/>
          <p:cNvSpPr/>
          <p:nvPr/>
        </p:nvSpPr>
        <p:spPr>
          <a:xfrm>
            <a:off x="-292074"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1334754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8" name="Freeform 8"/>
          <p:cNvSpPr/>
          <p:nvPr/>
        </p:nvSpPr>
        <p:spPr>
          <a:xfrm rot="158855">
            <a:off x="14137055" y="5841063"/>
            <a:ext cx="3533366" cy="3902312"/>
          </a:xfrm>
          <a:custGeom>
            <a:avLst/>
            <a:gdLst/>
            <a:ahLst/>
            <a:cxnLst/>
            <a:rect l="l" t="t" r="r" b="b"/>
            <a:pathLst>
              <a:path w="3533366" h="3902312">
                <a:moveTo>
                  <a:pt x="0" y="0"/>
                </a:moveTo>
                <a:lnTo>
                  <a:pt x="3533366" y="0"/>
                </a:lnTo>
                <a:lnTo>
                  <a:pt x="3533366" y="3902312"/>
                </a:lnTo>
                <a:lnTo>
                  <a:pt x="0" y="3902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800339" y="4980371"/>
            <a:ext cx="1682172" cy="3637129"/>
          </a:xfrm>
          <a:custGeom>
            <a:avLst/>
            <a:gdLst/>
            <a:ahLst/>
            <a:cxnLst/>
            <a:rect l="l" t="t" r="r" b="b"/>
            <a:pathLst>
              <a:path w="1682172" h="3637129">
                <a:moveTo>
                  <a:pt x="0" y="0"/>
                </a:moveTo>
                <a:lnTo>
                  <a:pt x="1682172" y="0"/>
                </a:lnTo>
                <a:lnTo>
                  <a:pt x="1682172" y="3637129"/>
                </a:lnTo>
                <a:lnTo>
                  <a:pt x="0" y="36371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472470" y="7042520"/>
            <a:ext cx="3633929" cy="2825380"/>
          </a:xfrm>
          <a:custGeom>
            <a:avLst/>
            <a:gdLst/>
            <a:ahLst/>
            <a:cxnLst/>
            <a:rect l="l" t="t" r="r" b="b"/>
            <a:pathLst>
              <a:path w="3633929" h="2825380">
                <a:moveTo>
                  <a:pt x="0" y="0"/>
                </a:moveTo>
                <a:lnTo>
                  <a:pt x="3633929" y="0"/>
                </a:lnTo>
                <a:lnTo>
                  <a:pt x="3633929" y="2825380"/>
                </a:lnTo>
                <a:lnTo>
                  <a:pt x="0" y="28253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852820" y="342900"/>
            <a:ext cx="16518187" cy="4254050"/>
          </a:xfrm>
          <a:prstGeom prst="rect">
            <a:avLst/>
          </a:prstGeom>
        </p:spPr>
        <p:txBody>
          <a:bodyPr wrap="square" lIns="0" tIns="0" rIns="0" bIns="0" rtlCol="0" anchor="t">
            <a:spAutoFit/>
          </a:bodyPr>
          <a:lstStyle/>
          <a:p>
            <a:pPr algn="ctr">
              <a:lnSpc>
                <a:spcPct val="175000"/>
              </a:lnSpc>
            </a:pPr>
            <a:r>
              <a:rPr lang="en-US" sz="8500" b="1">
                <a:solidFill>
                  <a:srgbClr val="143C3C"/>
                </a:solidFill>
                <a:latin typeface="Arial" panose="020B0604020202020204" pitchFamily="34" charset="0"/>
                <a:cs typeface="Arial" panose="020B0604020202020204" pitchFamily="34" charset="0"/>
              </a:rPr>
              <a:t>THÂN MẾN CHÀO ĐÓN CẢ LỚP ĐẾN VỚI TIẾT HỌC HÔM NAY!</a:t>
            </a: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829658" y="266700"/>
            <a:ext cx="2446942" cy="1238562"/>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2" name="Rectangle 21"/>
          <p:cNvSpPr/>
          <p:nvPr/>
        </p:nvSpPr>
        <p:spPr>
          <a:xfrm>
            <a:off x="573072" y="5392401"/>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32833" y="3911543"/>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4" name="TextBox 3">
            <a:extLst>
              <a:ext uri="{FF2B5EF4-FFF2-40B4-BE49-F238E27FC236}">
                <a16:creationId xmlns:a16="http://schemas.microsoft.com/office/drawing/2014/main" id="{37F32AC5-7CFD-FDCC-502C-46410561E3A0}"/>
              </a:ext>
            </a:extLst>
          </p:cNvPr>
          <p:cNvSpPr txBox="1"/>
          <p:nvPr/>
        </p:nvSpPr>
        <p:spPr>
          <a:xfrm>
            <a:off x="578417" y="364535"/>
            <a:ext cx="17157106" cy="4814780"/>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nghìn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sang Liên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minh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(EU)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9, 10, 11, 12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90 154; 89 412; 72 134; 81 904.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https://www.gso.gov.vn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496DA2B-B260-5B0E-3391-123ABA2B63AE}"/>
              </a:ext>
            </a:extLst>
          </p:cNvPr>
          <p:cNvSpPr txBox="1"/>
          <p:nvPr/>
        </p:nvSpPr>
        <p:spPr>
          <a:xfrm>
            <a:off x="2053129" y="5199400"/>
            <a:ext cx="13295328" cy="91627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3563157181"/>
              </p:ext>
            </p:extLst>
          </p:nvPr>
        </p:nvGraphicFramePr>
        <p:xfrm>
          <a:off x="797965" y="6375457"/>
          <a:ext cx="16692069" cy="31705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Tháng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Trị giá</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nghìn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90 154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89 412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72 134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81 904</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34C03EFB-171E-4956-A33D-8D8A9EA60174}"/>
              </a:ext>
            </a:extLst>
          </p:cNvPr>
          <p:cNvSpPr txBox="1"/>
          <p:nvPr/>
        </p:nvSpPr>
        <p:spPr>
          <a:xfrm>
            <a:off x="8095329" y="9370724"/>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2</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29849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6" grpId="0"/>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953531-C82F-55C7-289F-EF285D669C39}"/>
              </a:ext>
            </a:extLst>
          </p:cNvPr>
          <p:cNvSpPr/>
          <p:nvPr/>
        </p:nvSpPr>
        <p:spPr>
          <a:xfrm>
            <a:off x="914400" y="419562"/>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7</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15</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37206B8A-30B7-C313-1697-9A94B6C2C3DF}"/>
              </a:ext>
            </a:extLst>
          </p:cNvPr>
          <p:cNvSpPr txBox="1"/>
          <p:nvPr/>
        </p:nvSpPr>
        <p:spPr>
          <a:xfrm>
            <a:off x="1104899" y="1260433"/>
            <a:ext cx="166497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đồ</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cột</a:t>
            </a:r>
            <a:r>
              <a:rPr lang="en-US" sz="4000" dirty="0">
                <a:latin typeface="Arial" panose="020B0604020202020204" pitchFamily="34" charset="0"/>
                <a:ea typeface="Times New Roman" panose="02020603050405020304" pitchFamily="18" charset="0"/>
              </a:rPr>
              <a:t> ở </a:t>
            </a:r>
            <a:r>
              <a:rPr lang="en-US" sz="4000" dirty="0" err="1">
                <a:latin typeface="Arial" panose="020B0604020202020204" pitchFamily="34" charset="0"/>
                <a:ea typeface="Times New Roman" panose="02020603050405020304" pitchFamily="18" charset="0"/>
              </a:rPr>
              <a:t>Hình</a:t>
            </a:r>
            <a:r>
              <a:rPr lang="en-US" sz="4000" dirty="0">
                <a:latin typeface="Arial" panose="020B0604020202020204" pitchFamily="34" charset="0"/>
                <a:ea typeface="Times New Roman" panose="02020603050405020304" pitchFamily="18" charset="0"/>
              </a:rPr>
              <a:t> 14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bảo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hiểm</a:t>
            </a:r>
            <a:r>
              <a:rPr lang="en-US" sz="4000" dirty="0">
                <a:effectLst/>
                <a:latin typeface="Arial" panose="020B0604020202020204" pitchFamily="34" charset="0"/>
                <a:ea typeface="Times New Roman" panose="02020603050405020304" pitchFamily="18" charset="0"/>
              </a:rPr>
              <a:t> y </a:t>
            </a:r>
            <a:r>
              <a:rPr lang="en-US" sz="4000" dirty="0" err="1">
                <a:effectLst/>
                <a:latin typeface="Arial" panose="020B0604020202020204" pitchFamily="34" charset="0"/>
                <a:ea typeface="Times New Roman" panose="02020603050405020304" pitchFamily="18" charset="0"/>
              </a:rPr>
              <a:t>tế</a:t>
            </a:r>
            <a:r>
              <a:rPr lang="en-US" sz="4000" dirty="0">
                <a:effectLst/>
                <a:latin typeface="Arial" panose="020B0604020202020204" pitchFamily="34" charset="0"/>
                <a:ea typeface="Times New Roman" panose="02020603050405020304" pitchFamily="18" charset="0"/>
              </a:rPr>
              <a:t> (BHYT)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Việt</a:t>
            </a:r>
            <a:r>
              <a:rPr lang="en-US" sz="4000" dirty="0">
                <a:effectLst/>
                <a:latin typeface="Arial" panose="020B0604020202020204" pitchFamily="34" charset="0"/>
                <a:ea typeface="Times New Roman" panose="02020603050405020304" pitchFamily="18" charset="0"/>
              </a:rPr>
              <a:t> Nam ở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giai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từ</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2010 </a:t>
            </a:r>
            <a:r>
              <a:rPr lang="en-US" sz="4000" dirty="0" err="1">
                <a:effectLst/>
                <a:latin typeface="Arial" panose="020B0604020202020204" pitchFamily="34" charset="0"/>
                <a:ea typeface="Times New Roman" panose="02020603050405020304" pitchFamily="18" charset="0"/>
              </a:rPr>
              <a:t>đến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2019.</a:t>
            </a:r>
            <a:endParaRPr lang="en-US" sz="4000" dirty="0"/>
          </a:p>
        </p:txBody>
      </p:sp>
      <p:pic>
        <p:nvPicPr>
          <p:cNvPr id="6" name="Picture 5">
            <a:extLst>
              <a:ext uri="{FF2B5EF4-FFF2-40B4-BE49-F238E27FC236}">
                <a16:creationId xmlns:a16="http://schemas.microsoft.com/office/drawing/2014/main" id="{B8B0FEFC-FFDF-DAB3-08F2-D40FB3605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018" y="3539605"/>
            <a:ext cx="12177963" cy="6327833"/>
          </a:xfrm>
          <a:prstGeom prst="rect">
            <a:avLst/>
          </a:prstGeom>
        </p:spPr>
      </p:pic>
      <p:pic>
        <p:nvPicPr>
          <p:cNvPr id="4" name="Google Shape;219;p3">
            <a:extLst>
              <a:ext uri="{FF2B5EF4-FFF2-40B4-BE49-F238E27FC236}">
                <a16:creationId xmlns:a16="http://schemas.microsoft.com/office/drawing/2014/main" id="{501A5638-2337-ADC7-8E86-CF39A4871558}"/>
              </a:ext>
            </a:extLst>
          </p:cNvPr>
          <p:cNvPicPr preferRelativeResize="0"/>
          <p:nvPr/>
        </p:nvPicPr>
        <p:blipFill rotWithShape="1">
          <a:blip r:embed="rId3">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90331504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9F8E41-4DFD-F026-EA10-15E644CFF776}"/>
              </a:ext>
            </a:extLst>
          </p:cNvPr>
          <p:cNvSpPr txBox="1"/>
          <p:nvPr/>
        </p:nvSpPr>
        <p:spPr>
          <a:xfrm>
            <a:off x="819150" y="6057900"/>
            <a:ext cx="16649700" cy="3788858"/>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dữ</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b</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ra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2010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2019,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tham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gia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bảo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hiểm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y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tế</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nước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lên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65%.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Hỏi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đúng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hay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E4648C9-4AC1-DBD7-1641-03A0CAA9A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730" y="209890"/>
            <a:ext cx="11254540" cy="5848010"/>
          </a:xfrm>
          <a:prstGeom prst="rect">
            <a:avLst/>
          </a:prstGeom>
        </p:spPr>
      </p:pic>
    </p:spTree>
    <p:extLst>
      <p:ext uri="{BB962C8B-B14F-4D97-AF65-F5344CB8AC3E}">
        <p14:creationId xmlns:p14="http://schemas.microsoft.com/office/powerpoint/2010/main" val="35535115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Rectangle 5"/>
          <p:cNvSpPr/>
          <p:nvPr/>
        </p:nvSpPr>
        <p:spPr>
          <a:xfrm>
            <a:off x="8534326" y="732592"/>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sp>
        <p:nvSpPr>
          <p:cNvPr id="3" name="Rectangle 2"/>
          <p:cNvSpPr/>
          <p:nvPr/>
        </p:nvSpPr>
        <p:spPr>
          <a:xfrm>
            <a:off x="914400" y="1768614"/>
            <a:ext cx="16459200" cy="914400"/>
          </a:xfrm>
          <a:prstGeom prst="rect">
            <a:avLst/>
          </a:prstGeom>
        </p:spPr>
        <p:txBody>
          <a:bodyPr wrap="square">
            <a:spAutoFit/>
          </a:bodyPr>
          <a:lstStyle/>
          <a:p>
            <a:pPr algn="just">
              <a:lnSpc>
                <a:spcPct val="150000"/>
              </a:lnSpc>
            </a:pPr>
            <a:r>
              <a:rPr lang="fr-FR" sz="4000" kern="0" dirty="0">
                <a:solidFill>
                  <a:srgbClr val="000000"/>
                </a:solidFill>
                <a:latin typeface="Arial" panose="020B0604020202020204" pitchFamily="34" charset="0"/>
                <a:ea typeface="Calibri" panose="020F0502020204030204" pitchFamily="34" charset="0"/>
              </a:rPr>
              <a:t>a) </a:t>
            </a:r>
            <a:r>
              <a:rPr lang="fr-FR" sz="4000" kern="0" dirty="0" err="1">
                <a:solidFill>
                  <a:srgbClr val="000000"/>
                </a:solidFill>
                <a:latin typeface="Arial" panose="020B0604020202020204" pitchFamily="34" charset="0"/>
                <a:ea typeface="Calibri" panose="020F0502020204030204" pitchFamily="34" charset="0"/>
              </a:rPr>
              <a:t>Biểu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đồ</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đoạn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thẳng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biểu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diễn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những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dữ</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trên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như</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sau</a:t>
            </a:r>
            <a:r>
              <a:rPr lang="fr-FR" sz="4000" kern="0" dirty="0">
                <a:solidFill>
                  <a:srgbClr val="000000"/>
                </a:solidFill>
                <a:latin typeface="Arial" panose="020B0604020202020204" pitchFamily="34" charset="0"/>
                <a:ea typeface="Calibri" panose="020F0502020204030204" pitchFamily="34" charset="0"/>
              </a:rPr>
              <a:t> :</a:t>
            </a:r>
            <a:endParaRPr lang="en-US" sz="4000" dirty="0">
              <a:latin typeface="Arial" panose="020B0604020202020204" pitchFamily="34" charset="0"/>
              <a:ea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D01CB92-6375-B730-406D-9C7254B8FCD4}"/>
              </a:ext>
            </a:extLst>
          </p:cNvPr>
          <p:cNvPicPr>
            <a:picLocks noChangeAspect="1"/>
          </p:cNvPicPr>
          <p:nvPr/>
        </p:nvPicPr>
        <p:blipFill>
          <a:blip r:embed="rId2"/>
          <a:stretch>
            <a:fillRect/>
          </a:stretch>
        </p:blipFill>
        <p:spPr>
          <a:xfrm>
            <a:off x="2857500" y="3041229"/>
            <a:ext cx="12573000" cy="6388443"/>
          </a:xfrm>
          <a:prstGeom prst="rect">
            <a:avLst/>
          </a:prstGeom>
        </p:spPr>
      </p:pic>
    </p:spTree>
    <p:extLst>
      <p:ext uri="{BB962C8B-B14F-4D97-AF65-F5344CB8AC3E}">
        <p14:creationId xmlns:p14="http://schemas.microsoft.com/office/powerpoint/2010/main" val="2406387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457199" y="1714500"/>
                <a:ext cx="17221201" cy="7829387"/>
              </a:xfrm>
              <a:prstGeom prst="rect">
                <a:avLst/>
              </a:prstGeom>
            </p:spPr>
            <p:txBody>
              <a:bodyPr wrap="square">
                <a:spAutoFit/>
              </a:bodyPr>
              <a:lstStyle/>
              <a:p>
                <a:pPr algn="just">
                  <a:lnSpc>
                    <a:spcPct val="250000"/>
                  </a:lnSpc>
                  <a:spcBef>
                    <a:spcPts val="600"/>
                  </a:spcBef>
                  <a:spcAft>
                    <a:spcPts val="600"/>
                  </a:spcAft>
                </a:pP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b)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tế</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nước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2019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2010 là :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Arial" panose="020B0604020202020204" pitchFamily="34" charset="0"/>
                      </a:rPr>
                      <m:t>85 745 100 :52 407 100≈1,6361≈163,61%</m:t>
                    </m:r>
                  </m:oMath>
                </a14:m>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2010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đến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2019,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tế</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nước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tăng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khoảng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Arial" panose="020B0604020202020204" pitchFamily="34" charset="0"/>
                      </a:rPr>
                      <m:t>163,61%−100=63,61%&lt;65%.</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Vậy</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nhận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định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là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199" y="1714500"/>
                <a:ext cx="17221201" cy="7829387"/>
              </a:xfrm>
              <a:prstGeom prst="rect">
                <a:avLst/>
              </a:prstGeom>
              <a:blipFill>
                <a:blip r:embed="rId2"/>
                <a:stretch>
                  <a:fillRect l="-1239" r="-1239" b="-2335"/>
                </a:stretch>
              </a:blipFill>
            </p:spPr>
            <p:txBody>
              <a:bodyPr/>
              <a:lstStyle/>
              <a:p>
                <a:r>
                  <a:rPr lang="en-US">
                    <a:noFill/>
                  </a:rPr>
                  <a:t> </a:t>
                </a:r>
              </a:p>
            </p:txBody>
          </p:sp>
        </mc:Fallback>
      </mc:AlternateContent>
      <p:sp>
        <p:nvSpPr>
          <p:cNvPr id="4" name="Rectangle 3"/>
          <p:cNvSpPr/>
          <p:nvPr/>
        </p:nvSpPr>
        <p:spPr>
          <a:xfrm>
            <a:off x="8534326" y="732592"/>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pic>
        <p:nvPicPr>
          <p:cNvPr id="2" name="Picture 1">
            <a:extLst>
              <a:ext uri="{FF2B5EF4-FFF2-40B4-BE49-F238E27FC236}">
                <a16:creationId xmlns:a16="http://schemas.microsoft.com/office/drawing/2014/main" id="{6627E891-F396-6881-14AC-7180C6B2F6BA}"/>
              </a:ext>
            </a:extLst>
          </p:cNvPr>
          <p:cNvPicPr>
            <a:picLocks noChangeAspect="1"/>
          </p:cNvPicPr>
          <p:nvPr/>
        </p:nvPicPr>
        <p:blipFill>
          <a:blip r:embed="rId3"/>
          <a:stretch>
            <a:fillRect/>
          </a:stretch>
        </p:blipFill>
        <p:spPr>
          <a:xfrm>
            <a:off x="15612979" y="7213174"/>
            <a:ext cx="2217822" cy="2718652"/>
          </a:xfrm>
          <a:prstGeom prst="rect">
            <a:avLst/>
          </a:prstGeom>
        </p:spPr>
      </p:pic>
    </p:spTree>
    <p:extLst>
      <p:ext uri="{BB962C8B-B14F-4D97-AF65-F5344CB8AC3E}">
        <p14:creationId xmlns:p14="http://schemas.microsoft.com/office/powerpoint/2010/main" val="28362917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 y="-35886"/>
            <a:ext cx="6172201" cy="10721992"/>
            <a:chOff x="0" y="0"/>
            <a:chExt cx="2408296" cy="2823899"/>
          </a:xfrm>
        </p:grpSpPr>
        <p:sp>
          <p:nvSpPr>
            <p:cNvPr id="3" name="Freeform 3"/>
            <p:cNvSpPr/>
            <p:nvPr/>
          </p:nvSpPr>
          <p:spPr>
            <a:xfrm>
              <a:off x="0" y="0"/>
              <a:ext cx="2408296" cy="2823899"/>
            </a:xfrm>
            <a:custGeom>
              <a:avLst/>
              <a:gdLst/>
              <a:ahLst/>
              <a:cxnLst/>
              <a:rect l="l" t="t" r="r" b="b"/>
              <a:pathLst>
                <a:path w="2408296" h="2823899">
                  <a:moveTo>
                    <a:pt x="0" y="0"/>
                  </a:moveTo>
                  <a:lnTo>
                    <a:pt x="2408296" y="0"/>
                  </a:lnTo>
                  <a:lnTo>
                    <a:pt x="2408296" y="2823899"/>
                  </a:lnTo>
                  <a:lnTo>
                    <a:pt x="0" y="2823899"/>
                  </a:lnTo>
                  <a:close/>
                </a:path>
              </a:pathLst>
            </a:custGeom>
            <a:solidFill>
              <a:srgbClr val="F3D0D2"/>
            </a:solidFill>
          </p:spPr>
        </p:sp>
        <p:sp>
          <p:nvSpPr>
            <p:cNvPr id="4" name="TextBox 4"/>
            <p:cNvSpPr txBox="1"/>
            <p:nvPr/>
          </p:nvSpPr>
          <p:spPr>
            <a:xfrm>
              <a:off x="0" y="-38100"/>
              <a:ext cx="2408296" cy="286199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429000" y="-35886"/>
            <a:ext cx="10498466" cy="10498466"/>
          </a:xfrm>
          <a:custGeom>
            <a:avLst/>
            <a:gdLst/>
            <a:ahLst/>
            <a:cxnLst/>
            <a:rect l="l" t="t" r="r" b="b"/>
            <a:pathLst>
              <a:path w="10498466" h="10498466">
                <a:moveTo>
                  <a:pt x="0" y="0"/>
                </a:moveTo>
                <a:lnTo>
                  <a:pt x="10498466" y="0"/>
                </a:lnTo>
                <a:lnTo>
                  <a:pt x="10498466" y="10498466"/>
                </a:lnTo>
                <a:lnTo>
                  <a:pt x="0" y="10498466"/>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2121307" y="5614041"/>
            <a:ext cx="2835415" cy="5816236"/>
          </a:xfrm>
          <a:custGeom>
            <a:avLst/>
            <a:gdLst/>
            <a:ahLst/>
            <a:cxnLst/>
            <a:rect l="l" t="t" r="r" b="b"/>
            <a:pathLst>
              <a:path w="2835415" h="5816236">
                <a:moveTo>
                  <a:pt x="0" y="0"/>
                </a:moveTo>
                <a:lnTo>
                  <a:pt x="2835415" y="0"/>
                </a:lnTo>
                <a:lnTo>
                  <a:pt x="2835415" y="5816236"/>
                </a:lnTo>
                <a:lnTo>
                  <a:pt x="0" y="5816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31"/>
          <p:cNvSpPr txBox="1"/>
          <p:nvPr/>
        </p:nvSpPr>
        <p:spPr>
          <a:xfrm>
            <a:off x="24063" y="723900"/>
            <a:ext cx="5951306" cy="3046988"/>
          </a:xfrm>
          <a:prstGeom prst="rect">
            <a:avLst/>
          </a:prstGeom>
        </p:spPr>
        <p:txBody>
          <a:bodyPr wrap="square" lIns="0" tIns="0" rIns="0" bIns="0" rtlCol="0" anchor="t">
            <a:spAutoFit/>
          </a:bodyPr>
          <a:lstStyle/>
          <a:p>
            <a:pPr lvl="0" algn="ctr">
              <a:lnSpc>
                <a:spcPct val="150000"/>
              </a:lnSpc>
            </a:pPr>
            <a:r>
              <a:rPr lang="vi-VN" sz="7000" b="1" dirty="0">
                <a:solidFill>
                  <a:srgbClr val="1F497D"/>
                </a:solidFill>
                <a:cs typeface="Arial" panose="020B0604020202020204" pitchFamily="34" charset="0"/>
              </a:rPr>
              <a:t>HƯỚNG DẪN VỀ NHÀ</a:t>
            </a:r>
          </a:p>
        </p:txBody>
      </p:sp>
      <p:sp>
        <p:nvSpPr>
          <p:cNvPr id="20" name="Freeform 7"/>
          <p:cNvSpPr/>
          <p:nvPr/>
        </p:nvSpPr>
        <p:spPr>
          <a:xfrm>
            <a:off x="16687800" y="7757705"/>
            <a:ext cx="1600200" cy="2529295"/>
          </a:xfrm>
          <a:custGeom>
            <a:avLst/>
            <a:gdLst/>
            <a:ahLst/>
            <a:cxnLst/>
            <a:rect l="l" t="t" r="r" b="b"/>
            <a:pathLst>
              <a:path w="4559274" h="7324135">
                <a:moveTo>
                  <a:pt x="0" y="0"/>
                </a:moveTo>
                <a:lnTo>
                  <a:pt x="4559274" y="0"/>
                </a:lnTo>
                <a:lnTo>
                  <a:pt x="4559274" y="7324135"/>
                </a:lnTo>
                <a:lnTo>
                  <a:pt x="0" y="73241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6">
            <a:extLst>
              <a:ext uri="{FF2B5EF4-FFF2-40B4-BE49-F238E27FC236}">
                <a16:creationId xmlns:a16="http://schemas.microsoft.com/office/drawing/2014/main" id="{3D128C53-E129-51BE-35EF-D335B432E931}"/>
              </a:ext>
            </a:extLst>
          </p:cNvPr>
          <p:cNvSpPr txBox="1"/>
          <p:nvPr/>
        </p:nvSpPr>
        <p:spPr>
          <a:xfrm>
            <a:off x="6339583" y="1562100"/>
            <a:ext cx="11552438" cy="5598007"/>
          </a:xfrm>
          <a:prstGeom prst="rect">
            <a:avLst/>
          </a:prstGeom>
          <a:noFill/>
        </p:spPr>
        <p:txBody>
          <a:bodyPr wrap="square">
            <a:spAutoFit/>
          </a:bodyPr>
          <a:lstStyle/>
          <a:p>
            <a:pPr marL="571500" indent="-571500" algn="just">
              <a:lnSpc>
                <a:spcPct val="300000"/>
              </a:lnSpc>
              <a:spcBef>
                <a:spcPts val="600"/>
              </a:spcBef>
              <a:spcAft>
                <a:spcPts val="600"/>
              </a:spcAft>
              <a:buFont typeface="Wingdings" panose="05000000000000000000" pitchFamily="2" charset="2"/>
              <a:buChar char="q"/>
            </a:pP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Ghi</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nhớ</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kiến</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thức</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300000"/>
              </a:lnSpc>
              <a:spcBef>
                <a:spcPts val="600"/>
              </a:spcBef>
              <a:spcAft>
                <a:spcPts val="600"/>
              </a:spcAft>
              <a:buFont typeface="Wingdings" panose="05000000000000000000" pitchFamily="2" charset="2"/>
              <a:buChar char="q"/>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thành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tập</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SBT.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300000"/>
              </a:lnSpc>
              <a:spcBef>
                <a:spcPts val="600"/>
              </a:spcBef>
              <a:spcAft>
                <a:spcPts val="600"/>
              </a:spcAft>
              <a:buFont typeface="Wingdings" panose="05000000000000000000" pitchFamily="2" charset="2"/>
              <a:buChar char="q"/>
            </a:pP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a:effectLst/>
                <a:latin typeface="Arial" panose="020B0604020202020204" pitchFamily="34" charset="0"/>
                <a:ea typeface="Calibri" panose="020F0502020204030204" pitchFamily="34" charset="0"/>
                <a:cs typeface="Times New Roman" panose="02020603050405020304" pitchFamily="18" charset="0"/>
              </a:rPr>
              <a:t>“</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Tần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Tần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b="1"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Google Shape;219;p3">
            <a:extLst>
              <a:ext uri="{FF2B5EF4-FFF2-40B4-BE49-F238E27FC236}">
                <a16:creationId xmlns:a16="http://schemas.microsoft.com/office/drawing/2014/main" id="{ABF35DA3-E552-31F9-AF68-A2CC59DE171B}"/>
              </a:ext>
            </a:extLst>
          </p:cNvPr>
          <p:cNvPicPr preferRelativeResize="0"/>
          <p:nvPr/>
        </p:nvPicPr>
        <p:blipFill rotWithShape="1">
          <a:blip r:embed="rId8">
            <a:alphaModFix/>
          </a:blip>
          <a:srcRect/>
          <a:stretch/>
        </p:blipFill>
        <p:spPr>
          <a:xfrm>
            <a:off x="15544800" y="382170"/>
            <a:ext cx="2593489" cy="750988"/>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405875"/>
            <a:ext cx="18288000" cy="6997520"/>
            <a:chOff x="0" y="0"/>
            <a:chExt cx="4816593" cy="1842968"/>
          </a:xfrm>
        </p:grpSpPr>
        <p:sp>
          <p:nvSpPr>
            <p:cNvPr id="3" name="Freeform 3"/>
            <p:cNvSpPr/>
            <p:nvPr/>
          </p:nvSpPr>
          <p:spPr>
            <a:xfrm>
              <a:off x="0" y="0"/>
              <a:ext cx="4816592" cy="1842968"/>
            </a:xfrm>
            <a:custGeom>
              <a:avLst/>
              <a:gdLst/>
              <a:ahLst/>
              <a:cxnLst/>
              <a:rect l="l" t="t" r="r" b="b"/>
              <a:pathLst>
                <a:path w="4816592" h="1842968">
                  <a:moveTo>
                    <a:pt x="0" y="0"/>
                  </a:moveTo>
                  <a:lnTo>
                    <a:pt x="4816592" y="0"/>
                  </a:lnTo>
                  <a:lnTo>
                    <a:pt x="4816592" y="1842968"/>
                  </a:lnTo>
                  <a:lnTo>
                    <a:pt x="0" y="1842968"/>
                  </a:lnTo>
                  <a:close/>
                </a:path>
              </a:pathLst>
            </a:custGeom>
            <a:solidFill>
              <a:srgbClr val="F3D0D2"/>
            </a:solidFill>
          </p:spPr>
        </p:sp>
        <p:sp>
          <p:nvSpPr>
            <p:cNvPr id="4" name="TextBox 4"/>
            <p:cNvSpPr txBox="1"/>
            <p:nvPr/>
          </p:nvSpPr>
          <p:spPr>
            <a:xfrm>
              <a:off x="0" y="-38100"/>
              <a:ext cx="4816593" cy="188106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52297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6" name="Freeform 6"/>
          <p:cNvSpPr/>
          <p:nvPr/>
        </p:nvSpPr>
        <p:spPr>
          <a:xfrm>
            <a:off x="-292074"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7" name="Freeform 7"/>
          <p:cNvSpPr/>
          <p:nvPr/>
        </p:nvSpPr>
        <p:spPr>
          <a:xfrm>
            <a:off x="13347541" y="0"/>
            <a:ext cx="6872195" cy="6872195"/>
          </a:xfrm>
          <a:custGeom>
            <a:avLst/>
            <a:gdLst/>
            <a:ahLst/>
            <a:cxnLst/>
            <a:rect l="l" t="t" r="r" b="b"/>
            <a:pathLst>
              <a:path w="6872195" h="6872195">
                <a:moveTo>
                  <a:pt x="0" y="0"/>
                </a:moveTo>
                <a:lnTo>
                  <a:pt x="6872195" y="0"/>
                </a:lnTo>
                <a:lnTo>
                  <a:pt x="6872195" y="6872195"/>
                </a:lnTo>
                <a:lnTo>
                  <a:pt x="0" y="6872195"/>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2357703" y="457349"/>
            <a:ext cx="13572589" cy="3924151"/>
          </a:xfrm>
          <a:prstGeom prst="rect">
            <a:avLst/>
          </a:prstGeom>
        </p:spPr>
        <p:txBody>
          <a:bodyPr wrap="square" lIns="0" tIns="0" rIns="0" bIns="0" rtlCol="0" anchor="t">
            <a:spAutoFit/>
          </a:bodyPr>
          <a:lstStyle/>
          <a:p>
            <a:pPr algn="ctr">
              <a:lnSpc>
                <a:spcPct val="150000"/>
              </a:lnSpc>
            </a:pPr>
            <a:r>
              <a:rPr lang="vi-VN" sz="8500" b="1">
                <a:solidFill>
                  <a:srgbClr val="143C3C"/>
                </a:solidFill>
              </a:rPr>
              <a:t>CẢM ƠN SỰ CHÚ Ý </a:t>
            </a:r>
          </a:p>
          <a:p>
            <a:pPr algn="ctr">
              <a:lnSpc>
                <a:spcPct val="150000"/>
              </a:lnSpc>
            </a:pPr>
            <a:r>
              <a:rPr lang="vi-VN" sz="8500" b="1">
                <a:solidFill>
                  <a:srgbClr val="143C3C"/>
                </a:solidFill>
              </a:rPr>
              <a:t>THEO DÕI CỦA CÁC EM!</a:t>
            </a:r>
          </a:p>
        </p:txBody>
      </p:sp>
      <p:sp>
        <p:nvSpPr>
          <p:cNvPr id="10" name="Freeform 10"/>
          <p:cNvSpPr/>
          <p:nvPr/>
        </p:nvSpPr>
        <p:spPr>
          <a:xfrm rot="-384349">
            <a:off x="2057569" y="5133075"/>
            <a:ext cx="2464471" cy="3806133"/>
          </a:xfrm>
          <a:custGeom>
            <a:avLst/>
            <a:gdLst/>
            <a:ahLst/>
            <a:cxnLst/>
            <a:rect l="l" t="t" r="r" b="b"/>
            <a:pathLst>
              <a:path w="2464471" h="3806133">
                <a:moveTo>
                  <a:pt x="0" y="0"/>
                </a:moveTo>
                <a:lnTo>
                  <a:pt x="2464471" y="0"/>
                </a:lnTo>
                <a:lnTo>
                  <a:pt x="2464471" y="3806134"/>
                </a:lnTo>
                <a:lnTo>
                  <a:pt x="0" y="38061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3792200" y="5428704"/>
            <a:ext cx="3034665" cy="4114800"/>
          </a:xfrm>
          <a:custGeom>
            <a:avLst/>
            <a:gdLst/>
            <a:ahLst/>
            <a:cxnLst/>
            <a:rect l="l" t="t" r="r" b="b"/>
            <a:pathLst>
              <a:path w="3034665" h="4114800">
                <a:moveTo>
                  <a:pt x="0" y="0"/>
                </a:moveTo>
                <a:lnTo>
                  <a:pt x="3034665" y="0"/>
                </a:lnTo>
                <a:lnTo>
                  <a:pt x="30346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ounded Rectangle 20"/>
          <p:cNvSpPr/>
          <p:nvPr/>
        </p:nvSpPr>
        <p:spPr>
          <a:xfrm>
            <a:off x="7010400" y="888960"/>
            <a:ext cx="4267200" cy="130715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a:ln>
                  <a:noFill/>
                </a:ln>
                <a:solidFill>
                  <a:srgbClr val="FFFF00"/>
                </a:solidFill>
                <a:effectLst/>
                <a:uLnTx/>
                <a:uFillTx/>
                <a:latin typeface="Arial" panose="020B0604020202020204" pitchFamily="34" charset="0"/>
                <a:ea typeface="+mn-ea"/>
                <a:cs typeface="Arial" panose="020B0604020202020204" pitchFamily="34" charset="0"/>
              </a:rPr>
              <a:t> tập </a:t>
            </a: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a:t>
            </a:r>
          </a:p>
        </p:txBody>
      </p:sp>
      <p:pic>
        <p:nvPicPr>
          <p:cNvPr id="22" name="Picture 21"/>
          <p:cNvPicPr>
            <a:picLocks noChangeAspect="1"/>
          </p:cNvPicPr>
          <p:nvPr/>
        </p:nvPicPr>
        <p:blipFill>
          <a:blip r:embed="rId2"/>
          <a:stretch>
            <a:fillRect/>
          </a:stretch>
        </p:blipFill>
        <p:spPr>
          <a:xfrm>
            <a:off x="15697998"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7" name="TextBox 6">
            <a:extLst>
              <a:ext uri="{FF2B5EF4-FFF2-40B4-BE49-F238E27FC236}">
                <a16:creationId xmlns:a16="http://schemas.microsoft.com/office/drawing/2014/main" id="{74C963CF-16D0-F8AD-F46F-6AA5BE256211}"/>
              </a:ext>
            </a:extLst>
          </p:cNvPr>
          <p:cNvSpPr txBox="1"/>
          <p:nvPr/>
        </p:nvSpPr>
        <p:spPr>
          <a:xfrm>
            <a:off x="1093505" y="2328275"/>
            <a:ext cx="16611600" cy="7507825"/>
          </a:xfrm>
          <a:prstGeom prst="rect">
            <a:avLst/>
          </a:prstGeom>
          <a:noFill/>
        </p:spPr>
        <p:txBody>
          <a:bodyPr wrap="square">
            <a:spAutoFit/>
          </a:bodyPr>
          <a:lstStyle/>
          <a:p>
            <a:pPr algn="just">
              <a:lnSpc>
                <a:spcPct val="2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sang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Australia, Singapore, Thái Lan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158,08; 263,00; 272,69; 577,66.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Bộ</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Công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Thương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về</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2021)</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err="1">
                <a:effectLst/>
                <a:latin typeface="Arial" panose="020B0604020202020204" pitchFamily="34" charset="0"/>
                <a:ea typeface="Calibri" panose="020F0502020204030204" pitchFamily="34" charset="0"/>
              </a:rPr>
              <a:t>Lập</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10816607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1"/>
          <p:cNvPicPr>
            <a:picLocks noChangeAspect="1"/>
          </p:cNvPicPr>
          <p:nvPr/>
        </p:nvPicPr>
        <p:blipFill>
          <a:blip r:embed="rId2"/>
          <a:stretch>
            <a:fillRect/>
          </a:stretch>
        </p:blipFill>
        <p:spPr>
          <a:xfrm>
            <a:off x="16148158" y="681508"/>
            <a:ext cx="1536483" cy="1915589"/>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14" name="Rectangle 13"/>
          <p:cNvSpPr/>
          <p:nvPr/>
        </p:nvSpPr>
        <p:spPr>
          <a:xfrm>
            <a:off x="1371600" y="96757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841DFF6B-172B-6E4F-146E-31B59E79AABE}"/>
              </a:ext>
            </a:extLst>
          </p:cNvPr>
          <p:cNvSpPr txBox="1"/>
          <p:nvPr/>
        </p:nvSpPr>
        <p:spPr>
          <a:xfrm>
            <a:off x="3537149" y="1828175"/>
            <a:ext cx="13295328" cy="916276"/>
          </a:xfrm>
          <a:prstGeom prst="rect">
            <a:avLst/>
          </a:prstGeom>
          <a:noFill/>
        </p:spPr>
        <p:txBody>
          <a:bodyPr wrap="square">
            <a:spAutoFit/>
          </a:bodyPr>
          <a:lstStyle/>
          <a:p>
            <a:pPr algn="just">
              <a:lnSpc>
                <a:spcPct val="150000"/>
              </a:lnSpc>
              <a:spcAft>
                <a:spcPts val="800"/>
              </a:spcAft>
            </a:pPr>
            <a:r>
              <a:rPr lang="vi-VN" sz="4000" kern="0" dirty="0">
                <a:effectLst/>
                <a:latin typeface="Arial" panose="020B0604020202020204" pitchFamily="34" charset="0"/>
                <a:ea typeface="Times New Roman" panose="02020603050405020304" pitchFamily="18" charset="0"/>
              </a:rPr>
              <a:t>Bảng thống kê biểu diễn các số liệu đã cho như sau</a:t>
            </a:r>
            <a:r>
              <a:rPr lang="en-US" sz="4000" kern="0" dirty="0">
                <a:effectLst/>
                <a:latin typeface="Arial" panose="020B0604020202020204" pitchFamily="34" charset="0"/>
                <a:ea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93F0D7D4-73E6-9B77-BCD9-4ECC6BCACD2D}"/>
              </a:ext>
            </a:extLst>
          </p:cNvPr>
          <p:cNvGraphicFramePr>
            <a:graphicFrameLocks noGrp="1"/>
          </p:cNvGraphicFramePr>
          <p:nvPr>
            <p:extLst>
              <p:ext uri="{D42A27DB-BD31-4B8C-83A1-F6EECF244321}">
                <p14:modId xmlns:p14="http://schemas.microsoft.com/office/powerpoint/2010/main" val="833439979"/>
              </p:ext>
            </p:extLst>
          </p:nvPr>
        </p:nvGraphicFramePr>
        <p:xfrm>
          <a:off x="1013036" y="3604918"/>
          <a:ext cx="16692069" cy="4701668"/>
        </p:xfrm>
        <a:graphic>
          <a:graphicData uri="http://schemas.openxmlformats.org/drawingml/2006/table">
            <a:tbl>
              <a:tblPr firstRow="1" firstCol="1" bandRow="1"/>
              <a:tblGrid>
                <a:gridCol w="6341294">
                  <a:extLst>
                    <a:ext uri="{9D8B030D-6E8A-4147-A177-3AD203B41FA5}">
                      <a16:colId xmlns:a16="http://schemas.microsoft.com/office/drawing/2014/main" val="2560790019"/>
                    </a:ext>
                  </a:extLst>
                </a:gridCol>
                <a:gridCol w="2743200">
                  <a:extLst>
                    <a:ext uri="{9D8B030D-6E8A-4147-A177-3AD203B41FA5}">
                      <a16:colId xmlns:a16="http://schemas.microsoft.com/office/drawing/2014/main" val="1902921999"/>
                    </a:ext>
                  </a:extLst>
                </a:gridCol>
                <a:gridCol w="2362200">
                  <a:extLst>
                    <a:ext uri="{9D8B030D-6E8A-4147-A177-3AD203B41FA5}">
                      <a16:colId xmlns:a16="http://schemas.microsoft.com/office/drawing/2014/main" val="2064447713"/>
                    </a:ext>
                  </a:extLst>
                </a:gridCol>
                <a:gridCol w="2690541">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2229417">
                <a:tc>
                  <a:txBody>
                    <a:bodyPr/>
                    <a:lstStyle/>
                    <a:p>
                      <a:pPr algn="ctr">
                        <a:lnSpc>
                          <a:spcPct val="200000"/>
                        </a:lnSpc>
                        <a:spcAft>
                          <a:spcPts val="800"/>
                        </a:spcAft>
                      </a:pP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Quốc</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gia</a:t>
                      </a:r>
                      <a:r>
                        <a:rPr lang="en-US" sz="4000" kern="100" dirty="0">
                          <a:effectLst/>
                          <a:latin typeface="Arial (Body)"/>
                          <a:ea typeface="Calibri" panose="020F0502020204030204" pitchFamily="34" charset="0"/>
                          <a:cs typeface="Times New Roman" panose="02020603050405020304" pitchFamily="18" charset="0"/>
                        </a:rPr>
                        <a:t> </a:t>
                      </a:r>
                    </a:p>
                    <a:p>
                      <a:pPr algn="just">
                        <a:lnSpc>
                          <a:spcPct val="200000"/>
                        </a:lnSpc>
                        <a:spcAft>
                          <a:spcPts val="800"/>
                        </a:spcAft>
                      </a:pPr>
                      <a:r>
                        <a:rPr lang="en-US" sz="4000" kern="100" dirty="0" err="1">
                          <a:effectLst/>
                          <a:latin typeface="Arial (Body)"/>
                          <a:ea typeface="Calibri" panose="020F0502020204030204" pitchFamily="34" charset="0"/>
                          <a:cs typeface="Times New Roman" panose="02020603050405020304" pitchFamily="18" charset="0"/>
                        </a:rPr>
                        <a:t>Trị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giá</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200000"/>
                        </a:lnSpc>
                        <a:spcAft>
                          <a:spcPts val="800"/>
                        </a:spcAft>
                      </a:pPr>
                      <a:r>
                        <a:rPr lang="en-US" sz="4000" dirty="0" err="1">
                          <a:effectLst/>
                          <a:latin typeface="Arial (Body)"/>
                          <a:ea typeface="Calibri" panose="020F0502020204030204" pitchFamily="34" charset="0"/>
                        </a:rPr>
                        <a:t>Nhật</a:t>
                      </a:r>
                      <a:r>
                        <a:rPr lang="en-US" sz="4000" dirty="0">
                          <a:effectLst/>
                          <a:latin typeface="Arial (Body)"/>
                          <a:ea typeface="Calibri" panose="020F0502020204030204" pitchFamily="34" charset="0"/>
                        </a:rPr>
                        <a:t> </a:t>
                      </a:r>
                      <a:r>
                        <a:rPr lang="en-US" sz="4000" dirty="0" err="1">
                          <a:effectLst/>
                          <a:latin typeface="Arial (Body)"/>
                          <a:ea typeface="Calibri" panose="020F0502020204030204" pitchFamily="34" charset="0"/>
                        </a:rPr>
                        <a:t>Bản</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Australia</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Singapore</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Thái Lan</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2229417">
                <a:tc>
                  <a:txBody>
                    <a:bodyPr/>
                    <a:lstStyle/>
                    <a:p>
                      <a:pPr algn="ctr">
                        <a:lnSpc>
                          <a:spcPct val="200000"/>
                        </a:lnSpc>
                        <a:spcAft>
                          <a:spcPts val="800"/>
                        </a:spcAft>
                      </a:pPr>
                      <a:r>
                        <a:rPr lang="en-US" sz="4000" kern="100" dirty="0" err="1">
                          <a:effectLst/>
                          <a:latin typeface="Arial (Body)"/>
                          <a:ea typeface="Calibri" panose="020F0502020204030204" pitchFamily="34" charset="0"/>
                          <a:cs typeface="Times New Roman" panose="02020603050405020304" pitchFamily="18" charset="0"/>
                        </a:rPr>
                        <a:t>Trị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giá</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xuất</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khẩu</a:t>
                      </a:r>
                      <a:r>
                        <a:rPr lang="en-US" sz="4000" kern="100" dirty="0">
                          <a:effectLst/>
                          <a:latin typeface="Arial (Body)"/>
                          <a:ea typeface="Calibri" panose="020F0502020204030204" pitchFamily="34" charset="0"/>
                          <a:cs typeface="Times New Roman" panose="02020603050405020304" pitchFamily="18" charset="0"/>
                        </a:rPr>
                        <a:t> </a:t>
                      </a:r>
                      <a:r>
                        <a:rPr lang="en-US" sz="4000" kern="1200" dirty="0" err="1">
                          <a:solidFill>
                            <a:schemeClr val="tx1"/>
                          </a:solidFill>
                          <a:effectLst/>
                          <a:latin typeface="Arial (Body)"/>
                          <a:ea typeface="+mn-ea"/>
                          <a:cs typeface="+mn-cs"/>
                        </a:rPr>
                        <a:t>dầu</a:t>
                      </a:r>
                      <a:r>
                        <a:rPr lang="en-US" sz="4000" kern="1200" dirty="0">
                          <a:solidFill>
                            <a:schemeClr val="tx1"/>
                          </a:solidFill>
                          <a:effectLst/>
                          <a:latin typeface="Arial (Body)"/>
                          <a:ea typeface="+mn-ea"/>
                          <a:cs typeface="+mn-cs"/>
                        </a:rPr>
                        <a:t> </a:t>
                      </a:r>
                      <a:r>
                        <a:rPr lang="en-US" sz="4000" kern="1200" dirty="0" err="1">
                          <a:solidFill>
                            <a:schemeClr val="tx1"/>
                          </a:solidFill>
                          <a:effectLst/>
                          <a:latin typeface="Arial (Body)"/>
                          <a:ea typeface="+mn-ea"/>
                          <a:cs typeface="+mn-cs"/>
                        </a:rPr>
                        <a:t>thô</a:t>
                      </a:r>
                      <a:r>
                        <a:rPr lang="en-US" sz="4000" kern="1200" dirty="0">
                          <a:solidFill>
                            <a:schemeClr val="tx1"/>
                          </a:solidFill>
                          <a:effectLst/>
                          <a:latin typeface="Arial (Body)"/>
                          <a:ea typeface="+mn-ea"/>
                          <a:cs typeface="+mn-cs"/>
                        </a:rPr>
                        <a:t> </a:t>
                      </a:r>
                      <a:endParaRPr lang="en-US" sz="4000" kern="100" dirty="0">
                        <a:effectLst/>
                        <a:latin typeface="Arial (Body)"/>
                        <a:ea typeface="Calibri" panose="020F0502020204030204" pitchFamily="34" charset="0"/>
                        <a:cs typeface="Times New Roman" panose="02020603050405020304" pitchFamily="18" charset="0"/>
                      </a:endParaRPr>
                    </a:p>
                    <a:p>
                      <a:pPr algn="ctr">
                        <a:lnSpc>
                          <a:spcPct val="200000"/>
                        </a:lnSpc>
                        <a:spcAft>
                          <a:spcPts val="800"/>
                        </a:spcAft>
                      </a:pPr>
                      <a:r>
                        <a:rPr lang="en-US" sz="4000" kern="100" dirty="0">
                          <a:effectLst/>
                          <a:latin typeface="Arial (Body)"/>
                          <a:ea typeface="Calibri" panose="020F0502020204030204" pitchFamily="34" charset="0"/>
                          <a:cs typeface="Times New Roman" panose="02020603050405020304" pitchFamily="18" charset="0"/>
                        </a:rPr>
                        <a:t>(</a:t>
                      </a:r>
                      <a:r>
                        <a:rPr lang="en-US" sz="4000" kern="100" dirty="0" err="1">
                          <a:effectLst/>
                          <a:latin typeface="Arial (Body)"/>
                          <a:ea typeface="Calibri" panose="020F0502020204030204" pitchFamily="34" charset="0"/>
                          <a:cs typeface="Times New Roman" panose="02020603050405020304" pitchFamily="18" charset="0"/>
                        </a:rPr>
                        <a:t>đơn</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vị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nghìn</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đô</a:t>
                      </a:r>
                      <a:r>
                        <a:rPr lang="en-US" sz="4000" kern="100" dirty="0">
                          <a:effectLst/>
                          <a:latin typeface="Arial (Body)"/>
                          <a:ea typeface="Calibri" panose="020F0502020204030204" pitchFamily="34" charset="0"/>
                          <a:cs typeface="Times New Roman" panose="02020603050405020304" pitchFamily="18" charset="0"/>
                        </a:rPr>
                        <a:t> la </a:t>
                      </a:r>
                      <a:r>
                        <a:rPr lang="en-US" sz="4000" kern="100" dirty="0" err="1">
                          <a:effectLst/>
                          <a:latin typeface="Arial (Body)"/>
                          <a:ea typeface="Calibri" panose="020F0502020204030204" pitchFamily="34" charset="0"/>
                          <a:cs typeface="Times New Roman" panose="02020603050405020304" pitchFamily="18" charset="0"/>
                        </a:rPr>
                        <a:t>Mỹ</a:t>
                      </a:r>
                      <a:r>
                        <a:rPr lang="en-US" sz="4000" kern="100" dirty="0">
                          <a:effectLst/>
                          <a:latin typeface="Arial (Body)"/>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158,08</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263,00</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272,69</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577,66</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pic>
        <p:nvPicPr>
          <p:cNvPr id="6" name="Google Shape;219;p3">
            <a:extLst>
              <a:ext uri="{FF2B5EF4-FFF2-40B4-BE49-F238E27FC236}">
                <a16:creationId xmlns:a16="http://schemas.microsoft.com/office/drawing/2014/main" id="{DA646AA7-5C93-037E-FDDC-7BE8ADB5018B}"/>
              </a:ext>
            </a:extLst>
          </p:cNvPr>
          <p:cNvPicPr preferRelativeResize="0"/>
          <p:nvPr/>
        </p:nvPicPr>
        <p:blipFill rotWithShape="1">
          <a:blip r:embed="rId5">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572491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853843" y="1310203"/>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pic>
        <p:nvPicPr>
          <p:cNvPr id="3" name="Picture 2"/>
          <p:cNvPicPr>
            <a:picLocks noChangeAspect="1"/>
          </p:cNvPicPr>
          <p:nvPr/>
        </p:nvPicPr>
        <p:blipFill>
          <a:blip r:embed="rId2"/>
          <a:stretch>
            <a:fillRect/>
          </a:stretch>
        </p:blipFill>
        <p:spPr>
          <a:xfrm>
            <a:off x="16154400" y="6896100"/>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sp>
        <p:nvSpPr>
          <p:cNvPr id="4" name="TextBox 3">
            <a:extLst>
              <a:ext uri="{FF2B5EF4-FFF2-40B4-BE49-F238E27FC236}">
                <a16:creationId xmlns:a16="http://schemas.microsoft.com/office/drawing/2014/main" id="{05D42C85-BAF1-51B0-5A30-38F732DD5D0C}"/>
              </a:ext>
            </a:extLst>
          </p:cNvPr>
          <p:cNvSpPr txBox="1"/>
          <p:nvPr/>
        </p:nvSpPr>
        <p:spPr>
          <a:xfrm>
            <a:off x="3963761" y="502824"/>
            <a:ext cx="12899756" cy="2378215"/>
          </a:xfrm>
          <a:prstGeom prst="rect">
            <a:avLst/>
          </a:prstGeom>
          <a:noFill/>
        </p:spPr>
        <p:txBody>
          <a:bodyPr wrap="square">
            <a:spAutoFit/>
          </a:bodyPr>
          <a:lstStyle/>
          <a:p>
            <a:pPr algn="just">
              <a:lnSpc>
                <a:spcPct val="200000"/>
              </a:lnSpc>
            </a:pP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3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thanh</a:t>
            </a:r>
            <a:r>
              <a:rPr lang="en-US" sz="4000" dirty="0">
                <a:effectLst/>
                <a:latin typeface="Arial" panose="020B0604020202020204" pitchFamily="34" charset="0"/>
                <a:ea typeface="Calibri" panose="020F0502020204030204" pitchFamily="34" charset="0"/>
              </a:rPr>
              <a:t> long </a:t>
            </a:r>
            <a:r>
              <a:rPr lang="en-US" sz="4000" dirty="0" err="1">
                <a:effectLst/>
                <a:latin typeface="Arial" panose="020B0604020202020204" pitchFamily="34" charset="0"/>
                <a:ea typeface="Calibri" panose="020F0502020204030204" pitchFamily="34" charset="0"/>
              </a:rPr>
              <a:t>bán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6, 7, 8, 9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2022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hệ</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siêu</a:t>
            </a:r>
            <a:r>
              <a:rPr lang="en-US" sz="4000" dirty="0">
                <a:effectLst/>
                <a:latin typeface="Arial" panose="020B0604020202020204" pitchFamily="34" charset="0"/>
                <a:ea typeface="Calibri" panose="020F0502020204030204" pitchFamily="34" charset="0"/>
              </a:rPr>
              <a:t> thị.</a:t>
            </a:r>
            <a:endParaRPr lang="en-US" sz="4000" dirty="0"/>
          </a:p>
        </p:txBody>
      </p:sp>
      <p:graphicFrame>
        <p:nvGraphicFramePr>
          <p:cNvPr id="5" name="Table 4">
            <a:extLst>
              <a:ext uri="{FF2B5EF4-FFF2-40B4-BE49-F238E27FC236}">
                <a16:creationId xmlns:a16="http://schemas.microsoft.com/office/drawing/2014/main" id="{B8964A0A-46D4-F096-EAC6-BC0A4BBDA0F7}"/>
              </a:ext>
            </a:extLst>
          </p:cNvPr>
          <p:cNvGraphicFramePr>
            <a:graphicFrameLocks noGrp="1"/>
          </p:cNvGraphicFramePr>
          <p:nvPr>
            <p:extLst>
              <p:ext uri="{D42A27DB-BD31-4B8C-83A1-F6EECF244321}">
                <p14:modId xmlns:p14="http://schemas.microsoft.com/office/powerpoint/2010/main" val="4174656447"/>
              </p:ext>
            </p:extLst>
          </p:nvPr>
        </p:nvGraphicFramePr>
        <p:xfrm>
          <a:off x="2077314" y="3390900"/>
          <a:ext cx="14133372" cy="3659818"/>
        </p:xfrm>
        <a:graphic>
          <a:graphicData uri="http://schemas.openxmlformats.org/drawingml/2006/table">
            <a:tbl>
              <a:tblPr firstRow="1" firstCol="1" bandRow="1"/>
              <a:tblGrid>
                <a:gridCol w="8135381">
                  <a:extLst>
                    <a:ext uri="{9D8B030D-6E8A-4147-A177-3AD203B41FA5}">
                      <a16:colId xmlns:a16="http://schemas.microsoft.com/office/drawing/2014/main" val="2583922535"/>
                    </a:ext>
                  </a:extLst>
                </a:gridCol>
                <a:gridCol w="1499498">
                  <a:extLst>
                    <a:ext uri="{9D8B030D-6E8A-4147-A177-3AD203B41FA5}">
                      <a16:colId xmlns:a16="http://schemas.microsoft.com/office/drawing/2014/main" val="115727460"/>
                    </a:ext>
                  </a:extLst>
                </a:gridCol>
                <a:gridCol w="1499498">
                  <a:extLst>
                    <a:ext uri="{9D8B030D-6E8A-4147-A177-3AD203B41FA5}">
                      <a16:colId xmlns:a16="http://schemas.microsoft.com/office/drawing/2014/main" val="1104210541"/>
                    </a:ext>
                  </a:extLst>
                </a:gridCol>
                <a:gridCol w="1501008">
                  <a:extLst>
                    <a:ext uri="{9D8B030D-6E8A-4147-A177-3AD203B41FA5}">
                      <a16:colId xmlns:a16="http://schemas.microsoft.com/office/drawing/2014/main" val="886866040"/>
                    </a:ext>
                  </a:extLst>
                </a:gridCol>
                <a:gridCol w="1497987">
                  <a:extLst>
                    <a:ext uri="{9D8B030D-6E8A-4147-A177-3AD203B41FA5}">
                      <a16:colId xmlns:a16="http://schemas.microsoft.com/office/drawing/2014/main" val="1707315739"/>
                    </a:ext>
                  </a:extLst>
                </a:gridCol>
              </a:tblGrid>
              <a:tr h="1172785">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248703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C18B5DBB-D626-4F83-35E7-AA08D8DB5602}"/>
              </a:ext>
            </a:extLst>
          </p:cNvPr>
          <p:cNvSpPr txBox="1"/>
          <p:nvPr/>
        </p:nvSpPr>
        <p:spPr>
          <a:xfrm>
            <a:off x="8034981" y="7102441"/>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i="1" kern="100" dirty="0">
                <a:latin typeface="Arial" panose="020B0604020202020204" pitchFamily="34" charset="0"/>
                <a:ea typeface="Calibri" panose="020F0502020204030204" pitchFamily="34" charset="0"/>
                <a:cs typeface="Times New Roman" panose="02020603050405020304" pitchFamily="18" charset="0"/>
              </a:rPr>
              <a:t>3</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FA5EFC-EAF0-09C0-0E4D-FEA59AD740B2}"/>
              </a:ext>
            </a:extLst>
          </p:cNvPr>
          <p:cNvSpPr txBox="1"/>
          <p:nvPr/>
        </p:nvSpPr>
        <p:spPr>
          <a:xfrm>
            <a:off x="2077314" y="8622854"/>
            <a:ext cx="9372600" cy="707886"/>
          </a:xfrm>
          <a:prstGeom prst="rect">
            <a:avLst/>
          </a:prstGeom>
          <a:noFill/>
        </p:spPr>
        <p:txBody>
          <a:bodyPr wrap="square">
            <a:spAutoFit/>
          </a:bodyPr>
          <a:lstStyle/>
          <a:p>
            <a:r>
              <a:rPr lang="en-US" sz="4000" dirty="0" err="1">
                <a:effectLst/>
                <a:latin typeface="Arial" panose="020B0604020202020204" pitchFamily="34" charset="0"/>
                <a:ea typeface="Calibri" panose="020F0502020204030204" pitchFamily="34" charset="0"/>
              </a:rPr>
              <a:t>Vẽ</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tranh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endParaRPr lang="en-US" sz="4000" dirty="0"/>
          </a:p>
        </p:txBody>
      </p:sp>
    </p:spTree>
    <p:extLst>
      <p:ext uri="{BB962C8B-B14F-4D97-AF65-F5344CB8AC3E}">
        <p14:creationId xmlns:p14="http://schemas.microsoft.com/office/powerpoint/2010/main" val="39569464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965250" y="842014"/>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1360622" y="1943100"/>
            <a:ext cx="15566756"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tranh</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3 </a:t>
            </a:r>
            <a:r>
              <a:rPr lang="en-US" sz="4000" dirty="0" err="1">
                <a:latin typeface="Arial" panose="020B0604020202020204" pitchFamily="34" charset="0"/>
                <a:ea typeface="Calibri" panose="020F0502020204030204" pitchFamily="34" charset="0"/>
              </a:rPr>
              <a:t>được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cho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trong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Hình</a:t>
            </a:r>
            <a:r>
              <a:rPr lang="en-US" sz="4000" dirty="0">
                <a:latin typeface="Arial" panose="020B0604020202020204" pitchFamily="34" charset="0"/>
                <a:ea typeface="Calibri" panose="020F0502020204030204" pitchFamily="34" charset="0"/>
              </a:rPr>
              <a:t> 1</a:t>
            </a:r>
            <a:endParaRPr lang="vi-VN" sz="3900" dirty="0">
              <a:solidFill>
                <a:prstClr val="black"/>
              </a:solidFill>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6451660" y="7230206"/>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pic>
        <p:nvPicPr>
          <p:cNvPr id="4" name="Picture 3">
            <a:extLst>
              <a:ext uri="{FF2B5EF4-FFF2-40B4-BE49-F238E27FC236}">
                <a16:creationId xmlns:a16="http://schemas.microsoft.com/office/drawing/2014/main" id="{75F5F5B5-B027-A17C-50AA-E0CF3308A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265" y="3253282"/>
            <a:ext cx="5819406" cy="6413607"/>
          </a:xfrm>
          <a:prstGeom prst="rect">
            <a:avLst/>
          </a:prstGeom>
        </p:spPr>
      </p:pic>
      <p:graphicFrame>
        <p:nvGraphicFramePr>
          <p:cNvPr id="5" name="Table 4">
            <a:extLst>
              <a:ext uri="{FF2B5EF4-FFF2-40B4-BE49-F238E27FC236}">
                <a16:creationId xmlns:a16="http://schemas.microsoft.com/office/drawing/2014/main" id="{0A2E4A2D-4D63-4B2B-03D6-0485D9ADC7C8}"/>
              </a:ext>
            </a:extLst>
          </p:cNvPr>
          <p:cNvGraphicFramePr>
            <a:graphicFrameLocks noGrp="1"/>
          </p:cNvGraphicFramePr>
          <p:nvPr>
            <p:extLst>
              <p:ext uri="{D42A27DB-BD31-4B8C-83A1-F6EECF244321}">
                <p14:modId xmlns:p14="http://schemas.microsoft.com/office/powerpoint/2010/main" val="4207749792"/>
              </p:ext>
            </p:extLst>
          </p:nvPr>
        </p:nvGraphicFramePr>
        <p:xfrm>
          <a:off x="7849979" y="3390900"/>
          <a:ext cx="9218821" cy="3505200"/>
        </p:xfrm>
        <a:graphic>
          <a:graphicData uri="http://schemas.openxmlformats.org/drawingml/2006/table">
            <a:tbl>
              <a:tblPr firstRow="1" firstCol="1" bandRow="1"/>
              <a:tblGrid>
                <a:gridCol w="5232200">
                  <a:extLst>
                    <a:ext uri="{9D8B030D-6E8A-4147-A177-3AD203B41FA5}">
                      <a16:colId xmlns:a16="http://schemas.microsoft.com/office/drawing/2014/main" val="2583922535"/>
                    </a:ext>
                  </a:extLst>
                </a:gridCol>
                <a:gridCol w="964389">
                  <a:extLst>
                    <a:ext uri="{9D8B030D-6E8A-4147-A177-3AD203B41FA5}">
                      <a16:colId xmlns:a16="http://schemas.microsoft.com/office/drawing/2014/main" val="115727460"/>
                    </a:ext>
                  </a:extLst>
                </a:gridCol>
                <a:gridCol w="964389">
                  <a:extLst>
                    <a:ext uri="{9D8B030D-6E8A-4147-A177-3AD203B41FA5}">
                      <a16:colId xmlns:a16="http://schemas.microsoft.com/office/drawing/2014/main" val="1104210541"/>
                    </a:ext>
                  </a:extLst>
                </a:gridCol>
                <a:gridCol w="965361">
                  <a:extLst>
                    <a:ext uri="{9D8B030D-6E8A-4147-A177-3AD203B41FA5}">
                      <a16:colId xmlns:a16="http://schemas.microsoft.com/office/drawing/2014/main" val="886866040"/>
                    </a:ext>
                  </a:extLst>
                </a:gridCol>
                <a:gridCol w="1092482">
                  <a:extLst>
                    <a:ext uri="{9D8B030D-6E8A-4147-A177-3AD203B41FA5}">
                      <a16:colId xmlns:a16="http://schemas.microsoft.com/office/drawing/2014/main" val="1707315739"/>
                    </a:ext>
                  </a:extLst>
                </a:gridCol>
              </a:tblGrid>
              <a:tr h="104489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2460306">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Tree>
    <p:extLst>
      <p:ext uri="{BB962C8B-B14F-4D97-AF65-F5344CB8AC3E}">
        <p14:creationId xmlns:p14="http://schemas.microsoft.com/office/powerpoint/2010/main" val="33620124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32398" y="2517431"/>
              <a:ext cx="12690440" cy="3998864"/>
            </a:xfrm>
            <a:prstGeom prst="rect">
              <a:avLst/>
            </a:prstGeom>
          </p:spPr>
          <p:txBody>
            <a:bodyPr wrap="square" lIns="0" tIns="0" rIns="0" bIns="0" rtlCol="0" anchor="t">
              <a:spAutoFit/>
            </a:bodyPr>
            <a:lstStyle/>
            <a:p>
              <a:pPr algn="just">
                <a:lnSpc>
                  <a:spcPct val="150000"/>
                </a:lnSpc>
                <a:spcBef>
                  <a:spcPts val="600"/>
                </a:spcBef>
                <a:spcAft>
                  <a:spcPts val="600"/>
                </a:spcAft>
              </a:pPr>
              <a:r>
                <a:rPr lang="da-DK"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 tranh, ta có thể làm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1.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thống kê được biểu diễn ở cột đầu tiên.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2.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Chọn biểu tượng để biểu diễn số liệu thống kê. Các biểu tượng đó được trình bày ở dòng cuối cùng.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3.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Số liệu thống kê theo tiêu chí của mỗi đối tượng thống kê được biểu diễn bằng các biểu tượng ở dòng tương ứng.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195472" y="1504771"/>
            <a:ext cx="3826689"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Kết</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luận</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196601634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831314" y="3848100"/>
            <a:ext cx="7769885" cy="4470198"/>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CỘT, BIỂU ĐỒ CỘT KÉP</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572000" y="179070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2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78003643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ounded Rectangle 21"/>
          <p:cNvSpPr/>
          <p:nvPr/>
        </p:nvSpPr>
        <p:spPr>
          <a:xfrm>
            <a:off x="862565" y="1122444"/>
            <a:ext cx="1748590" cy="121268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sp>
        <p:nvSpPr>
          <p:cNvPr id="4" name="TextBox 3">
            <a:extLst>
              <a:ext uri="{FF2B5EF4-FFF2-40B4-BE49-F238E27FC236}">
                <a16:creationId xmlns:a16="http://schemas.microsoft.com/office/drawing/2014/main" id="{20FFA4F7-63CB-F20F-D21C-2EDBD97862F4}"/>
              </a:ext>
            </a:extLst>
          </p:cNvPr>
          <p:cNvSpPr txBox="1"/>
          <p:nvPr/>
        </p:nvSpPr>
        <p:spPr>
          <a:xfrm>
            <a:off x="3032445" y="328789"/>
            <a:ext cx="13620639" cy="2378215"/>
          </a:xfrm>
          <a:prstGeom prst="rect">
            <a:avLst/>
          </a:prstGeom>
          <a:noFill/>
        </p:spPr>
        <p:txBody>
          <a:bodyPr wrap="square">
            <a:spAutoFit/>
          </a:bodyPr>
          <a:lstStyle/>
          <a:p>
            <a:pPr>
              <a:lnSpc>
                <a:spcPct val="20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trạm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Huế</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dương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a:t>
            </a:r>
            <a:endParaRPr lang="en-US" sz="4000" dirty="0"/>
          </a:p>
        </p:txBody>
      </p:sp>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3164942"/>
            <a:ext cx="6636063" cy="6007958"/>
          </a:xfrm>
          <a:prstGeom prst="rect">
            <a:avLst/>
          </a:prstGeom>
        </p:spPr>
      </p:pic>
      <p:sp>
        <p:nvSpPr>
          <p:cNvPr id="8" name="TextBox 7">
            <a:extLst>
              <a:ext uri="{FF2B5EF4-FFF2-40B4-BE49-F238E27FC236}">
                <a16:creationId xmlns:a16="http://schemas.microsoft.com/office/drawing/2014/main" id="{0E2A7C2E-8388-9770-B6FD-04F1163060DF}"/>
              </a:ext>
            </a:extLst>
          </p:cNvPr>
          <p:cNvSpPr txBox="1"/>
          <p:nvPr/>
        </p:nvSpPr>
        <p:spPr>
          <a:xfrm>
            <a:off x="732409" y="2953663"/>
            <a:ext cx="10095684" cy="6174126"/>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4000" dirty="0">
                <a:effectLst/>
                <a:latin typeface="Arial" panose="020B0604020202020204" pitchFamily="34" charset="0"/>
                <a:ea typeface="Calibri" panose="020F0502020204030204" pitchFamily="34" charset="0"/>
              </a:rPr>
              <a:t>b) </a:t>
            </a:r>
            <a:r>
              <a:rPr lang="en-US" sz="4000" dirty="0" err="1">
                <a:effectLst/>
                <a:latin typeface="Arial" panose="020B0604020202020204" pitchFamily="34" charset="0"/>
                <a:ea typeface="Calibri" panose="020F0502020204030204" pitchFamily="34" charset="0"/>
              </a:rPr>
              <a:t>Nêu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tiêu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tiêu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trục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nào</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32304332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ounded Rectangle 21"/>
          <p:cNvSpPr/>
          <p:nvPr/>
        </p:nvSpPr>
        <p:spPr>
          <a:xfrm>
            <a:off x="862565" y="1122444"/>
            <a:ext cx="1748590" cy="121268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sp>
        <p:nvSpPr>
          <p:cNvPr id="4" name="TextBox 3">
            <a:extLst>
              <a:ext uri="{FF2B5EF4-FFF2-40B4-BE49-F238E27FC236}">
                <a16:creationId xmlns:a16="http://schemas.microsoft.com/office/drawing/2014/main" id="{20FFA4F7-63CB-F20F-D21C-2EDBD97862F4}"/>
              </a:ext>
            </a:extLst>
          </p:cNvPr>
          <p:cNvSpPr txBox="1"/>
          <p:nvPr/>
        </p:nvSpPr>
        <p:spPr>
          <a:xfrm>
            <a:off x="3032445" y="328789"/>
            <a:ext cx="13620639" cy="2378215"/>
          </a:xfrm>
          <a:prstGeom prst="rect">
            <a:avLst/>
          </a:prstGeom>
          <a:noFill/>
        </p:spPr>
        <p:txBody>
          <a:bodyPr wrap="square">
            <a:spAutoFit/>
          </a:bodyPr>
          <a:lstStyle/>
          <a:p>
            <a:pPr>
              <a:lnSpc>
                <a:spcPct val="20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trạm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Huế</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dương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a:t>
            </a:r>
            <a:endParaRPr lang="en-US" sz="4000" dirty="0"/>
          </a:p>
        </p:txBody>
      </p:sp>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3164942"/>
            <a:ext cx="6636063" cy="6007958"/>
          </a:xfrm>
          <a:prstGeom prst="rect">
            <a:avLst/>
          </a:prstGeom>
        </p:spPr>
      </p:pic>
      <p:sp>
        <p:nvSpPr>
          <p:cNvPr id="8" name="TextBox 7">
            <a:extLst>
              <a:ext uri="{FF2B5EF4-FFF2-40B4-BE49-F238E27FC236}">
                <a16:creationId xmlns:a16="http://schemas.microsoft.com/office/drawing/2014/main" id="{0E2A7C2E-8388-9770-B6FD-04F1163060DF}"/>
              </a:ext>
            </a:extLst>
          </p:cNvPr>
          <p:cNvSpPr txBox="1"/>
          <p:nvPr/>
        </p:nvSpPr>
        <p:spPr>
          <a:xfrm>
            <a:off x="732409" y="2953663"/>
            <a:ext cx="10085146" cy="6276718"/>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4000" dirty="0">
                <a:effectLst/>
                <a:latin typeface="Arial" panose="020B0604020202020204" pitchFamily="34" charset="0"/>
                <a:ea typeface="Calibri" panose="020F0502020204030204" pitchFamily="34" charset="0"/>
              </a:rPr>
              <a:t>d) </a:t>
            </a:r>
            <a:r>
              <a:rPr lang="en-US" sz="4000" dirty="0" err="1">
                <a:effectLst/>
                <a:latin typeface="Arial" panose="020B0604020202020204" pitchFamily="34" charset="0"/>
                <a:ea typeface="Calibri" panose="020F0502020204030204" pitchFamily="34" charset="0"/>
              </a:rPr>
              <a:t>Lập</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dữ</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a:t>
            </a:r>
            <a:endParaRPr lang="en-US" sz="4000" dirty="0"/>
          </a:p>
        </p:txBody>
      </p:sp>
    </p:spTree>
    <p:extLst>
      <p:ext uri="{BB962C8B-B14F-4D97-AF65-F5344CB8AC3E}">
        <p14:creationId xmlns:p14="http://schemas.microsoft.com/office/powerpoint/2010/main" val="41579295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4935" y="2019300"/>
            <a:ext cx="7512545" cy="6801481"/>
          </a:xfrm>
          <a:prstGeom prst="rect">
            <a:avLst/>
          </a:prstGeom>
        </p:spPr>
      </p:pic>
      <p:sp>
        <p:nvSpPr>
          <p:cNvPr id="2" name="Rectangle 1">
            <a:extLst>
              <a:ext uri="{FF2B5EF4-FFF2-40B4-BE49-F238E27FC236}">
                <a16:creationId xmlns:a16="http://schemas.microsoft.com/office/drawing/2014/main" id="{44559222-482C-95CC-6894-80F19AC29274}"/>
              </a:ext>
            </a:extLst>
          </p:cNvPr>
          <p:cNvSpPr/>
          <p:nvPr/>
        </p:nvSpPr>
        <p:spPr>
          <a:xfrm>
            <a:off x="8496226" y="45167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5AF9B3-234C-37D6-164A-246ABA7E8871}"/>
              </a:ext>
            </a:extLst>
          </p:cNvPr>
          <p:cNvSpPr txBox="1"/>
          <p:nvPr/>
        </p:nvSpPr>
        <p:spPr>
          <a:xfrm>
            <a:off x="679862" y="1263446"/>
            <a:ext cx="9111911" cy="8687635"/>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sáu tháng cuối năm dương lịch: tháng 7, tháng 8, tháng 9, tháng 10, tháng 11, tháng 12.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trên lần lượt được biểu diễn ở trục nằm ngang.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b) Tiêu chí thống kê là lượng mưa (</a:t>
            </a:r>
            <a:r>
              <a:rPr lang="vi-VN" sz="4000" dirty="0" err="1">
                <a:effectLst/>
                <a:latin typeface="Arial" panose="020B0604020202020204" pitchFamily="34" charset="0"/>
                <a:ea typeface="Times New Roman" panose="02020603050405020304" pitchFamily="18" charset="0"/>
                <a:cs typeface="Times New Roman" panose="02020603050405020304" pitchFamily="18" charset="0"/>
              </a:rPr>
              <a:t>mm</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 của mỗi tháng.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vi-VN" sz="4000" kern="0" dirty="0">
                <a:effectLst/>
                <a:latin typeface="Arial" panose="020B0604020202020204" pitchFamily="34" charset="0"/>
                <a:ea typeface="Times New Roman" panose="02020603050405020304" pitchFamily="18" charset="0"/>
              </a:rPr>
              <a:t>Tiêu chí thống kê được biểu diễn ở trục thẳng đứng.</a:t>
            </a:r>
            <a:endParaRPr lang="en-US" sz="4000" dirty="0"/>
          </a:p>
        </p:txBody>
      </p:sp>
      <p:pic>
        <p:nvPicPr>
          <p:cNvPr id="3" name="Google Shape;219;p3">
            <a:extLst>
              <a:ext uri="{FF2B5EF4-FFF2-40B4-BE49-F238E27FC236}">
                <a16:creationId xmlns:a16="http://schemas.microsoft.com/office/drawing/2014/main" id="{F44563C8-23D7-48AE-C09C-AC6F94AD9365}"/>
              </a:ext>
            </a:extLst>
          </p:cNvPr>
          <p:cNvPicPr preferRelativeResize="0"/>
          <p:nvPr/>
        </p:nvPicPr>
        <p:blipFill rotWithShape="1">
          <a:blip r:embed="rId7">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5882338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3" name="Rectangle 12"/>
          <p:cNvSpPr/>
          <p:nvPr/>
        </p:nvSpPr>
        <p:spPr>
          <a:xfrm>
            <a:off x="6524090" y="240422"/>
            <a:ext cx="5439310" cy="1887696"/>
          </a:xfrm>
          <a:prstGeom prst="rect">
            <a:avLst/>
          </a:prstGeom>
        </p:spPr>
        <p:txBody>
          <a:bodyPr wrap="square">
            <a:spAutoFit/>
          </a:bodyPr>
          <a:lstStyle/>
          <a:p>
            <a:pPr marL="0" marR="0" lvl="0" indent="0" algn="ctr" defTabSz="914400" rtl="0" eaLnBrk="1" fontAlgn="auto" latinLnBrk="0" hangingPunct="1">
              <a:lnSpc>
                <a:spcPts val="13999"/>
              </a:lnSpc>
              <a:spcBef>
                <a:spcPts val="0"/>
              </a:spcBef>
              <a:spcAft>
                <a:spcPts val="0"/>
              </a:spcAft>
              <a:buClrTx/>
              <a:buSzTx/>
              <a:buFontTx/>
              <a:buNone/>
              <a:tabLst/>
              <a:defRPr/>
            </a:pPr>
            <a:r>
              <a:rPr kumimoji="0" lang="vi-VN" sz="7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KHỞI ĐỘNG</a:t>
            </a:r>
            <a:endParaRPr kumimoji="0" lang="en-US" sz="7000" b="1" i="0" u="none" strike="noStrike" kern="1200" cap="none" spc="0" normalizeH="0" baseline="0" noProof="0" dirty="0">
              <a:ln>
                <a:noFill/>
              </a:ln>
              <a:solidFill>
                <a:srgbClr val="C00000"/>
              </a:solidFill>
              <a:effectLst/>
              <a:uLnTx/>
              <a:uFillTx/>
              <a:latin typeface="Calibri"/>
              <a:ea typeface="+mn-ea"/>
              <a:cs typeface="+mn-cs"/>
            </a:endParaRPr>
          </a:p>
        </p:txBody>
      </p:sp>
      <p:sp>
        <p:nvSpPr>
          <p:cNvPr id="14" name="Rectangle 13"/>
          <p:cNvSpPr/>
          <p:nvPr/>
        </p:nvSpPr>
        <p:spPr>
          <a:xfrm>
            <a:off x="725906" y="2247900"/>
            <a:ext cx="16683788" cy="2094228"/>
          </a:xfrm>
          <a:prstGeom prst="rect">
            <a:avLst/>
          </a:prstGeom>
        </p:spPr>
        <p:txBody>
          <a:bodyPr wrap="square">
            <a:spAutoFit/>
          </a:bodyPr>
          <a:lstStyle/>
          <a:p>
            <a:pPr algn="just">
              <a:lnSpc>
                <a:spcPct val="175000"/>
              </a:lnSpc>
              <a:spcBef>
                <a:spcPts val="600"/>
              </a:spcBef>
              <a:spcAft>
                <a:spcPts val="600"/>
              </a:spcAft>
            </a:pPr>
            <a:r>
              <a:rPr lang="en-US" sz="4000" dirty="0">
                <a:latin typeface="Arial" panose="020B0604020202020204" pitchFamily="34" charset="0"/>
                <a:ea typeface="Calibri" panose="020F0502020204030204" pitchFamily="34" charset="0"/>
              </a:rPr>
              <a:t>Ở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lớp</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dưới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chúng</a:t>
            </a:r>
            <a:r>
              <a:rPr lang="en-US" sz="4000" dirty="0">
                <a:latin typeface="Arial" panose="020B0604020202020204" pitchFamily="34" charset="0"/>
                <a:ea typeface="Calibri" panose="020F0502020204030204" pitchFamily="34" charset="0"/>
              </a:rPr>
              <a:t> ta </a:t>
            </a:r>
            <a:r>
              <a:rPr lang="en-US" sz="4000" dirty="0" err="1">
                <a:latin typeface="Arial" panose="020B0604020202020204" pitchFamily="34" charset="0"/>
                <a:ea typeface="Calibri" panose="020F0502020204030204" pitchFamily="34" charset="0"/>
              </a:rPr>
              <a:t>đã</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làm</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quen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với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việc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phân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tích</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xử</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lí</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dữ</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được</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dạng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a:t>
            </a:r>
            <a:endPar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a:picLocks noChangeAspect="1"/>
          </p:cNvPicPr>
          <p:nvPr/>
        </p:nvPicPr>
        <p:blipFill>
          <a:blip r:embed="rId2"/>
          <a:stretch>
            <a:fillRect/>
          </a:stretch>
        </p:blipFill>
        <p:spPr>
          <a:xfrm rot="20790140" flipH="1">
            <a:off x="413120" y="318726"/>
            <a:ext cx="1911223" cy="1807287"/>
          </a:xfrm>
          <a:prstGeom prst="rect">
            <a:avLst/>
          </a:prstGeom>
        </p:spPr>
      </p:pic>
      <p:grpSp>
        <p:nvGrpSpPr>
          <p:cNvPr id="11" name="Group 2"/>
          <p:cNvGrpSpPr/>
          <p:nvPr/>
        </p:nvGrpSpPr>
        <p:grpSpPr>
          <a:xfrm rot="5400000">
            <a:off x="7714514" y="-285014"/>
            <a:ext cx="1867726" cy="20649554"/>
            <a:chOff x="0" y="0"/>
            <a:chExt cx="1968665" cy="2801818"/>
          </a:xfrm>
        </p:grpSpPr>
        <p:sp>
          <p:nvSpPr>
            <p:cNvPr id="12"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6"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pic>
        <p:nvPicPr>
          <p:cNvPr id="2" name="Picture 1">
            <a:extLst>
              <a:ext uri="{FF2B5EF4-FFF2-40B4-BE49-F238E27FC236}">
                <a16:creationId xmlns:a16="http://schemas.microsoft.com/office/drawing/2014/main" id="{D43895F1-4C83-4B6A-5195-D41E729E08D7}"/>
              </a:ext>
            </a:extLst>
          </p:cNvPr>
          <p:cNvPicPr>
            <a:picLocks noChangeAspect="1"/>
          </p:cNvPicPr>
          <p:nvPr/>
        </p:nvPicPr>
        <p:blipFill>
          <a:blip r:embed="rId3"/>
          <a:stretch>
            <a:fillRect/>
          </a:stretch>
        </p:blipFill>
        <p:spPr>
          <a:xfrm>
            <a:off x="-838200" y="5944873"/>
            <a:ext cx="7059779" cy="3971127"/>
          </a:xfrm>
          <a:prstGeom prst="rect">
            <a:avLst/>
          </a:prstGeom>
        </p:spPr>
      </p:pic>
      <p:sp>
        <p:nvSpPr>
          <p:cNvPr id="3" name="Thought Bubble: Cloud 2">
            <a:extLst>
              <a:ext uri="{FF2B5EF4-FFF2-40B4-BE49-F238E27FC236}">
                <a16:creationId xmlns:a16="http://schemas.microsoft.com/office/drawing/2014/main" id="{5CF30882-1CE1-A992-2B4B-EA439676D112}"/>
              </a:ext>
            </a:extLst>
          </p:cNvPr>
          <p:cNvSpPr/>
          <p:nvPr/>
        </p:nvSpPr>
        <p:spPr>
          <a:xfrm>
            <a:off x="4038600" y="5128716"/>
            <a:ext cx="13716000" cy="2681345"/>
          </a:xfrm>
          <a:prstGeom prst="cloudCallout">
            <a:avLst>
              <a:gd name="adj1" fmla="val -50082"/>
              <a:gd name="adj2" fmla="val 44754"/>
            </a:avLst>
          </a:prstGeom>
          <a:ln w="3175"/>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4000" kern="100">
                <a:latin typeface="Arial" panose="020B0604020202020204" pitchFamily="34" charset="0"/>
                <a:ea typeface="Calibri" panose="020F0502020204030204" pitchFamily="34" charset="0"/>
                <a:cs typeface="Times New Roman" panose="02020603050405020304" pitchFamily="18" charset="0"/>
              </a:rPr>
              <a:t>Làm thế nào để mô tả và biểu diễn dữ liệu trên các bảng, biểu đồ?</a:t>
            </a:r>
            <a:endParaRPr lang="en-US" sz="4000"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4" name="Google Shape;219;p3">
            <a:extLst>
              <a:ext uri="{FF2B5EF4-FFF2-40B4-BE49-F238E27FC236}">
                <a16:creationId xmlns:a16="http://schemas.microsoft.com/office/drawing/2014/main" id="{6498E3A3-0D1F-1C42-C2B1-165DEA348C93}"/>
              </a:ext>
            </a:extLst>
          </p:cNvPr>
          <p:cNvPicPr preferRelativeResize="0"/>
          <p:nvPr/>
        </p:nvPicPr>
        <p:blipFill rotWithShape="1">
          <a:blip r:embed="rId4">
            <a:alphaModFix/>
          </a:blip>
          <a:srcRect/>
          <a:stretch/>
        </p:blipFill>
        <p:spPr>
          <a:xfrm>
            <a:off x="15572872" y="8596649"/>
            <a:ext cx="2593489" cy="750988"/>
          </a:xfrm>
          <a:prstGeom prst="rect">
            <a:avLst/>
          </a:prstGeom>
          <a:noFill/>
          <a:ln>
            <a:noFill/>
          </a:ln>
        </p:spPr>
      </p:pic>
    </p:spTree>
    <p:extLst>
      <p:ext uri="{BB962C8B-B14F-4D97-AF65-F5344CB8AC3E}">
        <p14:creationId xmlns:p14="http://schemas.microsoft.com/office/powerpoint/2010/main" val="92674214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5264" y="1375074"/>
            <a:ext cx="6668480" cy="6037307"/>
          </a:xfrm>
          <a:prstGeom prst="rect">
            <a:avLst/>
          </a:prstGeom>
        </p:spPr>
      </p:pic>
      <p:sp>
        <p:nvSpPr>
          <p:cNvPr id="2" name="Rectangle 1">
            <a:extLst>
              <a:ext uri="{FF2B5EF4-FFF2-40B4-BE49-F238E27FC236}">
                <a16:creationId xmlns:a16="http://schemas.microsoft.com/office/drawing/2014/main" id="{44559222-482C-95CC-6894-80F19AC29274}"/>
              </a:ext>
            </a:extLst>
          </p:cNvPr>
          <p:cNvSpPr/>
          <p:nvPr/>
        </p:nvSpPr>
        <p:spPr>
          <a:xfrm>
            <a:off x="8496226" y="45167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5AF9B3-234C-37D6-164A-246ABA7E8871}"/>
              </a:ext>
            </a:extLst>
          </p:cNvPr>
          <p:cNvSpPr txBox="1"/>
          <p:nvPr/>
        </p:nvSpPr>
        <p:spPr>
          <a:xfrm>
            <a:off x="570520" y="1732281"/>
            <a:ext cx="9525073" cy="5674951"/>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 Số liệu thống kê theo tiêu chí của mỗi đối tượng thống kê lần lượt được biểu diễn bởi chiều cao của những hình chữ nhật cách đều nhau, có cùng chiều rộng.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d) Bảng thống kê biểu diễn các dữ liệu thống kê nêu trong biểu đồ cột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AFF0BE8-14E2-F4BB-8ADE-C629D0137CD7}"/>
              </a:ext>
            </a:extLst>
          </p:cNvPr>
          <p:cNvPicPr>
            <a:picLocks noChangeAspect="1"/>
          </p:cNvPicPr>
          <p:nvPr/>
        </p:nvPicPr>
        <p:blipFill>
          <a:blip r:embed="rId7"/>
          <a:stretch>
            <a:fillRect/>
          </a:stretch>
        </p:blipFill>
        <p:spPr>
          <a:xfrm>
            <a:off x="2602129" y="7549732"/>
            <a:ext cx="11788193" cy="2591603"/>
          </a:xfrm>
          <a:prstGeom prst="rect">
            <a:avLst/>
          </a:prstGeom>
        </p:spPr>
      </p:pic>
    </p:spTree>
    <p:extLst>
      <p:ext uri="{BB962C8B-B14F-4D97-AF65-F5344CB8AC3E}">
        <p14:creationId xmlns:p14="http://schemas.microsoft.com/office/powerpoint/2010/main" val="10148100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795415" y="2286248"/>
              <a:ext cx="12690440" cy="4364514"/>
            </a:xfrm>
            <a:prstGeom prst="rect">
              <a:avLst/>
            </a:prstGeom>
          </p:spPr>
          <p:txBody>
            <a:bodyPr wrap="square" lIns="0" tIns="0" rIns="0" bIns="0" rtlCol="0" anchor="t">
              <a:spAutoFit/>
            </a:bodyPr>
            <a:lstStyle/>
            <a:p>
              <a:pPr algn="just">
                <a:lnSpc>
                  <a:spcPct val="20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 cột, ta có thể làm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225928" y="1067330"/>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Ghi</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312851441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723900"/>
            <a:ext cx="15837173" cy="8971002"/>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057399" y="2908850"/>
            <a:ext cx="14173199" cy="5582620"/>
          </a:xfrm>
          <a:prstGeom prst="rect">
            <a:avLst/>
          </a:prstGeom>
        </p:spPr>
        <p:txBody>
          <a:bodyPr wrap="square" lIns="0" tIns="0" rIns="0" bIns="0" rtlCol="0" anchor="t">
            <a:spAutoFit/>
          </a:bodyPr>
          <a:lstStyle/>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những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chữ</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nhật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cùng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rộng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hiện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thiện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225928" y="1067330"/>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Ghi</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24381616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687799" y="9012839"/>
            <a:ext cx="1690719" cy="1473381"/>
          </a:xfrm>
          <a:prstGeom prst="rect">
            <a:avLst/>
          </a:prstGeom>
        </p:spPr>
      </p:pic>
      <p:sp>
        <p:nvSpPr>
          <p:cNvPr id="9" name="Horizontal Scroll 8"/>
          <p:cNvSpPr/>
          <p:nvPr/>
        </p:nvSpPr>
        <p:spPr>
          <a:xfrm>
            <a:off x="7920528" y="305830"/>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11" name="TextBox 10"/>
          <p:cNvSpPr txBox="1"/>
          <p:nvPr/>
        </p:nvSpPr>
        <p:spPr>
          <a:xfrm>
            <a:off x="1023551" y="1274161"/>
            <a:ext cx="16240897" cy="8738931"/>
          </a:xfrm>
          <a:prstGeom prst="rect">
            <a:avLst/>
          </a:prstGeom>
          <a:noFill/>
        </p:spPr>
        <p:txBody>
          <a:bodyPr wrap="square" rtlCol="0">
            <a:spAutoFit/>
          </a:bodyPr>
          <a:lstStyle/>
          <a:p>
            <a:pPr algn="just">
              <a:lnSpc>
                <a:spcPct val="200000"/>
              </a:lnSpc>
              <a:spcAft>
                <a:spcPts val="800"/>
              </a:spcAft>
            </a:pPr>
            <a:r>
              <a:rPr lang="en-US" sz="4000" kern="100" dirty="0" err="1">
                <a:latin typeface="Arial" panose="020B0604020202020204" pitchFamily="34" charset="0"/>
                <a:ea typeface="Calibri" panose="020F0502020204030204" pitchFamily="34" charset="0"/>
                <a:cs typeface="Times New Roman" panose="02020603050405020304" pitchFamily="18" charset="0"/>
              </a:rPr>
              <a:t>Dựa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theo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Tổ</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chức</a:t>
            </a:r>
            <a:r>
              <a:rPr lang="en-US" sz="4000" kern="100" dirty="0">
                <a:latin typeface="Arial" panose="020B0604020202020204" pitchFamily="34" charset="0"/>
                <a:ea typeface="Calibri" panose="020F0502020204030204" pitchFamily="34" charset="0"/>
                <a:cs typeface="Times New Roman" panose="02020603050405020304" pitchFamily="18" charset="0"/>
              </a:rPr>
              <a:t> Y </a:t>
            </a:r>
            <a:r>
              <a:rPr lang="en-US" sz="4000" kern="100" dirty="0" err="1">
                <a:latin typeface="Arial" panose="020B0604020202020204" pitchFamily="34" charset="0"/>
                <a:ea typeface="Calibri" panose="020F0502020204030204" pitchFamily="34" charset="0"/>
                <a:cs typeface="Times New Roman" panose="02020603050405020304" pitchFamily="18" charset="0"/>
              </a:rPr>
              <a:t>tế</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Thế</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giới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bạn</a:t>
            </a:r>
            <a:r>
              <a:rPr lang="en-US" sz="4000" kern="100" dirty="0">
                <a:latin typeface="Arial" panose="020B0604020202020204" pitchFamily="34" charset="0"/>
                <a:ea typeface="Calibri" panose="020F0502020204030204" pitchFamily="34" charset="0"/>
                <a:cs typeface="Times New Roman" panose="02020603050405020304" pitchFamily="18" charset="0"/>
              </a:rPr>
              <a:t> An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tuổi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thọ</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trung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2019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dân</a:t>
            </a:r>
            <a:r>
              <a:rPr lang="en-US" sz="4000" kern="100" dirty="0">
                <a:latin typeface="Arial" panose="020B0604020202020204" pitchFamily="34" charset="0"/>
                <a:ea typeface="Calibri" panose="020F0502020204030204" pitchFamily="34" charset="0"/>
                <a:cs typeface="Times New Roman" panose="02020603050405020304" pitchFamily="18" charset="0"/>
              </a:rPr>
              <a:t> Indonesia, Myanmar, Thái Lan,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Việt</a:t>
            </a:r>
            <a:r>
              <a:rPr lang="en-US" sz="4000" kern="100" dirty="0">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lần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là</a:t>
            </a:r>
            <a:r>
              <a:rPr lang="en-US" sz="4000" kern="100" dirty="0">
                <a:latin typeface="Arial" panose="020B0604020202020204" pitchFamily="34" charset="0"/>
                <a:ea typeface="Calibri" panose="020F0502020204030204" pitchFamily="34" charset="0"/>
                <a:cs typeface="Times New Roman" panose="02020603050405020304" pitchFamily="18" charset="0"/>
              </a:rPr>
              <a:t>: 71,3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69,1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932,4 </a:t>
            </a:r>
            <a:r>
              <a:rPr lang="en-US" sz="4000" kern="100" dirty="0" err="1">
                <a:latin typeface="Arial" panose="020B0604020202020204" pitchFamily="34" charset="0"/>
                <a:ea typeface="Calibri" panose="020F0502020204030204" pitchFamily="34" charset="0"/>
                <a:cs typeface="Times New Roman" panose="02020603050405020304" pitchFamily="18" charset="0"/>
              </a:rPr>
              <a:t>tháng</a:t>
            </a:r>
            <a:r>
              <a:rPr lang="en-US" sz="4000" kern="100" dirty="0">
                <a:latin typeface="Arial" panose="020B0604020202020204" pitchFamily="34" charset="0"/>
                <a:ea typeface="Calibri" panose="020F0502020204030204" pitchFamily="34" charset="0"/>
                <a:cs typeface="Times New Roman" panose="02020603050405020304" pitchFamily="18" charset="0"/>
              </a:rPr>
              <a:t>; 75,4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latin typeface="Arial" panose="020B0604020202020204" pitchFamily="34" charset="0"/>
                <a:ea typeface="Calibri" panose="020F0502020204030204" pitchFamily="34" charset="0"/>
                <a:cs typeface="Times New Roman" panose="02020603050405020304" pitchFamily="18" charset="0"/>
              </a:rPr>
              <a:t>Nếu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vẽ</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đồ</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diễn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thì</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nào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viết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chưa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hợp</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lí</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Viết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lại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dãy</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rồi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lập</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bảng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và</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vẽ</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đồ</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diễn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rot="17905500">
            <a:off x="16907144" y="-149254"/>
            <a:ext cx="2218262" cy="1820520"/>
          </a:xfrm>
          <a:prstGeom prst="rect">
            <a:avLst/>
          </a:prstGeom>
        </p:spPr>
      </p:pic>
    </p:spTree>
    <p:extLst>
      <p:ext uri="{BB962C8B-B14F-4D97-AF65-F5344CB8AC3E}">
        <p14:creationId xmlns:p14="http://schemas.microsoft.com/office/powerpoint/2010/main" val="332136198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3" name="TextBox 2">
            <a:extLst>
              <a:ext uri="{FF2B5EF4-FFF2-40B4-BE49-F238E27FC236}">
                <a16:creationId xmlns:a16="http://schemas.microsoft.com/office/drawing/2014/main" id="{CFA80C6D-5771-0374-98C2-9DF18EEBCD5F}"/>
              </a:ext>
            </a:extLst>
          </p:cNvPr>
          <p:cNvSpPr txBox="1"/>
          <p:nvPr/>
        </p:nvSpPr>
        <p:spPr>
          <a:xfrm>
            <a:off x="1440640" y="2056437"/>
            <a:ext cx="15406719" cy="6174126"/>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Nếu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932,4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hợp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Indonesia, Myanmar, Thái Lan,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71,3; 69,1; 77,7; 75,4.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0779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2" name="Rectangle 1">
            <a:extLst>
              <a:ext uri="{FF2B5EF4-FFF2-40B4-BE49-F238E27FC236}">
                <a16:creationId xmlns:a16="http://schemas.microsoft.com/office/drawing/2014/main" id="{0970EAE8-70D3-50A0-7A19-896BEC25C6D4}"/>
              </a:ext>
            </a:extLst>
          </p:cNvPr>
          <p:cNvSpPr/>
          <p:nvPr/>
        </p:nvSpPr>
        <p:spPr>
          <a:xfrm>
            <a:off x="2467991" y="1679766"/>
            <a:ext cx="13345978"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như</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sau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4)</a:t>
            </a:r>
            <a:endParaRPr lang="vi-VN" sz="3900" dirty="0">
              <a:solidFill>
                <a:prstClr val="black"/>
              </a:solidFill>
              <a:cs typeface="Arial" panose="020B0604020202020204" pitchFamily="34" charset="0"/>
            </a:endParaRPr>
          </a:p>
        </p:txBody>
      </p:sp>
      <p:graphicFrame>
        <p:nvGraphicFramePr>
          <p:cNvPr id="7" name="Table 6">
            <a:extLst>
              <a:ext uri="{FF2B5EF4-FFF2-40B4-BE49-F238E27FC236}">
                <a16:creationId xmlns:a16="http://schemas.microsoft.com/office/drawing/2014/main" id="{56641F24-08E2-9AA1-60A3-D681B5D2EC0D}"/>
              </a:ext>
            </a:extLst>
          </p:cNvPr>
          <p:cNvGraphicFramePr>
            <a:graphicFrameLocks noGrp="1"/>
          </p:cNvGraphicFramePr>
          <p:nvPr>
            <p:extLst>
              <p:ext uri="{D42A27DB-BD31-4B8C-83A1-F6EECF244321}">
                <p14:modId xmlns:p14="http://schemas.microsoft.com/office/powerpoint/2010/main" val="2204005426"/>
              </p:ext>
            </p:extLst>
          </p:nvPr>
        </p:nvGraphicFramePr>
        <p:xfrm>
          <a:off x="794946" y="3228019"/>
          <a:ext cx="16692069" cy="5340524"/>
        </p:xfrm>
        <a:graphic>
          <a:graphicData uri="http://schemas.openxmlformats.org/drawingml/2006/table">
            <a:tbl>
              <a:tblPr firstRow="1" firstCol="1" bandRow="1"/>
              <a:tblGrid>
                <a:gridCol w="6341294">
                  <a:extLst>
                    <a:ext uri="{9D8B030D-6E8A-4147-A177-3AD203B41FA5}">
                      <a16:colId xmlns:a16="http://schemas.microsoft.com/office/drawing/2014/main" val="2560790019"/>
                    </a:ext>
                  </a:extLst>
                </a:gridCol>
                <a:gridCol w="2743200">
                  <a:extLst>
                    <a:ext uri="{9D8B030D-6E8A-4147-A177-3AD203B41FA5}">
                      <a16:colId xmlns:a16="http://schemas.microsoft.com/office/drawing/2014/main" val="1902921999"/>
                    </a:ext>
                  </a:extLst>
                </a:gridCol>
                <a:gridCol w="2362200">
                  <a:extLst>
                    <a:ext uri="{9D8B030D-6E8A-4147-A177-3AD203B41FA5}">
                      <a16:colId xmlns:a16="http://schemas.microsoft.com/office/drawing/2014/main" val="2064447713"/>
                    </a:ext>
                  </a:extLst>
                </a:gridCol>
                <a:gridCol w="2690541">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2670262">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                 Nước </a:t>
                      </a:r>
                    </a:p>
                    <a:p>
                      <a:pPr algn="just">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Tuổi thọ trung bình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Indonesia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Myanmar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Thái Lan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Việt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2670262">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Tuổi thọ trung bình</a:t>
                      </a:r>
                    </a:p>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(đơn vị: năm)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71,3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69,1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77,7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Body)"/>
                          <a:ea typeface="Calibri" panose="020F0502020204030204" pitchFamily="34" charset="0"/>
                          <a:cs typeface="Times New Roman" panose="02020603050405020304" pitchFamily="18" charset="0"/>
                        </a:rPr>
                        <a:t>75,4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5C0C044A-D820-E45A-349B-75EEAF686C73}"/>
              </a:ext>
            </a:extLst>
          </p:cNvPr>
          <p:cNvSpPr txBox="1"/>
          <p:nvPr/>
        </p:nvSpPr>
        <p:spPr>
          <a:xfrm>
            <a:off x="8031962" y="8933278"/>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4</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oogle Shape;219;p3">
            <a:extLst>
              <a:ext uri="{FF2B5EF4-FFF2-40B4-BE49-F238E27FC236}">
                <a16:creationId xmlns:a16="http://schemas.microsoft.com/office/drawing/2014/main" id="{41C89FDD-4828-672B-7080-3CA63FFC42A0}"/>
              </a:ext>
            </a:extLst>
          </p:cNvPr>
          <p:cNvPicPr preferRelativeResize="0"/>
          <p:nvPr/>
        </p:nvPicPr>
        <p:blipFill rotWithShape="1">
          <a:blip r:embed="rId4">
            <a:alphaModFix/>
          </a:blip>
          <a:srcRect/>
          <a:stretch/>
        </p:blipFill>
        <p:spPr>
          <a:xfrm>
            <a:off x="381000" y="9336020"/>
            <a:ext cx="2593489" cy="750988"/>
          </a:xfrm>
          <a:prstGeom prst="rect">
            <a:avLst/>
          </a:prstGeom>
          <a:noFill/>
          <a:ln>
            <a:noFill/>
          </a:ln>
        </p:spPr>
      </p:pic>
    </p:spTree>
    <p:extLst>
      <p:ext uri="{BB962C8B-B14F-4D97-AF65-F5344CB8AC3E}">
        <p14:creationId xmlns:p14="http://schemas.microsoft.com/office/powerpoint/2010/main" val="37103925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2" name="Rectangle 1">
            <a:extLst>
              <a:ext uri="{FF2B5EF4-FFF2-40B4-BE49-F238E27FC236}">
                <a16:creationId xmlns:a16="http://schemas.microsoft.com/office/drawing/2014/main" id="{0970EAE8-70D3-50A0-7A19-896BEC25C6D4}"/>
              </a:ext>
            </a:extLst>
          </p:cNvPr>
          <p:cNvSpPr/>
          <p:nvPr/>
        </p:nvSpPr>
        <p:spPr>
          <a:xfrm>
            <a:off x="2625130" y="845696"/>
            <a:ext cx="13345978"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cột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như</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sau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Hình</a:t>
            </a:r>
            <a:r>
              <a:rPr lang="en-US" sz="4000" dirty="0">
                <a:latin typeface="Arial" panose="020B0604020202020204" pitchFamily="34" charset="0"/>
                <a:ea typeface="Calibri" panose="020F0502020204030204" pitchFamily="34" charset="0"/>
              </a:rPr>
              <a:t> 3)</a:t>
            </a:r>
            <a:endParaRPr lang="vi-VN" sz="3900" dirty="0">
              <a:solidFill>
                <a:prstClr val="black"/>
              </a:solidFill>
              <a:cs typeface="Arial" panose="020B0604020202020204" pitchFamily="34" charset="0"/>
            </a:endParaRPr>
          </a:p>
        </p:txBody>
      </p:sp>
      <p:pic>
        <p:nvPicPr>
          <p:cNvPr id="4" name="Picture 3">
            <a:extLst>
              <a:ext uri="{FF2B5EF4-FFF2-40B4-BE49-F238E27FC236}">
                <a16:creationId xmlns:a16="http://schemas.microsoft.com/office/drawing/2014/main" id="{AFB10A96-99F3-7F7D-5318-6A71DD722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463" y="2171700"/>
            <a:ext cx="10009074" cy="7594095"/>
          </a:xfrm>
          <a:prstGeom prst="rect">
            <a:avLst/>
          </a:prstGeom>
        </p:spPr>
      </p:pic>
    </p:spTree>
    <p:extLst>
      <p:ext uri="{BB962C8B-B14F-4D97-AF65-F5344CB8AC3E}">
        <p14:creationId xmlns:p14="http://schemas.microsoft.com/office/powerpoint/2010/main" val="3325835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1" name="Rounded Rectangle 20"/>
          <p:cNvSpPr/>
          <p:nvPr/>
        </p:nvSpPr>
        <p:spPr>
          <a:xfrm>
            <a:off x="355695" y="1711272"/>
            <a:ext cx="3581400" cy="1769443"/>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a:t>
            </a:r>
          </a:p>
        </p:txBody>
      </p:sp>
      <p:sp>
        <p:nvSpPr>
          <p:cNvPr id="14" name="Rectangle 13"/>
          <p:cNvSpPr/>
          <p:nvPr/>
        </p:nvSpPr>
        <p:spPr>
          <a:xfrm>
            <a:off x="908556" y="5610574"/>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9" name="TextBox 8"/>
          <p:cNvSpPr txBox="1"/>
          <p:nvPr/>
        </p:nvSpPr>
        <p:spPr>
          <a:xfrm>
            <a:off x="4085376" y="444731"/>
            <a:ext cx="13335000" cy="4302524"/>
          </a:xfrm>
          <a:prstGeom prst="rect">
            <a:avLst/>
          </a:prstGeom>
          <a:noFill/>
        </p:spPr>
        <p:txBody>
          <a:bodyPr wrap="square" rtlCol="0">
            <a:spAutoFit/>
          </a:bodyPr>
          <a:lstStyle/>
          <a:p>
            <a:pPr algn="just" defTabSz="3657600">
              <a:lnSpc>
                <a:spcPct val="140000"/>
              </a:lnSpc>
              <a:buClr>
                <a:srgbClr val="2D1549"/>
              </a:buClr>
              <a:buSzPts val="1100"/>
              <a:defRPr/>
            </a:pPr>
            <a:r>
              <a:rPr lang="en-US" sz="4000" dirty="0">
                <a:latin typeface="Arial" panose="020B0604020202020204" pitchFamily="34" charset="0"/>
                <a:ea typeface="Calibri" panose="020F0502020204030204" pitchFamily="34" charset="0"/>
              </a:rPr>
              <a:t>Theo </a:t>
            </a:r>
            <a:r>
              <a:rPr lang="en-US" sz="4000" dirty="0" err="1">
                <a:latin typeface="Arial" panose="020B0604020202020204" pitchFamily="34" charset="0"/>
                <a:ea typeface="Calibri" panose="020F0502020204030204" pitchFamily="34" charset="0"/>
              </a:rPr>
              <a:t>Báo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tổng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điều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tra</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năm</a:t>
            </a:r>
            <a:r>
              <a:rPr lang="en-US" sz="4000" dirty="0">
                <a:latin typeface="Arial" panose="020B0604020202020204" pitchFamily="34" charset="0"/>
                <a:ea typeface="Calibri" panose="020F0502020204030204" pitchFamily="34" charset="0"/>
              </a:rPr>
              <a:t> 2019, </a:t>
            </a:r>
            <a:r>
              <a:rPr lang="en-US" sz="4000" dirty="0" err="1">
                <a:latin typeface="Arial" panose="020B0604020202020204" pitchFamily="34" charset="0"/>
                <a:ea typeface="Calibri" panose="020F0502020204030204" pitchFamily="34" charset="0"/>
              </a:rPr>
              <a:t>mật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độ</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người</a:t>
            </a:r>
            <a:r>
              <a:rPr lang="en-US" sz="4000" dirty="0">
                <a:latin typeface="Arial" panose="020B0604020202020204" pitchFamily="34" charset="0"/>
                <a:ea typeface="Calibri" panose="020F0502020204030204" pitchFamily="34" charset="0"/>
              </a:rPr>
              <a:t>/km</a:t>
            </a:r>
            <a:r>
              <a:rPr lang="en-US" sz="4000" baseline="30000" dirty="0">
                <a:latin typeface="Arial" panose="020B0604020202020204" pitchFamily="34" charset="0"/>
                <a:ea typeface="Calibri" panose="020F0502020204030204" pitchFamily="34" charset="0"/>
              </a:rPr>
              <a:t>2</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Đồng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bằng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sông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Bắc</a:t>
            </a:r>
            <a:r>
              <a:rPr lang="en-US" sz="4000" dirty="0">
                <a:latin typeface="Arial" panose="020B0604020202020204" pitchFamily="34" charset="0"/>
                <a:ea typeface="Calibri" panose="020F0502020204030204" pitchFamily="34" charset="0"/>
              </a:rPr>
              <a:t> Trung </a:t>
            </a:r>
            <a:r>
              <a:rPr lang="en-US" sz="4000" dirty="0" err="1">
                <a:latin typeface="Arial" panose="020B0604020202020204" pitchFamily="34" charset="0"/>
                <a:ea typeface="Calibri" panose="020F0502020204030204" pitchFamily="34" charset="0"/>
              </a:rPr>
              <a:t>Bộ</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Duyên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hải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miền</a:t>
            </a:r>
            <a:r>
              <a:rPr lang="en-US" sz="4000" dirty="0">
                <a:latin typeface="Arial" panose="020B0604020202020204" pitchFamily="34" charset="0"/>
                <a:ea typeface="Calibri" panose="020F0502020204030204" pitchFamily="34" charset="0"/>
              </a:rPr>
              <a:t> Trung, </a:t>
            </a:r>
            <a:r>
              <a:rPr lang="en-US" sz="4000" dirty="0" err="1">
                <a:latin typeface="Arial" panose="020B0604020202020204" pitchFamily="34" charset="0"/>
                <a:ea typeface="Calibri" panose="020F0502020204030204" pitchFamily="34" charset="0"/>
              </a:rPr>
              <a:t>Đồng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bằng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sông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Cửu</a:t>
            </a:r>
            <a:r>
              <a:rPr lang="en-US" sz="4000" dirty="0">
                <a:latin typeface="Arial" panose="020B0604020202020204" pitchFamily="34" charset="0"/>
                <a:ea typeface="Calibri" panose="020F0502020204030204" pitchFamily="34" charset="0"/>
              </a:rPr>
              <a:t> Long </a:t>
            </a:r>
            <a:r>
              <a:rPr lang="en-US" sz="4000" dirty="0" err="1">
                <a:latin typeface="Arial" panose="020B0604020202020204" pitchFamily="34" charset="0"/>
                <a:ea typeface="Calibri" panose="020F0502020204030204" pitchFamily="34" charset="0"/>
              </a:rPr>
              <a:t>lần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lượt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là</a:t>
            </a:r>
            <a:r>
              <a:rPr lang="en-US" sz="4000" dirty="0">
                <a:latin typeface="Arial" panose="020B0604020202020204" pitchFamily="34" charset="0"/>
                <a:ea typeface="Calibri" panose="020F0502020204030204" pitchFamily="34" charset="0"/>
              </a:rPr>
              <a:t>: 1 060; 211; 423. </a:t>
            </a:r>
            <a:r>
              <a:rPr lang="en-US" sz="4000" dirty="0" err="1">
                <a:latin typeface="Arial" panose="020B0604020202020204" pitchFamily="34" charset="0"/>
                <a:ea typeface="Calibri" panose="020F0502020204030204" pitchFamily="34" charset="0"/>
              </a:rPr>
              <a:t>Lập</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vẽ</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cột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a:t>
            </a:r>
            <a:endParaRPr lang="vi-VN" sz="3800" i="1" dirty="0">
              <a:solidFill>
                <a:sysClr val="windowText" lastClr="000000"/>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2"/>
          <a:stretch>
            <a:fillRect/>
          </a:stretch>
        </p:blipFill>
        <p:spPr>
          <a:xfrm>
            <a:off x="134871" y="8423720"/>
            <a:ext cx="1547371" cy="1929164"/>
          </a:xfrm>
          <a:prstGeom prst="rect">
            <a:avLst/>
          </a:prstGeom>
        </p:spPr>
      </p:pic>
      <p:sp>
        <p:nvSpPr>
          <p:cNvPr id="5" name="TextBox 4">
            <a:extLst>
              <a:ext uri="{FF2B5EF4-FFF2-40B4-BE49-F238E27FC236}">
                <a16:creationId xmlns:a16="http://schemas.microsoft.com/office/drawing/2014/main" id="{4B4FBAB1-7CC8-0F05-83F5-E2B645CC6FAB}"/>
              </a:ext>
            </a:extLst>
          </p:cNvPr>
          <p:cNvSpPr txBox="1"/>
          <p:nvPr/>
        </p:nvSpPr>
        <p:spPr>
          <a:xfrm>
            <a:off x="2590800" y="5610574"/>
            <a:ext cx="9144000" cy="707886"/>
          </a:xfrm>
          <a:prstGeom prst="rect">
            <a:avLst/>
          </a:prstGeom>
          <a:noFill/>
        </p:spPr>
        <p:txBody>
          <a:bodyPr wrap="square">
            <a:spAutoFit/>
          </a:bodyPr>
          <a:lstStyle/>
          <a:p>
            <a:r>
              <a:rPr lang="vi-VN" sz="4000" kern="0" dirty="0">
                <a:effectLst/>
                <a:latin typeface="Arial" panose="020B0604020202020204" pitchFamily="34" charset="0"/>
                <a:ea typeface="Times New Roman" panose="02020603050405020304" pitchFamily="18" charset="0"/>
              </a:rPr>
              <a:t>Bảng thống kê biểu diễn các số liệu là</a:t>
            </a:r>
            <a:endParaRPr lang="en-US" sz="4000" dirty="0"/>
          </a:p>
        </p:txBody>
      </p:sp>
      <p:pic>
        <p:nvPicPr>
          <p:cNvPr id="6" name="Picture 5">
            <a:extLst>
              <a:ext uri="{FF2B5EF4-FFF2-40B4-BE49-F238E27FC236}">
                <a16:creationId xmlns:a16="http://schemas.microsoft.com/office/drawing/2014/main" id="{89634F48-766B-74C1-B858-F26C0B5946B3}"/>
              </a:ext>
            </a:extLst>
          </p:cNvPr>
          <p:cNvPicPr>
            <a:picLocks noChangeAspect="1"/>
          </p:cNvPicPr>
          <p:nvPr/>
        </p:nvPicPr>
        <p:blipFill>
          <a:blip r:embed="rId3"/>
          <a:stretch>
            <a:fillRect/>
          </a:stretch>
        </p:blipFill>
        <p:spPr>
          <a:xfrm>
            <a:off x="2590800" y="6790840"/>
            <a:ext cx="15213058" cy="3204972"/>
          </a:xfrm>
          <a:prstGeom prst="rect">
            <a:avLst/>
          </a:prstGeom>
        </p:spPr>
      </p:pic>
    </p:spTree>
    <p:extLst>
      <p:ext uri="{BB962C8B-B14F-4D97-AF65-F5344CB8AC3E}">
        <p14:creationId xmlns:p14="http://schemas.microsoft.com/office/powerpoint/2010/main" val="11826112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p:bldP spid="9"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4" name="Rectangle 13"/>
          <p:cNvSpPr/>
          <p:nvPr/>
        </p:nvSpPr>
        <p:spPr>
          <a:xfrm>
            <a:off x="786712" y="952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pic>
        <p:nvPicPr>
          <p:cNvPr id="15" name="Picture 14"/>
          <p:cNvPicPr>
            <a:picLocks noChangeAspect="1"/>
          </p:cNvPicPr>
          <p:nvPr/>
        </p:nvPicPr>
        <p:blipFill>
          <a:blip r:embed="rId2"/>
          <a:stretch>
            <a:fillRect/>
          </a:stretch>
        </p:blipFill>
        <p:spPr>
          <a:xfrm>
            <a:off x="134871" y="8423720"/>
            <a:ext cx="1547371" cy="1929164"/>
          </a:xfrm>
          <a:prstGeom prst="rect">
            <a:avLst/>
          </a:prstGeom>
        </p:spPr>
      </p:pic>
      <p:sp>
        <p:nvSpPr>
          <p:cNvPr id="5" name="TextBox 4">
            <a:extLst>
              <a:ext uri="{FF2B5EF4-FFF2-40B4-BE49-F238E27FC236}">
                <a16:creationId xmlns:a16="http://schemas.microsoft.com/office/drawing/2014/main" id="{4B4FBAB1-7CC8-0F05-83F5-E2B645CC6FAB}"/>
              </a:ext>
            </a:extLst>
          </p:cNvPr>
          <p:cNvSpPr txBox="1"/>
          <p:nvPr/>
        </p:nvSpPr>
        <p:spPr>
          <a:xfrm>
            <a:off x="2572265" y="961768"/>
            <a:ext cx="10210800" cy="707886"/>
          </a:xfrm>
          <a:prstGeom prst="rect">
            <a:avLst/>
          </a:prstGeom>
          <a:noFill/>
        </p:spPr>
        <p:txBody>
          <a:bodyPr wrap="square">
            <a:spAutoFit/>
          </a:bodyPr>
          <a:lstStyle/>
          <a:p>
            <a:r>
              <a:rPr lang="en-US" sz="4000" kern="0" dirty="0" err="1">
                <a:effectLst/>
                <a:latin typeface="Arial" panose="020B0604020202020204" pitchFamily="34" charset="0"/>
                <a:ea typeface="Times New Roman" panose="02020603050405020304" pitchFamily="18" charset="0"/>
              </a:rPr>
              <a:t>Biểu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đồ</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cột</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biểu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diễn</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các</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số</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liệu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đó</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như</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sau</a:t>
            </a:r>
            <a:endParaRPr lang="en-US" sz="4000" dirty="0"/>
          </a:p>
        </p:txBody>
      </p:sp>
      <p:pic>
        <p:nvPicPr>
          <p:cNvPr id="2" name="Picture 1">
            <a:extLst>
              <a:ext uri="{FF2B5EF4-FFF2-40B4-BE49-F238E27FC236}">
                <a16:creationId xmlns:a16="http://schemas.microsoft.com/office/drawing/2014/main" id="{B006CCA5-2F5B-54B9-320E-BA636B3AD8AC}"/>
              </a:ext>
            </a:extLst>
          </p:cNvPr>
          <p:cNvPicPr>
            <a:picLocks noChangeAspect="1"/>
          </p:cNvPicPr>
          <p:nvPr/>
        </p:nvPicPr>
        <p:blipFill>
          <a:blip r:embed="rId3"/>
          <a:stretch>
            <a:fillRect/>
          </a:stretch>
        </p:blipFill>
        <p:spPr>
          <a:xfrm>
            <a:off x="2155275" y="2095500"/>
            <a:ext cx="13977449" cy="7797084"/>
          </a:xfrm>
          <a:prstGeom prst="rect">
            <a:avLst/>
          </a:prstGeom>
        </p:spPr>
      </p:pic>
    </p:spTree>
    <p:extLst>
      <p:ext uri="{BB962C8B-B14F-4D97-AF65-F5344CB8AC3E}">
        <p14:creationId xmlns:p14="http://schemas.microsoft.com/office/powerpoint/2010/main" val="33098377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sp>
        <p:nvSpPr>
          <p:cNvPr id="19" name="Rounded Rectangle 18"/>
          <p:cNvSpPr/>
          <p:nvPr/>
        </p:nvSpPr>
        <p:spPr>
          <a:xfrm>
            <a:off x="1288676" y="1072485"/>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96B50092-5EB9-1792-25C3-7C679422B032}"/>
              </a:ext>
            </a:extLst>
          </p:cNvPr>
          <p:cNvSpPr txBox="1"/>
          <p:nvPr/>
        </p:nvSpPr>
        <p:spPr>
          <a:xfrm>
            <a:off x="3581400" y="403829"/>
            <a:ext cx="12684569" cy="2762936"/>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kép</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4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tổng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sản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phẩm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nước</a:t>
            </a:r>
            <a:r>
              <a:rPr lang="en-US" sz="4000" dirty="0">
                <a:effectLst/>
                <a:latin typeface="Arial" panose="020B0604020202020204" pitchFamily="34" charset="0"/>
                <a:ea typeface="Calibri" panose="020F0502020204030204" pitchFamily="34" charset="0"/>
              </a:rPr>
              <a:t> (GDP) </a:t>
            </a:r>
            <a:r>
              <a:rPr lang="en-US" sz="4000" dirty="0" err="1">
                <a:effectLst/>
                <a:latin typeface="Arial" panose="020B0604020202020204" pitchFamily="34" charset="0"/>
                <a:ea typeface="Calibri" panose="020F0502020204030204" pitchFamily="34" charset="0"/>
              </a:rPr>
              <a:t>theo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giá</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hiện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Việt</a:t>
            </a:r>
            <a:r>
              <a:rPr lang="en-US" sz="4000" dirty="0">
                <a:effectLst/>
                <a:latin typeface="Arial" panose="020B0604020202020204" pitchFamily="34" charset="0"/>
                <a:ea typeface="Calibri" panose="020F0502020204030204" pitchFamily="34" charset="0"/>
              </a:rPr>
              <a:t> Nam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Singapore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2016, 2017, 2018, 2019.</a:t>
            </a:r>
            <a:endParaRPr lang="en-US" sz="4000" dirty="0"/>
          </a:p>
        </p:txBody>
      </p:sp>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740" y="4911720"/>
            <a:ext cx="10399614" cy="5052884"/>
          </a:xfrm>
          <a:prstGeom prst="rect">
            <a:avLst/>
          </a:prstGeom>
        </p:spPr>
      </p:pic>
      <p:sp>
        <p:nvSpPr>
          <p:cNvPr id="13" name="TextBox 12">
            <a:extLst>
              <a:ext uri="{FF2B5EF4-FFF2-40B4-BE49-F238E27FC236}">
                <a16:creationId xmlns:a16="http://schemas.microsoft.com/office/drawing/2014/main" id="{4AB368E9-45F0-1127-C94B-1D53444195E9}"/>
              </a:ext>
            </a:extLst>
          </p:cNvPr>
          <p:cNvSpPr txBox="1"/>
          <p:nvPr/>
        </p:nvSpPr>
        <p:spPr>
          <a:xfrm>
            <a:off x="762000" y="5979984"/>
            <a:ext cx="6293540" cy="3609321"/>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B1A45E-854E-8B34-91A1-6ACA841B50AD}"/>
              </a:ext>
            </a:extLst>
          </p:cNvPr>
          <p:cNvSpPr txBox="1"/>
          <p:nvPr/>
        </p:nvSpPr>
        <p:spPr>
          <a:xfrm>
            <a:off x="762000" y="3226471"/>
            <a:ext cx="15849600" cy="2378215"/>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Nêu</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đối</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tượng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thống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kê</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biết</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đối</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tượng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này</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lần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lượt</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diễn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ở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trục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nào</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520786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Freeform 6"/>
          <p:cNvSpPr/>
          <p:nvPr/>
        </p:nvSpPr>
        <p:spPr>
          <a:xfrm>
            <a:off x="-990600" y="82557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duotone>
                <a:prstClr val="black"/>
                <a:srgbClr val="FFE8E7">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a:blipFill>
        </p:spPr>
      </p:sp>
      <p:grpSp>
        <p:nvGrpSpPr>
          <p:cNvPr id="7" name="Group 6"/>
          <p:cNvGrpSpPr/>
          <p:nvPr/>
        </p:nvGrpSpPr>
        <p:grpSpPr>
          <a:xfrm>
            <a:off x="-74385" y="424163"/>
            <a:ext cx="18362385" cy="5302449"/>
            <a:chOff x="-74385" y="984051"/>
            <a:chExt cx="18362385" cy="5302449"/>
          </a:xfrm>
        </p:grpSpPr>
        <p:grpSp>
          <p:nvGrpSpPr>
            <p:cNvPr id="2" name="Group 2"/>
            <p:cNvGrpSpPr/>
            <p:nvPr/>
          </p:nvGrpSpPr>
          <p:grpSpPr>
            <a:xfrm>
              <a:off x="303409" y="984051"/>
              <a:ext cx="17620289" cy="5302449"/>
              <a:chOff x="0" y="-38100"/>
              <a:chExt cx="3474086" cy="2839918"/>
            </a:xfrm>
          </p:grpSpPr>
          <p:sp>
            <p:nvSpPr>
              <p:cNvPr id="3" name="Freeform 3"/>
              <p:cNvSpPr/>
              <p:nvPr/>
            </p:nvSpPr>
            <p:spPr>
              <a:xfrm>
                <a:off x="0" y="0"/>
                <a:ext cx="3474086" cy="2038770"/>
              </a:xfrm>
              <a:custGeom>
                <a:avLst/>
                <a:gdLst/>
                <a:ahLst/>
                <a:cxnLst/>
                <a:rect l="l" t="t" r="r" b="b"/>
                <a:pathLst>
                  <a:path w="3474086" h="2801819">
                    <a:moveTo>
                      <a:pt x="0" y="0"/>
                    </a:moveTo>
                    <a:lnTo>
                      <a:pt x="3474086" y="0"/>
                    </a:lnTo>
                    <a:lnTo>
                      <a:pt x="3474086" y="2801819"/>
                    </a:lnTo>
                    <a:lnTo>
                      <a:pt x="0" y="2801819"/>
                    </a:lnTo>
                    <a:close/>
                  </a:path>
                </a:pathLst>
              </a:custGeom>
              <a:solidFill>
                <a:srgbClr val="F8E4E5"/>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algn="ctr">
                  <a:lnSpc>
                    <a:spcPts val="2659"/>
                  </a:lnSpc>
                  <a:spcBef>
                    <a:spcPct val="0"/>
                  </a:spcBef>
                </a:pPr>
                <a:endParaRPr/>
              </a:p>
            </p:txBody>
          </p:sp>
        </p:grpSp>
        <p:sp>
          <p:nvSpPr>
            <p:cNvPr id="14" name="Rectangle 13"/>
            <p:cNvSpPr/>
            <p:nvPr/>
          </p:nvSpPr>
          <p:spPr>
            <a:xfrm>
              <a:off x="-74385" y="1219558"/>
              <a:ext cx="18362385" cy="3237361"/>
            </a:xfrm>
            <a:prstGeom prst="rect">
              <a:avLst/>
            </a:prstGeom>
          </p:spPr>
          <p:txBody>
            <a:bodyPr wrap="square">
              <a:spAutoFit/>
            </a:bodyPr>
            <a:lstStyle/>
            <a:p>
              <a:pPr lvl="0" algn="ctr">
                <a:lnSpc>
                  <a:spcPct val="150000"/>
                </a:lnSpc>
                <a:defRPr/>
              </a:pPr>
              <a:r>
                <a:rPr lang="vi-VN" sz="7200" b="1" kern="0" dirty="0">
                  <a:solidFill>
                    <a:schemeClr val="tx2"/>
                  </a:solidFill>
                  <a:latin typeface="Arial (Body)"/>
                  <a:cs typeface="Arial" panose="020B0604020202020204" pitchFamily="34" charset="0"/>
                </a:rPr>
                <a:t>CHƯƠNG </a:t>
              </a:r>
              <a:r>
                <a:rPr lang="en-US" sz="7200" b="1" kern="0" dirty="0">
                  <a:solidFill>
                    <a:schemeClr val="tx2"/>
                  </a:solidFill>
                  <a:latin typeface="Arial (Body)"/>
                  <a:cs typeface="Arial" panose="020B0604020202020204" pitchFamily="34" charset="0"/>
                </a:rPr>
                <a:t>VI</a:t>
              </a:r>
              <a:r>
                <a:rPr lang="vi-VN" sz="7200" b="1" kern="0" dirty="0">
                  <a:solidFill>
                    <a:schemeClr val="tx2"/>
                  </a:solidFill>
                  <a:latin typeface="Arial (Body)"/>
                  <a:cs typeface="Arial" panose="020B0604020202020204" pitchFamily="34" charset="0"/>
                </a:rPr>
                <a:t>. </a:t>
              </a:r>
              <a:r>
                <a:rPr lang="en-US" sz="7200" b="1" kern="0" dirty="0">
                  <a:solidFill>
                    <a:schemeClr val="tx2"/>
                  </a:solidFill>
                  <a:latin typeface="Arial (Body)"/>
                  <a:cs typeface="Arial" panose="020B0604020202020204" pitchFamily="34" charset="0"/>
                </a:rPr>
                <a:t>MỘT SỐ YẾU TỐ </a:t>
              </a:r>
            </a:p>
            <a:p>
              <a:pPr lvl="0" algn="ctr">
                <a:lnSpc>
                  <a:spcPct val="150000"/>
                </a:lnSpc>
                <a:defRPr/>
              </a:pPr>
              <a:r>
                <a:rPr lang="en-US" sz="7200" b="1" kern="0" dirty="0">
                  <a:solidFill>
                    <a:schemeClr val="tx2"/>
                  </a:solidFill>
                  <a:latin typeface="Arial (Body)"/>
                  <a:cs typeface="Arial" panose="020B0604020202020204" pitchFamily="34" charset="0"/>
                </a:rPr>
                <a:t>THỐNG KÊ VÀ XÁC SUẤT</a:t>
              </a:r>
              <a:endParaRPr lang="vi-VN" sz="7200" b="1" kern="0" dirty="0">
                <a:solidFill>
                  <a:schemeClr val="tx2"/>
                </a:solidFill>
                <a:latin typeface="Arial (Body)"/>
                <a:cs typeface="Arial" panose="020B0604020202020204" pitchFamily="34" charset="0"/>
              </a:endParaRPr>
            </a:p>
          </p:txBody>
        </p:sp>
      </p:grpSp>
      <p:pic>
        <p:nvPicPr>
          <p:cNvPr id="16" name="Picture 15"/>
          <p:cNvPicPr>
            <a:picLocks noChangeAspect="1"/>
          </p:cNvPicPr>
          <p:nvPr/>
        </p:nvPicPr>
        <p:blipFill>
          <a:blip r:embed="rId5"/>
          <a:stretch>
            <a:fillRect/>
          </a:stretch>
        </p:blipFill>
        <p:spPr>
          <a:xfrm rot="2304425" flipH="1">
            <a:off x="459069" y="359104"/>
            <a:ext cx="1477742" cy="1044847"/>
          </a:xfrm>
          <a:prstGeom prst="rect">
            <a:avLst/>
          </a:prstGeom>
        </p:spPr>
      </p:pic>
      <p:sp>
        <p:nvSpPr>
          <p:cNvPr id="5" name="Freeform 5"/>
          <p:cNvSpPr/>
          <p:nvPr/>
        </p:nvSpPr>
        <p:spPr>
          <a:xfrm>
            <a:off x="14250372" y="4152900"/>
            <a:ext cx="5295542" cy="5295542"/>
          </a:xfrm>
          <a:custGeom>
            <a:avLst/>
            <a:gdLst/>
            <a:ahLst/>
            <a:cxnLst/>
            <a:rect l="l" t="t" r="r" b="b"/>
            <a:pathLst>
              <a:path w="5295542" h="5295542">
                <a:moveTo>
                  <a:pt x="0" y="0"/>
                </a:moveTo>
                <a:lnTo>
                  <a:pt x="5295542" y="0"/>
                </a:lnTo>
                <a:lnTo>
                  <a:pt x="5295542" y="5295542"/>
                </a:lnTo>
                <a:lnTo>
                  <a:pt x="0" y="52955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Rectangle 11"/>
          <p:cNvSpPr/>
          <p:nvPr/>
        </p:nvSpPr>
        <p:spPr>
          <a:xfrm>
            <a:off x="364302" y="5423253"/>
            <a:ext cx="17620290" cy="3237361"/>
          </a:xfrm>
          <a:prstGeom prst="rect">
            <a:avLst/>
          </a:prstGeom>
        </p:spPr>
        <p:txBody>
          <a:bodyPr wrap="square">
            <a:spAutoFit/>
          </a:bodyPr>
          <a:lstStyle/>
          <a:p>
            <a:pPr algn="ctr">
              <a:lnSpc>
                <a:spcPct val="150000"/>
              </a:lnSpc>
              <a:spcBef>
                <a:spcPts val="200"/>
              </a:spcBef>
              <a:tabLst>
                <a:tab pos="2514600" algn="l"/>
              </a:tabLst>
            </a:pPr>
            <a:r>
              <a:rPr lang="vi-VN" sz="7200" b="1" dirty="0">
                <a:solidFill>
                  <a:srgbClr val="C00000"/>
                </a:solidFill>
                <a:ea typeface="Times New Roman" panose="02020603050405020304" pitchFamily="18" charset="0"/>
                <a:cs typeface="Times New Roman" panose="02020603050405020304" pitchFamily="18" charset="0"/>
              </a:rPr>
              <a:t>BÀI 1. MÔ TẢ VÀ BIỂU DIỄN DỮ LIỆU TRÊN CÁC BẢNG, BIỂU ĐỒ</a:t>
            </a:r>
            <a:endParaRPr lang="en-US" sz="72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8"/>
          <a:stretch>
            <a:fillRect/>
          </a:stretch>
        </p:blipFill>
        <p:spPr>
          <a:xfrm>
            <a:off x="16371540" y="3989594"/>
            <a:ext cx="1929952" cy="1733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sp>
        <p:nvSpPr>
          <p:cNvPr id="19" name="Rounded Rectangle 18"/>
          <p:cNvSpPr/>
          <p:nvPr/>
        </p:nvSpPr>
        <p:spPr>
          <a:xfrm>
            <a:off x="1288676" y="1072485"/>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96B50092-5EB9-1792-25C3-7C679422B032}"/>
              </a:ext>
            </a:extLst>
          </p:cNvPr>
          <p:cNvSpPr txBox="1"/>
          <p:nvPr/>
        </p:nvSpPr>
        <p:spPr>
          <a:xfrm>
            <a:off x="3581400" y="403829"/>
            <a:ext cx="12684569" cy="2762936"/>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kép</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4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tổng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sản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phẩm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nước</a:t>
            </a:r>
            <a:r>
              <a:rPr lang="en-US" sz="4000" dirty="0">
                <a:effectLst/>
                <a:latin typeface="Arial" panose="020B0604020202020204" pitchFamily="34" charset="0"/>
                <a:ea typeface="Calibri" panose="020F0502020204030204" pitchFamily="34" charset="0"/>
              </a:rPr>
              <a:t> (GDP) </a:t>
            </a:r>
            <a:r>
              <a:rPr lang="en-US" sz="4000" dirty="0" err="1">
                <a:effectLst/>
                <a:latin typeface="Arial" panose="020B0604020202020204" pitchFamily="34" charset="0"/>
                <a:ea typeface="Calibri" panose="020F0502020204030204" pitchFamily="34" charset="0"/>
              </a:rPr>
              <a:t>theo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giá</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hiện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Việt</a:t>
            </a:r>
            <a:r>
              <a:rPr lang="en-US" sz="4000" dirty="0">
                <a:effectLst/>
                <a:latin typeface="Arial" panose="020B0604020202020204" pitchFamily="34" charset="0"/>
                <a:ea typeface="Calibri" panose="020F0502020204030204" pitchFamily="34" charset="0"/>
              </a:rPr>
              <a:t> Nam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Singapore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2016, 2017, 2018, 2019.</a:t>
            </a:r>
            <a:endParaRPr lang="en-US" sz="4000" dirty="0"/>
          </a:p>
        </p:txBody>
      </p:sp>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740" y="4911720"/>
            <a:ext cx="10399614" cy="5052884"/>
          </a:xfrm>
          <a:prstGeom prst="rect">
            <a:avLst/>
          </a:prstGeom>
        </p:spPr>
      </p:pic>
      <p:sp>
        <p:nvSpPr>
          <p:cNvPr id="13" name="TextBox 12">
            <a:extLst>
              <a:ext uri="{FF2B5EF4-FFF2-40B4-BE49-F238E27FC236}">
                <a16:creationId xmlns:a16="http://schemas.microsoft.com/office/drawing/2014/main" id="{4AB368E9-45F0-1127-C94B-1D53444195E9}"/>
              </a:ext>
            </a:extLst>
          </p:cNvPr>
          <p:cNvSpPr txBox="1"/>
          <p:nvPr/>
        </p:nvSpPr>
        <p:spPr>
          <a:xfrm>
            <a:off x="762000" y="5913709"/>
            <a:ext cx="6293540" cy="3686266"/>
          </a:xfrm>
          <a:prstGeom prst="rect">
            <a:avLst/>
          </a:prstGeom>
          <a:noFill/>
        </p:spPr>
        <p:txBody>
          <a:bodyPr wrap="square">
            <a:spAutoFit/>
          </a:bodyPr>
          <a:lstStyle/>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d) Lập bảng thống kê biểu diễn các dữ liệu thống kê nêu trong biểu đồ cột kép ở Hình 4.</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B1A45E-854E-8B34-91A1-6ACA841B50AD}"/>
              </a:ext>
            </a:extLst>
          </p:cNvPr>
          <p:cNvSpPr txBox="1"/>
          <p:nvPr/>
        </p:nvSpPr>
        <p:spPr>
          <a:xfrm>
            <a:off x="762000" y="3226471"/>
            <a:ext cx="15849600" cy="2378215"/>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87882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5" y="474508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703305" y="1101122"/>
            <a:ext cx="16840200" cy="2520242"/>
          </a:xfrm>
          <a:prstGeom prst="rect">
            <a:avLst/>
          </a:prstGeom>
          <a:noFill/>
        </p:spPr>
        <p:txBody>
          <a:bodyPr wrap="square">
            <a:spAutoFit/>
          </a:bodyPr>
          <a:lstStyle/>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2016, 2017, 2018, 2019.</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lượt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304B33-CBD7-1D78-2528-F441503E10E7}"/>
              </a:ext>
            </a:extLst>
          </p:cNvPr>
          <p:cNvSpPr txBox="1"/>
          <p:nvPr/>
        </p:nvSpPr>
        <p:spPr>
          <a:xfrm>
            <a:off x="728019" y="3810349"/>
            <a:ext cx="8161757" cy="6148478"/>
          </a:xfrm>
          <a:prstGeom prst="rect">
            <a:avLst/>
          </a:prstGeom>
          <a:noFill/>
        </p:spPr>
        <p:txBody>
          <a:bodyPr wrap="square">
            <a:spAutoFit/>
          </a:bodyPr>
          <a:lstStyle/>
          <a:p>
            <a:pPr marL="0" marR="0" lvl="0" indent="0" algn="just" defTabSz="914400" rtl="0" eaLnBrk="1" fontAlgn="auto" latinLnBrk="0" hangingPunct="1">
              <a:lnSpc>
                <a:spcPct val="2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chí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thống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kê</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sản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phẩm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(GDP)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hiện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mỗi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Tiêu</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chí</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thống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kê</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được</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diễn</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ở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trục</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thẳng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đứng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18878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5" y="474508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703305" y="1101122"/>
            <a:ext cx="16840200" cy="2366353"/>
          </a:xfrm>
          <a:prstGeom prst="rect">
            <a:avLst/>
          </a:prstGeom>
          <a:noFill/>
        </p:spPr>
        <p:txBody>
          <a:bodyPr wrap="square">
            <a:spAutoFit/>
          </a:bodyPr>
          <a:lstStyle/>
          <a:p>
            <a:pPr algn="just">
              <a:lnSpc>
                <a:spcPct val="20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c) Trong biểu diễn thống kê của Việt Nam, các cột đều được tô màu xanh và được quy định bằng hình chữ nhật màu xanh ở phía trên của biểu đồ.</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304B33-CBD7-1D78-2528-F441503E10E7}"/>
              </a:ext>
            </a:extLst>
          </p:cNvPr>
          <p:cNvSpPr txBox="1"/>
          <p:nvPr/>
        </p:nvSpPr>
        <p:spPr>
          <a:xfrm>
            <a:off x="728019" y="3810349"/>
            <a:ext cx="8161757" cy="6059672"/>
          </a:xfrm>
          <a:prstGeom prst="rect">
            <a:avLst/>
          </a:prstGeom>
          <a:noFill/>
        </p:spPr>
        <p:txBody>
          <a:bodyPr wrap="square">
            <a:spAutoFit/>
          </a:bodyPr>
          <a:lstStyle/>
          <a:p>
            <a:pPr algn="just">
              <a:lnSpc>
                <a:spcPct val="20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Trong biểu diễn thống kê của Singapore, các cột đều được tô màu cam và được quy định bằng hình chữ nhật màu cam ở phía trên của biểu đồ.</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38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3703" y="172661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1322224" y="1726610"/>
            <a:ext cx="7277100" cy="2751074"/>
          </a:xfrm>
          <a:prstGeom prst="rect">
            <a:avLst/>
          </a:prstGeom>
          <a:noFill/>
        </p:spPr>
        <p:txBody>
          <a:bodyPr wrap="square">
            <a:spAutoFit/>
          </a:bodyPr>
          <a:lstStyle/>
          <a:p>
            <a:pPr algn="just">
              <a:lnSpc>
                <a:spcPct val="15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d) Bảng thống kê biểu diễn các dữ liệu thống kê nêu trong biểu đồ cột kép như sau:</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C61F9DD-6B03-7F98-13A8-A4CDC1565953}"/>
              </a:ext>
            </a:extLst>
          </p:cNvPr>
          <p:cNvPicPr>
            <a:picLocks noChangeAspect="1"/>
          </p:cNvPicPr>
          <p:nvPr/>
        </p:nvPicPr>
        <p:blipFill>
          <a:blip r:embed="rId5"/>
          <a:stretch>
            <a:fillRect/>
          </a:stretch>
        </p:blipFill>
        <p:spPr>
          <a:xfrm>
            <a:off x="1745138" y="6452862"/>
            <a:ext cx="14777130" cy="3403504"/>
          </a:xfrm>
          <a:prstGeom prst="rect">
            <a:avLst/>
          </a:prstGeom>
        </p:spPr>
      </p:pic>
    </p:spTree>
    <p:extLst>
      <p:ext uri="{BB962C8B-B14F-4D97-AF65-F5344CB8AC3E}">
        <p14:creationId xmlns:p14="http://schemas.microsoft.com/office/powerpoint/2010/main" val="30899452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3213816">
            <a:off x="912472" y="8864768"/>
            <a:ext cx="1741486" cy="2010786"/>
          </a:xfrm>
          <a:prstGeom prst="rect">
            <a:avLst/>
          </a:prstGeom>
        </p:spPr>
      </p:pic>
      <p:grpSp>
        <p:nvGrpSpPr>
          <p:cNvPr id="14" name="Group 13"/>
          <p:cNvGrpSpPr/>
          <p:nvPr/>
        </p:nvGrpSpPr>
        <p:grpSpPr>
          <a:xfrm>
            <a:off x="7239000" y="826228"/>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656031" y="2705100"/>
            <a:ext cx="16975938" cy="6059672"/>
          </a:xfrm>
          <a:prstGeom prst="rect">
            <a:avLst/>
          </a:prstGeom>
        </p:spPr>
        <p:txBody>
          <a:bodyPr wrap="square">
            <a:spAutoFit/>
          </a:bodyPr>
          <a:lstStyle/>
          <a:p>
            <a:pPr lvl="0" algn="just">
              <a:lnSpc>
                <a:spcPct val="200000"/>
              </a:lnSpc>
              <a:spcBef>
                <a:spcPts val="600"/>
              </a:spcBef>
              <a:spcAft>
                <a:spcPts val="600"/>
              </a:spcAft>
              <a:tabLst>
                <a:tab pos="144780" algn="l"/>
              </a:tabLst>
            </a:pP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tương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tự</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trên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trục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nằm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ngang</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nhau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loại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theo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tiêu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thống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kê</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được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tô</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màu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thuận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việc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đọc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pic>
        <p:nvPicPr>
          <p:cNvPr id="2" name="Google Shape;219;p3">
            <a:extLst>
              <a:ext uri="{FF2B5EF4-FFF2-40B4-BE49-F238E27FC236}">
                <a16:creationId xmlns:a16="http://schemas.microsoft.com/office/drawing/2014/main" id="{7622E602-9DE4-11A7-42D4-8E6F718FE4DB}"/>
              </a:ext>
            </a:extLst>
          </p:cNvPr>
          <p:cNvPicPr preferRelativeResize="0"/>
          <p:nvPr/>
        </p:nvPicPr>
        <p:blipFill rotWithShape="1">
          <a:blip r:embed="rId4">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6293656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7920529" y="745337"/>
            <a:ext cx="2446942" cy="1222427"/>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a:t>
            </a:r>
          </a:p>
        </p:txBody>
      </p:sp>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 name="TextBox 2">
            <a:extLst>
              <a:ext uri="{FF2B5EF4-FFF2-40B4-BE49-F238E27FC236}">
                <a16:creationId xmlns:a16="http://schemas.microsoft.com/office/drawing/2014/main" id="{70CD86D2-A660-98BF-27F2-2386D4244E91}"/>
              </a:ext>
            </a:extLst>
          </p:cNvPr>
          <p:cNvSpPr txBox="1"/>
          <p:nvPr/>
        </p:nvSpPr>
        <p:spPr>
          <a:xfrm>
            <a:off x="1151769" y="2013371"/>
            <a:ext cx="15984462" cy="7610417"/>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nam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2017, 2018, 2019, 2020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70,9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76,2; 70,9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76,2; 71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76,3; 71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Tổng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kép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3462573"/>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514600" y="847789"/>
            <a:ext cx="13882816" cy="707886"/>
          </a:xfrm>
          <a:prstGeom prst="rect">
            <a:avLst/>
          </a:prstGeom>
          <a:noFill/>
        </p:spPr>
        <p:txBody>
          <a:bodyPr wrap="square">
            <a:spAutoFit/>
          </a:bodyPr>
          <a:lstStyle/>
          <a:p>
            <a:r>
              <a:rPr lang="en-US" sz="4000" dirty="0">
                <a:effectLst/>
                <a:latin typeface="Arial" panose="020B0604020202020204" pitchFamily="34" charset="0"/>
                <a:ea typeface="Calibri" panose="020F0502020204030204" pitchFamily="34" charset="0"/>
              </a:rPr>
              <a:t>a)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như</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sau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5):</a:t>
            </a:r>
            <a:endParaRPr lang="en-US" sz="4000" dirty="0"/>
          </a:p>
        </p:txBody>
      </p:sp>
      <p:graphicFrame>
        <p:nvGraphicFramePr>
          <p:cNvPr id="9" name="Table 8">
            <a:extLst>
              <a:ext uri="{FF2B5EF4-FFF2-40B4-BE49-F238E27FC236}">
                <a16:creationId xmlns:a16="http://schemas.microsoft.com/office/drawing/2014/main" id="{2B862937-F994-D0AC-7243-E1E863742788}"/>
              </a:ext>
            </a:extLst>
          </p:cNvPr>
          <p:cNvGraphicFramePr>
            <a:graphicFrameLocks noGrp="1"/>
          </p:cNvGraphicFramePr>
          <p:nvPr>
            <p:extLst>
              <p:ext uri="{D42A27DB-BD31-4B8C-83A1-F6EECF244321}">
                <p14:modId xmlns:p14="http://schemas.microsoft.com/office/powerpoint/2010/main" val="2618173849"/>
              </p:ext>
            </p:extLst>
          </p:nvPr>
        </p:nvGraphicFramePr>
        <p:xfrm>
          <a:off x="910641" y="2689739"/>
          <a:ext cx="16466717" cy="5654161"/>
        </p:xfrm>
        <a:graphic>
          <a:graphicData uri="http://schemas.openxmlformats.org/drawingml/2006/table">
            <a:tbl>
              <a:tblPr firstRow="1" firstCol="1" bandRow="1"/>
              <a:tblGrid>
                <a:gridCol w="9759046">
                  <a:extLst>
                    <a:ext uri="{9D8B030D-6E8A-4147-A177-3AD203B41FA5}">
                      <a16:colId xmlns:a16="http://schemas.microsoft.com/office/drawing/2014/main" val="1071103029"/>
                    </a:ext>
                  </a:extLst>
                </a:gridCol>
                <a:gridCol w="1454860">
                  <a:extLst>
                    <a:ext uri="{9D8B030D-6E8A-4147-A177-3AD203B41FA5}">
                      <a16:colId xmlns:a16="http://schemas.microsoft.com/office/drawing/2014/main" val="670710478"/>
                    </a:ext>
                  </a:extLst>
                </a:gridCol>
                <a:gridCol w="1454860">
                  <a:extLst>
                    <a:ext uri="{9D8B030D-6E8A-4147-A177-3AD203B41FA5}">
                      <a16:colId xmlns:a16="http://schemas.microsoft.com/office/drawing/2014/main" val="917772617"/>
                    </a:ext>
                  </a:extLst>
                </a:gridCol>
                <a:gridCol w="1900890">
                  <a:extLst>
                    <a:ext uri="{9D8B030D-6E8A-4147-A177-3AD203B41FA5}">
                      <a16:colId xmlns:a16="http://schemas.microsoft.com/office/drawing/2014/main" val="612352"/>
                    </a:ext>
                  </a:extLst>
                </a:gridCol>
                <a:gridCol w="1897061">
                  <a:extLst>
                    <a:ext uri="{9D8B030D-6E8A-4147-A177-3AD203B41FA5}">
                      <a16:colId xmlns:a16="http://schemas.microsoft.com/office/drawing/2014/main" val="277484462"/>
                    </a:ext>
                  </a:extLst>
                </a:gridCol>
              </a:tblGrid>
              <a:tr h="1957079">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2017</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2018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2019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1841837"/>
                  </a:ext>
                </a:extLst>
              </a:tr>
              <a:tr h="1848541">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Tuổi thọ trung bình (đơn vị: năm) của nam</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70,9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70,9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0737973"/>
                  </a:ext>
                </a:extLst>
              </a:tr>
              <a:tr h="1848541">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Tuổi thọ trung bình (đơn vị: năm) của nữ</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76,4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4000367"/>
                  </a:ext>
                </a:extLst>
              </a:tr>
            </a:tbl>
          </a:graphicData>
        </a:graphic>
      </p:graphicFrame>
      <p:sp>
        <p:nvSpPr>
          <p:cNvPr id="10" name="TextBox 9">
            <a:extLst>
              <a:ext uri="{FF2B5EF4-FFF2-40B4-BE49-F238E27FC236}">
                <a16:creationId xmlns:a16="http://schemas.microsoft.com/office/drawing/2014/main" id="{4002F960-4B3E-29ED-E07C-BC398ED4B193}"/>
              </a:ext>
            </a:extLst>
          </p:cNvPr>
          <p:cNvSpPr txBox="1"/>
          <p:nvPr/>
        </p:nvSpPr>
        <p:spPr>
          <a:xfrm>
            <a:off x="8031962" y="8933278"/>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5</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64741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514600" y="878120"/>
            <a:ext cx="13882816" cy="707886"/>
          </a:xfrm>
          <a:prstGeom prst="rect">
            <a:avLst/>
          </a:prstGeom>
          <a:noFill/>
        </p:spPr>
        <p:txBody>
          <a:bodyPr wrap="square">
            <a:spAutoFit/>
          </a:bodyPr>
          <a:lstStyle/>
          <a:p>
            <a:r>
              <a:rPr lang="en-US" sz="4000">
                <a:effectLst/>
                <a:latin typeface="Arial" panose="020B0604020202020204" pitchFamily="34" charset="0"/>
                <a:ea typeface="Calibri" panose="020F0502020204030204" pitchFamily="34" charset="0"/>
              </a:rPr>
              <a:t>b) Biểu đồ cột kép biểu diễn các số liệu đó như sau (Hình 5):</a:t>
            </a:r>
            <a:endParaRPr lang="en-US" sz="4000" dirty="0"/>
          </a:p>
        </p:txBody>
      </p:sp>
      <p:pic>
        <p:nvPicPr>
          <p:cNvPr id="4" name="Picture 3">
            <a:extLst>
              <a:ext uri="{FF2B5EF4-FFF2-40B4-BE49-F238E27FC236}">
                <a16:creationId xmlns:a16="http://schemas.microsoft.com/office/drawing/2014/main" id="{048CC5B7-2EDC-422B-99AA-6063B33EEE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300" y="1866900"/>
            <a:ext cx="11963400" cy="8027797"/>
          </a:xfrm>
          <a:prstGeom prst="rect">
            <a:avLst/>
          </a:prstGeom>
        </p:spPr>
      </p:pic>
    </p:spTree>
    <p:extLst>
      <p:ext uri="{BB962C8B-B14F-4D97-AF65-F5344CB8AC3E}">
        <p14:creationId xmlns:p14="http://schemas.microsoft.com/office/powerpoint/2010/main" val="24850559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13859238">
            <a:off x="15740857" y="8620964"/>
            <a:ext cx="1741486" cy="2010786"/>
          </a:xfrm>
          <a:prstGeom prst="rect">
            <a:avLst/>
          </a:prstGeom>
        </p:spPr>
      </p:pic>
      <p:grpSp>
        <p:nvGrpSpPr>
          <p:cNvPr id="14" name="Group 13"/>
          <p:cNvGrpSpPr/>
          <p:nvPr/>
        </p:nvGrpSpPr>
        <p:grpSpPr>
          <a:xfrm>
            <a:off x="990600" y="750051"/>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666364" y="2552700"/>
            <a:ext cx="17274560" cy="6598281"/>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tabLst>
                <a:tab pos="144780" algn="l"/>
              </a:tabLst>
            </a:pPr>
            <a:r>
              <a:rPr lang="da-DK" sz="4000">
                <a:latin typeface="Arial" panose="020B0604020202020204" pitchFamily="34" charset="0"/>
                <a:ea typeface="Times New Roman" panose="02020603050405020304" pitchFamily="18" charset="0"/>
                <a:cs typeface="Times New Roman" panose="02020603050405020304" pitchFamily="18" charset="0"/>
              </a:rPr>
              <a:t>Khi số lượng đối tượng thống kê ít, ta có thể dùng bảng thống kê hoặc biểu đồ cột để biểu diễn dữ liệu. Biểu đồ cột là cách biểu diễn trực quan các số liệu thống kê, vì thế biểu đồ cột thuận lợi hơn bảng thống kê trong việc nhận biết đặc điểm của các số liệu thống kê.</a:t>
            </a:r>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Lst>
            </a:pPr>
            <a:r>
              <a:rPr lang="vi-VN" sz="4000">
                <a:ea typeface="Times New Roman" panose="02020603050405020304" pitchFamily="18" charset="0"/>
                <a:cs typeface="Times New Roman" panose="02020603050405020304" pitchFamily="18" charset="0"/>
              </a:rPr>
              <a:t>Nếu mỗi đối tượng thống kê đều có hai số liệu thống kê theo hai tiêu chí khác nhau thì ta nên dùng biểu đồ cột kép để biểu diễn dữ liệu. Ngoài ra, khi muốn so sánh hai tập dữ liệu với nhau, ta cũng dùng biểu đồ cột kép.</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38212698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152400" y="6935071"/>
            <a:ext cx="1775682" cy="2203281"/>
          </a:xfrm>
          <a:prstGeom prst="rect">
            <a:avLst/>
          </a:prstGeom>
        </p:spPr>
      </p:pic>
      <p:sp>
        <p:nvSpPr>
          <p:cNvPr id="17" name="Rounded Rectangle 16"/>
          <p:cNvSpPr/>
          <p:nvPr/>
        </p:nvSpPr>
        <p:spPr>
          <a:xfrm>
            <a:off x="7200900" y="760252"/>
            <a:ext cx="3886200" cy="98646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Luyện</a:t>
            </a:r>
            <a:r>
              <a:rPr kumimoji="0" lang="en-US" sz="4500" b="1" i="0" u="none" strike="noStrike" kern="1200" cap="none" spc="0" normalizeH="0" noProof="0">
                <a:ln>
                  <a:noFill/>
                </a:ln>
                <a:solidFill>
                  <a:srgbClr val="FFFF00"/>
                </a:solidFill>
                <a:effectLst/>
                <a:uLnTx/>
                <a:uFillTx/>
                <a:latin typeface="Arial" panose="020B0604020202020204" pitchFamily="34" charset="0"/>
                <a:cs typeface="Arial" panose="020B0604020202020204" pitchFamily="34" charset="0"/>
              </a:rPr>
              <a:t> tập </a:t>
            </a:r>
            <a:r>
              <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3</a:t>
            </a:r>
          </a:p>
        </p:txBody>
      </p:sp>
      <p:sp>
        <p:nvSpPr>
          <p:cNvPr id="4" name="TextBox 3">
            <a:extLst>
              <a:ext uri="{FF2B5EF4-FFF2-40B4-BE49-F238E27FC236}">
                <a16:creationId xmlns:a16="http://schemas.microsoft.com/office/drawing/2014/main" id="{81424151-1337-468A-AC11-96A5401195D5}"/>
              </a:ext>
            </a:extLst>
          </p:cNvPr>
          <p:cNvSpPr txBox="1"/>
          <p:nvPr/>
        </p:nvSpPr>
        <p:spPr>
          <a:xfrm>
            <a:off x="1631385" y="2147498"/>
            <a:ext cx="15025230" cy="7507825"/>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Kim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ngạch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nước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Á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2018, 2019, 2020, 2021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31,8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24,9; 32,2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25,3; 30,5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23,2; 41,1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28,9.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Tổng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kép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6183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 y="0"/>
            <a:ext cx="5863026" cy="10638154"/>
            <a:chOff x="0" y="0"/>
            <a:chExt cx="1968665" cy="2801818"/>
          </a:xfrm>
        </p:grpSpPr>
        <p:sp>
          <p:nvSpPr>
            <p:cNvPr id="3"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4"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28700" y="5067300"/>
            <a:ext cx="2552700" cy="5875056"/>
          </a:xfrm>
          <a:custGeom>
            <a:avLst/>
            <a:gdLst/>
            <a:ahLst/>
            <a:cxnLst/>
            <a:rect l="l" t="t" r="r" b="b"/>
            <a:pathLst>
              <a:path w="2844270" h="6373715">
                <a:moveTo>
                  <a:pt x="0" y="0"/>
                </a:moveTo>
                <a:lnTo>
                  <a:pt x="2844270" y="0"/>
                </a:lnTo>
                <a:lnTo>
                  <a:pt x="2844270" y="6373715"/>
                </a:lnTo>
                <a:lnTo>
                  <a:pt x="0" y="63737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TextBox 31"/>
          <p:cNvSpPr txBox="1"/>
          <p:nvPr/>
        </p:nvSpPr>
        <p:spPr>
          <a:xfrm>
            <a:off x="92656" y="306721"/>
            <a:ext cx="5863025" cy="3465179"/>
          </a:xfrm>
          <a:prstGeom prst="rect">
            <a:avLst/>
          </a:prstGeom>
        </p:spPr>
        <p:txBody>
          <a:bodyPr wrap="square" lIns="0" tIns="0" rIns="0" bIns="0" rtlCol="0" anchor="t">
            <a:spAutoFit/>
          </a:bodyPr>
          <a:lstStyle/>
          <a:p>
            <a:pPr algn="ctr">
              <a:lnSpc>
                <a:spcPct val="150000"/>
              </a:lnSpc>
            </a:pPr>
            <a:r>
              <a:rPr lang="en-US" sz="8000" b="1" dirty="0">
                <a:solidFill>
                  <a:schemeClr val="tx2"/>
                </a:solidFill>
                <a:latin typeface="Arial" panose="020B0604020202020204" pitchFamily="34" charset="0"/>
                <a:cs typeface="Arial" panose="020B0604020202020204" pitchFamily="34" charset="0"/>
              </a:rPr>
              <a:t>NỘI DUNG </a:t>
            </a:r>
          </a:p>
          <a:p>
            <a:pPr algn="ctr">
              <a:lnSpc>
                <a:spcPct val="150000"/>
              </a:lnSpc>
            </a:pPr>
            <a:r>
              <a:rPr lang="en-US" sz="8000" b="1" dirty="0">
                <a:solidFill>
                  <a:schemeClr val="tx2"/>
                </a:solidFill>
                <a:latin typeface="Arial" panose="020B0604020202020204" pitchFamily="34" charset="0"/>
                <a:cs typeface="Arial" panose="020B0604020202020204" pitchFamily="34" charset="0"/>
              </a:rPr>
              <a:t>BÀI HỌC</a:t>
            </a:r>
          </a:p>
        </p:txBody>
      </p:sp>
      <p:sp>
        <p:nvSpPr>
          <p:cNvPr id="25" name="Rectangle 24"/>
          <p:cNvSpPr/>
          <p:nvPr/>
        </p:nvSpPr>
        <p:spPr>
          <a:xfrm>
            <a:off x="6874456" y="495300"/>
            <a:ext cx="11108744" cy="2041456"/>
          </a:xfrm>
          <a:prstGeom prst="rect">
            <a:avLst/>
          </a:prstGeom>
        </p:spPr>
        <p:txBody>
          <a:bodyPr wrap="square">
            <a:spAutoFit/>
          </a:bodyPr>
          <a:lstStyle/>
          <a:p>
            <a:pPr defTabSz="1828800">
              <a:lnSpc>
                <a:spcPct val="150000"/>
              </a:lnSpc>
              <a:buClr>
                <a:srgbClr val="000000"/>
              </a:buClr>
            </a:pPr>
            <a:r>
              <a:rPr lang="da-DK" sz="4500" b="1" kern="0" dirty="0">
                <a:solidFill>
                  <a:srgbClr val="00487E"/>
                </a:solidFill>
                <a:latin typeface="Arial"/>
                <a:ea typeface="Calibri" panose="020F0502020204030204" pitchFamily="34" charset="0"/>
                <a:cs typeface="Times New Roman" panose="02020603050405020304" pitchFamily="18" charset="0"/>
                <a:sym typeface="Arial"/>
              </a:rPr>
              <a:t>I. Biểu diễn dữ liệu trên bảng thống kê, biểu đồ tranh</a:t>
            </a:r>
            <a:endParaRPr lang="en-US" sz="4500" b="1" kern="0" dirty="0">
              <a:solidFill>
                <a:srgbClr val="00487E"/>
              </a:solidFill>
              <a:latin typeface="Arial"/>
              <a:cs typeface="Arial"/>
              <a:sym typeface="Arial"/>
            </a:endParaRPr>
          </a:p>
        </p:txBody>
      </p:sp>
      <p:sp>
        <p:nvSpPr>
          <p:cNvPr id="29" name="Rectangle 28"/>
          <p:cNvSpPr/>
          <p:nvPr/>
        </p:nvSpPr>
        <p:spPr>
          <a:xfrm>
            <a:off x="6874457" y="2790730"/>
            <a:ext cx="11108743"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II.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cột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cột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kép</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sp>
        <p:nvSpPr>
          <p:cNvPr id="30" name="Freeform 10"/>
          <p:cNvSpPr/>
          <p:nvPr/>
        </p:nvSpPr>
        <p:spPr>
          <a:xfrm>
            <a:off x="15964930" y="8380125"/>
            <a:ext cx="1981200" cy="1411575"/>
          </a:xfrm>
          <a:custGeom>
            <a:avLst/>
            <a:gdLst/>
            <a:ahLst/>
            <a:cxnLst/>
            <a:rect l="l" t="t" r="r" b="b"/>
            <a:pathLst>
              <a:path w="3633929" h="2825380">
                <a:moveTo>
                  <a:pt x="0" y="0"/>
                </a:moveTo>
                <a:lnTo>
                  <a:pt x="3633929" y="0"/>
                </a:lnTo>
                <a:lnTo>
                  <a:pt x="3633929" y="2825380"/>
                </a:lnTo>
                <a:lnTo>
                  <a:pt x="0" y="28253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Rectangle 6">
            <a:extLst>
              <a:ext uri="{FF2B5EF4-FFF2-40B4-BE49-F238E27FC236}">
                <a16:creationId xmlns:a16="http://schemas.microsoft.com/office/drawing/2014/main" id="{7784E64E-B713-D4A1-751E-5351BD2FAABA}"/>
              </a:ext>
            </a:extLst>
          </p:cNvPr>
          <p:cNvSpPr/>
          <p:nvPr/>
        </p:nvSpPr>
        <p:spPr>
          <a:xfrm>
            <a:off x="6874456" y="5187941"/>
            <a:ext cx="7242852"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III.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đoạn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thẳng</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9D45CFF6-CBD3-A206-D000-1E834B626164}"/>
              </a:ext>
            </a:extLst>
          </p:cNvPr>
          <p:cNvSpPr/>
          <p:nvPr/>
        </p:nvSpPr>
        <p:spPr>
          <a:xfrm>
            <a:off x="6874456" y="7469475"/>
            <a:ext cx="9384679"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IV.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hình</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quạt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tròn</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cxnSp>
        <p:nvCxnSpPr>
          <p:cNvPr id="17" name="Straight Connector 16">
            <a:extLst>
              <a:ext uri="{FF2B5EF4-FFF2-40B4-BE49-F238E27FC236}">
                <a16:creationId xmlns:a16="http://schemas.microsoft.com/office/drawing/2014/main" id="{ADF8DF4B-DB04-C972-AF45-C7274D5BD139}"/>
              </a:ext>
            </a:extLst>
          </p:cNvPr>
          <p:cNvCxnSpPr>
            <a:cxnSpLocks/>
          </p:cNvCxnSpPr>
          <p:nvPr/>
        </p:nvCxnSpPr>
        <p:spPr>
          <a:xfrm>
            <a:off x="5955681" y="11811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30847F5-A66A-6822-D522-66CA2D2F7FC5}"/>
              </a:ext>
            </a:extLst>
          </p:cNvPr>
          <p:cNvCxnSpPr>
            <a:cxnSpLocks/>
          </p:cNvCxnSpPr>
          <p:nvPr/>
        </p:nvCxnSpPr>
        <p:spPr>
          <a:xfrm>
            <a:off x="5955681" y="33909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2119716-C2B9-B816-B95B-1E08C0BEACA7}"/>
              </a:ext>
            </a:extLst>
          </p:cNvPr>
          <p:cNvCxnSpPr>
            <a:cxnSpLocks/>
          </p:cNvCxnSpPr>
          <p:nvPr/>
        </p:nvCxnSpPr>
        <p:spPr>
          <a:xfrm>
            <a:off x="5955681" y="58293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A939B6-1723-F530-D9AC-694719536BEB}"/>
              </a:ext>
            </a:extLst>
          </p:cNvPr>
          <p:cNvCxnSpPr>
            <a:cxnSpLocks/>
          </p:cNvCxnSpPr>
          <p:nvPr/>
        </p:nvCxnSpPr>
        <p:spPr>
          <a:xfrm>
            <a:off x="5956435" y="8104712"/>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7"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728428" y="7223853"/>
            <a:ext cx="2144151" cy="2660481"/>
          </a:xfrm>
          <a:prstGeom prst="rect">
            <a:avLst/>
          </a:prstGeom>
        </p:spPr>
      </p:pic>
      <p:sp>
        <p:nvSpPr>
          <p:cNvPr id="2" name="Rectangle 1"/>
          <p:cNvSpPr/>
          <p:nvPr/>
        </p:nvSpPr>
        <p:spPr>
          <a:xfrm>
            <a:off x="2577120" y="1104900"/>
            <a:ext cx="9766863" cy="901593"/>
          </a:xfrm>
          <a:prstGeom prst="rect">
            <a:avLst/>
          </a:prstGeom>
        </p:spPr>
        <p:txBody>
          <a:bodyPr wrap="square">
            <a:spAutoFit/>
          </a:bodyPr>
          <a:lstStyle/>
          <a:p>
            <a:pPr algn="just">
              <a:lnSpc>
                <a:spcPct val="150000"/>
              </a:lnSpc>
              <a:spcBef>
                <a:spcPts val="600"/>
              </a:spcBef>
              <a:spcAft>
                <a:spcPts val="600"/>
              </a:spcAft>
            </a:pPr>
            <a:r>
              <a:rPr lang="vi-VN" sz="4000" kern="0">
                <a:ea typeface="Times New Roman" panose="02020603050405020304" pitchFamily="18" charset="0"/>
              </a:rPr>
              <a:t>Bảng thống kê biểu diễn dữ liệu như sau</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14"/>
          <p:cNvSpPr/>
          <p:nvPr/>
        </p:nvSpPr>
        <p:spPr>
          <a:xfrm>
            <a:off x="897924" y="1367959"/>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pic>
        <p:nvPicPr>
          <p:cNvPr id="3" name="Picture 2">
            <a:extLst>
              <a:ext uri="{FF2B5EF4-FFF2-40B4-BE49-F238E27FC236}">
                <a16:creationId xmlns:a16="http://schemas.microsoft.com/office/drawing/2014/main" id="{C4604495-CE2B-C635-E564-A2CBBA2ADB1A}"/>
              </a:ext>
            </a:extLst>
          </p:cNvPr>
          <p:cNvPicPr>
            <a:picLocks noChangeAspect="1"/>
          </p:cNvPicPr>
          <p:nvPr/>
        </p:nvPicPr>
        <p:blipFill>
          <a:blip r:embed="rId5"/>
          <a:stretch>
            <a:fillRect/>
          </a:stretch>
        </p:blipFill>
        <p:spPr>
          <a:xfrm>
            <a:off x="2956135" y="3047568"/>
            <a:ext cx="14634329" cy="5074429"/>
          </a:xfrm>
          <a:prstGeom prst="rect">
            <a:avLst/>
          </a:prstGeom>
        </p:spPr>
      </p:pic>
      <p:pic>
        <p:nvPicPr>
          <p:cNvPr id="4" name="Google Shape;219;p3">
            <a:extLst>
              <a:ext uri="{FF2B5EF4-FFF2-40B4-BE49-F238E27FC236}">
                <a16:creationId xmlns:a16="http://schemas.microsoft.com/office/drawing/2014/main" id="{9DAD11D8-23A8-3145-6EB2-D4F0896739A3}"/>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2884475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728428" y="7223853"/>
            <a:ext cx="2144151" cy="2660481"/>
          </a:xfrm>
          <a:prstGeom prst="rect">
            <a:avLst/>
          </a:prstGeom>
        </p:spPr>
      </p:pic>
      <p:sp>
        <p:nvSpPr>
          <p:cNvPr id="2" name="Rectangle 1"/>
          <p:cNvSpPr/>
          <p:nvPr/>
        </p:nvSpPr>
        <p:spPr>
          <a:xfrm>
            <a:off x="2577120" y="1104900"/>
            <a:ext cx="11672280" cy="901593"/>
          </a:xfrm>
          <a:prstGeom prst="rect">
            <a:avLst/>
          </a:prstGeom>
        </p:spPr>
        <p:txBody>
          <a:bodyPr wrap="square">
            <a:spAutoFit/>
          </a:bodyPr>
          <a:lstStyle/>
          <a:p>
            <a:pPr algn="just">
              <a:lnSpc>
                <a:spcPct val="150000"/>
              </a:lnSpc>
              <a:spcBef>
                <a:spcPts val="600"/>
              </a:spcBef>
              <a:spcAft>
                <a:spcPts val="600"/>
              </a:spcAft>
            </a:pP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đồ</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cột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kép</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diễn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liệu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trên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như</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sau</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14"/>
          <p:cNvSpPr/>
          <p:nvPr/>
        </p:nvSpPr>
        <p:spPr>
          <a:xfrm>
            <a:off x="897924" y="1367959"/>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pic>
        <p:nvPicPr>
          <p:cNvPr id="4" name="Picture 3">
            <a:extLst>
              <a:ext uri="{FF2B5EF4-FFF2-40B4-BE49-F238E27FC236}">
                <a16:creationId xmlns:a16="http://schemas.microsoft.com/office/drawing/2014/main" id="{44D6ED1D-8D96-643B-584A-ECB758EE46D5}"/>
              </a:ext>
            </a:extLst>
          </p:cNvPr>
          <p:cNvPicPr>
            <a:picLocks noChangeAspect="1"/>
          </p:cNvPicPr>
          <p:nvPr/>
        </p:nvPicPr>
        <p:blipFill>
          <a:blip r:embed="rId5"/>
          <a:stretch>
            <a:fillRect/>
          </a:stretch>
        </p:blipFill>
        <p:spPr>
          <a:xfrm>
            <a:off x="3505200" y="2427677"/>
            <a:ext cx="12420600" cy="7168680"/>
          </a:xfrm>
          <a:prstGeom prst="rect">
            <a:avLst/>
          </a:prstGeom>
        </p:spPr>
      </p:pic>
    </p:spTree>
    <p:extLst>
      <p:ext uri="{BB962C8B-B14F-4D97-AF65-F5344CB8AC3E}">
        <p14:creationId xmlns:p14="http://schemas.microsoft.com/office/powerpoint/2010/main" val="2190888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371600" y="4457700"/>
            <a:ext cx="8684286" cy="2931315"/>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ĐOẠN THẲNG</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837443" y="241227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3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58444477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19" name="Rounded Rectangle 18"/>
          <p:cNvSpPr/>
          <p:nvPr/>
        </p:nvSpPr>
        <p:spPr>
          <a:xfrm>
            <a:off x="807108" y="693340"/>
            <a:ext cx="1447800" cy="85314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4</a:t>
            </a:r>
          </a:p>
        </p:txBody>
      </p:sp>
      <p:pic>
        <p:nvPicPr>
          <p:cNvPr id="21" name="Picture 20"/>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031732" y="872008"/>
            <a:ext cx="621552" cy="609600"/>
          </a:xfrm>
          <a:prstGeom prst="rect">
            <a:avLst/>
          </a:prstGeom>
          <a:ln>
            <a:noFill/>
          </a:ln>
        </p:spPr>
      </p:pic>
      <p:sp>
        <p:nvSpPr>
          <p:cNvPr id="4" name="TextBox 3">
            <a:extLst>
              <a:ext uri="{FF2B5EF4-FFF2-40B4-BE49-F238E27FC236}">
                <a16:creationId xmlns:a16="http://schemas.microsoft.com/office/drawing/2014/main" id="{B36505D7-1121-BABC-D787-7AD4154E22AF}"/>
              </a:ext>
            </a:extLst>
          </p:cNvPr>
          <p:cNvSpPr txBox="1"/>
          <p:nvPr/>
        </p:nvSpPr>
        <p:spPr>
          <a:xfrm>
            <a:off x="2521608" y="257005"/>
            <a:ext cx="142113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đoạn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thẳng</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6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trung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bình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2019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Thành </a:t>
            </a:r>
            <a:r>
              <a:rPr lang="en-US" sz="4000" dirty="0" err="1">
                <a:effectLst/>
                <a:latin typeface="Arial" panose="020B0604020202020204" pitchFamily="34" charset="0"/>
                <a:ea typeface="Calibri" panose="020F0502020204030204" pitchFamily="34" charset="0"/>
              </a:rPr>
              <a:t>phố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Hồ</a:t>
            </a:r>
            <a:r>
              <a:rPr lang="en-US" sz="4000" dirty="0">
                <a:effectLst/>
                <a:latin typeface="Arial" panose="020B0604020202020204" pitchFamily="34" charset="0"/>
                <a:ea typeface="Calibri" panose="020F0502020204030204" pitchFamily="34" charset="0"/>
              </a:rPr>
              <a:t> Chí Minh.</a:t>
            </a:r>
            <a:endParaRPr lang="en-US" sz="4000" dirty="0"/>
          </a:p>
        </p:txBody>
      </p:sp>
      <p:sp>
        <p:nvSpPr>
          <p:cNvPr id="7" name="TextBox 6">
            <a:extLst>
              <a:ext uri="{FF2B5EF4-FFF2-40B4-BE49-F238E27FC236}">
                <a16:creationId xmlns:a16="http://schemas.microsoft.com/office/drawing/2014/main" id="{C9A8F6BA-8F1F-4462-B87D-9E23171A83F0}"/>
              </a:ext>
            </a:extLst>
          </p:cNvPr>
          <p:cNvSpPr txBox="1"/>
          <p:nvPr/>
        </p:nvSpPr>
        <p:spPr>
          <a:xfrm>
            <a:off x="457200" y="2307698"/>
            <a:ext cx="10591800" cy="5738109"/>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6D01B4A-D736-5018-EE0C-717730E2C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7528" y="2360789"/>
            <a:ext cx="6658380" cy="6002287"/>
          </a:xfrm>
          <a:prstGeom prst="rect">
            <a:avLst/>
          </a:prstGeom>
        </p:spPr>
      </p:pic>
      <p:sp>
        <p:nvSpPr>
          <p:cNvPr id="11" name="TextBox 10">
            <a:extLst>
              <a:ext uri="{FF2B5EF4-FFF2-40B4-BE49-F238E27FC236}">
                <a16:creationId xmlns:a16="http://schemas.microsoft.com/office/drawing/2014/main" id="{6AA64865-512A-3741-37C5-F68154AE1496}"/>
              </a:ext>
            </a:extLst>
          </p:cNvPr>
          <p:cNvSpPr txBox="1"/>
          <p:nvPr/>
        </p:nvSpPr>
        <p:spPr>
          <a:xfrm>
            <a:off x="457200" y="8256894"/>
            <a:ext cx="15970908"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d)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78449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7"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32" name="Rectangle 31"/>
          <p:cNvSpPr/>
          <p:nvPr/>
        </p:nvSpPr>
        <p:spPr>
          <a:xfrm>
            <a:off x="803370" y="58955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8102777-70A0-1D5E-7658-6809F5A85CEA}"/>
              </a:ext>
            </a:extLst>
          </p:cNvPr>
          <p:cNvSpPr txBox="1"/>
          <p:nvPr/>
        </p:nvSpPr>
        <p:spPr>
          <a:xfrm>
            <a:off x="644712" y="342900"/>
            <a:ext cx="16998576" cy="2904962"/>
          </a:xfrm>
          <a:prstGeom prst="rect">
            <a:avLst/>
          </a:prstGeom>
          <a:noFill/>
        </p:spPr>
        <p:txBody>
          <a:bodyPr wrap="square">
            <a:spAutoFit/>
          </a:bodyPr>
          <a:lstStyle/>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sáu tháng cuối năm 2019: tháng 7, tháng 8, tháng 9, tháng 10, tháng 11, tháng 12.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này được biểu diễn ở trục nằm ngang.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D58382A-12D0-E1EE-059F-B423A0FFCF70}"/>
              </a:ext>
            </a:extLst>
          </p:cNvPr>
          <p:cNvSpPr txBox="1"/>
          <p:nvPr/>
        </p:nvSpPr>
        <p:spPr>
          <a:xfrm>
            <a:off x="644712" y="3240881"/>
            <a:ext cx="9226176" cy="6598281"/>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Tiêu chí thống kê là lượng mưa (</a:t>
            </a:r>
            <a:r>
              <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mm</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của mỗi tháng. Tiêu chí đó được biểu diễn ở trục thẳng đứng.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 Số liệu thống kê theo tiêu chí của mỗi đối tượng thống kê được biểu diễn bởi mỗi điểm đầu mút của các đoạn thẳng trong đường gấp khúc.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49EE0E6-9312-6C62-5CD4-6B46718CB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0" y="3265367"/>
            <a:ext cx="7333735" cy="6611095"/>
          </a:xfrm>
          <a:prstGeom prst="rect">
            <a:avLst/>
          </a:prstGeom>
        </p:spPr>
      </p:pic>
      <p:pic>
        <p:nvPicPr>
          <p:cNvPr id="9" name="Picture 8">
            <a:extLst>
              <a:ext uri="{FF2B5EF4-FFF2-40B4-BE49-F238E27FC236}">
                <a16:creationId xmlns:a16="http://schemas.microsoft.com/office/drawing/2014/main" id="{EC22194C-B44D-DCDB-3A1D-18B2FBF7FD99}"/>
              </a:ext>
            </a:extLst>
          </p:cNvPr>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6002000" y="1795381"/>
            <a:ext cx="621552" cy="609600"/>
          </a:xfrm>
          <a:prstGeom prst="rect">
            <a:avLst/>
          </a:prstGeom>
          <a:ln>
            <a:noFill/>
          </a:ln>
        </p:spPr>
      </p:pic>
    </p:spTree>
    <p:extLst>
      <p:ext uri="{BB962C8B-B14F-4D97-AF65-F5344CB8AC3E}">
        <p14:creationId xmlns:p14="http://schemas.microsoft.com/office/powerpoint/2010/main" val="11857519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32" name="Rectangle 31"/>
          <p:cNvSpPr/>
          <p:nvPr/>
        </p:nvSpPr>
        <p:spPr>
          <a:xfrm>
            <a:off x="803370" y="58955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8102777-70A0-1D5E-7658-6809F5A85CEA}"/>
              </a:ext>
            </a:extLst>
          </p:cNvPr>
          <p:cNvSpPr txBox="1"/>
          <p:nvPr/>
        </p:nvSpPr>
        <p:spPr>
          <a:xfrm>
            <a:off x="1664448" y="1186309"/>
            <a:ext cx="13376088" cy="1827744"/>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d) Biểu đồ cột biểu diễn các dữ liệu thống kê nêu trong biểu đồ đoạn thẳng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49EE0E6-9312-6C62-5CD4-6B46718CB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0" y="3265367"/>
            <a:ext cx="7333735" cy="6611095"/>
          </a:xfrm>
          <a:prstGeom prst="rect">
            <a:avLst/>
          </a:prstGeom>
        </p:spPr>
      </p:pic>
      <p:pic>
        <p:nvPicPr>
          <p:cNvPr id="9" name="Picture 8">
            <a:extLst>
              <a:ext uri="{FF2B5EF4-FFF2-40B4-BE49-F238E27FC236}">
                <a16:creationId xmlns:a16="http://schemas.microsoft.com/office/drawing/2014/main" id="{EC22194C-B44D-DCDB-3A1D-18B2FBF7FD99}"/>
              </a:ext>
            </a:extLst>
          </p:cNvPr>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6002000" y="1795381"/>
            <a:ext cx="621552" cy="609600"/>
          </a:xfrm>
          <a:prstGeom prst="rect">
            <a:avLst/>
          </a:prstGeom>
          <a:ln>
            <a:noFill/>
          </a:ln>
        </p:spPr>
      </p:pic>
      <p:pic>
        <p:nvPicPr>
          <p:cNvPr id="2" name="Picture 1">
            <a:extLst>
              <a:ext uri="{FF2B5EF4-FFF2-40B4-BE49-F238E27FC236}">
                <a16:creationId xmlns:a16="http://schemas.microsoft.com/office/drawing/2014/main" id="{88C2EA99-DFFA-3AF2-6EE7-8E9781A7878A}"/>
              </a:ext>
            </a:extLst>
          </p:cNvPr>
          <p:cNvPicPr>
            <a:picLocks noChangeAspect="1"/>
          </p:cNvPicPr>
          <p:nvPr/>
        </p:nvPicPr>
        <p:blipFill>
          <a:blip r:embed="rId5"/>
          <a:stretch>
            <a:fillRect/>
          </a:stretch>
        </p:blipFill>
        <p:spPr>
          <a:xfrm>
            <a:off x="742142" y="3632009"/>
            <a:ext cx="9375296" cy="6065437"/>
          </a:xfrm>
          <a:prstGeom prst="rect">
            <a:avLst/>
          </a:prstGeom>
        </p:spPr>
      </p:pic>
    </p:spTree>
    <p:extLst>
      <p:ext uri="{BB962C8B-B14F-4D97-AF65-F5344CB8AC3E}">
        <p14:creationId xmlns:p14="http://schemas.microsoft.com/office/powerpoint/2010/main" val="6351727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723900" y="419100"/>
            <a:ext cx="16840200" cy="9448800"/>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mc:AlternateContent xmlns:mc="http://schemas.openxmlformats.org/markup-compatibility/2006" xmlns:a14="http://schemas.microsoft.com/office/drawing/2010/main">
          <mc:Choice Requires="a14">
            <p:sp>
              <p:nvSpPr>
                <p:cNvPr id="15" name="TextBox 15"/>
                <p:cNvSpPr txBox="1"/>
                <p:nvPr/>
              </p:nvSpPr>
              <p:spPr>
                <a:xfrm>
                  <a:off x="2634864" y="2030604"/>
                  <a:ext cx="13011540" cy="4391786"/>
                </a:xfrm>
                <a:prstGeom prst="rect">
                  <a:avLst/>
                </a:prstGeom>
              </p:spPr>
              <p:txBody>
                <a:bodyPr wrap="square" lIns="0" tIns="0" rIns="0" bIns="0" rtlCol="0" anchor="t">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𝑂</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TextBox 15"/>
                <p:cNvSpPr txBox="1">
                  <a:spLocks noRot="1" noChangeAspect="1" noMove="1" noResize="1" noEditPoints="1" noAdjustHandles="1" noChangeArrowheads="1" noChangeShapeType="1" noTextEdit="1"/>
                </p:cNvSpPr>
                <p:nvPr/>
              </p:nvSpPr>
              <p:spPr>
                <a:xfrm>
                  <a:off x="2634864" y="2030604"/>
                  <a:ext cx="13011540" cy="4391786"/>
                </a:xfrm>
                <a:prstGeom prst="rect">
                  <a:avLst/>
                </a:prstGeom>
                <a:blipFill>
                  <a:blip r:embed="rId4"/>
                  <a:stretch>
                    <a:fillRect l="-1981" r="-1942" b="-3578"/>
                  </a:stretch>
                </a:blipFill>
              </p:spPr>
              <p:txBody>
                <a:bodyPr/>
                <a:lstStyle/>
                <a:p>
                  <a:r>
                    <a:rPr lang="en-US">
                      <a:noFill/>
                    </a:rPr>
                    <a:t> </a:t>
                  </a:r>
                </a:p>
              </p:txBody>
            </p:sp>
          </mc:Fallback>
        </mc:AlternateContent>
      </p:gr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5"/>
          <a:stretch>
            <a:fillRect/>
          </a:stretch>
        </p:blipFill>
        <p:spPr>
          <a:xfrm flipH="1">
            <a:off x="15859397" y="164194"/>
            <a:ext cx="1785389" cy="1709303"/>
          </a:xfrm>
          <a:prstGeom prst="rect">
            <a:avLst/>
          </a:prstGeom>
        </p:spPr>
      </p:pic>
      <p:pic>
        <p:nvPicPr>
          <p:cNvPr id="20" name="Picture 19"/>
          <p:cNvPicPr>
            <a:picLocks noChangeAspect="1"/>
          </p:cNvPicPr>
          <p:nvPr/>
        </p:nvPicPr>
        <p:blipFill>
          <a:blip r:embed="rId6">
            <a:duotone>
              <a:prstClr val="black"/>
              <a:srgbClr val="DA7075">
                <a:tint val="45000"/>
                <a:satMod val="400000"/>
              </a:srgbClr>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spTree>
    <p:extLst>
      <p:ext uri="{BB962C8B-B14F-4D97-AF65-F5344CB8AC3E}">
        <p14:creationId xmlns:p14="http://schemas.microsoft.com/office/powerpoint/2010/main" val="413534481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723900" y="419100"/>
            <a:ext cx="16840200" cy="9448800"/>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1376425" y="2093302"/>
            <a:ext cx="15697201" cy="6813725"/>
          </a:xfrm>
          <a:prstGeom prst="rect">
            <a:avLst/>
          </a:prstGeom>
        </p:spPr>
        <p:txBody>
          <a:bodyPr wrap="square" lIns="0" tIns="0" rIns="0" bIns="0" rtlCol="0" anchor="t">
            <a:spAutoFit/>
          </a:bodyPr>
          <a:lstStyle/>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tiếp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Kẻ</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nét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OA,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qua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Đầu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mút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709491" y="149334"/>
            <a:ext cx="1785389" cy="1709303"/>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spTree>
    <p:extLst>
      <p:ext uri="{BB962C8B-B14F-4D97-AF65-F5344CB8AC3E}">
        <p14:creationId xmlns:p14="http://schemas.microsoft.com/office/powerpoint/2010/main" val="42657970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723900" y="419100"/>
            <a:ext cx="16840200" cy="9448800"/>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1259712" y="2142431"/>
            <a:ext cx="15768575" cy="4890121"/>
          </a:xfrm>
          <a:prstGeom prst="rect">
            <a:avLst/>
          </a:prstGeom>
        </p:spPr>
        <p:txBody>
          <a:bodyPr wrap="square" lIns="0" tIns="0" rIns="0" bIns="0" rtlCol="0" anchor="t">
            <a:spAutoFit/>
          </a:bodyPr>
          <a:lstStyle/>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gấp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khúc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gồm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liền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tiếp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4. </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thiên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087599" y="7123254"/>
            <a:ext cx="2833381" cy="2712634"/>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pic>
        <p:nvPicPr>
          <p:cNvPr id="2" name="Google Shape;219;p3">
            <a:extLst>
              <a:ext uri="{FF2B5EF4-FFF2-40B4-BE49-F238E27FC236}">
                <a16:creationId xmlns:a16="http://schemas.microsoft.com/office/drawing/2014/main" id="{560A0226-1847-D859-BE61-1EDF5DD06D19}"/>
              </a:ext>
            </a:extLst>
          </p:cNvPr>
          <p:cNvPicPr preferRelativeResize="0"/>
          <p:nvPr/>
        </p:nvPicPr>
        <p:blipFill rotWithShape="1">
          <a:blip r:embed="rId7">
            <a:alphaModFix/>
          </a:blip>
          <a:srcRect/>
          <a:stretch/>
        </p:blipFill>
        <p:spPr>
          <a:xfrm>
            <a:off x="523763" y="9358302"/>
            <a:ext cx="2593489" cy="750988"/>
          </a:xfrm>
          <a:prstGeom prst="rect">
            <a:avLst/>
          </a:prstGeom>
          <a:noFill/>
          <a:ln>
            <a:noFill/>
          </a:ln>
        </p:spPr>
      </p:pic>
    </p:spTree>
    <p:extLst>
      <p:ext uri="{BB962C8B-B14F-4D97-AF65-F5344CB8AC3E}">
        <p14:creationId xmlns:p14="http://schemas.microsoft.com/office/powerpoint/2010/main" val="20150266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1524000" y="800100"/>
            <a:ext cx="2446942" cy="1238562"/>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4200" b="1" dirty="0">
                <a:solidFill>
                  <a:prstClr val="black"/>
                </a:solidFill>
                <a:latin typeface="Arial" panose="020B0604020202020204" pitchFamily="34" charset="0"/>
                <a:cs typeface="Arial" panose="020B0604020202020204" pitchFamily="34" charset="0"/>
              </a:rPr>
              <a:t>5</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535089" y="643837"/>
            <a:ext cx="1314161" cy="1891383"/>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4" name="TextBox 3">
            <a:extLst>
              <a:ext uri="{FF2B5EF4-FFF2-40B4-BE49-F238E27FC236}">
                <a16:creationId xmlns:a16="http://schemas.microsoft.com/office/drawing/2014/main" id="{37F32AC5-7CFD-FDCC-502C-46410561E3A0}"/>
              </a:ext>
            </a:extLst>
          </p:cNvPr>
          <p:cNvSpPr txBox="1"/>
          <p:nvPr/>
        </p:nvSpPr>
        <p:spPr>
          <a:xfrm>
            <a:off x="4664432" y="372909"/>
            <a:ext cx="11177167"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6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xi </a:t>
            </a:r>
            <a:r>
              <a:rPr lang="en-US" sz="4000" dirty="0" err="1">
                <a:effectLst/>
                <a:latin typeface="Arial" panose="020B0604020202020204" pitchFamily="34" charset="0"/>
                <a:ea typeface="Calibri" panose="020F0502020204030204" pitchFamily="34" charset="0"/>
              </a:rPr>
              <a:t>măng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vị</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tấn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cửa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kinh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doanh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vật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xây</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dựng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bốn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đầu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2963775769"/>
              </p:ext>
            </p:extLst>
          </p:nvPr>
        </p:nvGraphicFramePr>
        <p:xfrm>
          <a:off x="797965" y="3464882"/>
          <a:ext cx="16692069" cy="3315628"/>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xi măng bán được (đơn vị: tấn)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160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34C03EFB-171E-4956-A33D-8D8A9EA60174}"/>
              </a:ext>
            </a:extLst>
          </p:cNvPr>
          <p:cNvSpPr txBox="1"/>
          <p:nvPr/>
        </p:nvSpPr>
        <p:spPr>
          <a:xfrm>
            <a:off x="8034977" y="6780510"/>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6</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99E209F-9FCE-85A6-0969-9BEBA33C9402}"/>
              </a:ext>
            </a:extLst>
          </p:cNvPr>
          <p:cNvSpPr txBox="1"/>
          <p:nvPr/>
        </p:nvSpPr>
        <p:spPr>
          <a:xfrm>
            <a:off x="1519881" y="7776391"/>
            <a:ext cx="14205702" cy="1942198"/>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64738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831314" y="3848100"/>
            <a:ext cx="7769885" cy="4470198"/>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BẢNG THỐNG KÊ, BIỂU ĐỒ TRANH</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572000" y="179070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1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59200" y="3140361"/>
            <a:ext cx="1314161" cy="1891383"/>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750772319"/>
              </p:ext>
            </p:extLst>
          </p:nvPr>
        </p:nvGraphicFramePr>
        <p:xfrm>
          <a:off x="797963" y="5142470"/>
          <a:ext cx="16692069" cy="3315628"/>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xi măng bán được (đơn vị: tấn)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160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9" name="TextBox 8">
            <a:extLst>
              <a:ext uri="{FF2B5EF4-FFF2-40B4-BE49-F238E27FC236}">
                <a16:creationId xmlns:a16="http://schemas.microsoft.com/office/drawing/2014/main" id="{F99E209F-9FCE-85A6-0969-9BEBA33C9402}"/>
              </a:ext>
            </a:extLst>
          </p:cNvPr>
          <p:cNvSpPr txBox="1"/>
          <p:nvPr/>
        </p:nvSpPr>
        <p:spPr>
          <a:xfrm>
            <a:off x="867140" y="723900"/>
            <a:ext cx="14636048" cy="3609321"/>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nhiều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30%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bốn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Hỏi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hay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66558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8483402" y="6477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919116" y="7919719"/>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6" name="TextBox 5">
            <a:extLst>
              <a:ext uri="{FF2B5EF4-FFF2-40B4-BE49-F238E27FC236}">
                <a16:creationId xmlns:a16="http://schemas.microsoft.com/office/drawing/2014/main" id="{5496DA2B-B260-5B0E-3391-123ABA2B63AE}"/>
              </a:ext>
            </a:extLst>
          </p:cNvPr>
          <p:cNvSpPr txBox="1"/>
          <p:nvPr/>
        </p:nvSpPr>
        <p:spPr>
          <a:xfrm>
            <a:off x="706731" y="1656314"/>
            <a:ext cx="7776671"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DFCF582-ADF5-CB45-BEDE-78E95D3CC8A6}"/>
              </a:ext>
            </a:extLst>
          </p:cNvPr>
          <p:cNvSpPr txBox="1"/>
          <p:nvPr/>
        </p:nvSpPr>
        <p:spPr>
          <a:xfrm>
            <a:off x="9144000" y="1638300"/>
            <a:ext cx="8437269"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8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E4F97E6-26C7-1939-BFBB-9D2784E596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982" y="4218494"/>
            <a:ext cx="7429647" cy="5309619"/>
          </a:xfrm>
          <a:prstGeom prst="rect">
            <a:avLst/>
          </a:prstGeom>
        </p:spPr>
      </p:pic>
      <p:pic>
        <p:nvPicPr>
          <p:cNvPr id="11" name="Picture 10">
            <a:extLst>
              <a:ext uri="{FF2B5EF4-FFF2-40B4-BE49-F238E27FC236}">
                <a16:creationId xmlns:a16="http://schemas.microsoft.com/office/drawing/2014/main" id="{4C85B735-711B-7E2C-44EA-FFFE8ADEEC2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27331" y="4056746"/>
            <a:ext cx="7429647" cy="5451789"/>
          </a:xfrm>
          <a:prstGeom prst="rect">
            <a:avLst/>
          </a:prstGeom>
        </p:spPr>
      </p:pic>
    </p:spTree>
    <p:extLst>
      <p:ext uri="{BB962C8B-B14F-4D97-AF65-F5344CB8AC3E}">
        <p14:creationId xmlns:p14="http://schemas.microsoft.com/office/powerpoint/2010/main" val="860208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8483401" y="1094943"/>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59200" y="93570"/>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96DA2B-B260-5B0E-3391-123ABA2B63AE}"/>
                  </a:ext>
                </a:extLst>
              </p:cNvPr>
              <p:cNvSpPr txBox="1"/>
              <p:nvPr/>
            </p:nvSpPr>
            <p:spPr>
              <a:xfrm>
                <a:off x="886764" y="2088696"/>
                <a:ext cx="16514469" cy="5202963"/>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phần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bốn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kern="100">
                            <a:effectLst/>
                            <a:latin typeface="Cambria Math" panose="02040503050406030204" pitchFamily="18" charset="0"/>
                            <a:ea typeface="Calibri" panose="020F0502020204030204" pitchFamily="34" charset="0"/>
                            <a:cs typeface="Arial" panose="020B0604020202020204" pitchFamily="34" charset="0"/>
                          </a:rPr>
                        </m:ctrlPr>
                      </m:fPr>
                      <m:num>
                        <m:r>
                          <a:rPr lang="en-US" sz="4000" i="1" kern="100">
                            <a:effectLst/>
                            <a:latin typeface="Cambria Math" panose="02040503050406030204" pitchFamily="18" charset="0"/>
                            <a:ea typeface="Calibri" panose="020F0502020204030204" pitchFamily="34" charset="0"/>
                            <a:cs typeface="Arial" panose="020B0604020202020204" pitchFamily="34" charset="0"/>
                          </a:rPr>
                          <m:t>160.100</m:t>
                        </m:r>
                      </m:num>
                      <m:den>
                        <m:r>
                          <a:rPr lang="en-US" sz="4000" i="1" kern="100">
                            <a:effectLst/>
                            <a:latin typeface="Cambria Math" panose="02040503050406030204" pitchFamily="18" charset="0"/>
                            <a:ea typeface="Calibri" panose="020F0502020204030204" pitchFamily="34" charset="0"/>
                            <a:cs typeface="Arial" panose="020B0604020202020204" pitchFamily="34" charset="0"/>
                          </a:rPr>
                          <m:t>550</m:t>
                        </m:r>
                      </m:den>
                    </m:f>
                    <m:r>
                      <a:rPr lang="en-US" sz="4000" i="1" kern="100">
                        <a:effectLst/>
                        <a:latin typeface="Cambria Math" panose="02040503050406030204" pitchFamily="18" charset="0"/>
                        <a:ea typeface="Calibri" panose="020F0502020204030204" pitchFamily="34" charset="0"/>
                        <a:cs typeface="Arial" panose="020B0604020202020204" pitchFamily="34" charset="0"/>
                      </a:rPr>
                      <m:t>%≈29,1%&lt;30%</m:t>
                    </m:r>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Do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xi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4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ít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30%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xi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cả</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bốn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Vậy</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5496DA2B-B260-5B0E-3391-123ABA2B63AE}"/>
                  </a:ext>
                </a:extLst>
              </p:cNvPr>
              <p:cNvSpPr txBox="1">
                <a:spLocks noRot="1" noChangeAspect="1" noMove="1" noResize="1" noEditPoints="1" noAdjustHandles="1" noChangeArrowheads="1" noChangeShapeType="1" noTextEdit="1"/>
              </p:cNvSpPr>
              <p:nvPr/>
            </p:nvSpPr>
            <p:spPr>
              <a:xfrm>
                <a:off x="886764" y="2088696"/>
                <a:ext cx="16514469" cy="5202963"/>
              </a:xfrm>
              <a:prstGeom prst="rect">
                <a:avLst/>
              </a:prstGeom>
              <a:blipFill>
                <a:blip r:embed="rId5"/>
                <a:stretch>
                  <a:fillRect l="-1292" r="-1292" b="-386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36DE090-595D-0C65-3BDE-3698877952DA}"/>
              </a:ext>
            </a:extLst>
          </p:cNvPr>
          <p:cNvSpPr txBox="1"/>
          <p:nvPr/>
        </p:nvSpPr>
        <p:spPr>
          <a:xfrm>
            <a:off x="867139" y="7434489"/>
            <a:ext cx="16534093" cy="1824923"/>
          </a:xfrm>
          <a:prstGeom prst="rect">
            <a:avLst/>
          </a:prstGeom>
          <a:noFill/>
        </p:spPr>
        <p:txBody>
          <a:bodyPr wrap="square">
            <a:spAutoFit/>
          </a:bodyPr>
          <a:lstStyle/>
          <a:p>
            <a:pPr algn="just">
              <a:lnSpc>
                <a:spcPct val="150000"/>
              </a:lnSpc>
              <a:spcAft>
                <a:spcPts val="800"/>
              </a:spcAft>
            </a:pPr>
            <a:r>
              <a:rPr lang="en-US" sz="4000" b="1" i="1" kern="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Nhận</a:t>
            </a:r>
            <a:r>
              <a:rPr lang="en-US" sz="4000" b="1" i="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kern="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xét</a:t>
            </a:r>
            <a:r>
              <a:rPr lang="en-US" sz="4000" b="1" i="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Để</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biểu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diễn</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sự</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thay</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đổi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số</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liệu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của</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các</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đối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tượng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thống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kê</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theo</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thời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gian</a:t>
            </a:r>
            <a:r>
              <a:rPr lang="en-US" sz="4000" kern="100" dirty="0">
                <a:effectLst/>
                <a:latin typeface="Arial" panose="020B0604020202020204" pitchFamily="34" charset="0"/>
                <a:ea typeface="Calibri" panose="020F0502020204030204" pitchFamily="34" charset="0"/>
                <a:cs typeface="Arial" panose="020B0604020202020204" pitchFamily="34" charset="0"/>
              </a:rPr>
              <a:t>, ta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thường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dùng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biểu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đồ</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đoạn</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thẳng</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608351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ounded Rectangle 20"/>
          <p:cNvSpPr/>
          <p:nvPr/>
        </p:nvSpPr>
        <p:spPr>
          <a:xfrm>
            <a:off x="533400" y="580064"/>
            <a:ext cx="3352800" cy="20574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p:txBody>
      </p:sp>
      <p:pic>
        <p:nvPicPr>
          <p:cNvPr id="22" name="Picture 21"/>
          <p:cNvPicPr>
            <a:picLocks noChangeAspect="1"/>
          </p:cNvPicPr>
          <p:nvPr/>
        </p:nvPicPr>
        <p:blipFill>
          <a:blip r:embed="rId2"/>
          <a:stretch>
            <a:fillRect/>
          </a:stretch>
        </p:blipFill>
        <p:spPr>
          <a:xfrm>
            <a:off x="16285346"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7" name="TextBox 6">
            <a:extLst>
              <a:ext uri="{FF2B5EF4-FFF2-40B4-BE49-F238E27FC236}">
                <a16:creationId xmlns:a16="http://schemas.microsoft.com/office/drawing/2014/main" id="{74C963CF-16D0-F8AD-F46F-6AA5BE256211}"/>
              </a:ext>
            </a:extLst>
          </p:cNvPr>
          <p:cNvSpPr txBox="1"/>
          <p:nvPr/>
        </p:nvSpPr>
        <p:spPr>
          <a:xfrm>
            <a:off x="4141505" y="318736"/>
            <a:ext cx="13613095"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lượng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gạo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xuất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khẩu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tấn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doanh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nghiệp</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tháng</a:t>
            </a:r>
            <a:r>
              <a:rPr lang="en-US" sz="4000" dirty="0">
                <a:effectLst/>
                <a:latin typeface="Arial" panose="020B0604020202020204" pitchFamily="34" charset="0"/>
                <a:ea typeface="Times New Roman" panose="02020603050405020304" pitchFamily="18" charset="0"/>
              </a:rPr>
              <a:t> 9, 10, 11, 12 </a:t>
            </a:r>
            <a:r>
              <a:rPr lang="en-US" sz="4000" dirty="0" err="1">
                <a:effectLst/>
                <a:latin typeface="Arial" panose="020B0604020202020204" pitchFamily="34" charset="0"/>
                <a:ea typeface="Times New Roman" panose="02020603050405020304" pitchFamily="18" charset="0"/>
              </a:rPr>
              <a:t>lần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lượt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rPr>
              <a:t>: 180; 240; 195; 210. </a:t>
            </a:r>
            <a:r>
              <a:rPr lang="en-US" sz="4000" dirty="0" err="1">
                <a:effectLst/>
                <a:latin typeface="Arial" panose="020B0604020202020204" pitchFamily="34" charset="0"/>
                <a:ea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471E357C-05BC-8E32-EC03-285BDE1D0F83}"/>
              </a:ext>
            </a:extLst>
          </p:cNvPr>
          <p:cNvSpPr/>
          <p:nvPr/>
        </p:nvSpPr>
        <p:spPr>
          <a:xfrm>
            <a:off x="990600" y="3853545"/>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2E920FC-BAD7-7608-A810-EFD883E11E40}"/>
              </a:ext>
            </a:extLst>
          </p:cNvPr>
          <p:cNvSpPr txBox="1"/>
          <p:nvPr/>
        </p:nvSpPr>
        <p:spPr>
          <a:xfrm>
            <a:off x="2971800" y="4662000"/>
            <a:ext cx="9521190" cy="707886"/>
          </a:xfrm>
          <a:prstGeom prst="rect">
            <a:avLst/>
          </a:prstGeom>
          <a:noFill/>
        </p:spPr>
        <p:txBody>
          <a:bodyPr wrap="square">
            <a:spAutoFit/>
          </a:bodyPr>
          <a:lstStyle/>
          <a:p>
            <a:r>
              <a:rPr lang="vi-VN" sz="4000" kern="0" dirty="0">
                <a:effectLst/>
                <a:latin typeface="Arial" panose="020B0604020202020204" pitchFamily="34" charset="0"/>
                <a:ea typeface="Times New Roman" panose="02020603050405020304" pitchFamily="18" charset="0"/>
              </a:rPr>
              <a:t>Bảng thống kê biểu diễn các số liệu là:</a:t>
            </a:r>
            <a:endParaRPr lang="en-US" sz="4000" dirty="0"/>
          </a:p>
        </p:txBody>
      </p:sp>
      <p:pic>
        <p:nvPicPr>
          <p:cNvPr id="9" name="Picture 8">
            <a:extLst>
              <a:ext uri="{FF2B5EF4-FFF2-40B4-BE49-F238E27FC236}">
                <a16:creationId xmlns:a16="http://schemas.microsoft.com/office/drawing/2014/main" id="{DF8E4BD0-15F5-8FF9-5E77-5446857488A4}"/>
              </a:ext>
            </a:extLst>
          </p:cNvPr>
          <p:cNvPicPr>
            <a:picLocks noChangeAspect="1"/>
          </p:cNvPicPr>
          <p:nvPr/>
        </p:nvPicPr>
        <p:blipFill>
          <a:blip r:embed="rId5"/>
          <a:stretch>
            <a:fillRect/>
          </a:stretch>
        </p:blipFill>
        <p:spPr>
          <a:xfrm>
            <a:off x="1651198" y="6276632"/>
            <a:ext cx="14300534" cy="2762935"/>
          </a:xfrm>
          <a:prstGeom prst="rect">
            <a:avLst/>
          </a:prstGeom>
        </p:spPr>
      </p:pic>
    </p:spTree>
    <p:extLst>
      <p:ext uri="{BB962C8B-B14F-4D97-AF65-F5344CB8AC3E}">
        <p14:creationId xmlns:p14="http://schemas.microsoft.com/office/powerpoint/2010/main" val="388175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P spid="5"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1"/>
          <p:cNvPicPr>
            <a:picLocks noChangeAspect="1"/>
          </p:cNvPicPr>
          <p:nvPr/>
        </p:nvPicPr>
        <p:blipFill>
          <a:blip r:embed="rId2"/>
          <a:stretch>
            <a:fillRect/>
          </a:stretch>
        </p:blipFill>
        <p:spPr>
          <a:xfrm>
            <a:off x="16285346"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5" name="Rectangle 4">
            <a:extLst>
              <a:ext uri="{FF2B5EF4-FFF2-40B4-BE49-F238E27FC236}">
                <a16:creationId xmlns:a16="http://schemas.microsoft.com/office/drawing/2014/main" id="{471E357C-05BC-8E32-EC03-285BDE1D0F83}"/>
              </a:ext>
            </a:extLst>
          </p:cNvPr>
          <p:cNvSpPr/>
          <p:nvPr/>
        </p:nvSpPr>
        <p:spPr>
          <a:xfrm>
            <a:off x="1307533" y="864084"/>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2E920FC-BAD7-7608-A810-EFD883E11E40}"/>
              </a:ext>
            </a:extLst>
          </p:cNvPr>
          <p:cNvSpPr txBox="1"/>
          <p:nvPr/>
        </p:nvSpPr>
        <p:spPr>
          <a:xfrm>
            <a:off x="3441133" y="800100"/>
            <a:ext cx="12573000" cy="904415"/>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9C79438-8164-1D4A-22E2-2EE2F85E8E62}"/>
              </a:ext>
            </a:extLst>
          </p:cNvPr>
          <p:cNvPicPr>
            <a:picLocks noChangeAspect="1"/>
          </p:cNvPicPr>
          <p:nvPr/>
        </p:nvPicPr>
        <p:blipFill>
          <a:blip r:embed="rId5"/>
          <a:stretch>
            <a:fillRect/>
          </a:stretch>
        </p:blipFill>
        <p:spPr>
          <a:xfrm>
            <a:off x="2539347" y="2324100"/>
            <a:ext cx="13133105" cy="7359418"/>
          </a:xfrm>
          <a:prstGeom prst="rect">
            <a:avLst/>
          </a:prstGeom>
        </p:spPr>
      </p:pic>
    </p:spTree>
    <p:extLst>
      <p:ext uri="{BB962C8B-B14F-4D97-AF65-F5344CB8AC3E}">
        <p14:creationId xmlns:p14="http://schemas.microsoft.com/office/powerpoint/2010/main" val="27585644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122146" y="5143500"/>
            <a:ext cx="8684286" cy="2931315"/>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HÌNH QUẠT TRÒN</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191000" y="242751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4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pic>
        <p:nvPicPr>
          <p:cNvPr id="2" name="Google Shape;219;p3">
            <a:extLst>
              <a:ext uri="{FF2B5EF4-FFF2-40B4-BE49-F238E27FC236}">
                <a16:creationId xmlns:a16="http://schemas.microsoft.com/office/drawing/2014/main" id="{28F122BE-B21A-E49D-BCDA-1897FC6464A8}"/>
              </a:ext>
            </a:extLst>
          </p:cNvPr>
          <p:cNvPicPr preferRelativeResize="0"/>
          <p:nvPr/>
        </p:nvPicPr>
        <p:blipFill rotWithShape="1">
          <a:blip r:embed="rId5">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1749227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83644" y="9448757"/>
            <a:ext cx="605076" cy="593441"/>
          </a:xfrm>
          <a:prstGeom prst="rect">
            <a:avLst/>
          </a:prstGeom>
          <a:ln>
            <a:noFill/>
          </a:ln>
        </p:spPr>
      </p:pic>
      <p:grpSp>
        <p:nvGrpSpPr>
          <p:cNvPr id="28" name="Group 2"/>
          <p:cNvGrpSpPr/>
          <p:nvPr/>
        </p:nvGrpSpPr>
        <p:grpSpPr>
          <a:xfrm rot="16200000">
            <a:off x="7962900" y="-9677400"/>
            <a:ext cx="2362200" cy="18288000"/>
            <a:chOff x="0" y="0"/>
            <a:chExt cx="2980941" cy="2823899"/>
          </a:xfrm>
        </p:grpSpPr>
        <p:sp>
          <p:nvSpPr>
            <p:cNvPr id="29"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30" name="TextBox 4"/>
            <p:cNvSpPr txBox="1"/>
            <p:nvPr/>
          </p:nvSpPr>
          <p:spPr>
            <a:xfrm>
              <a:off x="0" y="-38100"/>
              <a:ext cx="2980941" cy="2861999"/>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2">
            <a:extLst>
              <a:ext uri="{FF2B5EF4-FFF2-40B4-BE49-F238E27FC236}">
                <a16:creationId xmlns:a16="http://schemas.microsoft.com/office/drawing/2014/main" id="{2D62AF0C-D5AB-51B1-3EE2-B98600D9C0D3}"/>
              </a:ext>
            </a:extLst>
          </p:cNvPr>
          <p:cNvSpPr txBox="1"/>
          <p:nvPr/>
        </p:nvSpPr>
        <p:spPr>
          <a:xfrm>
            <a:off x="611862" y="635867"/>
            <a:ext cx="12828722" cy="5532925"/>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quạt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tròn</a:t>
            </a:r>
            <a:r>
              <a:rPr lang="en-US" sz="4000" dirty="0">
                <a:effectLst/>
                <a:latin typeface="Arial" panose="020B0604020202020204" pitchFamily="34" charset="0"/>
                <a:ea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rPr>
              <a:t> 9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kết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ưa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nhất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bốn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Cầu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lông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bàn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chuyền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đá</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300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sinh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khối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lớp</a:t>
            </a:r>
            <a:r>
              <a:rPr lang="en-US" sz="4000" dirty="0">
                <a:effectLst/>
                <a:latin typeface="Arial" panose="020B0604020202020204" pitchFamily="34" charset="0"/>
                <a:ea typeface="Times New Roman" panose="02020603050405020304" pitchFamily="18" charset="0"/>
              </a:rPr>
              <a:t> 9 ở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trường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trung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cơ</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sở</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sinh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hỏi</a:t>
            </a:r>
            <a:r>
              <a:rPr lang="en-US" sz="4000" dirty="0">
                <a:effectLst/>
                <a:latin typeface="Arial" panose="020B0604020202020204" pitchFamily="34" charset="0"/>
                <a:ea typeface="Times New Roman" panose="02020603050405020304" pitchFamily="18" charset="0"/>
              </a:rPr>
              <a:t> ý </a:t>
            </a:r>
            <a:r>
              <a:rPr lang="en-US" sz="4000" dirty="0" err="1">
                <a:effectLst/>
                <a:latin typeface="Arial" panose="020B0604020202020204" pitchFamily="34" charset="0"/>
                <a:ea typeface="Times New Roman" panose="02020603050405020304" pitchFamily="18" charset="0"/>
              </a:rPr>
              <a:t>kiến</a:t>
            </a:r>
            <a:r>
              <a:rPr lang="en-US" sz="4000" dirty="0">
                <a:effectLst/>
                <a:latin typeface="Arial" panose="020B0604020202020204" pitchFamily="34" charset="0"/>
                <a:ea typeface="Times New Roman" panose="02020603050405020304" pitchFamily="18" charset="0"/>
              </a:rPr>
              <a:t>.</a:t>
            </a:r>
            <a:endParaRPr lang="en-US" sz="4000" dirty="0"/>
          </a:p>
        </p:txBody>
      </p:sp>
      <p:sp>
        <p:nvSpPr>
          <p:cNvPr id="21" name="Rounded Rectangle 20"/>
          <p:cNvSpPr/>
          <p:nvPr/>
        </p:nvSpPr>
        <p:spPr>
          <a:xfrm>
            <a:off x="611862" y="342900"/>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5</a:t>
            </a:r>
          </a:p>
        </p:txBody>
      </p:sp>
      <p:pic>
        <p:nvPicPr>
          <p:cNvPr id="5" name="Picture 4">
            <a:extLst>
              <a:ext uri="{FF2B5EF4-FFF2-40B4-BE49-F238E27FC236}">
                <a16:creationId xmlns:a16="http://schemas.microsoft.com/office/drawing/2014/main" id="{F9F63B77-22EA-FFD8-2F58-6A38CDE2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7326" y="635867"/>
            <a:ext cx="4243174" cy="4953000"/>
          </a:xfrm>
          <a:prstGeom prst="rect">
            <a:avLst/>
          </a:prstGeom>
        </p:spPr>
      </p:pic>
      <p:sp>
        <p:nvSpPr>
          <p:cNvPr id="7" name="TextBox 6">
            <a:extLst>
              <a:ext uri="{FF2B5EF4-FFF2-40B4-BE49-F238E27FC236}">
                <a16:creationId xmlns:a16="http://schemas.microsoft.com/office/drawing/2014/main" id="{43275FA5-21F6-BFD9-217A-22E2B1FD47BD}"/>
              </a:ext>
            </a:extLst>
          </p:cNvPr>
          <p:cNvSpPr txBox="1"/>
          <p:nvPr/>
        </p:nvSpPr>
        <p:spPr>
          <a:xfrm>
            <a:off x="1512196" y="6168792"/>
            <a:ext cx="15777584" cy="3788858"/>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Nêu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biết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đâu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lượt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đâu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83644" y="9448757"/>
            <a:ext cx="605076" cy="593441"/>
          </a:xfrm>
          <a:prstGeom prst="rect">
            <a:avLst/>
          </a:prstGeom>
          <a:ln>
            <a:noFill/>
          </a:ln>
        </p:spPr>
      </p:pic>
      <p:grpSp>
        <p:nvGrpSpPr>
          <p:cNvPr id="28" name="Group 2"/>
          <p:cNvGrpSpPr/>
          <p:nvPr/>
        </p:nvGrpSpPr>
        <p:grpSpPr>
          <a:xfrm rot="16200000">
            <a:off x="7962900" y="-9677400"/>
            <a:ext cx="2362200" cy="18288000"/>
            <a:chOff x="0" y="0"/>
            <a:chExt cx="2980941" cy="2823899"/>
          </a:xfrm>
        </p:grpSpPr>
        <p:sp>
          <p:nvSpPr>
            <p:cNvPr id="29"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30" name="TextBox 4"/>
            <p:cNvSpPr txBox="1"/>
            <p:nvPr/>
          </p:nvSpPr>
          <p:spPr>
            <a:xfrm>
              <a:off x="0" y="-38100"/>
              <a:ext cx="2980941" cy="2861999"/>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4">
            <a:extLst>
              <a:ext uri="{FF2B5EF4-FFF2-40B4-BE49-F238E27FC236}">
                <a16:creationId xmlns:a16="http://schemas.microsoft.com/office/drawing/2014/main" id="{F9F63B77-22EA-FFD8-2F58-6A38CDE2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1083" y="961666"/>
            <a:ext cx="4243174" cy="4953000"/>
          </a:xfrm>
          <a:prstGeom prst="rect">
            <a:avLst/>
          </a:prstGeom>
        </p:spPr>
      </p:pic>
      <p:sp>
        <p:nvSpPr>
          <p:cNvPr id="7" name="TextBox 6">
            <a:extLst>
              <a:ext uri="{FF2B5EF4-FFF2-40B4-BE49-F238E27FC236}">
                <a16:creationId xmlns:a16="http://schemas.microsoft.com/office/drawing/2014/main" id="{43275FA5-21F6-BFD9-217A-22E2B1FD47BD}"/>
              </a:ext>
            </a:extLst>
          </p:cNvPr>
          <p:cNvSpPr txBox="1"/>
          <p:nvPr/>
        </p:nvSpPr>
        <p:spPr>
          <a:xfrm>
            <a:off x="2628729" y="1412761"/>
            <a:ext cx="10031016" cy="4751622"/>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các môn thể thao ưa thích: cầu lông, bóng bàn, bóng chuyền, bóng đá.</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này được biểu diễn ở các hình quạt tròn.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E061365B-96EF-CFC4-2443-282A6AB89F78}"/>
              </a:ext>
            </a:extLst>
          </p:cNvPr>
          <p:cNvSpPr/>
          <p:nvPr/>
        </p:nvSpPr>
        <p:spPr>
          <a:xfrm>
            <a:off x="793743" y="961666"/>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2C19767-42DE-3EB8-9950-2AC6479F57B0}"/>
              </a:ext>
            </a:extLst>
          </p:cNvPr>
          <p:cNvSpPr txBox="1"/>
          <p:nvPr/>
        </p:nvSpPr>
        <p:spPr>
          <a:xfrm>
            <a:off x="1013460" y="6498428"/>
            <a:ext cx="16261079" cy="2751074"/>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Số liệu thống kê theo tiếu chí của mỗi đối tượng thống kê lần lượt được biểu diễn bởi tỉ số phần trăm ghi ở mỗi hình quạt tròn, tương ứng với kết quả thống kê chọn môn thể thao ưa thích nhất trong bốn môn.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84788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2022100" y="2351251"/>
                <a:ext cx="14166273" cy="6752169"/>
              </a:xfrm>
              <a:prstGeom prst="rect">
                <a:avLst/>
              </a:prstGeom>
              <a:noFill/>
            </p:spPr>
            <p:txBody>
              <a:bodyPr wrap="square" rtlCol="0">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Để vẽ biểu đồ hình quạt tròn biểu diễn các số liệu thống kê tính theo tỉ số phần trăm, ta có thể làm như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1. </a:t>
                </a:r>
                <a:r>
                  <a:rPr lang="vi-VN" sz="4000" dirty="0">
                    <a:ea typeface="Times New Roman" panose="02020603050405020304" pitchFamily="18" charset="0"/>
                    <a:cs typeface="Times New Roman" panose="02020603050405020304" pitchFamily="18" charset="0"/>
                  </a:rPr>
                  <a:t>Vẽ đường tròn tâm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𝑂</m:t>
                    </m:r>
                  </m:oMath>
                </a14:m>
                <a:r>
                  <a:rPr lang="vi-VN" sz="4000" dirty="0">
                    <a:ea typeface="Times New Roman" panose="02020603050405020304" pitchFamily="18" charset="0"/>
                    <a:cs typeface="Times New Roman" panose="02020603050405020304" pitchFamily="18" charset="0"/>
                  </a:rPr>
                  <a:t> bán kính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𝑅</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2. </a:t>
                </a:r>
                <a:r>
                  <a:rPr lang="vi-VN" sz="4000" dirty="0">
                    <a:ea typeface="Times New Roman" panose="02020603050405020304" pitchFamily="18" charset="0"/>
                    <a:cs typeface="Times New Roman" panose="02020603050405020304" pitchFamily="18" charset="0"/>
                  </a:rPr>
                  <a:t>Chuyển đổi số liệu của mỗi đối tượng thống kê (tính theo tỉ số phần trăm) về số đo cung tương ứng với đối tượng thống kê đó (tính theo độ) dựa trên nguyên tắc sau: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𝑥</m:t>
                    </m:r>
                    <m:r>
                      <a:rPr lang="vi-VN" sz="4000" i="1">
                        <a:latin typeface="Cambria Math" panose="02040503050406030204" pitchFamily="18" charset="0"/>
                        <a:ea typeface="Times New Roman" panose="02020603050405020304" pitchFamily="18" charset="0"/>
                        <a:cs typeface="Arial" panose="020B0604020202020204" pitchFamily="34" charset="0"/>
                      </a:rPr>
                      <m:t>%</m:t>
                    </m:r>
                  </m:oMath>
                </a14:m>
                <a:r>
                  <a:rPr lang="vi-VN" sz="4000" dirty="0">
                    <a:ea typeface="Times New Roman" panose="02020603050405020304" pitchFamily="18" charset="0"/>
                    <a:cs typeface="Times New Roman" panose="02020603050405020304" pitchFamily="18" charset="0"/>
                  </a:rPr>
                  <a:t> tương ứng với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𝑥</m:t>
                    </m:r>
                    <m:r>
                      <a:rPr lang="vi-VN" sz="4000" i="1">
                        <a:latin typeface="Cambria Math" panose="02040503050406030204" pitchFamily="18" charset="0"/>
                        <a:ea typeface="Times New Roman" panose="02020603050405020304" pitchFamily="18" charset="0"/>
                        <a:cs typeface="Arial" panose="020B0604020202020204" pitchFamily="34" charset="0"/>
                      </a:rPr>
                      <m:t>%.360°</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022100" y="2351251"/>
                <a:ext cx="14166273" cy="6752169"/>
              </a:xfrm>
              <a:prstGeom prst="rect">
                <a:avLst/>
              </a:prstGeom>
              <a:blipFill>
                <a:blip r:embed="rId7"/>
                <a:stretch>
                  <a:fillRect l="-1549" r="-1506" b="-2981"/>
                </a:stretch>
              </a:blipFill>
            </p:spPr>
            <p:txBody>
              <a:bodyPr/>
              <a:lstStyle/>
              <a:p>
                <a:r>
                  <a:rPr lang="en-US">
                    <a:noFill/>
                  </a:rPr>
                  <a:t> </a:t>
                </a:r>
              </a:p>
            </p:txBody>
          </p:sp>
        </mc:Fallback>
      </mc:AlternateContent>
    </p:spTree>
    <p:extLst>
      <p:ext uri="{BB962C8B-B14F-4D97-AF65-F5344CB8AC3E}">
        <p14:creationId xmlns:p14="http://schemas.microsoft.com/office/powerpoint/2010/main" val="165468175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022100" y="2351251"/>
            <a:ext cx="14166273" cy="1827744"/>
          </a:xfrm>
          <a:prstGeom prst="rect">
            <a:avLst/>
          </a:prstGeom>
          <a:noFill/>
        </p:spPr>
        <p:txBody>
          <a:bodyPr wrap="square" rtlCol="0">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Các số đo cung tương ứng với các đối tượng thống kê được cho ở bảng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2CBAEA3E-8BD9-A173-BF3F-485A56837BCB}"/>
                  </a:ext>
                </a:extLst>
              </p:cNvPr>
              <p:cNvGraphicFramePr>
                <a:graphicFrameLocks noGrp="1"/>
              </p:cNvGraphicFramePr>
              <p:nvPr>
                <p:extLst>
                  <p:ext uri="{D42A27DB-BD31-4B8C-83A1-F6EECF244321}">
                    <p14:modId xmlns:p14="http://schemas.microsoft.com/office/powerpoint/2010/main" val="1679156024"/>
                  </p:ext>
                </p:extLst>
              </p:nvPr>
            </p:nvGraphicFramePr>
            <p:xfrm>
              <a:off x="2182753" y="4431112"/>
              <a:ext cx="13844965" cy="2627628"/>
            </p:xfrm>
            <a:graphic>
              <a:graphicData uri="http://schemas.openxmlformats.org/drawingml/2006/table">
                <a:tbl>
                  <a:tblPr firstRow="1" firstCol="1" bandRow="1"/>
                  <a:tblGrid>
                    <a:gridCol w="8036099">
                      <a:extLst>
                        <a:ext uri="{9D8B030D-6E8A-4147-A177-3AD203B41FA5}">
                          <a16:colId xmlns:a16="http://schemas.microsoft.com/office/drawing/2014/main" val="1971313346"/>
                        </a:ext>
                      </a:extLst>
                    </a:gridCol>
                    <a:gridCol w="1524000">
                      <a:extLst>
                        <a:ext uri="{9D8B030D-6E8A-4147-A177-3AD203B41FA5}">
                          <a16:colId xmlns:a16="http://schemas.microsoft.com/office/drawing/2014/main" val="2201737761"/>
                        </a:ext>
                      </a:extLst>
                    </a:gridCol>
                    <a:gridCol w="1371600">
                      <a:extLst>
                        <a:ext uri="{9D8B030D-6E8A-4147-A177-3AD203B41FA5}">
                          <a16:colId xmlns:a16="http://schemas.microsoft.com/office/drawing/2014/main" val="1628437909"/>
                        </a:ext>
                      </a:extLst>
                    </a:gridCol>
                    <a:gridCol w="1447800">
                      <a:extLst>
                        <a:ext uri="{9D8B030D-6E8A-4147-A177-3AD203B41FA5}">
                          <a16:colId xmlns:a16="http://schemas.microsoft.com/office/drawing/2014/main" val="2169919959"/>
                        </a:ext>
                      </a:extLst>
                    </a:gridCol>
                    <a:gridCol w="1465466">
                      <a:extLst>
                        <a:ext uri="{9D8B030D-6E8A-4147-A177-3AD203B41FA5}">
                          <a16:colId xmlns:a16="http://schemas.microsoft.com/office/drawing/2014/main" val="1332902616"/>
                        </a:ext>
                      </a:extLst>
                    </a:gridCol>
                  </a:tblGrid>
                  <a:tr h="1177390">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Đối tượng thống kê</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3645464"/>
                      </a:ext>
                    </a:extLst>
                  </a:tr>
                  <a:tr h="1450238">
                    <a:tc>
                      <a:txBody>
                        <a:bodyPr/>
                        <a:lstStyle/>
                        <a:p>
                          <a:pPr algn="ctr">
                            <a:lnSpc>
                              <a:spcPct val="150000"/>
                            </a:lnSpc>
                            <a:spcBef>
                              <a:spcPts val="600"/>
                            </a:spcBef>
                            <a:spcAft>
                              <a:spcPts val="6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1</m:t>
                                    </m:r>
                                  </m:sub>
                                </m:sSub>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2</m:t>
                                    </m:r>
                                  </m:sub>
                                </m:sSub>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𝑘</m:t>
                                    </m:r>
                                  </m:sub>
                                </m:sSub>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4599130"/>
                      </a:ext>
                    </a:extLst>
                  </a:tr>
                </a:tbl>
              </a:graphicData>
            </a:graphic>
          </p:graphicFrame>
        </mc:Choice>
        <mc:Fallback xmlns="">
          <p:graphicFrame>
            <p:nvGraphicFramePr>
              <p:cNvPr id="2" name="Table 1">
                <a:extLst>
                  <a:ext uri="{FF2B5EF4-FFF2-40B4-BE49-F238E27FC236}">
                    <a16:creationId xmlns:a16="http://schemas.microsoft.com/office/drawing/2014/main" id="{2CBAEA3E-8BD9-A173-BF3F-485A56837BCB}"/>
                  </a:ext>
                </a:extLst>
              </p:cNvPr>
              <p:cNvGraphicFramePr>
                <a:graphicFrameLocks noGrp="1"/>
              </p:cNvGraphicFramePr>
              <p:nvPr>
                <p:extLst>
                  <p:ext uri="{D42A27DB-BD31-4B8C-83A1-F6EECF244321}">
                    <p14:modId xmlns:p14="http://schemas.microsoft.com/office/powerpoint/2010/main" val="1679156024"/>
                  </p:ext>
                </p:extLst>
              </p:nvPr>
            </p:nvGraphicFramePr>
            <p:xfrm>
              <a:off x="2182753" y="4431112"/>
              <a:ext cx="13844965" cy="2627628"/>
            </p:xfrm>
            <a:graphic>
              <a:graphicData uri="http://schemas.openxmlformats.org/drawingml/2006/table">
                <a:tbl>
                  <a:tblPr firstRow="1" firstCol="1" bandRow="1"/>
                  <a:tblGrid>
                    <a:gridCol w="8036099">
                      <a:extLst>
                        <a:ext uri="{9D8B030D-6E8A-4147-A177-3AD203B41FA5}">
                          <a16:colId xmlns:a16="http://schemas.microsoft.com/office/drawing/2014/main" val="1971313346"/>
                        </a:ext>
                      </a:extLst>
                    </a:gridCol>
                    <a:gridCol w="1524000">
                      <a:extLst>
                        <a:ext uri="{9D8B030D-6E8A-4147-A177-3AD203B41FA5}">
                          <a16:colId xmlns:a16="http://schemas.microsoft.com/office/drawing/2014/main" val="2201737761"/>
                        </a:ext>
                      </a:extLst>
                    </a:gridCol>
                    <a:gridCol w="1371600">
                      <a:extLst>
                        <a:ext uri="{9D8B030D-6E8A-4147-A177-3AD203B41FA5}">
                          <a16:colId xmlns:a16="http://schemas.microsoft.com/office/drawing/2014/main" val="1628437909"/>
                        </a:ext>
                      </a:extLst>
                    </a:gridCol>
                    <a:gridCol w="1447800">
                      <a:extLst>
                        <a:ext uri="{9D8B030D-6E8A-4147-A177-3AD203B41FA5}">
                          <a16:colId xmlns:a16="http://schemas.microsoft.com/office/drawing/2014/main" val="2169919959"/>
                        </a:ext>
                      </a:extLst>
                    </a:gridCol>
                    <a:gridCol w="1465466">
                      <a:extLst>
                        <a:ext uri="{9D8B030D-6E8A-4147-A177-3AD203B41FA5}">
                          <a16:colId xmlns:a16="http://schemas.microsoft.com/office/drawing/2014/main" val="1332902616"/>
                        </a:ext>
                      </a:extLst>
                    </a:gridCol>
                  </a:tblGrid>
                  <a:tr h="1177390">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Đối tượng thống kê</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3645464"/>
                      </a:ext>
                    </a:extLst>
                  </a:tr>
                  <a:tr h="1450238">
                    <a:tc>
                      <a:txBody>
                        <a:bodyPr/>
                        <a:lstStyle/>
                        <a:p>
                          <a:pPr algn="ctr">
                            <a:lnSpc>
                              <a:spcPct val="150000"/>
                            </a:lnSpc>
                            <a:spcBef>
                              <a:spcPts val="600"/>
                            </a:spcBef>
                            <a:spcAft>
                              <a:spcPts val="6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528000" t="-81933" r="-282000" b="-126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697778" t="-81933" r="-213333" b="-1261"/>
                          </a:stretch>
                        </a:blip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847083" t="-81933" r="-833" b="-1261"/>
                          </a:stretch>
                        </a:blipFill>
                      </a:tcPr>
                    </a:tc>
                    <a:extLst>
                      <a:ext uri="{0D108BD9-81ED-4DB2-BD59-A6C34878D82A}">
                        <a16:rowId xmlns:a16="http://schemas.microsoft.com/office/drawing/2014/main" val="2504599130"/>
                      </a:ext>
                    </a:extLst>
                  </a:tr>
                </a:tbl>
              </a:graphicData>
            </a:graphic>
          </p:graphicFrame>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952CFAD-DAE3-749F-321C-794D7AAC8270}"/>
                  </a:ext>
                </a:extLst>
              </p:cNvPr>
              <p:cNvSpPr txBox="1"/>
              <p:nvPr/>
            </p:nvSpPr>
            <p:spPr>
              <a:xfrm>
                <a:off x="2087271" y="7490253"/>
                <a:ext cx="7709535" cy="904415"/>
              </a:xfrm>
              <a:prstGeom prst="rect">
                <a:avLst/>
              </a:prstGeom>
              <a:noFill/>
            </p:spPr>
            <p:txBody>
              <a:bodyPr wrap="square">
                <a:spAutoFit/>
              </a:bodyPr>
              <a:lstStyle/>
              <a:p>
                <a:pPr algn="just">
                  <a:lnSpc>
                    <a:spcPct val="150000"/>
                  </a:lnSpc>
                  <a:spcBef>
                    <a:spcPts val="600"/>
                  </a:spcBef>
                  <a:spcAft>
                    <a:spcPts val="600"/>
                  </a:spcAft>
                </a:pPr>
                <a:r>
                  <a:rPr lang="en-US" sz="4000" i="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Chú ý: </a:t>
                </a:r>
                <a14:m>
                  <m:oMath xmlns:m="http://schemas.openxmlformats.org/officeDocument/2006/math">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1</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2</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𝑘</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=360°</m:t>
                    </m:r>
                  </m:oMath>
                </a14:m>
                <a:endParaRPr lang="en-US" sz="40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952CFAD-DAE3-749F-321C-794D7AAC8270}"/>
                  </a:ext>
                </a:extLst>
              </p:cNvPr>
              <p:cNvSpPr txBox="1">
                <a:spLocks noRot="1" noChangeAspect="1" noMove="1" noResize="1" noEditPoints="1" noAdjustHandles="1" noChangeArrowheads="1" noChangeShapeType="1" noTextEdit="1"/>
              </p:cNvSpPr>
              <p:nvPr/>
            </p:nvSpPr>
            <p:spPr>
              <a:xfrm>
                <a:off x="2087271" y="7490253"/>
                <a:ext cx="7709535" cy="904415"/>
              </a:xfrm>
              <a:prstGeom prst="rect">
                <a:avLst/>
              </a:prstGeom>
              <a:blipFill>
                <a:blip r:embed="rId8"/>
                <a:stretch>
                  <a:fillRect l="-2767" b="-28378"/>
                </a:stretch>
              </a:blipFill>
            </p:spPr>
            <p:txBody>
              <a:bodyPr/>
              <a:lstStyle/>
              <a:p>
                <a:r>
                  <a:rPr lang="en-US">
                    <a:noFill/>
                  </a:rPr>
                  <a:t> </a:t>
                </a:r>
              </a:p>
            </p:txBody>
          </p:sp>
        </mc:Fallback>
      </mc:AlternateContent>
    </p:spTree>
    <p:extLst>
      <p:ext uri="{BB962C8B-B14F-4D97-AF65-F5344CB8AC3E}">
        <p14:creationId xmlns:p14="http://schemas.microsoft.com/office/powerpoint/2010/main" val="1250282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590550" y="381000"/>
            <a:ext cx="17106900" cy="952500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p:cNvGrpSpPr/>
          <p:nvPr/>
        </p:nvGrpSpPr>
        <p:grpSpPr>
          <a:xfrm>
            <a:off x="742475" y="535812"/>
            <a:ext cx="16803050" cy="3686270"/>
            <a:chOff x="662305" y="403498"/>
            <a:chExt cx="16000820" cy="3686270"/>
          </a:xfrm>
        </p:grpSpPr>
        <p:sp>
          <p:nvSpPr>
            <p:cNvPr id="22" name="Rounded Rectangle 21"/>
            <p:cNvSpPr/>
            <p:nvPr/>
          </p:nvSpPr>
          <p:spPr>
            <a:xfrm>
              <a:off x="662305" y="403498"/>
              <a:ext cx="1748590" cy="89670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HĐ1</a:t>
              </a:r>
              <a:endParaRPr lang="en-US" sz="4200" b="1">
                <a:solidFill>
                  <a:srgbClr val="FFFF00"/>
                </a:solidFill>
                <a:latin typeface="Arial" panose="020B0604020202020204" pitchFamily="34" charset="0"/>
                <a:cs typeface="Arial" panose="020B0604020202020204" pitchFamily="34" charset="0"/>
              </a:endParaRPr>
            </a:p>
          </p:txBody>
        </p:sp>
        <p:sp>
          <p:nvSpPr>
            <p:cNvPr id="21" name="TextBox 20"/>
            <p:cNvSpPr txBox="1"/>
            <p:nvPr/>
          </p:nvSpPr>
          <p:spPr>
            <a:xfrm>
              <a:off x="777239" y="403502"/>
              <a:ext cx="15885886" cy="3686266"/>
            </a:xfrm>
            <a:prstGeom prst="rect">
              <a:avLst/>
            </a:prstGeom>
            <a:noFill/>
          </p:spPr>
          <p:txBody>
            <a:bodyPr wrap="square" rtlCol="0">
              <a:spAutoFit/>
            </a:bodyPr>
            <a:lstStyle/>
            <a:p>
              <a:pPr lvl="0" algn="just">
                <a:lnSpc>
                  <a:spcPct val="150000"/>
                </a:lnSpc>
                <a:spcBef>
                  <a:spcPts val="600"/>
                </a:spcBef>
                <a:spcAft>
                  <a:spcPts val="600"/>
                </a:spcAft>
              </a:pPr>
              <a:r>
                <a:rPr lang="en-US" sz="4000" dirty="0">
                  <a:latin typeface="Arial (Body)"/>
                </a:rPr>
                <a:t>		</a:t>
              </a:r>
              <a:r>
                <a:rPr lang="en-US" sz="4000" dirty="0" err="1">
                  <a:latin typeface="Arial (Body)"/>
                </a:rPr>
                <a:t>Một</a:t>
              </a:r>
              <a:r>
                <a:rPr lang="en-US" sz="4000" dirty="0">
                  <a:latin typeface="Arial (Body)"/>
                </a:rPr>
                <a:t> </a:t>
              </a:r>
              <a:r>
                <a:rPr lang="en-US" sz="4000" dirty="0" err="1">
                  <a:latin typeface="Arial (Body)"/>
                </a:rPr>
                <a:t>trường</a:t>
              </a:r>
              <a:r>
                <a:rPr lang="en-US" sz="4000" dirty="0">
                  <a:latin typeface="Arial (Body)"/>
                </a:rPr>
                <a:t> </a:t>
              </a:r>
              <a:r>
                <a:rPr lang="en-US" sz="4000" dirty="0" err="1">
                  <a:latin typeface="Arial (Body)"/>
                </a:rPr>
                <a:t>trung</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cơ</a:t>
              </a:r>
              <a:r>
                <a:rPr lang="en-US" sz="4000" dirty="0">
                  <a:latin typeface="Arial (Body)"/>
                </a:rPr>
                <a:t> </a:t>
              </a:r>
              <a:r>
                <a:rPr lang="en-US" sz="4000" dirty="0" err="1">
                  <a:latin typeface="Arial (Body)"/>
                </a:rPr>
                <a:t>sở</a:t>
              </a:r>
              <a:r>
                <a:rPr lang="en-US" sz="4000" dirty="0">
                  <a:latin typeface="Arial (Body)"/>
                </a:rPr>
                <a:t> </a:t>
              </a:r>
              <a:r>
                <a:rPr lang="en-US" sz="4000" dirty="0" err="1">
                  <a:latin typeface="Arial (Body)"/>
                </a:rPr>
                <a:t>cho</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sinh</a:t>
              </a:r>
              <a:r>
                <a:rPr lang="en-US" sz="4000" dirty="0">
                  <a:latin typeface="Arial (Body)"/>
                </a:rPr>
                <a:t> </a:t>
              </a:r>
              <a:r>
                <a:rPr lang="en-US" sz="4000" dirty="0" err="1">
                  <a:latin typeface="Arial (Body)"/>
                </a:rPr>
                <a:t>khối</a:t>
              </a:r>
              <a:r>
                <a:rPr lang="en-US" sz="4000" dirty="0">
                  <a:latin typeface="Arial (Body)"/>
                </a:rPr>
                <a:t> </a:t>
              </a:r>
              <a:r>
                <a:rPr lang="en-US" sz="4000" dirty="0" err="1">
                  <a:latin typeface="Arial (Body)"/>
                </a:rPr>
                <a:t>lớp</a:t>
              </a:r>
              <a:r>
                <a:rPr lang="en-US" sz="4000" dirty="0">
                  <a:latin typeface="Arial (Body)"/>
                </a:rPr>
                <a:t> 9 </a:t>
              </a:r>
              <a:r>
                <a:rPr lang="en-US" sz="4000" dirty="0" err="1">
                  <a:latin typeface="Arial (Body)"/>
                </a:rPr>
                <a:t>đăng</a:t>
              </a:r>
              <a:r>
                <a:rPr lang="en-US" sz="4000" dirty="0">
                  <a:latin typeface="Arial (Body)"/>
                </a:rPr>
                <a:t> </a:t>
              </a:r>
              <a:r>
                <a:rPr lang="en-US" sz="4000" dirty="0" err="1">
                  <a:latin typeface="Arial (Body)"/>
                </a:rPr>
                <a:t>kí</a:t>
              </a:r>
              <a:r>
                <a:rPr lang="en-US" sz="4000" dirty="0">
                  <a:latin typeface="Arial (Body)"/>
                </a:rPr>
                <a:t> </a:t>
              </a:r>
              <a:r>
                <a:rPr lang="en-US" sz="4000" dirty="0" err="1">
                  <a:latin typeface="Arial (Body)"/>
                </a:rPr>
                <a:t>tham</a:t>
              </a:r>
              <a:r>
                <a:rPr lang="en-US" sz="4000" dirty="0">
                  <a:latin typeface="Arial (Body)"/>
                </a:rPr>
                <a:t> </a:t>
              </a:r>
              <a:r>
                <a:rPr lang="en-US" sz="4000" dirty="0" err="1">
                  <a:latin typeface="Arial (Body)"/>
                </a:rPr>
                <a:t>gia</a:t>
              </a:r>
              <a:r>
                <a:rPr lang="en-US" sz="4000" dirty="0">
                  <a:latin typeface="Arial (Body)"/>
                </a:rPr>
                <a:t> </a:t>
              </a:r>
              <a:r>
                <a:rPr lang="en-US" sz="4000" dirty="0" err="1">
                  <a:latin typeface="Arial (Body)"/>
                </a:rPr>
                <a:t>các</a:t>
              </a:r>
              <a:r>
                <a:rPr lang="en-US" sz="4000" dirty="0">
                  <a:latin typeface="Arial (Body)"/>
                </a:rPr>
                <a:t> </a:t>
              </a:r>
              <a:r>
                <a:rPr lang="en-US" sz="4000" dirty="0" err="1">
                  <a:latin typeface="Arial (Body)"/>
                </a:rPr>
                <a:t>câu</a:t>
              </a:r>
              <a:r>
                <a:rPr lang="en-US" sz="4000" dirty="0">
                  <a:latin typeface="Arial (Body)"/>
                </a:rPr>
                <a:t> </a:t>
              </a:r>
              <a:r>
                <a:rPr lang="en-US" sz="4000" dirty="0" err="1">
                  <a:latin typeface="Arial (Body)"/>
                </a:rPr>
                <a:t>lạc</a:t>
              </a:r>
              <a:r>
                <a:rPr lang="en-US" sz="4000" dirty="0">
                  <a:latin typeface="Arial (Body)"/>
                </a:rPr>
                <a:t> </a:t>
              </a:r>
              <a:r>
                <a:rPr lang="en-US" sz="4000" dirty="0" err="1">
                  <a:latin typeface="Arial (Body)"/>
                </a:rPr>
                <a:t>bộ</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thao</a:t>
              </a:r>
              <a:r>
                <a:rPr lang="en-US" sz="4000" dirty="0">
                  <a:latin typeface="Arial (Body)"/>
                </a:rPr>
                <a:t>; </a:t>
              </a:r>
              <a:r>
                <a:rPr lang="en-US" sz="4000" dirty="0" err="1">
                  <a:latin typeface="Arial (Body)"/>
                </a:rPr>
                <a:t>Nghệ</a:t>
              </a:r>
              <a:r>
                <a:rPr lang="en-US" sz="4000" dirty="0">
                  <a:latin typeface="Arial (Body)"/>
                </a:rPr>
                <a:t> </a:t>
              </a:r>
              <a:r>
                <a:rPr lang="en-US" sz="4000" dirty="0" err="1">
                  <a:latin typeface="Arial (Body)"/>
                </a:rPr>
                <a:t>thuật</a:t>
              </a:r>
              <a:r>
                <a:rPr lang="en-US" sz="4000" dirty="0">
                  <a:latin typeface="Arial (Body)"/>
                </a:rPr>
                <a:t>; Tin </a:t>
              </a:r>
              <a:r>
                <a:rPr lang="en-US" sz="4000" dirty="0" err="1">
                  <a:latin typeface="Arial (Body)"/>
                </a:rPr>
                <a:t>học</a:t>
              </a:r>
              <a:r>
                <a:rPr lang="en-US" sz="4000" dirty="0">
                  <a:latin typeface="Arial (Body)"/>
                </a:rPr>
                <a:t>. </a:t>
              </a:r>
              <a:r>
                <a:rPr lang="en-US" sz="4000" dirty="0" err="1">
                  <a:latin typeface="Arial (Body)"/>
                </a:rPr>
                <a:t>Thống</a:t>
              </a:r>
              <a:r>
                <a:rPr lang="en-US" sz="4000" dirty="0">
                  <a:latin typeface="Arial (Body)"/>
                </a:rPr>
                <a:t> </a:t>
              </a:r>
              <a:r>
                <a:rPr lang="en-US" sz="4000" dirty="0" err="1">
                  <a:latin typeface="Arial (Body)"/>
                </a:rPr>
                <a:t>kê</a:t>
              </a:r>
              <a:r>
                <a:rPr lang="en-US" sz="4000" dirty="0">
                  <a:latin typeface="Arial (Body)"/>
                </a:rPr>
                <a:t> </a:t>
              </a:r>
              <a:r>
                <a:rPr lang="en-US" sz="4000" dirty="0" err="1">
                  <a:latin typeface="Arial (Body)"/>
                </a:rPr>
                <a:t>số</a:t>
              </a:r>
              <a:r>
                <a:rPr lang="en-US" sz="4000" dirty="0">
                  <a:latin typeface="Arial (Body)"/>
                </a:rPr>
                <a:t> </a:t>
              </a:r>
              <a:r>
                <a:rPr lang="en-US" sz="4000" dirty="0" err="1">
                  <a:latin typeface="Arial (Body)"/>
                </a:rPr>
                <a:t>lượng</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sinh</a:t>
              </a:r>
              <a:r>
                <a:rPr lang="en-US" sz="4000" dirty="0">
                  <a:latin typeface="Arial (Body)"/>
                </a:rPr>
                <a:t> </a:t>
              </a:r>
              <a:r>
                <a:rPr lang="en-US" sz="4000" dirty="0" err="1">
                  <a:latin typeface="Arial (Body)"/>
                </a:rPr>
                <a:t>của</a:t>
              </a:r>
              <a:r>
                <a:rPr lang="en-US" sz="4000" dirty="0">
                  <a:latin typeface="Arial (Body)"/>
                </a:rPr>
                <a:t> </a:t>
              </a:r>
              <a:r>
                <a:rPr lang="en-US" sz="4000" dirty="0" err="1">
                  <a:latin typeface="Arial (Body)"/>
                </a:rPr>
                <a:t>từng</a:t>
              </a:r>
              <a:r>
                <a:rPr lang="en-US" sz="4000" dirty="0">
                  <a:latin typeface="Arial (Body)"/>
                </a:rPr>
                <a:t> </a:t>
              </a:r>
              <a:r>
                <a:rPr lang="en-US" sz="4000" dirty="0" err="1">
                  <a:latin typeface="Arial (Body)"/>
                </a:rPr>
                <a:t>lớp</a:t>
              </a:r>
              <a:r>
                <a:rPr lang="en-US" sz="4000" dirty="0">
                  <a:latin typeface="Arial (Body)"/>
                </a:rPr>
                <a:t> </a:t>
              </a:r>
              <a:r>
                <a:rPr lang="en-US" sz="4000" dirty="0" err="1">
                  <a:latin typeface="Arial (Body)"/>
                </a:rPr>
                <a:t>đăng</a:t>
              </a:r>
              <a:r>
                <a:rPr lang="en-US" sz="4000" dirty="0">
                  <a:latin typeface="Arial (Body)"/>
                </a:rPr>
                <a:t> </a:t>
              </a:r>
              <a:r>
                <a:rPr lang="en-US" sz="4000" dirty="0" err="1">
                  <a:latin typeface="Arial (Body)"/>
                </a:rPr>
                <a:t>kí</a:t>
              </a:r>
              <a:r>
                <a:rPr lang="en-US" sz="4000" dirty="0">
                  <a:latin typeface="Arial (Body)"/>
                </a:rPr>
                <a:t> </a:t>
              </a:r>
              <a:r>
                <a:rPr lang="en-US" sz="4000" dirty="0" err="1">
                  <a:latin typeface="Arial (Body)"/>
                </a:rPr>
                <a:t>tham</a:t>
              </a:r>
              <a:r>
                <a:rPr lang="en-US" sz="4000" dirty="0">
                  <a:latin typeface="Arial (Body)"/>
                </a:rPr>
                <a:t> </a:t>
              </a:r>
              <a:r>
                <a:rPr lang="en-US" sz="4000" dirty="0" err="1">
                  <a:latin typeface="Arial (Body)"/>
                </a:rPr>
                <a:t>gia</a:t>
              </a:r>
              <a:r>
                <a:rPr lang="en-US" sz="4000" dirty="0">
                  <a:latin typeface="Arial (Body)"/>
                </a:rPr>
                <a:t> </a:t>
              </a:r>
              <a:r>
                <a:rPr lang="en-US" sz="4000" dirty="0" err="1">
                  <a:latin typeface="Arial (Body)"/>
                </a:rPr>
                <a:t>các</a:t>
              </a:r>
              <a:r>
                <a:rPr lang="en-US" sz="4000" dirty="0">
                  <a:latin typeface="Arial (Body)"/>
                </a:rPr>
                <a:t> </a:t>
              </a:r>
              <a:r>
                <a:rPr lang="en-US" sz="4000" dirty="0" err="1">
                  <a:latin typeface="Arial (Body)"/>
                </a:rPr>
                <a:t>câu</a:t>
              </a:r>
              <a:r>
                <a:rPr lang="en-US" sz="4000" dirty="0">
                  <a:latin typeface="Arial (Body)"/>
                </a:rPr>
                <a:t> </a:t>
              </a:r>
              <a:r>
                <a:rPr lang="en-US" sz="4000" dirty="0" err="1">
                  <a:latin typeface="Arial (Body)"/>
                </a:rPr>
                <a:t>lạc</a:t>
              </a:r>
              <a:r>
                <a:rPr lang="en-US" sz="4000" dirty="0">
                  <a:latin typeface="Arial (Body)"/>
                </a:rPr>
                <a:t> </a:t>
              </a:r>
              <a:r>
                <a:rPr lang="en-US" sz="4000" dirty="0" err="1">
                  <a:latin typeface="Arial (Body)"/>
                </a:rPr>
                <a:t>bộ</a:t>
              </a:r>
              <a:r>
                <a:rPr lang="en-US" sz="4000" dirty="0">
                  <a:latin typeface="Arial (Body)"/>
                </a:rPr>
                <a:t> </a:t>
              </a:r>
              <a:r>
                <a:rPr lang="en-US" sz="4000" dirty="0" err="1">
                  <a:latin typeface="Arial (Body)"/>
                </a:rPr>
                <a:t>đó</a:t>
              </a:r>
              <a:r>
                <a:rPr lang="en-US" sz="4000" dirty="0">
                  <a:latin typeface="Arial (Body)"/>
                </a:rPr>
                <a:t> </a:t>
              </a:r>
              <a:r>
                <a:rPr lang="en-US" sz="4000" dirty="0" err="1">
                  <a:latin typeface="Arial (Body)"/>
                </a:rPr>
                <a:t>được</a:t>
              </a:r>
              <a:r>
                <a:rPr lang="en-US" sz="4000" dirty="0">
                  <a:latin typeface="Arial (Body)"/>
                </a:rPr>
                <a:t> </a:t>
              </a:r>
              <a:r>
                <a:rPr lang="en-US" sz="4000" dirty="0" err="1">
                  <a:latin typeface="Arial (Body)"/>
                </a:rPr>
                <a:t>cho</a:t>
              </a:r>
              <a:r>
                <a:rPr lang="en-US" sz="4000" dirty="0">
                  <a:latin typeface="Arial (Body)"/>
                </a:rPr>
                <a:t> </a:t>
              </a:r>
              <a:r>
                <a:rPr lang="en-US" sz="4000" dirty="0" err="1">
                  <a:latin typeface="Arial (Body)"/>
                </a:rPr>
                <a:t>trong</a:t>
              </a:r>
              <a:r>
                <a:rPr lang="en-US" sz="4000" dirty="0">
                  <a:latin typeface="Arial (Body)"/>
                </a:rPr>
                <a:t> </a:t>
              </a:r>
              <a:r>
                <a:rPr lang="en-US" sz="4000" dirty="0" err="1">
                  <a:latin typeface="Arial (Body)"/>
                </a:rPr>
                <a:t>bảng</a:t>
              </a:r>
              <a:r>
                <a:rPr lang="en-US" sz="4000" dirty="0">
                  <a:latin typeface="Arial (Body)"/>
                </a:rPr>
                <a:t> </a:t>
              </a:r>
              <a:r>
                <a:rPr lang="en-US" sz="4000" dirty="0" err="1">
                  <a:latin typeface="Arial (Body)"/>
                </a:rPr>
                <a:t>sau</a:t>
              </a:r>
              <a:r>
                <a:rPr lang="en-US" sz="4000" dirty="0">
                  <a:latin typeface="Arial (Body)"/>
                </a:rPr>
                <a:t>:</a:t>
              </a:r>
              <a:endParaRPr lang="vi-VN" sz="4000" dirty="0">
                <a:solidFill>
                  <a:srgbClr val="000000"/>
                </a:solidFill>
                <a:latin typeface="Arial (Body)"/>
                <a:cs typeface="Arial" panose="020B0604020202020204" pitchFamily="34" charset="0"/>
              </a:endParaRPr>
            </a:p>
          </p:txBody>
        </p:sp>
      </p:grpSp>
      <p:pic>
        <p:nvPicPr>
          <p:cNvPr id="25" name="Picture 24"/>
          <p:cNvPicPr>
            <a:picLocks noChangeAspect="1"/>
          </p:cNvPicPr>
          <p:nvPr/>
        </p:nvPicPr>
        <p:blipFill>
          <a:blip r:embed="rId4"/>
          <a:stretch>
            <a:fillRect/>
          </a:stretch>
        </p:blipFill>
        <p:spPr>
          <a:xfrm>
            <a:off x="16783632" y="7747883"/>
            <a:ext cx="1408535" cy="2388849"/>
          </a:xfrm>
          <a:prstGeom prst="rect">
            <a:avLst/>
          </a:prstGeom>
        </p:spPr>
      </p:pic>
      <p:graphicFrame>
        <p:nvGraphicFramePr>
          <p:cNvPr id="3" name="Table 2">
            <a:extLst>
              <a:ext uri="{FF2B5EF4-FFF2-40B4-BE49-F238E27FC236}">
                <a16:creationId xmlns:a16="http://schemas.microsoft.com/office/drawing/2014/main" id="{767F7F39-239D-5DC7-8BAD-62780117A0D2}"/>
              </a:ext>
            </a:extLst>
          </p:cNvPr>
          <p:cNvGraphicFramePr>
            <a:graphicFrameLocks noGrp="1"/>
          </p:cNvGraphicFramePr>
          <p:nvPr>
            <p:extLst>
              <p:ext uri="{D42A27DB-BD31-4B8C-83A1-F6EECF244321}">
                <p14:modId xmlns:p14="http://schemas.microsoft.com/office/powerpoint/2010/main" val="1435144994"/>
              </p:ext>
            </p:extLst>
          </p:nvPr>
        </p:nvGraphicFramePr>
        <p:xfrm>
          <a:off x="1828639" y="4351607"/>
          <a:ext cx="14832387" cy="5095875"/>
        </p:xfrm>
        <a:graphic>
          <a:graphicData uri="http://schemas.openxmlformats.org/drawingml/2006/table">
            <a:tbl>
              <a:tblPr firstRow="1" firstCol="1" bandRow="1"/>
              <a:tblGrid>
                <a:gridCol w="5388836">
                  <a:extLst>
                    <a:ext uri="{9D8B030D-6E8A-4147-A177-3AD203B41FA5}">
                      <a16:colId xmlns:a16="http://schemas.microsoft.com/office/drawing/2014/main" val="1720267505"/>
                    </a:ext>
                  </a:extLst>
                </a:gridCol>
                <a:gridCol w="3374170">
                  <a:extLst>
                    <a:ext uri="{9D8B030D-6E8A-4147-A177-3AD203B41FA5}">
                      <a16:colId xmlns:a16="http://schemas.microsoft.com/office/drawing/2014/main" val="3670587360"/>
                    </a:ext>
                  </a:extLst>
                </a:gridCol>
                <a:gridCol w="3147321">
                  <a:extLst>
                    <a:ext uri="{9D8B030D-6E8A-4147-A177-3AD203B41FA5}">
                      <a16:colId xmlns:a16="http://schemas.microsoft.com/office/drawing/2014/main" val="3813285841"/>
                    </a:ext>
                  </a:extLst>
                </a:gridCol>
                <a:gridCol w="2922060">
                  <a:extLst>
                    <a:ext uri="{9D8B030D-6E8A-4147-A177-3AD203B41FA5}">
                      <a16:colId xmlns:a16="http://schemas.microsoft.com/office/drawing/2014/main" val="2079964026"/>
                    </a:ext>
                  </a:extLst>
                </a:gridCol>
              </a:tblGrid>
              <a:tr h="176396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Câu lạc bộ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học sinh lớp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thao</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Nghệ thuật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Tin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học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3877737"/>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6164124"/>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7647302"/>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7565741"/>
                  </a:ext>
                </a:extLst>
              </a:tr>
              <a:tr h="785682">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6173334"/>
                  </a:ext>
                </a:extLst>
              </a:tr>
            </a:tbl>
          </a:graphicData>
        </a:graphic>
      </p:graphicFrame>
      <p:sp>
        <p:nvSpPr>
          <p:cNvPr id="5" name="TextBox 4">
            <a:extLst>
              <a:ext uri="{FF2B5EF4-FFF2-40B4-BE49-F238E27FC236}">
                <a16:creationId xmlns:a16="http://schemas.microsoft.com/office/drawing/2014/main" id="{DCED517C-3598-7413-37B4-D6CC8773600D}"/>
              </a:ext>
            </a:extLst>
          </p:cNvPr>
          <p:cNvSpPr txBox="1"/>
          <p:nvPr/>
        </p:nvSpPr>
        <p:spPr>
          <a:xfrm>
            <a:off x="8095329" y="9370724"/>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1</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68023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2022100" y="2234124"/>
                <a:ext cx="14166273" cy="7017306"/>
              </a:xfrm>
              <a:prstGeom prst="rect">
                <a:avLst/>
              </a:prstGeom>
              <a:noFill/>
            </p:spPr>
            <p:txBody>
              <a:bodyPr wrap="square" rtlCol="0">
                <a:spAutoFit/>
              </a:bodyPr>
              <a:lstStyle/>
              <a:p>
                <a:pPr algn="just">
                  <a:lnSpc>
                    <a:spcPct val="150000"/>
                  </a:lnSpc>
                  <a:spcBef>
                    <a:spcPts val="600"/>
                  </a:spcBef>
                  <a:spcAft>
                    <a:spcPts val="600"/>
                  </a:spcAft>
                </a:pPr>
                <a:r>
                  <a:rPr lang="en-US" sz="40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3.</a:t>
                </a: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tia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gốc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𝑂𝐴</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Căn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cứ</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4000" dirty="0">
                    <a:latin typeface="Arial" panose="020B0604020202020204" pitchFamily="34" charset="0"/>
                    <a:ea typeface="Times New Roman" panose="02020603050405020304" pitchFamily="18" charset="0"/>
                    <a:cs typeface="Times New Roman" panose="02020603050405020304" pitchFamily="18" charset="0"/>
                  </a:rPr>
                  <a:t> 7,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sử</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latin typeface="Arial" panose="020B0604020202020204" pitchFamily="34" charset="0"/>
                    <a:ea typeface="Times New Roman" panose="02020603050405020304" pitchFamily="18" charset="0"/>
                    <a:cs typeface="Times New Roman" panose="02020603050405020304" pitchFamily="18" charset="0"/>
                  </a:rPr>
                  <a:t> quay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kim</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𝐴</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−2</m:t>
                        </m:r>
                      </m:sub>
                    </m:sSub>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en-US" sz="4000" dirty="0">
                    <a:latin typeface="Arial" panose="020B0604020202020204" pitchFamily="34" charset="0"/>
                    <a:ea typeface="Times New Roman" panose="02020603050405020304" pitchFamily="18" charset="0"/>
                    <a:cs typeface="Times New Roman" panose="02020603050405020304" pitchFamily="18" charset="0"/>
                  </a:rPr>
                  <a:t>. Khi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𝐴</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360°−</m:t>
                      </m:r>
                      <m:d>
                        <m:dPr>
                          <m:ctrlPr>
                            <a:rPr lang="en-US" sz="4000" i="1">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e>
                      </m:d>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sub>
                      </m:sSub>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022100" y="2234124"/>
                <a:ext cx="14166273" cy="7017306"/>
              </a:xfrm>
              <a:prstGeom prst="rect">
                <a:avLst/>
              </a:prstGeom>
              <a:blipFill>
                <a:blip r:embed="rId7"/>
                <a:stretch>
                  <a:fillRect l="-1549" r="-1506"/>
                </a:stretch>
              </a:blipFill>
            </p:spPr>
            <p:txBody>
              <a:bodyPr/>
              <a:lstStyle/>
              <a:p>
                <a:r>
                  <a:rPr lang="en-US">
                    <a:noFill/>
                  </a:rPr>
                  <a:t> </a:t>
                </a:r>
              </a:p>
            </p:txBody>
          </p:sp>
        </mc:Fallback>
      </mc:AlternateContent>
    </p:spTree>
    <p:extLst>
      <p:ext uri="{BB962C8B-B14F-4D97-AF65-F5344CB8AC3E}">
        <p14:creationId xmlns:p14="http://schemas.microsoft.com/office/powerpoint/2010/main" val="2747427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022100" y="3197034"/>
            <a:ext cx="14166273" cy="4828566"/>
          </a:xfrm>
          <a:prstGeom prst="rect">
            <a:avLst/>
          </a:prstGeom>
          <a:noFill/>
        </p:spPr>
        <p:txBody>
          <a:bodyPr wrap="square" rtlCol="0">
            <a:spAutoFit/>
          </a:bodyPr>
          <a:lstStyle/>
          <a:p>
            <a:pPr algn="just">
              <a:lnSpc>
                <a:spcPct val="200000"/>
              </a:lnSpc>
              <a:spcBef>
                <a:spcPts val="600"/>
              </a:spcBef>
              <a:spcAft>
                <a:spcPts val="600"/>
              </a:spcAft>
            </a:pPr>
            <a:r>
              <a:rPr lang="en-US" sz="40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4. </a:t>
            </a:r>
            <a:r>
              <a:rPr lang="en-US" sz="4000" dirty="0">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latin typeface="Arial" panose="020B0604020202020204" pitchFamily="34" charset="0"/>
                <a:ea typeface="Times New Roman" panose="02020603050405020304" pitchFamily="18" charset="0"/>
                <a:cs typeface="Times New Roman" panose="02020603050405020304" pitchFamily="18" charset="0"/>
              </a:rPr>
              <a:t>thiện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ghi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tên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ứng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ghi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ứng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tô</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màu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khác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nếu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xóa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những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thông</a:t>
            </a:r>
            <a:r>
              <a:rPr lang="en-US" sz="4000" dirty="0">
                <a:latin typeface="Arial" panose="020B0604020202020204" pitchFamily="34" charset="0"/>
                <a:ea typeface="Times New Roman" panose="02020603050405020304" pitchFamily="18" charset="0"/>
                <a:cs typeface="Times New Roman" panose="02020603050405020304" pitchFamily="18" charset="0"/>
              </a:rPr>
              <a:t> tin </a:t>
            </a:r>
            <a:r>
              <a:rPr lang="en-US" sz="40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28436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698998" y="571500"/>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4000" b="1" dirty="0">
                <a:solidFill>
                  <a:prstClr val="black"/>
                </a:solidFill>
                <a:latin typeface="Arial" panose="020B0604020202020204" pitchFamily="34" charset="0"/>
                <a:cs typeface="Arial" panose="020B0604020202020204" pitchFamily="34" charset="0"/>
              </a:rPr>
              <a:t>6</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6200425" y="4281674"/>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4" name="TextBox 3">
            <a:extLst>
              <a:ext uri="{FF2B5EF4-FFF2-40B4-BE49-F238E27FC236}">
                <a16:creationId xmlns:a16="http://schemas.microsoft.com/office/drawing/2014/main" id="{05D42C85-BAF1-51B0-5A30-38F732DD5D0C}"/>
              </a:ext>
            </a:extLst>
          </p:cNvPr>
          <p:cNvSpPr txBox="1"/>
          <p:nvPr/>
        </p:nvSpPr>
        <p:spPr>
          <a:xfrm>
            <a:off x="3459240" y="273266"/>
            <a:ext cx="14133371" cy="1147109"/>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lang="en-US" sz="4000" dirty="0" err="1">
                <a:effectLst/>
                <a:latin typeface="Arial" panose="020B0604020202020204" pitchFamily="34" charset="0"/>
                <a:ea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rPr>
              <a:t> 8 </a:t>
            </a:r>
            <a:r>
              <a:rPr lang="en-US" sz="4000" dirty="0" err="1">
                <a:effectLst/>
                <a:latin typeface="Arial" panose="020B0604020202020204" pitchFamily="34" charset="0"/>
                <a:ea typeface="Times New Roman" panose="02020603050405020304" pitchFamily="18" charset="0"/>
              </a:rPr>
              <a:t>cho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biết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lệ</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loại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cửa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hàng</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B8964A0A-46D4-F096-EAC6-BC0A4BBDA0F7}"/>
              </a:ext>
            </a:extLst>
          </p:cNvPr>
          <p:cNvGraphicFramePr>
            <a:graphicFrameLocks noGrp="1"/>
          </p:cNvGraphicFramePr>
          <p:nvPr>
            <p:extLst>
              <p:ext uri="{D42A27DB-BD31-4B8C-83A1-F6EECF244321}">
                <p14:modId xmlns:p14="http://schemas.microsoft.com/office/powerpoint/2010/main" val="3467735420"/>
              </p:ext>
            </p:extLst>
          </p:nvPr>
        </p:nvGraphicFramePr>
        <p:xfrm>
          <a:off x="2077314" y="2040029"/>
          <a:ext cx="14133372" cy="1839916"/>
        </p:xfrm>
        <a:graphic>
          <a:graphicData uri="http://schemas.openxmlformats.org/drawingml/2006/table">
            <a:tbl>
              <a:tblPr firstRow="1" firstCol="1" bandRow="1"/>
              <a:tblGrid>
                <a:gridCol w="8135381">
                  <a:extLst>
                    <a:ext uri="{9D8B030D-6E8A-4147-A177-3AD203B41FA5}">
                      <a16:colId xmlns:a16="http://schemas.microsoft.com/office/drawing/2014/main" val="2583922535"/>
                    </a:ext>
                  </a:extLst>
                </a:gridCol>
                <a:gridCol w="1499498">
                  <a:extLst>
                    <a:ext uri="{9D8B030D-6E8A-4147-A177-3AD203B41FA5}">
                      <a16:colId xmlns:a16="http://schemas.microsoft.com/office/drawing/2014/main" val="115727460"/>
                    </a:ext>
                  </a:extLst>
                </a:gridCol>
                <a:gridCol w="1499498">
                  <a:extLst>
                    <a:ext uri="{9D8B030D-6E8A-4147-A177-3AD203B41FA5}">
                      <a16:colId xmlns:a16="http://schemas.microsoft.com/office/drawing/2014/main" val="1104210541"/>
                    </a:ext>
                  </a:extLst>
                </a:gridCol>
                <a:gridCol w="1501008">
                  <a:extLst>
                    <a:ext uri="{9D8B030D-6E8A-4147-A177-3AD203B41FA5}">
                      <a16:colId xmlns:a16="http://schemas.microsoft.com/office/drawing/2014/main" val="886866040"/>
                    </a:ext>
                  </a:extLst>
                </a:gridCol>
                <a:gridCol w="1497987">
                  <a:extLst>
                    <a:ext uri="{9D8B030D-6E8A-4147-A177-3AD203B41FA5}">
                      <a16:colId xmlns:a16="http://schemas.microsoft.com/office/drawing/2014/main" val="1707315739"/>
                    </a:ext>
                  </a:extLst>
                </a:gridCol>
              </a:tblGrid>
              <a:tr h="576258">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Loại quả</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Lê</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Nhãn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1023941">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lệ</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C18B5DBB-D626-4F83-35E7-AA08D8DB5602}"/>
              </a:ext>
            </a:extLst>
          </p:cNvPr>
          <p:cNvSpPr txBox="1"/>
          <p:nvPr/>
        </p:nvSpPr>
        <p:spPr>
          <a:xfrm>
            <a:off x="8034981" y="3904663"/>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8</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FA5EFC-EAF0-09C0-0E4D-FEA59AD740B2}"/>
              </a:ext>
            </a:extLst>
          </p:cNvPr>
          <p:cNvSpPr txBox="1"/>
          <p:nvPr/>
        </p:nvSpPr>
        <p:spPr>
          <a:xfrm>
            <a:off x="845820" y="4782839"/>
            <a:ext cx="12629286" cy="91627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6DEA0E7-FF9E-89E4-3418-61BE5B5C8B61}"/>
              </a:ext>
            </a:extLst>
          </p:cNvPr>
          <p:cNvSpPr/>
          <p:nvPr/>
        </p:nvSpPr>
        <p:spPr>
          <a:xfrm>
            <a:off x="916629" y="6577291"/>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B7C8EAEF-BB34-E1E8-6150-5802BEB93768}"/>
              </a:ext>
            </a:extLst>
          </p:cNvPr>
          <p:cNvSpPr txBox="1"/>
          <p:nvPr/>
        </p:nvSpPr>
        <p:spPr>
          <a:xfrm>
            <a:off x="2031594" y="7875894"/>
            <a:ext cx="15316200" cy="183960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phần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8,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ứng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63924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6" grpId="0"/>
      <p:bldP spid="8" grpId="0"/>
      <p:bldP spid="7"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965250" y="842014"/>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2015" y="6072816"/>
            <a:ext cx="2085239" cy="4214184"/>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graphicFrame>
        <p:nvGraphicFramePr>
          <p:cNvPr id="2" name="Table 1">
            <a:extLst>
              <a:ext uri="{FF2B5EF4-FFF2-40B4-BE49-F238E27FC236}">
                <a16:creationId xmlns:a16="http://schemas.microsoft.com/office/drawing/2014/main" id="{03C91983-FD1F-88B0-B4ED-5B7A594E8190}"/>
              </a:ext>
            </a:extLst>
          </p:cNvPr>
          <p:cNvGraphicFramePr>
            <a:graphicFrameLocks noGrp="1"/>
          </p:cNvGraphicFramePr>
          <p:nvPr>
            <p:extLst>
              <p:ext uri="{D42A27DB-BD31-4B8C-83A1-F6EECF244321}">
                <p14:modId xmlns:p14="http://schemas.microsoft.com/office/powerpoint/2010/main" val="3907759321"/>
              </p:ext>
            </p:extLst>
          </p:nvPr>
        </p:nvGraphicFramePr>
        <p:xfrm>
          <a:off x="965250" y="2275404"/>
          <a:ext cx="10277835" cy="1864634"/>
        </p:xfrm>
        <a:graphic>
          <a:graphicData uri="http://schemas.openxmlformats.org/drawingml/2006/table">
            <a:tbl>
              <a:tblPr firstRow="1" firstCol="1" bandRow="1"/>
              <a:tblGrid>
                <a:gridCol w="4788804">
                  <a:extLst>
                    <a:ext uri="{9D8B030D-6E8A-4147-A177-3AD203B41FA5}">
                      <a16:colId xmlns:a16="http://schemas.microsoft.com/office/drawing/2014/main" val="2583922535"/>
                    </a:ext>
                  </a:extLst>
                </a:gridCol>
                <a:gridCol w="1372258">
                  <a:extLst>
                    <a:ext uri="{9D8B030D-6E8A-4147-A177-3AD203B41FA5}">
                      <a16:colId xmlns:a16="http://schemas.microsoft.com/office/drawing/2014/main" val="115727460"/>
                    </a:ext>
                  </a:extLst>
                </a:gridCol>
                <a:gridCol w="1372258">
                  <a:extLst>
                    <a:ext uri="{9D8B030D-6E8A-4147-A177-3AD203B41FA5}">
                      <a16:colId xmlns:a16="http://schemas.microsoft.com/office/drawing/2014/main" val="1104210541"/>
                    </a:ext>
                  </a:extLst>
                </a:gridCol>
                <a:gridCol w="1373640">
                  <a:extLst>
                    <a:ext uri="{9D8B030D-6E8A-4147-A177-3AD203B41FA5}">
                      <a16:colId xmlns:a16="http://schemas.microsoft.com/office/drawing/2014/main" val="886866040"/>
                    </a:ext>
                  </a:extLst>
                </a:gridCol>
                <a:gridCol w="1370875">
                  <a:extLst>
                    <a:ext uri="{9D8B030D-6E8A-4147-A177-3AD203B41FA5}">
                      <a16:colId xmlns:a16="http://schemas.microsoft.com/office/drawing/2014/main" val="1707315739"/>
                    </a:ext>
                  </a:extLst>
                </a:gridCol>
              </a:tblGrid>
              <a:tr h="932317">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Loại quả</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Lê</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Nhãn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932317">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đo (đơn vị: độ)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87CA3089-8155-9BFC-7731-4E282A250392}"/>
              </a:ext>
            </a:extLst>
          </p:cNvPr>
          <p:cNvSpPr txBox="1"/>
          <p:nvPr/>
        </p:nvSpPr>
        <p:spPr>
          <a:xfrm>
            <a:off x="5226331" y="42272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9</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33721E5-5461-1384-763A-9A8BADA31B57}"/>
              </a:ext>
            </a:extLst>
          </p:cNvPr>
          <p:cNvSpPr txBox="1"/>
          <p:nvPr/>
        </p:nvSpPr>
        <p:spPr>
          <a:xfrm>
            <a:off x="2803514" y="6080436"/>
            <a:ext cx="7990250" cy="276293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Căn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cứ</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1C36A8EF-4BAC-FB7B-6767-CD3094E42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0450" y="2552700"/>
            <a:ext cx="5877529" cy="6635224"/>
          </a:xfrm>
          <a:prstGeom prst="rect">
            <a:avLst/>
          </a:prstGeom>
        </p:spPr>
      </p:pic>
      <p:pic>
        <p:nvPicPr>
          <p:cNvPr id="4" name="Google Shape;219;p3">
            <a:extLst>
              <a:ext uri="{FF2B5EF4-FFF2-40B4-BE49-F238E27FC236}">
                <a16:creationId xmlns:a16="http://schemas.microsoft.com/office/drawing/2014/main" id="{E0D707FD-1423-5324-4A92-782AD89E59BB}"/>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3792852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1603518" y="1706752"/>
            <a:ext cx="2446942" cy="1222427"/>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3700" b="1" dirty="0">
                <a:solidFill>
                  <a:prstClr val="black"/>
                </a:solidFill>
                <a:latin typeface="Arial" panose="020B0604020202020204" pitchFamily="34" charset="0"/>
                <a:cs typeface="Arial" panose="020B0604020202020204" pitchFamily="34" charset="0"/>
              </a:rPr>
              <a:t>7</a:t>
            </a:r>
            <a:endParaRPr kumimoji="0" lang="en-US"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 name="TextBox 2">
            <a:extLst>
              <a:ext uri="{FF2B5EF4-FFF2-40B4-BE49-F238E27FC236}">
                <a16:creationId xmlns:a16="http://schemas.microsoft.com/office/drawing/2014/main" id="{70CD86D2-A660-98BF-27F2-2386D4244E91}"/>
              </a:ext>
            </a:extLst>
          </p:cNvPr>
          <p:cNvSpPr txBox="1"/>
          <p:nvPr/>
        </p:nvSpPr>
        <p:spPr>
          <a:xfrm>
            <a:off x="4938191" y="1089573"/>
            <a:ext cx="11811000" cy="183960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11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quả</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phỏng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vấn</a:t>
            </a:r>
            <a:r>
              <a:rPr lang="en-US" sz="4000" dirty="0">
                <a:effectLst/>
                <a:latin typeface="Arial" panose="020B0604020202020204" pitchFamily="34" charset="0"/>
                <a:ea typeface="Calibri" panose="020F0502020204030204" pitchFamily="34" charset="0"/>
              </a:rPr>
              <a:t> 1 000 </a:t>
            </a:r>
            <a:r>
              <a:rPr lang="en-US" sz="4000" dirty="0" err="1">
                <a:effectLst/>
                <a:latin typeface="Arial" panose="020B0604020202020204" pitchFamily="34" charset="0"/>
                <a:ea typeface="Calibri" panose="020F0502020204030204" pitchFamily="34" charset="0"/>
              </a:rPr>
              <a:t>người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về</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lần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đi</a:t>
            </a:r>
            <a:r>
              <a:rPr lang="en-US" sz="4000" dirty="0">
                <a:effectLst/>
                <a:latin typeface="Arial" panose="020B0604020202020204" pitchFamily="34" charset="0"/>
                <a:ea typeface="Calibri" panose="020F0502020204030204" pitchFamily="34" charset="0"/>
              </a:rPr>
              <a:t> du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1081764-53D4-D75E-1BBF-6A98A2BA4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518" y="3947093"/>
            <a:ext cx="8610600" cy="5688022"/>
          </a:xfrm>
          <a:prstGeom prst="rect">
            <a:avLst/>
          </a:prstGeom>
        </p:spPr>
      </p:pic>
      <p:pic>
        <p:nvPicPr>
          <p:cNvPr id="8" name="Picture 7">
            <a:extLst>
              <a:ext uri="{FF2B5EF4-FFF2-40B4-BE49-F238E27FC236}">
                <a16:creationId xmlns:a16="http://schemas.microsoft.com/office/drawing/2014/main" id="{2C661D0E-D84E-B53D-C311-C758D8BD5C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03062" y="3482710"/>
            <a:ext cx="4876800" cy="6152405"/>
          </a:xfrm>
          <a:prstGeom prst="rect">
            <a:avLst/>
          </a:prstGeom>
        </p:spPr>
      </p:pic>
    </p:spTree>
    <p:extLst>
      <p:ext uri="{BB962C8B-B14F-4D97-AF65-F5344CB8AC3E}">
        <p14:creationId xmlns:p14="http://schemas.microsoft.com/office/powerpoint/2010/main" val="411551431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6" name="TextBox 5">
            <a:extLst>
              <a:ext uri="{FF2B5EF4-FFF2-40B4-BE49-F238E27FC236}">
                <a16:creationId xmlns:a16="http://schemas.microsoft.com/office/drawing/2014/main" id="{5A2B0925-4413-2007-9E32-FAC10C8562D3}"/>
              </a:ext>
            </a:extLst>
          </p:cNvPr>
          <p:cNvSpPr txBox="1"/>
          <p:nvPr/>
        </p:nvSpPr>
        <p:spPr>
          <a:xfrm>
            <a:off x="1335070" y="825330"/>
            <a:ext cx="10827916" cy="8636339"/>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Hãy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thích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11.</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C661D0E-D84E-B53D-C311-C758D8BD5C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4492" y="1773121"/>
            <a:ext cx="5343167" cy="6740758"/>
          </a:xfrm>
          <a:prstGeom prst="rect">
            <a:avLst/>
          </a:prstGeom>
        </p:spPr>
      </p:pic>
    </p:spTree>
    <p:extLst>
      <p:ext uri="{BB962C8B-B14F-4D97-AF65-F5344CB8AC3E}">
        <p14:creationId xmlns:p14="http://schemas.microsoft.com/office/powerpoint/2010/main" val="2281908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A1BEEC-649A-A78B-76F2-391285249A55}"/>
                  </a:ext>
                </a:extLst>
              </p:cNvPr>
              <p:cNvSpPr txBox="1"/>
              <p:nvPr/>
            </p:nvSpPr>
            <p:spPr>
              <a:xfrm>
                <a:off x="190500" y="636645"/>
                <a:ext cx="17907000" cy="4917372"/>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 Trong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12,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pt-BR" sz="4000" i="1" kern="100">
                          <a:effectLst/>
                          <a:latin typeface="Cambria Math" panose="02040503050406030204" pitchFamily="18" charset="0"/>
                          <a:ea typeface="Calibri" panose="020F0502020204030204" pitchFamily="34" charset="0"/>
                          <a:cs typeface="Arial" panose="020B0604020202020204" pitchFamily="34" charset="0"/>
                        </a:rPr>
                        <m:t>35%+50%+10%=95%&lt;100%</m:t>
                      </m:r>
                      <m:r>
                        <a:rPr lang="pt-BR" sz="4000" i="1" kern="100">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Vì vậy, những số liệu mà bạn Ngân nêu ra trong biểu đồ đó là chưa chính xác.</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pt-BR" sz="4000" dirty="0">
                    <a:effectLst/>
                    <a:latin typeface="Arial" panose="020B0604020202020204" pitchFamily="34" charset="0"/>
                    <a:ea typeface="Times New Roman" panose="02020603050405020304" pitchFamily="18" charset="0"/>
                  </a:rPr>
                  <a:t>b) Từ biểu đồ cột ở Hình 11, ta có bảng thống kê kết quả phỏng vấn 1 000 người về số lần đi du lịch trong một năm như sau:</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 name="TextBox 2">
                <a:extLst>
                  <a:ext uri="{FF2B5EF4-FFF2-40B4-BE49-F238E27FC236}">
                    <a16:creationId xmlns:a16="http://schemas.microsoft.com/office/drawing/2014/main" id="{7CA1BEEC-649A-A78B-76F2-391285249A55}"/>
                  </a:ext>
                </a:extLst>
              </p:cNvPr>
              <p:cNvSpPr txBox="1">
                <a:spLocks noRot="1" noChangeAspect="1" noMove="1" noResize="1" noEditPoints="1" noAdjustHandles="1" noChangeArrowheads="1" noChangeShapeType="1" noTextEdit="1"/>
              </p:cNvSpPr>
              <p:nvPr/>
            </p:nvSpPr>
            <p:spPr>
              <a:xfrm>
                <a:off x="190500" y="636645"/>
                <a:ext cx="17907000" cy="4917372"/>
              </a:xfrm>
              <a:prstGeom prst="rect">
                <a:avLst/>
              </a:prstGeom>
              <a:blipFill>
                <a:blip r:embed="rId5"/>
                <a:stretch>
                  <a:fillRect l="-1191" r="-647" b="-4089"/>
                </a:stretch>
              </a:blipFill>
            </p:spPr>
            <p:txBody>
              <a:bodyPr/>
              <a:lstStyle/>
              <a:p>
                <a:r>
                  <a:rPr lang="en-US">
                    <a:noFill/>
                  </a:rPr>
                  <a:t> </a:t>
                </a:r>
              </a:p>
            </p:txBody>
          </p:sp>
        </mc:Fallback>
      </mc:AlternateContent>
      <p:graphicFrame>
        <p:nvGraphicFramePr>
          <p:cNvPr id="2" name="Table 1">
            <a:extLst>
              <a:ext uri="{FF2B5EF4-FFF2-40B4-BE49-F238E27FC236}">
                <a16:creationId xmlns:a16="http://schemas.microsoft.com/office/drawing/2014/main" id="{EF977509-37C0-417D-0549-5EDEDEA52758}"/>
              </a:ext>
            </a:extLst>
          </p:cNvPr>
          <p:cNvGraphicFramePr>
            <a:graphicFrameLocks noGrp="1"/>
          </p:cNvGraphicFramePr>
          <p:nvPr>
            <p:extLst>
              <p:ext uri="{D42A27DB-BD31-4B8C-83A1-F6EECF244321}">
                <p14:modId xmlns:p14="http://schemas.microsoft.com/office/powerpoint/2010/main" val="1060833764"/>
              </p:ext>
            </p:extLst>
          </p:nvPr>
        </p:nvGraphicFramePr>
        <p:xfrm>
          <a:off x="2075382" y="5725560"/>
          <a:ext cx="14137235" cy="31705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158525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người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350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500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4" name="TextBox 3">
            <a:extLst>
              <a:ext uri="{FF2B5EF4-FFF2-40B4-BE49-F238E27FC236}">
                <a16:creationId xmlns:a16="http://schemas.microsoft.com/office/drawing/2014/main" id="{ACA22CAF-58E5-B192-6976-EDC614A10E9B}"/>
              </a:ext>
            </a:extLst>
          </p:cNvPr>
          <p:cNvSpPr txBox="1"/>
          <p:nvPr/>
        </p:nvSpPr>
        <p:spPr>
          <a:xfrm>
            <a:off x="8308710" y="91040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10</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27555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404418" y="425156"/>
            <a:ext cx="14137235" cy="1839606"/>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Chuyển đổi số liệu thống kê ở Bảng 10 về số liệu thống kê tính theo tỉ số phần trăm, ta có Bảng 11 sau:</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EF977509-37C0-417D-0549-5EDEDEA52758}"/>
              </a:ext>
            </a:extLst>
          </p:cNvPr>
          <p:cNvGraphicFramePr>
            <a:graphicFrameLocks noGrp="1"/>
          </p:cNvGraphicFramePr>
          <p:nvPr>
            <p:extLst>
              <p:ext uri="{D42A27DB-BD31-4B8C-83A1-F6EECF244321}">
                <p14:modId xmlns:p14="http://schemas.microsoft.com/office/powerpoint/2010/main" val="834346542"/>
              </p:ext>
            </p:extLst>
          </p:nvPr>
        </p:nvGraphicFramePr>
        <p:xfrm>
          <a:off x="2075382" y="2476500"/>
          <a:ext cx="14137235" cy="18396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91980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91980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Tỉ lệ (đơn vị: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4" name="TextBox 3">
            <a:extLst>
              <a:ext uri="{FF2B5EF4-FFF2-40B4-BE49-F238E27FC236}">
                <a16:creationId xmlns:a16="http://schemas.microsoft.com/office/drawing/2014/main" id="{ACA22CAF-58E5-B192-6976-EDC614A10E9B}"/>
              </a:ext>
            </a:extLst>
          </p:cNvPr>
          <p:cNvSpPr txBox="1"/>
          <p:nvPr/>
        </p:nvSpPr>
        <p:spPr>
          <a:xfrm>
            <a:off x="8034981" y="4343646"/>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11</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74D0D8B-DB02-D3BC-DAD2-55EFDA9108AB}"/>
              </a:ext>
            </a:extLst>
          </p:cNvPr>
          <p:cNvSpPr txBox="1"/>
          <p:nvPr/>
        </p:nvSpPr>
        <p:spPr>
          <a:xfrm>
            <a:off x="413675" y="5259922"/>
            <a:ext cx="17350091" cy="1839606"/>
          </a:xfrm>
          <a:prstGeom prst="rect">
            <a:avLst/>
          </a:prstGeom>
          <a:noFill/>
        </p:spPr>
        <p:txBody>
          <a:bodyPr wrap="square">
            <a:spAutoFit/>
          </a:bodyPr>
          <a:lstStyle/>
          <a:p>
            <a:pPr algn="just">
              <a:lnSpc>
                <a:spcPct val="150000"/>
              </a:lnSpc>
              <a:spcAft>
                <a:spcPts val="800"/>
              </a:spcAft>
            </a:pPr>
            <a:r>
              <a:rPr lang="pt-BR" sz="4000" kern="100">
                <a:effectLst/>
                <a:latin typeface="Arial" panose="020B0604020202020204" pitchFamily="34" charset="0"/>
                <a:ea typeface="Times New Roman" panose="02020603050405020304" pitchFamily="18" charset="0"/>
                <a:cs typeface="Times New Roman" panose="02020603050405020304" pitchFamily="18" charset="0"/>
              </a:rPr>
              <a:t>Từ các số liệu thống kê tính theo tỉ số phần trăm ở Bảng 11, ta có các số đo cung tương ứng với các đối tượng thống kê ở bảng sau:</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F080DAC2-5C8B-C7EF-5148-311849653642}"/>
              </a:ext>
            </a:extLst>
          </p:cNvPr>
          <p:cNvGraphicFramePr>
            <a:graphicFrameLocks noGrp="1"/>
          </p:cNvGraphicFramePr>
          <p:nvPr>
            <p:extLst>
              <p:ext uri="{D42A27DB-BD31-4B8C-83A1-F6EECF244321}">
                <p14:modId xmlns:p14="http://schemas.microsoft.com/office/powerpoint/2010/main" val="538475098"/>
              </p:ext>
            </p:extLst>
          </p:nvPr>
        </p:nvGraphicFramePr>
        <p:xfrm>
          <a:off x="2075382" y="7342494"/>
          <a:ext cx="14137235" cy="18396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91980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91980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đo (đơn vị: độ)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180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7" name="TextBox 6">
            <a:extLst>
              <a:ext uri="{FF2B5EF4-FFF2-40B4-BE49-F238E27FC236}">
                <a16:creationId xmlns:a16="http://schemas.microsoft.com/office/drawing/2014/main" id="{1B16A221-5842-5567-769D-96821F85F9CD}"/>
              </a:ext>
            </a:extLst>
          </p:cNvPr>
          <p:cNvSpPr txBox="1"/>
          <p:nvPr/>
        </p:nvSpPr>
        <p:spPr>
          <a:xfrm>
            <a:off x="8364016" y="91802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12</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7690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075382" y="1484114"/>
            <a:ext cx="14137235" cy="1839606"/>
          </a:xfrm>
          <a:prstGeom prst="rect">
            <a:avLst/>
          </a:prstGeom>
          <a:noFill/>
        </p:spPr>
        <p:txBody>
          <a:bodyPr wrap="square">
            <a:spAutoFit/>
          </a:bodyPr>
          <a:lstStyle/>
          <a:p>
            <a:pPr algn="just">
              <a:lnSpc>
                <a:spcPct val="150000"/>
              </a:lnSpc>
              <a:spcAft>
                <a:spcPts val="800"/>
              </a:spcAft>
            </a:pPr>
            <a:r>
              <a:rPr lang="pt-BR" sz="4000" dirty="0">
                <a:effectLst/>
                <a:latin typeface="Arial" panose="020B0604020202020204" pitchFamily="34" charset="0"/>
                <a:ea typeface="Times New Roman" panose="02020603050405020304" pitchFamily="18" charset="0"/>
              </a:rPr>
              <a:t>Căn cứ vào Bảng 12, ta có biểu đồ hình quạt tròn biểu diễn bảng thống kê được cho ở Hình 13.</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5AAA6DF-5581-0F67-BC97-9B4D8E8F6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3457871"/>
            <a:ext cx="5334000" cy="6177244"/>
          </a:xfrm>
          <a:prstGeom prst="rect">
            <a:avLst/>
          </a:prstGeom>
        </p:spPr>
      </p:pic>
    </p:spTree>
    <p:extLst>
      <p:ext uri="{BB962C8B-B14F-4D97-AF65-F5344CB8AC3E}">
        <p14:creationId xmlns:p14="http://schemas.microsoft.com/office/powerpoint/2010/main" val="9533273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5" name="Rounded Rectangle 20">
            <a:extLst>
              <a:ext uri="{FF2B5EF4-FFF2-40B4-BE49-F238E27FC236}">
                <a16:creationId xmlns:a16="http://schemas.microsoft.com/office/drawing/2014/main" id="{A71EDA43-88EE-6E0B-98A8-062DFF4AB7A3}"/>
              </a:ext>
            </a:extLst>
          </p:cNvPr>
          <p:cNvSpPr/>
          <p:nvPr/>
        </p:nvSpPr>
        <p:spPr>
          <a:xfrm>
            <a:off x="7187429" y="660644"/>
            <a:ext cx="3913141" cy="1210636"/>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lang="en-US" sz="4500" b="1" dirty="0">
                <a:solidFill>
                  <a:srgbClr val="FFFF00"/>
                </a:solidFill>
                <a:latin typeface="Arial" panose="020B0604020202020204" pitchFamily="34" charset="0"/>
                <a:cs typeface="Arial" panose="020B0604020202020204" pitchFamily="34" charset="0"/>
              </a:rPr>
              <a:t>5</a:t>
            </a:r>
            <a:endPar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FD76E1C-F0E4-E8BE-7053-4190B9C29A69}"/>
              </a:ext>
            </a:extLst>
          </p:cNvPr>
          <p:cNvSpPr txBox="1"/>
          <p:nvPr/>
        </p:nvSpPr>
        <p:spPr>
          <a:xfrm>
            <a:off x="1485900" y="2019300"/>
            <a:ext cx="15316200" cy="7302640"/>
          </a:xfrm>
          <a:prstGeom prst="rect">
            <a:avLst/>
          </a:prstGeom>
          <a:noFill/>
        </p:spPr>
        <p:txBody>
          <a:bodyPr wrap="square">
            <a:spAutoFit/>
          </a:bodyPr>
          <a:lstStyle/>
          <a:p>
            <a:pPr algn="just">
              <a:lnSpc>
                <a:spcPct val="200000"/>
              </a:lnSpc>
            </a:pPr>
            <a:r>
              <a:rPr lang="pt-BR" sz="4000" dirty="0">
                <a:effectLst/>
                <a:latin typeface="Arial" panose="020B0604020202020204" pitchFamily="34" charset="0"/>
                <a:ea typeface="Times New Roman" panose="02020603050405020304" pitchFamily="18" charset="0"/>
              </a:rPr>
              <a:t>Để chuẩn bị đưa ra thị trường mẫu sản phẩm mới, một hãng sản xuất đồ nội thất tiền hành thăm dò màu sơn mà người mua yêu thích. Hãng sản xuất đó đã hỏi ý kiến của 500 người mua hàng và nhận được kết quả là: 140 người thích màu nâu, 160 người thích màu cam, 200 người thích màu xanh. Vẽ biểu đồ hình quạt tròn biểu diễn các số liệu đó.</a:t>
            </a:r>
            <a:endParaRPr lang="en-US" sz="4000" dirty="0"/>
          </a:p>
        </p:txBody>
      </p:sp>
      <p:pic>
        <p:nvPicPr>
          <p:cNvPr id="6" name="Google Shape;219;p3">
            <a:extLst>
              <a:ext uri="{FF2B5EF4-FFF2-40B4-BE49-F238E27FC236}">
                <a16:creationId xmlns:a16="http://schemas.microsoft.com/office/drawing/2014/main" id="{05884F2C-12E3-F063-A2AB-DAA7D685F254}"/>
              </a:ext>
            </a:extLst>
          </p:cNvPr>
          <p:cNvPicPr preferRelativeResize="0"/>
          <p:nvPr/>
        </p:nvPicPr>
        <p:blipFill rotWithShape="1">
          <a:blip r:embed="rId5">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376109441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590550" y="381000"/>
            <a:ext cx="17106900" cy="952500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4"/>
          <a:stretch>
            <a:fillRect/>
          </a:stretch>
        </p:blipFill>
        <p:spPr>
          <a:xfrm>
            <a:off x="16818821" y="4243361"/>
            <a:ext cx="1408535" cy="2388849"/>
          </a:xfrm>
          <a:prstGeom prst="rect">
            <a:avLst/>
          </a:prstGeom>
        </p:spPr>
      </p:pic>
      <p:graphicFrame>
        <p:nvGraphicFramePr>
          <p:cNvPr id="2" name="Table 1">
            <a:extLst>
              <a:ext uri="{FF2B5EF4-FFF2-40B4-BE49-F238E27FC236}">
                <a16:creationId xmlns:a16="http://schemas.microsoft.com/office/drawing/2014/main" id="{458ED7CA-FAF2-952C-5F0D-D89A97CDD81A}"/>
              </a:ext>
            </a:extLst>
          </p:cNvPr>
          <p:cNvGraphicFramePr>
            <a:graphicFrameLocks noGrp="1"/>
          </p:cNvGraphicFramePr>
          <p:nvPr>
            <p:extLst>
              <p:ext uri="{D42A27DB-BD31-4B8C-83A1-F6EECF244321}">
                <p14:modId xmlns:p14="http://schemas.microsoft.com/office/powerpoint/2010/main" val="224031971"/>
              </p:ext>
            </p:extLst>
          </p:nvPr>
        </p:nvGraphicFramePr>
        <p:xfrm>
          <a:off x="1727806" y="380996"/>
          <a:ext cx="14832387" cy="5095875"/>
        </p:xfrm>
        <a:graphic>
          <a:graphicData uri="http://schemas.openxmlformats.org/drawingml/2006/table">
            <a:tbl>
              <a:tblPr firstRow="1" firstCol="1" bandRow="1"/>
              <a:tblGrid>
                <a:gridCol w="5388836">
                  <a:extLst>
                    <a:ext uri="{9D8B030D-6E8A-4147-A177-3AD203B41FA5}">
                      <a16:colId xmlns:a16="http://schemas.microsoft.com/office/drawing/2014/main" val="1720267505"/>
                    </a:ext>
                  </a:extLst>
                </a:gridCol>
                <a:gridCol w="3374170">
                  <a:extLst>
                    <a:ext uri="{9D8B030D-6E8A-4147-A177-3AD203B41FA5}">
                      <a16:colId xmlns:a16="http://schemas.microsoft.com/office/drawing/2014/main" val="3670587360"/>
                    </a:ext>
                  </a:extLst>
                </a:gridCol>
                <a:gridCol w="3147321">
                  <a:extLst>
                    <a:ext uri="{9D8B030D-6E8A-4147-A177-3AD203B41FA5}">
                      <a16:colId xmlns:a16="http://schemas.microsoft.com/office/drawing/2014/main" val="3813285841"/>
                    </a:ext>
                  </a:extLst>
                </a:gridCol>
                <a:gridCol w="2922060">
                  <a:extLst>
                    <a:ext uri="{9D8B030D-6E8A-4147-A177-3AD203B41FA5}">
                      <a16:colId xmlns:a16="http://schemas.microsoft.com/office/drawing/2014/main" val="2079964026"/>
                    </a:ext>
                  </a:extLst>
                </a:gridCol>
              </a:tblGrid>
              <a:tr h="176396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Câu lạc bộ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học sinh lớp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thao</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Nghệ thuật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Tin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học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3877737"/>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6164124"/>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7647302"/>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7565741"/>
                  </a:ext>
                </a:extLst>
              </a:tr>
              <a:tr h="785682">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6173334"/>
                  </a:ext>
                </a:extLst>
              </a:tr>
            </a:tbl>
          </a:graphicData>
        </a:graphic>
      </p:graphicFrame>
      <p:sp>
        <p:nvSpPr>
          <p:cNvPr id="6" name="TextBox 5">
            <a:extLst>
              <a:ext uri="{FF2B5EF4-FFF2-40B4-BE49-F238E27FC236}">
                <a16:creationId xmlns:a16="http://schemas.microsoft.com/office/drawing/2014/main" id="{8A1988AA-4A4B-8C7C-8C1A-BF9A2A16EAD6}"/>
              </a:ext>
            </a:extLst>
          </p:cNvPr>
          <p:cNvSpPr txBox="1"/>
          <p:nvPr/>
        </p:nvSpPr>
        <p:spPr>
          <a:xfrm>
            <a:off x="590550" y="5738502"/>
            <a:ext cx="17341531" cy="3891450"/>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bao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dòng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bao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dòng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rPr>
              <a:t>c)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còn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1 </a:t>
            </a:r>
            <a:r>
              <a:rPr lang="en-US" sz="4000" dirty="0" err="1">
                <a:effectLst/>
                <a:latin typeface="Arial" panose="020B0604020202020204" pitchFamily="34" charset="0"/>
                <a:ea typeface="Calibri" panose="020F0502020204030204" pitchFamily="34" charset="0"/>
              </a:rPr>
              <a:t>lần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những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dữ</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nào</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20513401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6" name="Rectangle 5">
            <a:extLst>
              <a:ext uri="{FF2B5EF4-FFF2-40B4-BE49-F238E27FC236}">
                <a16:creationId xmlns:a16="http://schemas.microsoft.com/office/drawing/2014/main" id="{419A0AA4-FB57-F041-C931-D1AC64C58E1F}"/>
              </a:ext>
            </a:extLst>
          </p:cNvPr>
          <p:cNvSpPr/>
          <p:nvPr/>
        </p:nvSpPr>
        <p:spPr>
          <a:xfrm>
            <a:off x="8496226" y="571500"/>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0FFE7C36-A580-EA97-171F-71B9D44B01FD}"/>
              </a:ext>
            </a:extLst>
          </p:cNvPr>
          <p:cNvSpPr txBox="1"/>
          <p:nvPr/>
        </p:nvSpPr>
        <p:spPr>
          <a:xfrm>
            <a:off x="1142999" y="1562100"/>
            <a:ext cx="16002000" cy="1827744"/>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Bảng thống kê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kết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dò</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ý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kiến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500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mua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hàng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về</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màu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mua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yêu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54C8154-525E-EFD4-F056-D28C22E0E1E3}"/>
              </a:ext>
            </a:extLst>
          </p:cNvPr>
          <p:cNvPicPr>
            <a:picLocks noChangeAspect="1"/>
          </p:cNvPicPr>
          <p:nvPr/>
        </p:nvPicPr>
        <p:blipFill>
          <a:blip r:embed="rId5"/>
          <a:stretch>
            <a:fillRect/>
          </a:stretch>
        </p:blipFill>
        <p:spPr>
          <a:xfrm>
            <a:off x="3672576" y="3672558"/>
            <a:ext cx="10942848" cy="2080542"/>
          </a:xfrm>
          <a:prstGeom prst="rect">
            <a:avLst/>
          </a:prstGeom>
        </p:spPr>
      </p:pic>
      <p:sp>
        <p:nvSpPr>
          <p:cNvPr id="12" name="TextBox 11">
            <a:extLst>
              <a:ext uri="{FF2B5EF4-FFF2-40B4-BE49-F238E27FC236}">
                <a16:creationId xmlns:a16="http://schemas.microsoft.com/office/drawing/2014/main" id="{0D4D8FAF-C04C-4599-AC3E-562750E76EF4}"/>
              </a:ext>
            </a:extLst>
          </p:cNvPr>
          <p:cNvSpPr txBox="1"/>
          <p:nvPr/>
        </p:nvSpPr>
        <p:spPr>
          <a:xfrm>
            <a:off x="1142999" y="5983285"/>
            <a:ext cx="16001999" cy="182774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Chuyển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đổi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về</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E4D17718-69E3-DAB5-75A2-5F7A4CBB5659}"/>
              </a:ext>
            </a:extLst>
          </p:cNvPr>
          <p:cNvPicPr>
            <a:picLocks noChangeAspect="1"/>
          </p:cNvPicPr>
          <p:nvPr/>
        </p:nvPicPr>
        <p:blipFill>
          <a:blip r:embed="rId6"/>
          <a:stretch>
            <a:fillRect/>
          </a:stretch>
        </p:blipFill>
        <p:spPr>
          <a:xfrm>
            <a:off x="3758364" y="8048834"/>
            <a:ext cx="10771268" cy="1827744"/>
          </a:xfrm>
          <a:prstGeom prst="rect">
            <a:avLst/>
          </a:prstGeom>
        </p:spPr>
      </p:pic>
    </p:spTree>
    <p:extLst>
      <p:ext uri="{BB962C8B-B14F-4D97-AF65-F5344CB8AC3E}">
        <p14:creationId xmlns:p14="http://schemas.microsoft.com/office/powerpoint/2010/main" val="40708253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6" name="Rectangle 5">
            <a:extLst>
              <a:ext uri="{FF2B5EF4-FFF2-40B4-BE49-F238E27FC236}">
                <a16:creationId xmlns:a16="http://schemas.microsoft.com/office/drawing/2014/main" id="{419A0AA4-FB57-F041-C931-D1AC64C58E1F}"/>
              </a:ext>
            </a:extLst>
          </p:cNvPr>
          <p:cNvSpPr/>
          <p:nvPr/>
        </p:nvSpPr>
        <p:spPr>
          <a:xfrm>
            <a:off x="8496226" y="571500"/>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0FFE7C36-A580-EA97-171F-71B9D44B01FD}"/>
              </a:ext>
            </a:extLst>
          </p:cNvPr>
          <p:cNvSpPr txBox="1"/>
          <p:nvPr/>
        </p:nvSpPr>
        <p:spPr>
          <a:xfrm>
            <a:off x="1142999" y="1562100"/>
            <a:ext cx="16002000" cy="182774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D4D8FAF-C04C-4599-AC3E-562750E76EF4}"/>
              </a:ext>
            </a:extLst>
          </p:cNvPr>
          <p:cNvSpPr txBox="1"/>
          <p:nvPr/>
        </p:nvSpPr>
        <p:spPr>
          <a:xfrm>
            <a:off x="1142999" y="5883072"/>
            <a:ext cx="7757161" cy="275107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cứ</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quạt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dữ</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166B221-266C-9AC4-F073-2BDEDC07DBC5}"/>
              </a:ext>
            </a:extLst>
          </p:cNvPr>
          <p:cNvPicPr>
            <a:picLocks noChangeAspect="1"/>
          </p:cNvPicPr>
          <p:nvPr/>
        </p:nvPicPr>
        <p:blipFill>
          <a:blip r:embed="rId5"/>
          <a:stretch>
            <a:fillRect/>
          </a:stretch>
        </p:blipFill>
        <p:spPr>
          <a:xfrm>
            <a:off x="3845298" y="3722586"/>
            <a:ext cx="10597401" cy="1827744"/>
          </a:xfrm>
          <a:prstGeom prst="rect">
            <a:avLst/>
          </a:prstGeom>
        </p:spPr>
      </p:pic>
      <p:pic>
        <p:nvPicPr>
          <p:cNvPr id="7" name="Picture 6">
            <a:extLst>
              <a:ext uri="{FF2B5EF4-FFF2-40B4-BE49-F238E27FC236}">
                <a16:creationId xmlns:a16="http://schemas.microsoft.com/office/drawing/2014/main" id="{B7D8D587-DF88-0A2E-35AE-343E70905837}"/>
              </a:ext>
            </a:extLst>
          </p:cNvPr>
          <p:cNvPicPr>
            <a:picLocks noChangeAspect="1"/>
          </p:cNvPicPr>
          <p:nvPr/>
        </p:nvPicPr>
        <p:blipFill>
          <a:blip r:embed="rId6"/>
          <a:srcRect l="6500" t="7910" b="4661"/>
          <a:stretch/>
        </p:blipFill>
        <p:spPr>
          <a:xfrm>
            <a:off x="10941664" y="5806872"/>
            <a:ext cx="5943601" cy="4052455"/>
          </a:xfrm>
          <a:prstGeom prst="rect">
            <a:avLst/>
          </a:prstGeom>
        </p:spPr>
      </p:pic>
    </p:spTree>
    <p:extLst>
      <p:ext uri="{BB962C8B-B14F-4D97-AF65-F5344CB8AC3E}">
        <p14:creationId xmlns:p14="http://schemas.microsoft.com/office/powerpoint/2010/main" val="12882760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13859238">
            <a:off x="15740857" y="8620964"/>
            <a:ext cx="1741486" cy="2010786"/>
          </a:xfrm>
          <a:prstGeom prst="rect">
            <a:avLst/>
          </a:prstGeom>
        </p:spPr>
      </p:pic>
      <p:grpSp>
        <p:nvGrpSpPr>
          <p:cNvPr id="14" name="Group 13"/>
          <p:cNvGrpSpPr/>
          <p:nvPr/>
        </p:nvGrpSpPr>
        <p:grpSpPr>
          <a:xfrm>
            <a:off x="990600" y="750051"/>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828482" y="2711045"/>
            <a:ext cx="16631036" cy="6752169"/>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tròn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phép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chiếm</a:t>
            </a:r>
            <a:r>
              <a:rPr lang="en-US" sz="4000" dirty="0">
                <a:latin typeface="Arial" panose="020B0604020202020204" pitchFamily="34" charset="0"/>
                <a:ea typeface="Times New Roman" panose="02020603050405020304" pitchFamily="18" charset="0"/>
                <a:cs typeface="Times New Roman" panose="02020603050405020304" pitchFamily="18" charset="0"/>
              </a:rPr>
              <a:t> bao </a:t>
            </a:r>
            <a:r>
              <a:rPr lang="en-US" sz="4000" dirty="0" err="1">
                <a:latin typeface="Arial" panose="020B0604020202020204" pitchFamily="34" charset="0"/>
                <a:ea typeface="Times New Roman" panose="02020603050405020304" pitchFamily="18" charset="0"/>
                <a:cs typeface="Times New Roman" panose="02020603050405020304" pitchFamily="18" charset="0"/>
              </a:rPr>
              <a:t>nhiêu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trăm</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thể</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hoặc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cột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phép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so </a:t>
            </a:r>
            <a:r>
              <a:rPr lang="en-US" sz="4000" dirty="0" err="1">
                <a:latin typeface="Arial" panose="020B0604020202020204" pitchFamily="34" charset="0"/>
                <a:ea typeface="Times New Roman" panose="02020603050405020304" pitchFamily="18" charset="0"/>
                <a:cs typeface="Times New Roman" panose="02020603050405020304" pitchFamily="18" charset="0"/>
              </a:rPr>
              <a:t>sánh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kern="0" dirty="0" err="1">
                <a:latin typeface="Arial" panose="020B0604020202020204" pitchFamily="34" charset="0"/>
                <a:ea typeface="Times New Roman" panose="02020603050405020304" pitchFamily="18" charset="0"/>
              </a:rPr>
              <a:t>Để</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vẽ</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đồ</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hình</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quạt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tròn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từ</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thống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kê</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trước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hết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từ</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liệu</a:t>
            </a:r>
            <a:r>
              <a:rPr lang="en-US" sz="4000" kern="0" dirty="0">
                <a:latin typeface="Arial" panose="020B0604020202020204" pitchFamily="34" charset="0"/>
                <a:ea typeface="Times New Roman" panose="02020603050405020304" pitchFamily="18" charset="0"/>
              </a:rPr>
              <a:t> ở </a:t>
            </a:r>
            <a:r>
              <a:rPr lang="en-US" sz="4000" kern="0" dirty="0" err="1">
                <a:latin typeface="Arial" panose="020B0604020202020204" pitchFamily="34" charset="0"/>
                <a:ea typeface="Times New Roman" panose="02020603050405020304" pitchFamily="18" charset="0"/>
              </a:rPr>
              <a:t>bảng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đó</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cần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xác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định</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đo</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cung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tương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ứng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với</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đối</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tượng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thống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kê</a:t>
            </a:r>
            <a:r>
              <a:rPr lang="en-US" sz="4000" kern="0" dirty="0">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6683486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2" name="Rectangle 11"/>
          <p:cNvSpPr/>
          <p:nvPr/>
        </p:nvSpPr>
        <p:spPr>
          <a:xfrm>
            <a:off x="1844011" y="154108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13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rot="19841600">
            <a:off x="608404" y="616900"/>
            <a:ext cx="2218262" cy="1820520"/>
          </a:xfrm>
          <a:prstGeom prst="rect">
            <a:avLst/>
          </a:prstGeom>
        </p:spPr>
      </p:pic>
      <p:pic>
        <p:nvPicPr>
          <p:cNvPr id="5" name="Picture 4"/>
          <p:cNvPicPr>
            <a:picLocks noChangeAspect="1"/>
          </p:cNvPicPr>
          <p:nvPr/>
        </p:nvPicPr>
        <p:blipFill>
          <a:blip r:embed="rId6"/>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322977381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10" name="TextBox 9">
            <a:extLst>
              <a:ext uri="{FF2B5EF4-FFF2-40B4-BE49-F238E27FC236}">
                <a16:creationId xmlns:a16="http://schemas.microsoft.com/office/drawing/2014/main" id="{6FF6CEC6-EB7F-F1B5-8FDC-94F3918F674B}"/>
              </a:ext>
            </a:extLst>
          </p:cNvPr>
          <p:cNvSpPr txBox="1"/>
          <p:nvPr/>
        </p:nvSpPr>
        <p:spPr>
          <a:xfrm>
            <a:off x="1143000" y="556260"/>
            <a:ext cx="16002000" cy="2762936"/>
          </a:xfrm>
          <a:prstGeom prst="rect">
            <a:avLst/>
          </a:prstGeom>
          <a:noFill/>
        </p:spPr>
        <p:txBody>
          <a:bodyPr wrap="square">
            <a:spAutoFit/>
          </a:bodyPr>
          <a:lstStyle/>
          <a:p>
            <a:pPr>
              <a:lnSpc>
                <a:spcPct val="150000"/>
              </a:lnSpc>
            </a:pPr>
            <a:r>
              <a:rPr lang="fr-FR" sz="4000" kern="0" dirty="0" err="1">
                <a:solidFill>
                  <a:srgbClr val="000000"/>
                </a:solidFill>
                <a:effectLst/>
                <a:latin typeface="Arial" panose="020B0604020202020204" pitchFamily="34" charset="0"/>
                <a:ea typeface="Calibri" panose="020F0502020204030204" pitchFamily="34" charset="0"/>
              </a:rPr>
              <a:t>Thống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kê</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về</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loại</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lồng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đèn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mà</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bạn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học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sinh</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lớp</a:t>
            </a:r>
            <a:r>
              <a:rPr lang="fr-FR" sz="4000" kern="0" dirty="0">
                <a:solidFill>
                  <a:srgbClr val="000000"/>
                </a:solidFill>
                <a:effectLst/>
                <a:latin typeface="Arial" panose="020B0604020202020204" pitchFamily="34" charset="0"/>
                <a:ea typeface="Calibri" panose="020F0502020204030204" pitchFamily="34" charset="0"/>
              </a:rPr>
              <a:t> 9A </a:t>
            </a:r>
            <a:r>
              <a:rPr lang="fr-FR" sz="4000" kern="0" dirty="0" err="1">
                <a:solidFill>
                  <a:srgbClr val="000000"/>
                </a:solidFill>
                <a:effectLst/>
                <a:latin typeface="Arial" panose="020B0604020202020204" pitchFamily="34" charset="0"/>
                <a:ea typeface="Calibri" panose="020F0502020204030204" pitchFamily="34" charset="0"/>
              </a:rPr>
              <a:t>đã</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làm</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để</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trao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tặng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cho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trẻ</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em</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khuyết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tật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nhận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dịp</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Tết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trung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thu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được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cho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trong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bảng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dữ</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graphicFrame>
        <p:nvGraphicFramePr>
          <p:cNvPr id="11" name="Table 10">
            <a:extLst>
              <a:ext uri="{FF2B5EF4-FFF2-40B4-BE49-F238E27FC236}">
                <a16:creationId xmlns:a16="http://schemas.microsoft.com/office/drawing/2014/main" id="{FC9D2802-F859-462B-A35C-0327FA2BB502}"/>
              </a:ext>
            </a:extLst>
          </p:cNvPr>
          <p:cNvGraphicFramePr>
            <a:graphicFrameLocks noGrp="1"/>
          </p:cNvGraphicFramePr>
          <p:nvPr>
            <p:extLst>
              <p:ext uri="{D42A27DB-BD31-4B8C-83A1-F6EECF244321}">
                <p14:modId xmlns:p14="http://schemas.microsoft.com/office/powerpoint/2010/main" val="3224092538"/>
              </p:ext>
            </p:extLst>
          </p:nvPr>
        </p:nvGraphicFramePr>
        <p:xfrm>
          <a:off x="2609850" y="3619500"/>
          <a:ext cx="13068300" cy="5867400"/>
        </p:xfrm>
        <a:graphic>
          <a:graphicData uri="http://schemas.openxmlformats.org/drawingml/2006/table">
            <a:tbl>
              <a:tblPr firstRow="1" firstCol="1" bandRow="1"/>
              <a:tblGrid>
                <a:gridCol w="3267075">
                  <a:extLst>
                    <a:ext uri="{9D8B030D-6E8A-4147-A177-3AD203B41FA5}">
                      <a16:colId xmlns:a16="http://schemas.microsoft.com/office/drawing/2014/main" val="1907408697"/>
                    </a:ext>
                  </a:extLst>
                </a:gridCol>
                <a:gridCol w="3267075">
                  <a:extLst>
                    <a:ext uri="{9D8B030D-6E8A-4147-A177-3AD203B41FA5}">
                      <a16:colId xmlns:a16="http://schemas.microsoft.com/office/drawing/2014/main" val="2972692261"/>
                    </a:ext>
                  </a:extLst>
                </a:gridCol>
                <a:gridCol w="3267075">
                  <a:extLst>
                    <a:ext uri="{9D8B030D-6E8A-4147-A177-3AD203B41FA5}">
                      <a16:colId xmlns:a16="http://schemas.microsoft.com/office/drawing/2014/main" val="1775390742"/>
                    </a:ext>
                  </a:extLst>
                </a:gridCol>
                <a:gridCol w="3267075">
                  <a:extLst>
                    <a:ext uri="{9D8B030D-6E8A-4147-A177-3AD203B41FA5}">
                      <a16:colId xmlns:a16="http://schemas.microsoft.com/office/drawing/2014/main" val="3079846684"/>
                    </a:ext>
                  </a:extLst>
                </a:gridCol>
              </a:tblGrid>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Loại lồng đèn</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lượng</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Màu sắc</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4891689"/>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 cá</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Vàng</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4608771"/>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Thiên nga</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Xanh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3392009"/>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 thỏ</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Nâu</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0494685"/>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Ngôi sao</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Đỏ</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4435610"/>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Đèn xếp</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Cam</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0794856"/>
                  </a:ext>
                </a:extLst>
              </a:tr>
            </a:tbl>
          </a:graphicData>
        </a:graphic>
      </p:graphicFrame>
    </p:spTree>
    <p:extLst>
      <p:ext uri="{BB962C8B-B14F-4D97-AF65-F5344CB8AC3E}">
        <p14:creationId xmlns:p14="http://schemas.microsoft.com/office/powerpoint/2010/main" val="35130392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dirty="0" err="1">
                <a:effectLst/>
                <a:latin typeface="Arial" panose="020B0604020202020204" pitchFamily="34" charset="0"/>
                <a:ea typeface="Times New Roman" panose="02020603050405020304" pitchFamily="18" charset="0"/>
              </a:rPr>
              <a:t>Câu</a:t>
            </a:r>
            <a:r>
              <a:rPr lang="fr-FR" sz="4000" b="1" dirty="0">
                <a:effectLst/>
                <a:latin typeface="Arial" panose="020B0604020202020204" pitchFamily="34" charset="0"/>
                <a:ea typeface="Times New Roman" panose="02020603050405020304" pitchFamily="18" charset="0"/>
              </a:rPr>
              <a:t> 1.</a:t>
            </a:r>
            <a:r>
              <a:rPr lang="fr-FR" sz="4000" dirty="0">
                <a:effectLst/>
                <a:latin typeface="Arial" panose="020B0604020202020204" pitchFamily="34" charset="0"/>
                <a:ea typeface="Times New Roman" panose="02020603050405020304" pitchFamily="18" charset="0"/>
              </a:rPr>
              <a:t> </a:t>
            </a:r>
          </a:p>
          <a:p>
            <a:pPr marR="30480" algn="ct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đồ</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dạng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cột</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diễn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các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loại</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đèn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lồng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mà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lớp</a:t>
            </a:r>
            <a:r>
              <a:rPr lang="fr-FR" sz="4000" dirty="0">
                <a:effectLst/>
                <a:latin typeface="Arial" panose="020B0604020202020204" pitchFamily="34" charset="0"/>
                <a:ea typeface="Times New Roman" panose="02020603050405020304" pitchFamily="18" charset="0"/>
              </a:rPr>
              <a:t> 8A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làm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được</a:t>
            </a:r>
            <a:r>
              <a:rPr lang="fr-FR" sz="4000" dirty="0">
                <a:effectLst/>
                <a:latin typeface="Arial" panose="020B0604020202020204" pitchFamily="34" charset="0"/>
                <a:ea typeface="Times New Roman" panose="02020603050405020304" pitchFamily="18" charset="0"/>
              </a:rPr>
              <a:t> là :</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A.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stretch>
            <a:fillRect/>
          </a:stretch>
        </p:blipFill>
        <p:spPr>
          <a:xfrm>
            <a:off x="990600" y="4794851"/>
            <a:ext cx="8153400"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B</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stretch>
            <a:fillRect/>
          </a:stretch>
        </p:blipFill>
        <p:spPr>
          <a:xfrm>
            <a:off x="9547278" y="4749026"/>
            <a:ext cx="8153400" cy="4846603"/>
          </a:xfrm>
          <a:prstGeom prst="rect">
            <a:avLst/>
          </a:prstGeom>
        </p:spPr>
      </p:pic>
    </p:spTree>
    <p:extLst>
      <p:ext uri="{BB962C8B-B14F-4D97-AF65-F5344CB8AC3E}">
        <p14:creationId xmlns:p14="http://schemas.microsoft.com/office/powerpoint/2010/main" val="29475153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399494" y="251951"/>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dirty="0" err="1">
                <a:effectLst/>
                <a:latin typeface="Arial" panose="020B0604020202020204" pitchFamily="34" charset="0"/>
                <a:ea typeface="Times New Roman" panose="02020603050405020304" pitchFamily="18" charset="0"/>
              </a:rPr>
              <a:t>Câu</a:t>
            </a:r>
            <a:r>
              <a:rPr lang="fr-FR" sz="4000" b="1" dirty="0">
                <a:effectLst/>
                <a:latin typeface="Arial" panose="020B0604020202020204" pitchFamily="34" charset="0"/>
                <a:ea typeface="Times New Roman" panose="02020603050405020304" pitchFamily="18" charset="0"/>
              </a:rPr>
              <a:t> 1.</a:t>
            </a:r>
            <a:r>
              <a:rPr lang="fr-FR" sz="4000" dirty="0">
                <a:effectLst/>
                <a:latin typeface="Arial" panose="020B0604020202020204" pitchFamily="34" charset="0"/>
                <a:ea typeface="Times New Roman" panose="02020603050405020304" pitchFamily="18" charset="0"/>
              </a:rPr>
              <a:t> </a:t>
            </a:r>
          </a:p>
          <a:p>
            <a:pPr marR="30480" algn="ct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đồ</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dạng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cột</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diễn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các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loại</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đèn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lồng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mà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lớp</a:t>
            </a:r>
            <a:r>
              <a:rPr lang="fr-FR" sz="4000" dirty="0">
                <a:effectLst/>
                <a:latin typeface="Arial" panose="020B0604020202020204" pitchFamily="34" charset="0"/>
                <a:ea typeface="Times New Roman" panose="02020603050405020304" pitchFamily="18" charset="0"/>
              </a:rPr>
              <a:t> 8A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làm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được</a:t>
            </a:r>
            <a:r>
              <a:rPr lang="fr-FR" sz="4000" dirty="0">
                <a:effectLst/>
                <a:latin typeface="Arial" panose="020B0604020202020204" pitchFamily="34" charset="0"/>
                <a:ea typeface="Times New Roman" panose="02020603050405020304" pitchFamily="18" charset="0"/>
              </a:rPr>
              <a:t> là :</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628094" y="3000500"/>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C.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8094" y="3985751"/>
            <a:ext cx="7925016"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127913" y="3000500"/>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D.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11733" y="3924300"/>
            <a:ext cx="7953400" cy="4846603"/>
          </a:xfrm>
          <a:prstGeom prst="rect">
            <a:avLst/>
          </a:prstGeom>
        </p:spPr>
      </p:pic>
      <p:sp>
        <p:nvSpPr>
          <p:cNvPr id="5" name="Arrow: Notched Right 4">
            <a:extLst>
              <a:ext uri="{FF2B5EF4-FFF2-40B4-BE49-F238E27FC236}">
                <a16:creationId xmlns:a16="http://schemas.microsoft.com/office/drawing/2014/main" id="{D98A3088-3AB9-62AD-AC5C-C0DD2CB438E5}"/>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70C75E-75D8-4391-85F2-B73E94B7FF3A}"/>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effectLst/>
                <a:latin typeface="Arial" panose="020B0604020202020204" pitchFamily="34" charset="0"/>
                <a:ea typeface="Calibri" panose="020F0502020204030204" pitchFamily="34" charset="0"/>
              </a:rPr>
              <a:t>A </a:t>
            </a:r>
            <a:endParaRPr lang="en-US" sz="4000" b="1" dirty="0">
              <a:solidFill>
                <a:srgbClr val="FF0000"/>
              </a:solidFill>
            </a:endParaRPr>
          </a:p>
        </p:txBody>
      </p:sp>
      <p:pic>
        <p:nvPicPr>
          <p:cNvPr id="10" name="Google Shape;219;p3">
            <a:extLst>
              <a:ext uri="{FF2B5EF4-FFF2-40B4-BE49-F238E27FC236}">
                <a16:creationId xmlns:a16="http://schemas.microsoft.com/office/drawing/2014/main" id="{BB44ED29-945A-2521-6484-0CE62969E12E}"/>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239889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5" grpId="0" animBg="1"/>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636739"/>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2</a:t>
            </a:r>
            <a:r>
              <a:rPr lang="fr-FR" sz="4000" kern="0" dirty="0">
                <a:effectLst/>
                <a:latin typeface="Arial" panose="020B0604020202020204" pitchFamily="34" charset="0"/>
                <a:ea typeface="Calibri" panose="020F0502020204030204" pitchFamily="34" charset="0"/>
              </a:rPr>
              <a:t>. </a:t>
            </a:r>
          </a:p>
          <a:p>
            <a:pPr marR="30480" algn="ctr">
              <a:lnSpc>
                <a:spcPct val="150000"/>
              </a:lnSpc>
              <a:spcBef>
                <a:spcPts val="600"/>
              </a:spcBef>
              <a:spcAft>
                <a:spcPts val="600"/>
              </a:spcAft>
            </a:pPr>
            <a:r>
              <a:rPr lang="fr-FR" sz="4000" kern="0" dirty="0" err="1">
                <a:effectLst/>
                <a:latin typeface="Arial" panose="020B0604020202020204" pitchFamily="34" charset="0"/>
                <a:ea typeface="Calibri" panose="020F0502020204030204" pitchFamily="34" charset="0"/>
              </a:rPr>
              <a:t>Lập</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bảng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số</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phần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trăm</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526587" y="3868657"/>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A.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5099" y="3651445"/>
            <a:ext cx="8153400" cy="1850195"/>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606915" y="3868657"/>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B</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49840" y="3787404"/>
            <a:ext cx="8153400" cy="1737096"/>
          </a:xfrm>
          <a:prstGeom prst="rect">
            <a:avLst/>
          </a:prstGeom>
        </p:spPr>
      </p:pic>
      <p:sp>
        <p:nvSpPr>
          <p:cNvPr id="5" name="TextBox 4">
            <a:extLst>
              <a:ext uri="{FF2B5EF4-FFF2-40B4-BE49-F238E27FC236}">
                <a16:creationId xmlns:a16="http://schemas.microsoft.com/office/drawing/2014/main" id="{9A2201E4-BA1F-E0B3-F395-967AAC7CEDC7}"/>
              </a:ext>
            </a:extLst>
          </p:cNvPr>
          <p:cNvSpPr txBox="1"/>
          <p:nvPr/>
        </p:nvSpPr>
        <p:spPr>
          <a:xfrm>
            <a:off x="526587" y="6726485"/>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C</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7" name="Picture 6">
            <a:extLst>
              <a:ext uri="{FF2B5EF4-FFF2-40B4-BE49-F238E27FC236}">
                <a16:creationId xmlns:a16="http://schemas.microsoft.com/office/drawing/2014/main" id="{585778BD-87AA-DD83-D387-9654F96F75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15099" y="6559676"/>
            <a:ext cx="8153400" cy="1749389"/>
          </a:xfrm>
          <a:prstGeom prst="rect">
            <a:avLst/>
          </a:prstGeom>
        </p:spPr>
      </p:pic>
      <p:sp>
        <p:nvSpPr>
          <p:cNvPr id="10" name="TextBox 9">
            <a:extLst>
              <a:ext uri="{FF2B5EF4-FFF2-40B4-BE49-F238E27FC236}">
                <a16:creationId xmlns:a16="http://schemas.microsoft.com/office/drawing/2014/main" id="{C838D0B3-F7BF-5D0F-5C78-1A62DD1EF555}"/>
              </a:ext>
            </a:extLst>
          </p:cNvPr>
          <p:cNvSpPr txBox="1"/>
          <p:nvPr/>
        </p:nvSpPr>
        <p:spPr>
          <a:xfrm>
            <a:off x="9606915" y="6726485"/>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D. </a:t>
            </a:r>
            <a:endParaRPr lang="en-US" sz="4000" dirty="0"/>
          </a:p>
        </p:txBody>
      </p:sp>
      <p:pic>
        <p:nvPicPr>
          <p:cNvPr id="11" name="Picture 10">
            <a:extLst>
              <a:ext uri="{FF2B5EF4-FFF2-40B4-BE49-F238E27FC236}">
                <a16:creationId xmlns:a16="http://schemas.microsoft.com/office/drawing/2014/main" id="{DEC84865-7D90-AB8A-C76D-599C305CA80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234266" y="6645232"/>
            <a:ext cx="7984548" cy="1737096"/>
          </a:xfrm>
          <a:prstGeom prst="rect">
            <a:avLst/>
          </a:prstGeom>
        </p:spPr>
      </p:pic>
      <p:sp>
        <p:nvSpPr>
          <p:cNvPr id="15" name="Arrow: Notched Right 14">
            <a:extLst>
              <a:ext uri="{FF2B5EF4-FFF2-40B4-BE49-F238E27FC236}">
                <a16:creationId xmlns:a16="http://schemas.microsoft.com/office/drawing/2014/main" id="{9A43368A-13E7-52C5-FB8B-FD66E107596D}"/>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AB1D86-AEAC-48D8-DB73-C0514BB49178}"/>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B</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778224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5" grpId="0"/>
      <p:bldP spid="10" grpId="0"/>
      <p:bldP spid="15" grpId="0" animBg="1"/>
      <p:bldP spid="16"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3. </a:t>
            </a:r>
          </a:p>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lệ</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bằng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đồ</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hình</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quạt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5611" y="4794851"/>
            <a:ext cx="8063378"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49927" y="4749026"/>
            <a:ext cx="8148102" cy="4846603"/>
          </a:xfrm>
          <a:prstGeom prst="rect">
            <a:avLst/>
          </a:prstGeom>
        </p:spPr>
      </p:pic>
    </p:spTree>
    <p:extLst>
      <p:ext uri="{BB962C8B-B14F-4D97-AF65-F5344CB8AC3E}">
        <p14:creationId xmlns:p14="http://schemas.microsoft.com/office/powerpoint/2010/main" val="36822992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3. </a:t>
            </a:r>
          </a:p>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lệ</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bằng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đồ</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hình</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quạt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3600" y="4229100"/>
            <a:ext cx="7925016" cy="4687117"/>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16319" y="4187827"/>
            <a:ext cx="7953400" cy="4462599"/>
          </a:xfrm>
          <a:prstGeom prst="rect">
            <a:avLst/>
          </a:prstGeom>
        </p:spPr>
      </p:pic>
      <p:sp>
        <p:nvSpPr>
          <p:cNvPr id="7" name="Arrow: Notched Right 6">
            <a:extLst>
              <a:ext uri="{FF2B5EF4-FFF2-40B4-BE49-F238E27FC236}">
                <a16:creationId xmlns:a16="http://schemas.microsoft.com/office/drawing/2014/main" id="{3E112EDE-A8E7-2D45-9024-B28E443CB944}"/>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BB9F55E-C4B2-3431-7453-C4C5DBD8FF1C}"/>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C</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3879873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7"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17" name="Group 2"/>
          <p:cNvGrpSpPr/>
          <p:nvPr/>
        </p:nvGrpSpPr>
        <p:grpSpPr>
          <a:xfrm>
            <a:off x="495300" y="563479"/>
            <a:ext cx="17297400" cy="9160042"/>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Rectangle 22"/>
          <p:cNvSpPr/>
          <p:nvPr/>
        </p:nvSpPr>
        <p:spPr>
          <a:xfrm>
            <a:off x="802474" y="733381"/>
            <a:ext cx="1295547" cy="707886"/>
          </a:xfrm>
          <a:prstGeom prst="rect">
            <a:avLst/>
          </a:prstGeom>
        </p:spPr>
        <p:txBody>
          <a:bodyPr wrap="none">
            <a:spAutoFit/>
          </a:bodyPr>
          <a:lstStyle/>
          <a:p>
            <a:pPr lvl="0" algn="ctr">
              <a:defRPr/>
            </a:pPr>
            <a:r>
              <a:rPr lang="vi-VN" sz="4000" b="1" i="1" u="sng" dirty="0">
                <a:solidFill>
                  <a:schemeClr val="tx2"/>
                </a:solidFill>
                <a:cs typeface="Arial" panose="020B0604020202020204" pitchFamily="34" charset="0"/>
              </a:rPr>
              <a:t>Giải</a:t>
            </a:r>
            <a:r>
              <a:rPr lang="en-US" sz="4000" b="1" i="1" u="sng" dirty="0">
                <a:solidFill>
                  <a:schemeClr val="tx2"/>
                </a:solidFill>
                <a:cs typeface="Arial" panose="020B0604020202020204" pitchFamily="34" charset="0"/>
              </a:rPr>
              <a:t>:</a:t>
            </a:r>
            <a:endParaRPr lang="en-US" sz="4000" b="1" i="1" u="sng" dirty="0">
              <a:solidFill>
                <a:schemeClr val="tx2"/>
              </a:solidFill>
              <a:latin typeface="Arial" panose="020B0604020202020204" pitchFamily="34" charset="0"/>
              <a:cs typeface="Arial" panose="020B0604020202020204" pitchFamily="34" charset="0"/>
            </a:endParaRPr>
          </a:p>
        </p:txBody>
      </p:sp>
      <p:sp>
        <p:nvSpPr>
          <p:cNvPr id="24" name="Rectangle 23"/>
          <p:cNvSpPr/>
          <p:nvPr/>
        </p:nvSpPr>
        <p:spPr>
          <a:xfrm>
            <a:off x="495300" y="1625454"/>
            <a:ext cx="17297400" cy="7752443"/>
          </a:xfrm>
          <a:prstGeom prst="rect">
            <a:avLst/>
          </a:prstGeom>
        </p:spPr>
        <p:txBody>
          <a:bodyPr wrap="square">
            <a:spAutoFit/>
          </a:bodyPr>
          <a:lstStyle/>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a) Bảng 1 có 5 dòng và 4 cột.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b) Cột đầu tiên của Bảng 1 cho biết 4 đối tượng là các lớp 9A, 9B, 9C, 9D.</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Dòng đầu tiên của Bảng 1 cho biết các tiêu chí là các câu lạc bộ Thể thao, Nghệ thuật, Tin học.</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c) Các cột còn lại của Bảng 1 lần lượt cho biết số học sinh tham gia câu lạc bộ Thể thao, Nghệ thuật, Tin học tương ứng với các lớp 9A, 9B, 9C, 9D.</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5"/>
          <a:stretch>
            <a:fillRect/>
          </a:stretch>
        </p:blipFill>
        <p:spPr>
          <a:xfrm>
            <a:off x="16837826" y="563476"/>
            <a:ext cx="1295400" cy="2196974"/>
          </a:xfrm>
          <a:prstGeom prst="rect">
            <a:avLst/>
          </a:prstGeom>
        </p:spPr>
      </p:pic>
    </p:spTree>
    <p:extLst>
      <p:ext uri="{BB962C8B-B14F-4D97-AF65-F5344CB8AC3E}">
        <p14:creationId xmlns:p14="http://schemas.microsoft.com/office/powerpoint/2010/main" val="29268000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10" name="TextBox 9">
            <a:extLst>
              <a:ext uri="{FF2B5EF4-FFF2-40B4-BE49-F238E27FC236}">
                <a16:creationId xmlns:a16="http://schemas.microsoft.com/office/drawing/2014/main" id="{6FF6CEC6-EB7F-F1B5-8FDC-94F3918F674B}"/>
              </a:ext>
            </a:extLst>
          </p:cNvPr>
          <p:cNvSpPr txBox="1"/>
          <p:nvPr/>
        </p:nvSpPr>
        <p:spPr>
          <a:xfrm>
            <a:off x="2915457" y="1258342"/>
            <a:ext cx="12457086" cy="1827744"/>
          </a:xfrm>
          <a:prstGeom prst="rect">
            <a:avLst/>
          </a:prstGeom>
          <a:noFill/>
        </p:spPr>
        <p:txBody>
          <a:bodyPr wrap="square">
            <a:spAutoFit/>
          </a:bodyPr>
          <a:lstStyle/>
          <a:p>
            <a:pPr marR="30480" algn="just">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Tuprông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Nim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dân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tộc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k’Ho</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thống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kê</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số</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cây</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trong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vườn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nhà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như</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sau</a:t>
            </a:r>
            <a:r>
              <a:rPr lang="fr-FR" sz="4000" dirty="0">
                <a:effectLst/>
                <a:latin typeface="Arial" panose="020B0604020202020204" pitchFamily="34"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575214DC-C112-E74B-2E88-7E1975CCB990}"/>
              </a:ext>
            </a:extLst>
          </p:cNvPr>
          <p:cNvGraphicFramePr>
            <a:graphicFrameLocks noGrp="1"/>
          </p:cNvGraphicFramePr>
          <p:nvPr>
            <p:extLst>
              <p:ext uri="{D42A27DB-BD31-4B8C-83A1-F6EECF244321}">
                <p14:modId xmlns:p14="http://schemas.microsoft.com/office/powerpoint/2010/main" val="1111688571"/>
              </p:ext>
            </p:extLst>
          </p:nvPr>
        </p:nvGraphicFramePr>
        <p:xfrm>
          <a:off x="1411286" y="3587780"/>
          <a:ext cx="15465428" cy="5440878"/>
        </p:xfrm>
        <a:graphic>
          <a:graphicData uri="http://schemas.openxmlformats.org/drawingml/2006/table">
            <a:tbl>
              <a:tblPr firstRow="1" firstCol="1" bandRow="1"/>
              <a:tblGrid>
                <a:gridCol w="2577020">
                  <a:extLst>
                    <a:ext uri="{9D8B030D-6E8A-4147-A177-3AD203B41FA5}">
                      <a16:colId xmlns:a16="http://schemas.microsoft.com/office/drawing/2014/main" val="1694782726"/>
                    </a:ext>
                  </a:extLst>
                </a:gridCol>
                <a:gridCol w="2577020">
                  <a:extLst>
                    <a:ext uri="{9D8B030D-6E8A-4147-A177-3AD203B41FA5}">
                      <a16:colId xmlns:a16="http://schemas.microsoft.com/office/drawing/2014/main" val="339416840"/>
                    </a:ext>
                  </a:extLst>
                </a:gridCol>
                <a:gridCol w="2577020">
                  <a:extLst>
                    <a:ext uri="{9D8B030D-6E8A-4147-A177-3AD203B41FA5}">
                      <a16:colId xmlns:a16="http://schemas.microsoft.com/office/drawing/2014/main" val="3150941592"/>
                    </a:ext>
                  </a:extLst>
                </a:gridCol>
                <a:gridCol w="2577020">
                  <a:extLst>
                    <a:ext uri="{9D8B030D-6E8A-4147-A177-3AD203B41FA5}">
                      <a16:colId xmlns:a16="http://schemas.microsoft.com/office/drawing/2014/main" val="2000832299"/>
                    </a:ext>
                  </a:extLst>
                </a:gridCol>
                <a:gridCol w="2578674">
                  <a:extLst>
                    <a:ext uri="{9D8B030D-6E8A-4147-A177-3AD203B41FA5}">
                      <a16:colId xmlns:a16="http://schemas.microsoft.com/office/drawing/2014/main" val="2690265370"/>
                    </a:ext>
                  </a:extLst>
                </a:gridCol>
                <a:gridCol w="2578674">
                  <a:extLst>
                    <a:ext uri="{9D8B030D-6E8A-4147-A177-3AD203B41FA5}">
                      <a16:colId xmlns:a16="http://schemas.microsoft.com/office/drawing/2014/main" val="3038996394"/>
                    </a:ext>
                  </a:extLst>
                </a:gridCol>
              </a:tblGrid>
              <a:tr h="2720439">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Loại cây</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Bưởi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Xoài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Mít</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Vú sữa</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Na</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0885316"/>
                  </a:ext>
                </a:extLst>
              </a:tr>
              <a:tr h="2720439">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Số lượng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5</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effectLst/>
                          <a:latin typeface="Arial" panose="020B0604020202020204" pitchFamily="34" charset="0"/>
                          <a:ea typeface="Times New Roman" panose="02020603050405020304" pitchFamily="18" charset="0"/>
                          <a:cs typeface="Times New Roman" panose="02020603050405020304" pitchFamily="18" charset="0"/>
                        </a:rPr>
                        <a:t>6</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2088333"/>
                  </a:ext>
                </a:extLst>
              </a:tr>
            </a:tbl>
          </a:graphicData>
        </a:graphic>
      </p:graphicFrame>
    </p:spTree>
    <p:extLst>
      <p:ext uri="{BB962C8B-B14F-4D97-AF65-F5344CB8AC3E}">
        <p14:creationId xmlns:p14="http://schemas.microsoft.com/office/powerpoint/2010/main" val="42616954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2590800" y="700033"/>
            <a:ext cx="131064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4.</a:t>
            </a:r>
            <a:r>
              <a:rPr lang="fr-FR" sz="4000" kern="0">
                <a:effectLst/>
                <a:latin typeface="Arial" panose="020B0604020202020204" pitchFamily="34" charset="0"/>
                <a:ea typeface="Calibri" panose="020F0502020204030204" pitchFamily="34" charset="0"/>
              </a:rPr>
              <a:t> Vẽ biểu đồ cột biểu diễn các số liệu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754120"/>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6235" y="4228922"/>
            <a:ext cx="7822129"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754120"/>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9220" y="4183097"/>
            <a:ext cx="7749516" cy="4846603"/>
          </a:xfrm>
          <a:prstGeom prst="rect">
            <a:avLst/>
          </a:prstGeom>
        </p:spPr>
      </p:pic>
    </p:spTree>
    <p:extLst>
      <p:ext uri="{BB962C8B-B14F-4D97-AF65-F5344CB8AC3E}">
        <p14:creationId xmlns:p14="http://schemas.microsoft.com/office/powerpoint/2010/main" val="7673452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762000" y="876300"/>
            <a:ext cx="167640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4.</a:t>
            </a:r>
            <a:r>
              <a:rPr lang="fr-FR" sz="4000" kern="0">
                <a:effectLst/>
                <a:latin typeface="Arial" panose="020B0604020202020204" pitchFamily="34" charset="0"/>
                <a:ea typeface="Calibri" panose="020F0502020204030204" pitchFamily="34" charset="0"/>
              </a:rPr>
              <a:t> Vẽ biểu đồ cột biểu diễn các số liệu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475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062" y="3950736"/>
            <a:ext cx="7766475"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475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3006" y="3904911"/>
            <a:ext cx="7761944" cy="4846603"/>
          </a:xfrm>
          <a:prstGeom prst="rect">
            <a:avLst/>
          </a:prstGeom>
        </p:spPr>
      </p:pic>
      <p:sp>
        <p:nvSpPr>
          <p:cNvPr id="11" name="Arrow: Notched Right 10">
            <a:extLst>
              <a:ext uri="{FF2B5EF4-FFF2-40B4-BE49-F238E27FC236}">
                <a16:creationId xmlns:a16="http://schemas.microsoft.com/office/drawing/2014/main" id="{FAA37827-2722-0DA3-F44E-E9670EC4CC18}"/>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E94CE30-41F0-9F07-1E73-94574F74BC83}"/>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D</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768179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1" grpId="0" animBg="1"/>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2590800" y="723900"/>
            <a:ext cx="131064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5.</a:t>
            </a:r>
            <a:r>
              <a:rPr lang="fr-FR" sz="4000" kern="0">
                <a:effectLst/>
                <a:latin typeface="Arial" panose="020B0604020202020204" pitchFamily="34" charset="0"/>
                <a:ea typeface="Calibri" panose="020F0502020204030204" pitchFamily="34" charset="0"/>
              </a:rPr>
              <a:t> Biểu diễn số liệu trên bằng biểu đồ đoạn thẳng.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777987"/>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6235" y="4350705"/>
            <a:ext cx="7822129" cy="4589320"/>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777987"/>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9220" y="4318115"/>
            <a:ext cx="7749516" cy="4624301"/>
          </a:xfrm>
          <a:prstGeom prst="rect">
            <a:avLst/>
          </a:prstGeom>
        </p:spPr>
      </p:pic>
    </p:spTree>
    <p:extLst>
      <p:ext uri="{BB962C8B-B14F-4D97-AF65-F5344CB8AC3E}">
        <p14:creationId xmlns:p14="http://schemas.microsoft.com/office/powerpoint/2010/main" val="2436220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762000" y="1257300"/>
            <a:ext cx="167640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5.</a:t>
            </a:r>
            <a:r>
              <a:rPr lang="fr-FR" sz="4000" kern="0">
                <a:effectLst/>
                <a:latin typeface="Arial" panose="020B0604020202020204" pitchFamily="34" charset="0"/>
                <a:ea typeface="Calibri" panose="020F0502020204030204" pitchFamily="34" charset="0"/>
              </a:rPr>
              <a:t> Biểu diễn số liệu trên bằng biểu đồ đoạn thẳng.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856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062" y="4431111"/>
            <a:ext cx="7766475" cy="4586401"/>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856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3006" y="4466023"/>
            <a:ext cx="7761944" cy="4486378"/>
          </a:xfrm>
          <a:prstGeom prst="rect">
            <a:avLst/>
          </a:prstGeom>
        </p:spPr>
      </p:pic>
      <p:sp>
        <p:nvSpPr>
          <p:cNvPr id="10" name="Arrow: Notched Right 9">
            <a:extLst>
              <a:ext uri="{FF2B5EF4-FFF2-40B4-BE49-F238E27FC236}">
                <a16:creationId xmlns:a16="http://schemas.microsoft.com/office/drawing/2014/main" id="{9428D464-D0D6-C366-94B0-D76E2EAE49AE}"/>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C62BD6-6AD3-AA74-7824-81618870AEEF}"/>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A</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299512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0" grpId="0" animBg="1"/>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0" y="0"/>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6764000" y="8418963"/>
            <a:ext cx="1194146" cy="1463809"/>
          </a:xfrm>
          <a:prstGeom prst="rect">
            <a:avLst/>
          </a:prstGeom>
        </p:spPr>
      </p:pic>
      <p:sp>
        <p:nvSpPr>
          <p:cNvPr id="9" name="Rectangle 8"/>
          <p:cNvSpPr/>
          <p:nvPr/>
        </p:nvSpPr>
        <p:spPr>
          <a:xfrm>
            <a:off x="620235" y="4396449"/>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12" name="Rectangle 11"/>
          <p:cNvSpPr/>
          <p:nvPr/>
        </p:nvSpPr>
        <p:spPr>
          <a:xfrm>
            <a:off x="620235" y="419100"/>
            <a:ext cx="15991365" cy="3671583"/>
          </a:xfrm>
          <a:prstGeom prst="rect">
            <a:avLst/>
          </a:prstGeom>
        </p:spPr>
        <p:txBody>
          <a:bodyPr wrap="square">
            <a:spAutoFit/>
          </a:bodyPr>
          <a:lstStyle/>
          <a:p>
            <a:pPr lvl="0" algn="just" defTabSz="1828800">
              <a:lnSpc>
                <a:spcPct val="150000"/>
              </a:lnSpc>
              <a:spcBef>
                <a:spcPts val="1200"/>
              </a:spcBef>
              <a:spcAft>
                <a:spcPts val="1200"/>
              </a:spcAft>
              <a:buClr>
                <a:srgbClr val="000000"/>
              </a:buClr>
              <a:defRPr/>
            </a:pP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Bài </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1</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Body)"/>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a:t>
            </a:r>
            <a:r>
              <a:rPr lang="en-US" sz="4000" b="1" kern="0" dirty="0">
                <a:solidFill>
                  <a:srgbClr val="1F497D"/>
                </a:solidFill>
                <a:latin typeface="Arial (Body)"/>
                <a:cs typeface="Arial" panose="020B0604020202020204" pitchFamily="34" charset="0"/>
                <a:sym typeface="Arial"/>
              </a:rPr>
              <a:t>14</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a:t>
            </a:r>
            <a:r>
              <a:rPr lang="pt-BR" sz="4000" dirty="0">
                <a:latin typeface="Arial (Body)"/>
              </a:rPr>
              <a:t>Kim ngạch xuất khẩu (đơn vị: nghìn đô la Mỹ) của Việt Nam trong sáu tháng cuối năm 2022 lần lượt là: 31 309 161; 35 257 448; 29 748 102; 29 250 026; 29 110 462. </a:t>
            </a:r>
            <a:r>
              <a:rPr lang="pt-BR" sz="4000" i="1" dirty="0">
                <a:latin typeface="Arial (Body)"/>
              </a:rPr>
              <a:t>(Nguồn: </a:t>
            </a:r>
            <a:r>
              <a:rPr lang="pt-BR" sz="4000" i="1" u="sng" dirty="0">
                <a:latin typeface="Arial (Body)"/>
                <a:hlinkClick r:id="rId6"/>
              </a:rPr>
              <a:t>https://www.gso.gov.vn</a:t>
            </a:r>
            <a:r>
              <a:rPr lang="pt-BR" sz="4000" i="1" dirty="0">
                <a:latin typeface="Arial (Body)"/>
              </a:rPr>
              <a:t>)</a:t>
            </a:r>
            <a:endParaRPr kumimoji="0" lang="en-US" sz="4000" b="0" i="0" u="none" strike="noStrike" kern="0" cap="none" spc="0" normalizeH="0" baseline="0" noProof="0" dirty="0">
              <a:ln>
                <a:noFill/>
              </a:ln>
              <a:solidFill>
                <a:prstClr val="black"/>
              </a:solidFill>
              <a:effectLst/>
              <a:uLnTx/>
              <a:uFillTx/>
              <a:latin typeface="Arial (Body)"/>
              <a:cs typeface="Arial" panose="020B0604020202020204" pitchFamily="34" charset="0"/>
              <a:sym typeface="Arial"/>
            </a:endParaRPr>
          </a:p>
        </p:txBody>
      </p:sp>
      <p:sp>
        <p:nvSpPr>
          <p:cNvPr id="8" name="TextBox 7">
            <a:extLst>
              <a:ext uri="{FF2B5EF4-FFF2-40B4-BE49-F238E27FC236}">
                <a16:creationId xmlns:a16="http://schemas.microsoft.com/office/drawing/2014/main" id="{1895F4B1-A1CA-8160-A949-EBCBDE726C37}"/>
              </a:ext>
            </a:extLst>
          </p:cNvPr>
          <p:cNvSpPr txBox="1"/>
          <p:nvPr/>
        </p:nvSpPr>
        <p:spPr>
          <a:xfrm>
            <a:off x="2279182" y="4229101"/>
            <a:ext cx="10210800" cy="904415"/>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Bảng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là :</a:t>
            </a:r>
            <a:endParaRPr lang="en-US" sz="4000" dirty="0">
              <a:effectLst/>
              <a:latin typeface="Times New Roman" panose="02020603050405020304" pitchFamily="18" charset="0"/>
              <a:ea typeface="Times New Roman" panose="02020603050405020304" pitchFamily="18" charset="0"/>
            </a:endParaRPr>
          </a:p>
        </p:txBody>
      </p:sp>
      <p:graphicFrame>
        <p:nvGraphicFramePr>
          <p:cNvPr id="10" name="Table 9">
            <a:extLst>
              <a:ext uri="{FF2B5EF4-FFF2-40B4-BE49-F238E27FC236}">
                <a16:creationId xmlns:a16="http://schemas.microsoft.com/office/drawing/2014/main" id="{D745BF11-E7B8-952C-7FD2-98E5A6D037F4}"/>
              </a:ext>
            </a:extLst>
          </p:cNvPr>
          <p:cNvGraphicFramePr>
            <a:graphicFrameLocks noGrp="1"/>
          </p:cNvGraphicFramePr>
          <p:nvPr>
            <p:extLst>
              <p:ext uri="{D42A27DB-BD31-4B8C-83A1-F6EECF244321}">
                <p14:modId xmlns:p14="http://schemas.microsoft.com/office/powerpoint/2010/main" val="4165589727"/>
              </p:ext>
            </p:extLst>
          </p:nvPr>
        </p:nvGraphicFramePr>
        <p:xfrm>
          <a:off x="1430811" y="5633519"/>
          <a:ext cx="14370211" cy="4062303"/>
        </p:xfrm>
        <a:graphic>
          <a:graphicData uri="http://schemas.openxmlformats.org/drawingml/2006/table">
            <a:tbl>
              <a:tblPr firstRow="1" firstCol="1" bandRow="1"/>
              <a:tblGrid>
                <a:gridCol w="5699469">
                  <a:extLst>
                    <a:ext uri="{9D8B030D-6E8A-4147-A177-3AD203B41FA5}">
                      <a16:colId xmlns:a16="http://schemas.microsoft.com/office/drawing/2014/main" val="2647962373"/>
                    </a:ext>
                  </a:extLst>
                </a:gridCol>
                <a:gridCol w="1676400">
                  <a:extLst>
                    <a:ext uri="{9D8B030D-6E8A-4147-A177-3AD203B41FA5}">
                      <a16:colId xmlns:a16="http://schemas.microsoft.com/office/drawing/2014/main" val="3038450035"/>
                    </a:ext>
                  </a:extLst>
                </a:gridCol>
                <a:gridCol w="1600200">
                  <a:extLst>
                    <a:ext uri="{9D8B030D-6E8A-4147-A177-3AD203B41FA5}">
                      <a16:colId xmlns:a16="http://schemas.microsoft.com/office/drawing/2014/main" val="220399810"/>
                    </a:ext>
                  </a:extLst>
                </a:gridCol>
                <a:gridCol w="1219200">
                  <a:extLst>
                    <a:ext uri="{9D8B030D-6E8A-4147-A177-3AD203B41FA5}">
                      <a16:colId xmlns:a16="http://schemas.microsoft.com/office/drawing/2014/main" val="4268203049"/>
                    </a:ext>
                  </a:extLst>
                </a:gridCol>
                <a:gridCol w="1279344">
                  <a:extLst>
                    <a:ext uri="{9D8B030D-6E8A-4147-A177-3AD203B41FA5}">
                      <a16:colId xmlns:a16="http://schemas.microsoft.com/office/drawing/2014/main" val="3005878672"/>
                    </a:ext>
                  </a:extLst>
                </a:gridCol>
                <a:gridCol w="1295400">
                  <a:extLst>
                    <a:ext uri="{9D8B030D-6E8A-4147-A177-3AD203B41FA5}">
                      <a16:colId xmlns:a16="http://schemas.microsoft.com/office/drawing/2014/main" val="4058936787"/>
                    </a:ext>
                  </a:extLst>
                </a:gridCol>
                <a:gridCol w="1600198">
                  <a:extLst>
                    <a:ext uri="{9D8B030D-6E8A-4147-A177-3AD203B41FA5}">
                      <a16:colId xmlns:a16="http://schemas.microsoft.com/office/drawing/2014/main" val="1838745055"/>
                    </a:ext>
                  </a:extLst>
                </a:gridCol>
              </a:tblGrid>
              <a:tr h="957809">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13664790"/>
                  </a:ext>
                </a:extLst>
              </a:tr>
              <a:tr h="3104494">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Kim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ngạch</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xuất</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khẩu</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đơn</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vị</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nghìn</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đô</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la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Mỹ</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31 309 161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35 257 448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29 748 102</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30 597 155</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29 250 026</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29 110 462</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988736"/>
                  </a:ext>
                </a:extLst>
              </a:tr>
            </a:tbl>
          </a:graphicData>
        </a:graphic>
      </p:graphicFrame>
    </p:spTree>
    <p:extLst>
      <p:ext uri="{BB962C8B-B14F-4D97-AF65-F5344CB8AC3E}">
        <p14:creationId xmlns:p14="http://schemas.microsoft.com/office/powerpoint/2010/main" val="186763851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5446196">
            <a:off x="15041434" y="3827514"/>
            <a:ext cx="2618300" cy="2631972"/>
          </a:xfrm>
          <a:prstGeom prst="rect">
            <a:avLst/>
          </a:prstGeom>
        </p:spPr>
      </p:pic>
      <p:sp>
        <p:nvSpPr>
          <p:cNvPr id="9" name="Rectangle 8"/>
          <p:cNvSpPr/>
          <p:nvPr/>
        </p:nvSpPr>
        <p:spPr>
          <a:xfrm>
            <a:off x="6780578" y="495300"/>
            <a:ext cx="4726843" cy="901593"/>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2</a:t>
            </a: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4000" b="1" kern="0" dirty="0">
                <a:solidFill>
                  <a:srgbClr val="1F497D"/>
                </a:solidFill>
                <a:latin typeface="Arial" panose="020B0604020202020204" pitchFamily="34" charset="0"/>
                <a:cs typeface="Arial" panose="020B0604020202020204" pitchFamily="34" charset="0"/>
                <a:sym typeface="Arial"/>
              </a:rPr>
              <a:t>14</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40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F8DE21BF-E66A-888F-673A-DC5C0550C709}"/>
              </a:ext>
            </a:extLst>
          </p:cNvPr>
          <p:cNvSpPr txBox="1"/>
          <p:nvPr/>
        </p:nvSpPr>
        <p:spPr>
          <a:xfrm>
            <a:off x="835000" y="1396893"/>
            <a:ext cx="16663718" cy="3891450"/>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Khối lượng thịt lợn bán được trong các tháng 8, 9, 10, 11, 12 năm 2022 của một hệ thống siêu thị lần lượt là: 10 tạ; 10 tạ; 25 tạ; 20 tạ; 35 tạ.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a) Hãy lập bảng thống kê biểu diễn các số liệu đó.</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b) Vẽ biểu đồ tranh biểu diễn các số liệu đó.</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E289AF3C-7397-CBD5-56F2-B87CE68CE35B}"/>
              </a:ext>
            </a:extLst>
          </p:cNvPr>
          <p:cNvSpPr/>
          <p:nvPr/>
        </p:nvSpPr>
        <p:spPr>
          <a:xfrm>
            <a:off x="812140" y="5621885"/>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11" name="TextBox 10">
            <a:extLst>
              <a:ext uri="{FF2B5EF4-FFF2-40B4-BE49-F238E27FC236}">
                <a16:creationId xmlns:a16="http://schemas.microsoft.com/office/drawing/2014/main" id="{7CF4F1A5-2AE6-B3D9-FF3A-B3E90D797E6C}"/>
              </a:ext>
            </a:extLst>
          </p:cNvPr>
          <p:cNvSpPr txBox="1"/>
          <p:nvPr/>
        </p:nvSpPr>
        <p:spPr>
          <a:xfrm>
            <a:off x="2471087" y="5454537"/>
            <a:ext cx="10210800" cy="904415"/>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Bảng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là :</a:t>
            </a:r>
            <a:endParaRPr lang="en-US" sz="4000" dirty="0">
              <a:effectLst/>
              <a:latin typeface="Times New Roman" panose="02020603050405020304" pitchFamily="18" charset="0"/>
              <a:ea typeface="Times New Roman" panose="02020603050405020304" pitchFamily="18" charset="0"/>
            </a:endParaRPr>
          </a:p>
        </p:txBody>
      </p:sp>
      <p:graphicFrame>
        <p:nvGraphicFramePr>
          <p:cNvPr id="12" name="Table 11">
            <a:extLst>
              <a:ext uri="{FF2B5EF4-FFF2-40B4-BE49-F238E27FC236}">
                <a16:creationId xmlns:a16="http://schemas.microsoft.com/office/drawing/2014/main" id="{AE6FFB95-CFCA-1A46-DA74-198BFF1A7D68}"/>
              </a:ext>
            </a:extLst>
          </p:cNvPr>
          <p:cNvGraphicFramePr>
            <a:graphicFrameLocks noGrp="1"/>
          </p:cNvGraphicFramePr>
          <p:nvPr>
            <p:extLst>
              <p:ext uri="{D42A27DB-BD31-4B8C-83A1-F6EECF244321}">
                <p14:modId xmlns:p14="http://schemas.microsoft.com/office/powerpoint/2010/main" val="1466033988"/>
              </p:ext>
            </p:extLst>
          </p:nvPr>
        </p:nvGraphicFramePr>
        <p:xfrm>
          <a:off x="1431059" y="6839252"/>
          <a:ext cx="14988884" cy="3057238"/>
        </p:xfrm>
        <a:graphic>
          <a:graphicData uri="http://schemas.openxmlformats.org/drawingml/2006/table">
            <a:tbl>
              <a:tblPr firstRow="1" firstCol="1" bandRow="1"/>
              <a:tblGrid>
                <a:gridCol w="8969084">
                  <a:extLst>
                    <a:ext uri="{9D8B030D-6E8A-4147-A177-3AD203B41FA5}">
                      <a16:colId xmlns:a16="http://schemas.microsoft.com/office/drawing/2014/main" val="2647962373"/>
                    </a:ext>
                  </a:extLst>
                </a:gridCol>
                <a:gridCol w="1371600">
                  <a:extLst>
                    <a:ext uri="{9D8B030D-6E8A-4147-A177-3AD203B41FA5}">
                      <a16:colId xmlns:a16="http://schemas.microsoft.com/office/drawing/2014/main" val="3038450035"/>
                    </a:ext>
                  </a:extLst>
                </a:gridCol>
                <a:gridCol w="1143000">
                  <a:extLst>
                    <a:ext uri="{9D8B030D-6E8A-4147-A177-3AD203B41FA5}">
                      <a16:colId xmlns:a16="http://schemas.microsoft.com/office/drawing/2014/main" val="220399810"/>
                    </a:ext>
                  </a:extLst>
                </a:gridCol>
                <a:gridCol w="1143000">
                  <a:extLst>
                    <a:ext uri="{9D8B030D-6E8A-4147-A177-3AD203B41FA5}">
                      <a16:colId xmlns:a16="http://schemas.microsoft.com/office/drawing/2014/main" val="4268203049"/>
                    </a:ext>
                  </a:extLst>
                </a:gridCol>
                <a:gridCol w="1219200">
                  <a:extLst>
                    <a:ext uri="{9D8B030D-6E8A-4147-A177-3AD203B41FA5}">
                      <a16:colId xmlns:a16="http://schemas.microsoft.com/office/drawing/2014/main" val="3005878672"/>
                    </a:ext>
                  </a:extLst>
                </a:gridCol>
                <a:gridCol w="1143000">
                  <a:extLst>
                    <a:ext uri="{9D8B030D-6E8A-4147-A177-3AD203B41FA5}">
                      <a16:colId xmlns:a16="http://schemas.microsoft.com/office/drawing/2014/main" val="4058936787"/>
                    </a:ext>
                  </a:extLst>
                </a:gridCol>
              </a:tblGrid>
              <a:tr h="691482">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13664790"/>
                  </a:ext>
                </a:extLst>
              </a:tr>
              <a:tr h="2241263">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Khối lượng thịt lớn bán được (tạ)</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988736"/>
                  </a:ext>
                </a:extLst>
              </a:tr>
            </a:tbl>
          </a:graphicData>
        </a:graphic>
      </p:graphicFrame>
    </p:spTree>
    <p:extLst>
      <p:ext uri="{BB962C8B-B14F-4D97-AF65-F5344CB8AC3E}">
        <p14:creationId xmlns:p14="http://schemas.microsoft.com/office/powerpoint/2010/main" val="107610582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5446196">
            <a:off x="15804891" y="70291"/>
            <a:ext cx="2618300" cy="2631972"/>
          </a:xfrm>
          <a:prstGeom prst="rect">
            <a:avLst/>
          </a:prstGeom>
        </p:spPr>
      </p:pic>
      <p:sp>
        <p:nvSpPr>
          <p:cNvPr id="17" name="Rectangle 16"/>
          <p:cNvSpPr/>
          <p:nvPr/>
        </p:nvSpPr>
        <p:spPr>
          <a:xfrm>
            <a:off x="8525080" y="8087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4" name="TextBox 3">
            <a:extLst>
              <a:ext uri="{FF2B5EF4-FFF2-40B4-BE49-F238E27FC236}">
                <a16:creationId xmlns:a16="http://schemas.microsoft.com/office/drawing/2014/main" id="{812C9FE8-443D-5E05-DD21-E481752AC181}"/>
              </a:ext>
            </a:extLst>
          </p:cNvPr>
          <p:cNvSpPr txBox="1"/>
          <p:nvPr/>
        </p:nvSpPr>
        <p:spPr>
          <a:xfrm>
            <a:off x="2948288" y="2045919"/>
            <a:ext cx="12391422" cy="904415"/>
          </a:xfrm>
          <a:prstGeom prst="rect">
            <a:avLst/>
          </a:prstGeom>
          <a:noFill/>
        </p:spPr>
        <p:txBody>
          <a:bodyPr wrap="square">
            <a:spAutoFit/>
          </a:bodyPr>
          <a:lstStyle/>
          <a:p>
            <a:pPr marR="30480"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b)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tranh</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FF57D818-1AC1-4884-42F1-A130C57A58FD}"/>
              </a:ext>
            </a:extLst>
          </p:cNvPr>
          <p:cNvPicPr>
            <a:picLocks noChangeAspect="1"/>
          </p:cNvPicPr>
          <p:nvPr/>
        </p:nvPicPr>
        <p:blipFill>
          <a:blip r:embed="rId3"/>
          <a:stretch>
            <a:fillRect/>
          </a:stretch>
        </p:blipFill>
        <p:spPr>
          <a:xfrm>
            <a:off x="4471084" y="3510353"/>
            <a:ext cx="9345831" cy="6300346"/>
          </a:xfrm>
          <a:prstGeom prst="rect">
            <a:avLst/>
          </a:prstGeom>
        </p:spPr>
      </p:pic>
      <p:pic>
        <p:nvPicPr>
          <p:cNvPr id="2" name="Google Shape;219;p3">
            <a:extLst>
              <a:ext uri="{FF2B5EF4-FFF2-40B4-BE49-F238E27FC236}">
                <a16:creationId xmlns:a16="http://schemas.microsoft.com/office/drawing/2014/main" id="{926A7F5A-CAAE-3FF8-4919-EF01DFAC6989}"/>
              </a:ext>
            </a:extLst>
          </p:cNvPr>
          <p:cNvPicPr preferRelativeResize="0"/>
          <p:nvPr/>
        </p:nvPicPr>
        <p:blipFill rotWithShape="1">
          <a:blip r:embed="rId4">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11145267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3</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14</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7B76D871-03B0-9C02-CE05-707F3D136B31}"/>
              </a:ext>
            </a:extLst>
          </p:cNvPr>
          <p:cNvSpPr txBox="1"/>
          <p:nvPr/>
        </p:nvSpPr>
        <p:spPr>
          <a:xfrm>
            <a:off x="1219200" y="1160911"/>
            <a:ext cx="16383000" cy="1839606"/>
          </a:xfrm>
          <a:prstGeom prst="rect">
            <a:avLst/>
          </a:prstGeom>
          <a:noFill/>
        </p:spPr>
        <p:txBody>
          <a:bodyPr wrap="square">
            <a:spAutoFit/>
          </a:bodyPr>
          <a:lstStyle/>
          <a:p>
            <a:pPr>
              <a:lnSpc>
                <a:spcPct val="150000"/>
              </a:lnSpc>
            </a:pPr>
            <a:r>
              <a:rPr lang="pt-BR" sz="4000" dirty="0">
                <a:effectLst/>
                <a:latin typeface="Arial" panose="020B0604020202020204" pitchFamily="34" charset="0"/>
                <a:ea typeface="Times New Roman" panose="02020603050405020304" pitchFamily="18" charset="0"/>
              </a:rPr>
              <a:t>Bảng 13 biểu diễn số lượng các loại gạo (đơn vị: kilôgam) đã bán trong tháng 01/2023 của một đại lí kinh doanh gạo:</a:t>
            </a:r>
            <a:endParaRPr lang="en-US" sz="4000" dirty="0"/>
          </a:p>
        </p:txBody>
      </p:sp>
      <p:graphicFrame>
        <p:nvGraphicFramePr>
          <p:cNvPr id="8" name="Table 7">
            <a:extLst>
              <a:ext uri="{FF2B5EF4-FFF2-40B4-BE49-F238E27FC236}">
                <a16:creationId xmlns:a16="http://schemas.microsoft.com/office/drawing/2014/main" id="{162426D5-F759-4A3D-8823-6233F7BE5B9C}"/>
              </a:ext>
            </a:extLst>
          </p:cNvPr>
          <p:cNvGraphicFramePr>
            <a:graphicFrameLocks noGrp="1"/>
          </p:cNvGraphicFramePr>
          <p:nvPr>
            <p:extLst>
              <p:ext uri="{D42A27DB-BD31-4B8C-83A1-F6EECF244321}">
                <p14:modId xmlns:p14="http://schemas.microsoft.com/office/powerpoint/2010/main" val="1315344097"/>
              </p:ext>
            </p:extLst>
          </p:nvPr>
        </p:nvGraphicFramePr>
        <p:xfrm>
          <a:off x="669757" y="3362324"/>
          <a:ext cx="16948486" cy="3924159"/>
        </p:xfrm>
        <a:graphic>
          <a:graphicData uri="http://schemas.openxmlformats.org/drawingml/2006/table">
            <a:tbl>
              <a:tblPr firstRow="1" firstCol="1" bandRow="1"/>
              <a:tblGrid>
                <a:gridCol w="4695950">
                  <a:extLst>
                    <a:ext uri="{9D8B030D-6E8A-4147-A177-3AD203B41FA5}">
                      <a16:colId xmlns:a16="http://schemas.microsoft.com/office/drawing/2014/main" val="2191364457"/>
                    </a:ext>
                  </a:extLst>
                </a:gridCol>
                <a:gridCol w="1773798">
                  <a:extLst>
                    <a:ext uri="{9D8B030D-6E8A-4147-A177-3AD203B41FA5}">
                      <a16:colId xmlns:a16="http://schemas.microsoft.com/office/drawing/2014/main" val="1400254324"/>
                    </a:ext>
                  </a:extLst>
                </a:gridCol>
                <a:gridCol w="1657595">
                  <a:extLst>
                    <a:ext uri="{9D8B030D-6E8A-4147-A177-3AD203B41FA5}">
                      <a16:colId xmlns:a16="http://schemas.microsoft.com/office/drawing/2014/main" val="3867243965"/>
                    </a:ext>
                  </a:extLst>
                </a:gridCol>
                <a:gridCol w="2522279">
                  <a:extLst>
                    <a:ext uri="{9D8B030D-6E8A-4147-A177-3AD203B41FA5}">
                      <a16:colId xmlns:a16="http://schemas.microsoft.com/office/drawing/2014/main" val="3684448507"/>
                    </a:ext>
                  </a:extLst>
                </a:gridCol>
                <a:gridCol w="1963482">
                  <a:extLst>
                    <a:ext uri="{9D8B030D-6E8A-4147-A177-3AD203B41FA5}">
                      <a16:colId xmlns:a16="http://schemas.microsoft.com/office/drawing/2014/main" val="1009642386"/>
                    </a:ext>
                  </a:extLst>
                </a:gridCol>
                <a:gridCol w="1432026">
                  <a:extLst>
                    <a:ext uri="{9D8B030D-6E8A-4147-A177-3AD203B41FA5}">
                      <a16:colId xmlns:a16="http://schemas.microsoft.com/office/drawing/2014/main" val="3111864047"/>
                    </a:ext>
                  </a:extLst>
                </a:gridCol>
                <a:gridCol w="1450824">
                  <a:extLst>
                    <a:ext uri="{9D8B030D-6E8A-4147-A177-3AD203B41FA5}">
                      <a16:colId xmlns:a16="http://schemas.microsoft.com/office/drawing/2014/main" val="4138515182"/>
                    </a:ext>
                  </a:extLst>
                </a:gridCol>
                <a:gridCol w="1452532">
                  <a:extLst>
                    <a:ext uri="{9D8B030D-6E8A-4147-A177-3AD203B41FA5}">
                      <a16:colId xmlns:a16="http://schemas.microsoft.com/office/drawing/2014/main" val="1184747703"/>
                    </a:ext>
                  </a:extLst>
                </a:gridCol>
              </a:tblGrid>
              <a:tr h="2018039">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                 Loại gạo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lượng gạo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Bắc Hương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Thơm Thái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Tám xoan Hải Hậu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ST24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Hàm Châu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Xuân</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ST25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08841968"/>
                  </a:ext>
                </a:extLst>
              </a:tr>
              <a:tr h="1906120">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gạo bán được (đơn vị: kg)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393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185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170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197 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83340"/>
                  </a:ext>
                </a:extLst>
              </a:tr>
            </a:tbl>
          </a:graphicData>
        </a:graphic>
      </p:graphicFrame>
      <p:sp>
        <p:nvSpPr>
          <p:cNvPr id="10" name="TextBox 9">
            <a:extLst>
              <a:ext uri="{FF2B5EF4-FFF2-40B4-BE49-F238E27FC236}">
                <a16:creationId xmlns:a16="http://schemas.microsoft.com/office/drawing/2014/main" id="{E273BE14-B2B4-16F0-4E5D-8DEB99472DD5}"/>
              </a:ext>
            </a:extLst>
          </p:cNvPr>
          <p:cNvSpPr txBox="1"/>
          <p:nvPr/>
        </p:nvSpPr>
        <p:spPr>
          <a:xfrm>
            <a:off x="8036242" y="7494467"/>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13</a:t>
            </a:r>
            <a:endParaRPr lang="en-US" sz="4000" i="1" dirty="0"/>
          </a:p>
        </p:txBody>
      </p:sp>
      <p:sp>
        <p:nvSpPr>
          <p:cNvPr id="21" name="TextBox 20">
            <a:extLst>
              <a:ext uri="{FF2B5EF4-FFF2-40B4-BE49-F238E27FC236}">
                <a16:creationId xmlns:a16="http://schemas.microsoft.com/office/drawing/2014/main" id="{699F8FE4-2F16-E685-264F-64FCA7BC490F}"/>
              </a:ext>
            </a:extLst>
          </p:cNvPr>
          <p:cNvSpPr txBox="1"/>
          <p:nvPr/>
        </p:nvSpPr>
        <p:spPr>
          <a:xfrm>
            <a:off x="1600200" y="8772146"/>
            <a:ext cx="9452610" cy="707886"/>
          </a:xfrm>
          <a:prstGeom prst="rect">
            <a:avLst/>
          </a:prstGeom>
          <a:noFill/>
        </p:spPr>
        <p:txBody>
          <a:bodyPr wrap="square">
            <a:spAutoFit/>
          </a:bodyPr>
          <a:lstStyle/>
          <a:p>
            <a:r>
              <a:rPr lang="pt-BR" sz="4000" dirty="0">
                <a:effectLst/>
                <a:latin typeface="Arial" panose="020B0604020202020204" pitchFamily="34" charset="0"/>
                <a:ea typeface="Times New Roman" panose="02020603050405020304" pitchFamily="18" charset="0"/>
              </a:rPr>
              <a:t>Vẽ biểu đồ biểu diễn các số liệu đó.</a:t>
            </a:r>
            <a:endParaRPr lang="en-US" sz="4000" dirty="0"/>
          </a:p>
        </p:txBody>
      </p:sp>
      <p:pic>
        <p:nvPicPr>
          <p:cNvPr id="22" name="Picture 21">
            <a:extLst>
              <a:ext uri="{FF2B5EF4-FFF2-40B4-BE49-F238E27FC236}">
                <a16:creationId xmlns:a16="http://schemas.microsoft.com/office/drawing/2014/main" id="{6D39C1FF-152B-226F-E7F2-641A49526C8C}"/>
              </a:ext>
            </a:extLst>
          </p:cNvPr>
          <p:cNvPicPr>
            <a:picLocks noChangeAspect="1"/>
          </p:cNvPicPr>
          <p:nvPr/>
        </p:nvPicPr>
        <p:blipFill>
          <a:blip r:embed="rId2"/>
          <a:stretch>
            <a:fillRect/>
          </a:stretch>
        </p:blipFill>
        <p:spPr>
          <a:xfrm rot="19841600">
            <a:off x="16556555" y="8438613"/>
            <a:ext cx="1523000" cy="1249921"/>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0" grpId="0"/>
      <p:bldP spid="21"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1295399" y="522565"/>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2" name="TextBox 1">
            <a:extLst>
              <a:ext uri="{FF2B5EF4-FFF2-40B4-BE49-F238E27FC236}">
                <a16:creationId xmlns:a16="http://schemas.microsoft.com/office/drawing/2014/main" id="{85278BB6-5AE4-4EC5-ACEE-D0A7D390F52C}"/>
              </a:ext>
            </a:extLst>
          </p:cNvPr>
          <p:cNvSpPr txBox="1"/>
          <p:nvPr/>
        </p:nvSpPr>
        <p:spPr>
          <a:xfrm>
            <a:off x="3709686" y="942059"/>
            <a:ext cx="10868627" cy="904415"/>
          </a:xfrm>
          <a:prstGeom prst="rect">
            <a:avLst/>
          </a:prstGeom>
          <a:noFill/>
        </p:spPr>
        <p:txBody>
          <a:bodyPr wrap="square">
            <a:spAutoFit/>
          </a:bodyPr>
          <a:lstStyle/>
          <a:p>
            <a:pPr marR="30480" algn="just">
              <a:lnSpc>
                <a:spcPct val="150000"/>
              </a:lnSpc>
              <a:spcBef>
                <a:spcPts val="600"/>
              </a:spcBef>
              <a:spcAft>
                <a:spcPts val="600"/>
              </a:spcAft>
            </a:pP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đồ</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cột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C1C775C-04D9-E3D8-679F-2D1419E7E2BF}"/>
              </a:ext>
            </a:extLst>
          </p:cNvPr>
          <p:cNvPicPr>
            <a:picLocks noChangeAspect="1"/>
          </p:cNvPicPr>
          <p:nvPr/>
        </p:nvPicPr>
        <p:blipFill>
          <a:blip r:embed="rId2"/>
          <a:stretch>
            <a:fillRect/>
          </a:stretch>
        </p:blipFill>
        <p:spPr>
          <a:xfrm>
            <a:off x="2253409" y="2493276"/>
            <a:ext cx="13781182" cy="7248299"/>
          </a:xfrm>
          <a:prstGeom prst="rect">
            <a:avLst/>
          </a:prstGeom>
        </p:spPr>
      </p:pic>
      <p:pic>
        <p:nvPicPr>
          <p:cNvPr id="7" name="Picture 6">
            <a:extLst>
              <a:ext uri="{FF2B5EF4-FFF2-40B4-BE49-F238E27FC236}">
                <a16:creationId xmlns:a16="http://schemas.microsoft.com/office/drawing/2014/main" id="{00832DE9-8ABF-4155-6E2F-298515A455CE}"/>
              </a:ext>
            </a:extLst>
          </p:cNvPr>
          <p:cNvPicPr>
            <a:picLocks noChangeAspect="1"/>
          </p:cNvPicPr>
          <p:nvPr/>
        </p:nvPicPr>
        <p:blipFill>
          <a:blip r:embed="rId3"/>
          <a:stretch>
            <a:fillRect/>
          </a:stretch>
        </p:blipFill>
        <p:spPr>
          <a:xfrm rot="19841600">
            <a:off x="16231099" y="317097"/>
            <a:ext cx="1523000" cy="1249921"/>
          </a:xfrm>
          <a:prstGeom prst="rect">
            <a:avLst/>
          </a:prstGeom>
        </p:spPr>
      </p:pic>
    </p:spTree>
    <p:extLst>
      <p:ext uri="{BB962C8B-B14F-4D97-AF65-F5344CB8AC3E}">
        <p14:creationId xmlns:p14="http://schemas.microsoft.com/office/powerpoint/2010/main" val="621134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32398" y="2517431"/>
              <a:ext cx="12690440" cy="3894393"/>
            </a:xfrm>
            <a:prstGeom prst="rect">
              <a:avLst/>
            </a:prstGeom>
          </p:spPr>
          <p:txBody>
            <a:bodyPr wrap="square" lIns="0" tIns="0" rIns="0" bIns="0" rtlCol="0" anchor="t">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Để biểu diễn dữ liệu trên bảng thống kê, ta có thể làm như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1. </a:t>
              </a:r>
              <a:r>
                <a:rPr lang="vi-VN" sz="4000" dirty="0">
                  <a:ea typeface="Times New Roman" panose="02020603050405020304" pitchFamily="18" charset="0"/>
                  <a:cs typeface="Times New Roman" panose="02020603050405020304" pitchFamily="18" charset="0"/>
                </a:rPr>
                <a:t>Các đối tượng thống kê lần lượt được biểu diễn ở cột đầu tiên, trong khi các tiêu chí thống kê lần lượt được biểu diễn ở dòng đầu tiên hoặc ngược lại.</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2. </a:t>
              </a:r>
              <a:r>
                <a:rPr lang="vi-VN" sz="4000" dirty="0">
                  <a:ea typeface="Times New Roman" panose="02020603050405020304" pitchFamily="18" charset="0"/>
                  <a:cs typeface="Times New Roman" panose="02020603050405020304" pitchFamily="18" charset="0"/>
                </a:rPr>
                <a:t>Các số liệu thống kê theo tiêu chí của mỗi đối tượng thống kê lần lượt được biểu diễn ở dòng (hoặc cột) tương 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225928" y="1504771"/>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Ghi 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12325362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18497" y="8209215"/>
            <a:ext cx="907366" cy="1833748"/>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2" name="Rectangle 1">
            <a:extLst>
              <a:ext uri="{FF2B5EF4-FFF2-40B4-BE49-F238E27FC236}">
                <a16:creationId xmlns:a16="http://schemas.microsoft.com/office/drawing/2014/main" id="{1D0D99D8-89A6-BA6E-087F-C36C16928933}"/>
              </a:ext>
            </a:extLst>
          </p:cNvPr>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4</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14</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9" name="TextBox 8">
            <a:extLst>
              <a:ext uri="{FF2B5EF4-FFF2-40B4-BE49-F238E27FC236}">
                <a16:creationId xmlns:a16="http://schemas.microsoft.com/office/drawing/2014/main" id="{B9C6FF04-A58F-93FA-C5D1-5C97924D2135}"/>
              </a:ext>
            </a:extLst>
          </p:cNvPr>
          <p:cNvSpPr txBox="1"/>
          <p:nvPr/>
        </p:nvSpPr>
        <p:spPr>
          <a:xfrm>
            <a:off x="1219200" y="1160911"/>
            <a:ext cx="16383000" cy="1839606"/>
          </a:xfrm>
          <a:prstGeom prst="rect">
            <a:avLst/>
          </a:prstGeom>
          <a:noFill/>
        </p:spPr>
        <p:txBody>
          <a:bodyPr wrap="square">
            <a:spAutoFit/>
          </a:bodyPr>
          <a:lstStyle/>
          <a:p>
            <a:pPr>
              <a:lnSpc>
                <a:spcPct val="150000"/>
              </a:lnSpc>
            </a:pPr>
            <a:r>
              <a:rPr lang="pt-BR" sz="4000" dirty="0">
                <a:effectLst/>
                <a:latin typeface="Arial" panose="020B0604020202020204" pitchFamily="34" charset="0"/>
                <a:ea typeface="Times New Roman" panose="02020603050405020304" pitchFamily="18" charset="0"/>
              </a:rPr>
              <a:t>Bảng 14 thống kê chiều cao trung bình (đơn vị: centimét) cho trẻ em từ 7 đến 10 tuổi theo tiêu chuẩn của Tổ chức Y tế Thế giới (WHO):</a:t>
            </a:r>
            <a:endParaRPr lang="en-US" sz="4000" dirty="0"/>
          </a:p>
        </p:txBody>
      </p:sp>
      <p:graphicFrame>
        <p:nvGraphicFramePr>
          <p:cNvPr id="12" name="Table 11">
            <a:extLst>
              <a:ext uri="{FF2B5EF4-FFF2-40B4-BE49-F238E27FC236}">
                <a16:creationId xmlns:a16="http://schemas.microsoft.com/office/drawing/2014/main" id="{5186DA94-B72D-918D-638B-D3B46F0CAB9D}"/>
              </a:ext>
            </a:extLst>
          </p:cNvPr>
          <p:cNvGraphicFramePr>
            <a:graphicFrameLocks noGrp="1"/>
          </p:cNvGraphicFramePr>
          <p:nvPr>
            <p:extLst>
              <p:ext uri="{D42A27DB-BD31-4B8C-83A1-F6EECF244321}">
                <p14:modId xmlns:p14="http://schemas.microsoft.com/office/powerpoint/2010/main" val="34252803"/>
              </p:ext>
            </p:extLst>
          </p:nvPr>
        </p:nvGraphicFramePr>
        <p:xfrm>
          <a:off x="1163878" y="3181420"/>
          <a:ext cx="16048739" cy="4212665"/>
        </p:xfrm>
        <a:graphic>
          <a:graphicData uri="http://schemas.openxmlformats.org/drawingml/2006/table">
            <a:tbl>
              <a:tblPr firstRow="1" firstCol="1" bandRow="1"/>
              <a:tblGrid>
                <a:gridCol w="9427922">
                  <a:extLst>
                    <a:ext uri="{9D8B030D-6E8A-4147-A177-3AD203B41FA5}">
                      <a16:colId xmlns:a16="http://schemas.microsoft.com/office/drawing/2014/main" val="2191364457"/>
                    </a:ext>
                  </a:extLst>
                </a:gridCol>
                <a:gridCol w="1676400">
                  <a:extLst>
                    <a:ext uri="{9D8B030D-6E8A-4147-A177-3AD203B41FA5}">
                      <a16:colId xmlns:a16="http://schemas.microsoft.com/office/drawing/2014/main" val="1400254324"/>
                    </a:ext>
                  </a:extLst>
                </a:gridCol>
                <a:gridCol w="1524000">
                  <a:extLst>
                    <a:ext uri="{9D8B030D-6E8A-4147-A177-3AD203B41FA5}">
                      <a16:colId xmlns:a16="http://schemas.microsoft.com/office/drawing/2014/main" val="3867243965"/>
                    </a:ext>
                  </a:extLst>
                </a:gridCol>
                <a:gridCol w="1752600">
                  <a:extLst>
                    <a:ext uri="{9D8B030D-6E8A-4147-A177-3AD203B41FA5}">
                      <a16:colId xmlns:a16="http://schemas.microsoft.com/office/drawing/2014/main" val="3684448507"/>
                    </a:ext>
                  </a:extLst>
                </a:gridCol>
                <a:gridCol w="1667817">
                  <a:extLst>
                    <a:ext uri="{9D8B030D-6E8A-4147-A177-3AD203B41FA5}">
                      <a16:colId xmlns:a16="http://schemas.microsoft.com/office/drawing/2014/main" val="1009642386"/>
                    </a:ext>
                  </a:extLst>
                </a:gridCol>
              </a:tblGrid>
              <a:tr h="1260236">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                 </a:t>
                      </a:r>
                      <a:r>
                        <a:rPr lang="en-US" sz="4000" kern="100">
                          <a:effectLst/>
                          <a:latin typeface="Arial" panose="020B0604020202020204" pitchFamily="34" charset="0"/>
                          <a:ea typeface="Calibri" panose="020F0502020204030204" pitchFamily="34" charset="0"/>
                          <a:cs typeface="Times New Roman" panose="02020603050405020304" pitchFamily="18" charset="0"/>
                        </a:rPr>
                        <a:t>Tuổi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Chiều cao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08841968"/>
                  </a:ext>
                </a:extLst>
              </a:tr>
              <a:tr h="1190345">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cm)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trai</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121,7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127,3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132,6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137,8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83340"/>
                  </a:ext>
                </a:extLst>
              </a:tr>
              <a:tr h="1190345">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Chiều cao (đơn vị: cm) của bé gái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120,8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126,6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132,5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138,6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5185098"/>
                  </a:ext>
                </a:extLst>
              </a:tr>
            </a:tbl>
          </a:graphicData>
        </a:graphic>
      </p:graphicFrame>
      <p:sp>
        <p:nvSpPr>
          <p:cNvPr id="13" name="TextBox 12">
            <a:extLst>
              <a:ext uri="{FF2B5EF4-FFF2-40B4-BE49-F238E27FC236}">
                <a16:creationId xmlns:a16="http://schemas.microsoft.com/office/drawing/2014/main" id="{D737B549-BCF3-322E-5A75-84B1F2193E37}"/>
              </a:ext>
            </a:extLst>
          </p:cNvPr>
          <p:cNvSpPr txBox="1"/>
          <p:nvPr/>
        </p:nvSpPr>
        <p:spPr>
          <a:xfrm>
            <a:off x="8036242" y="7712214"/>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a:t>
            </a:r>
            <a:r>
              <a:rPr lang="pt-BR" sz="4000" i="1" dirty="0">
                <a:latin typeface="Arial" panose="020B0604020202020204" pitchFamily="34" charset="0"/>
                <a:ea typeface="Times New Roman" panose="02020603050405020304" pitchFamily="18" charset="0"/>
              </a:rPr>
              <a:t>4</a:t>
            </a:r>
            <a:endParaRPr lang="en-US" sz="4000" i="1" dirty="0"/>
          </a:p>
        </p:txBody>
      </p:sp>
      <p:sp>
        <p:nvSpPr>
          <p:cNvPr id="14" name="TextBox 13">
            <a:extLst>
              <a:ext uri="{FF2B5EF4-FFF2-40B4-BE49-F238E27FC236}">
                <a16:creationId xmlns:a16="http://schemas.microsoft.com/office/drawing/2014/main" id="{8870C62E-833D-8EB4-06B7-85B34EC1EA6E}"/>
              </a:ext>
            </a:extLst>
          </p:cNvPr>
          <p:cNvSpPr txBox="1"/>
          <p:nvPr/>
        </p:nvSpPr>
        <p:spPr>
          <a:xfrm>
            <a:off x="1600200" y="8772146"/>
            <a:ext cx="9452610" cy="707886"/>
          </a:xfrm>
          <a:prstGeom prst="rect">
            <a:avLst/>
          </a:prstGeom>
          <a:noFill/>
        </p:spPr>
        <p:txBody>
          <a:bodyPr wrap="square">
            <a:spAutoFit/>
          </a:bodyPr>
          <a:lstStyle/>
          <a:p>
            <a:r>
              <a:rPr lang="pt-BR" sz="4000" dirty="0">
                <a:effectLst/>
                <a:latin typeface="Arial" panose="020B0604020202020204" pitchFamily="34" charset="0"/>
                <a:ea typeface="Times New Roman" panose="02020603050405020304" pitchFamily="18" charset="0"/>
              </a:rPr>
              <a:t>Vẽ biểu đồ biểu diễn các số liệu đó.</a:t>
            </a:r>
            <a:endParaRPr lang="en-US" sz="4000" dirty="0"/>
          </a:p>
        </p:txBody>
      </p:sp>
    </p:spTree>
    <p:extLst>
      <p:ext uri="{BB962C8B-B14F-4D97-AF65-F5344CB8AC3E}">
        <p14:creationId xmlns:p14="http://schemas.microsoft.com/office/powerpoint/2010/main" val="18560415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4"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976498" y="6707106"/>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7" name="Rectangle 6">
            <a:extLst>
              <a:ext uri="{FF2B5EF4-FFF2-40B4-BE49-F238E27FC236}">
                <a16:creationId xmlns:a16="http://schemas.microsoft.com/office/drawing/2014/main" id="{B6DEA0E7-FF9E-89E4-3418-61BE5B5C8B61}"/>
              </a:ext>
            </a:extLst>
          </p:cNvPr>
          <p:cNvSpPr/>
          <p:nvPr/>
        </p:nvSpPr>
        <p:spPr>
          <a:xfrm>
            <a:off x="1056843" y="571500"/>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A39137A8-329E-D20A-4042-CE2476051361}"/>
              </a:ext>
            </a:extLst>
          </p:cNvPr>
          <p:cNvSpPr txBox="1"/>
          <p:nvPr/>
        </p:nvSpPr>
        <p:spPr>
          <a:xfrm>
            <a:off x="2743200" y="556111"/>
            <a:ext cx="10972800"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đồ</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cột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kép</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pic>
        <p:nvPicPr>
          <p:cNvPr id="12" name="Picture 11">
            <a:extLst>
              <a:ext uri="{FF2B5EF4-FFF2-40B4-BE49-F238E27FC236}">
                <a16:creationId xmlns:a16="http://schemas.microsoft.com/office/drawing/2014/main" id="{1F49E55D-796E-5710-C959-47701E601779}"/>
              </a:ext>
            </a:extLst>
          </p:cNvPr>
          <p:cNvPicPr>
            <a:picLocks noChangeAspect="1"/>
          </p:cNvPicPr>
          <p:nvPr/>
        </p:nvPicPr>
        <p:blipFill>
          <a:blip r:embed="rId5"/>
          <a:stretch>
            <a:fillRect/>
          </a:stretch>
        </p:blipFill>
        <p:spPr>
          <a:xfrm>
            <a:off x="3011386" y="1895603"/>
            <a:ext cx="10436428" cy="7702668"/>
          </a:xfrm>
          <a:prstGeom prst="rect">
            <a:avLst/>
          </a:prstGeom>
        </p:spPr>
      </p:pic>
    </p:spTree>
    <p:extLst>
      <p:ext uri="{BB962C8B-B14F-4D97-AF65-F5344CB8AC3E}">
        <p14:creationId xmlns:p14="http://schemas.microsoft.com/office/powerpoint/2010/main" val="2232611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12" name="Rectangle 11"/>
          <p:cNvSpPr/>
          <p:nvPr/>
        </p:nvSpPr>
        <p:spPr>
          <a:xfrm>
            <a:off x="1072117" y="94554"/>
            <a:ext cx="16143765" cy="9970037"/>
          </a:xfrm>
          <a:prstGeom prst="rect">
            <a:avLst/>
          </a:prstGeom>
        </p:spPr>
        <p:txBody>
          <a:bodyPr wrap="square">
            <a:spAutoFit/>
          </a:bodyPr>
          <a:lstStyle/>
          <a:p>
            <a:pPr algn="just">
              <a:lnSpc>
                <a:spcPct val="200000"/>
              </a:lnSpc>
              <a:spcAft>
                <a:spcPts val="800"/>
              </a:spcAft>
            </a:pP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Bài </a:t>
            </a:r>
            <a:r>
              <a:rPr lang="en-US" sz="4000" b="1" dirty="0">
                <a:solidFill>
                  <a:srgbClr val="1F497D"/>
                </a:solidFill>
                <a:latin typeface="Arial (Body)"/>
                <a:cs typeface="Arial" panose="020B0604020202020204" pitchFamily="34" charset="0"/>
                <a:sym typeface="Arial"/>
              </a:rPr>
              <a:t>5</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Body)"/>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a:t>
            </a:r>
            <a:r>
              <a:rPr lang="en-US" sz="4000" b="1" kern="0" dirty="0">
                <a:solidFill>
                  <a:srgbClr val="1F497D"/>
                </a:solidFill>
                <a:latin typeface="Arial (Body)"/>
                <a:cs typeface="Arial" panose="020B0604020202020204" pitchFamily="34" charset="0"/>
                <a:sym typeface="Arial"/>
              </a:rPr>
              <a:t>15</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Dựa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nguồn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u="sng" kern="100" dirty="0">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https://www.worldometers.info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Bình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dân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Việt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Nam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qua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1921, 1960, 1980, 1990, 200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2020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lần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16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33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540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nghìn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68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80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97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Nếu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thì</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nào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chưa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hợp</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lại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dãy</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170093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6" name="Rectangle 5">
            <a:extLst>
              <a:ext uri="{FF2B5EF4-FFF2-40B4-BE49-F238E27FC236}">
                <a16:creationId xmlns:a16="http://schemas.microsoft.com/office/drawing/2014/main" id="{9A7DC9AB-5F5A-BCA5-65B1-FF4E8C63D16B}"/>
              </a:ext>
            </a:extLst>
          </p:cNvPr>
          <p:cNvSpPr/>
          <p:nvPr/>
        </p:nvSpPr>
        <p:spPr>
          <a:xfrm>
            <a:off x="1066800" y="571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8" name="TextBox 7">
            <a:extLst>
              <a:ext uri="{FF2B5EF4-FFF2-40B4-BE49-F238E27FC236}">
                <a16:creationId xmlns:a16="http://schemas.microsoft.com/office/drawing/2014/main" id="{D10136C7-8BAC-6C02-4578-4D516CBE71A0}"/>
              </a:ext>
            </a:extLst>
          </p:cNvPr>
          <p:cNvSpPr txBox="1"/>
          <p:nvPr/>
        </p:nvSpPr>
        <p:spPr>
          <a:xfrm>
            <a:off x="1148768" y="976228"/>
            <a:ext cx="15990463" cy="8764579"/>
          </a:xfrm>
          <a:prstGeom prst="rect">
            <a:avLst/>
          </a:prstGeom>
          <a:noFill/>
        </p:spPr>
        <p:txBody>
          <a:bodyPr wrap="square">
            <a:spAutoFit/>
          </a:bodyPr>
          <a:lstStyle/>
          <a:p>
            <a:pPr marR="30480" algn="just">
              <a:lnSpc>
                <a:spcPct val="20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a) </a:t>
            </a:r>
            <a:r>
              <a:rPr lang="fr-FR" sz="4000" dirty="0" err="1">
                <a:solidFill>
                  <a:srgbClr val="000000"/>
                </a:solidFill>
                <a:effectLst/>
                <a:latin typeface="Arial" panose="020B0604020202020204" pitchFamily="34" charset="0"/>
                <a:ea typeface="Calibri" panose="020F0502020204030204" pitchFamily="34" charset="0"/>
              </a:rPr>
              <a:t>Nếu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vẽ</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thẳng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đó</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thì</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cần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được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dưới</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dạng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cùng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một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vị</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a:t>
            </a:r>
            <a:r>
              <a:rPr lang="fr-FR" sz="4000" dirty="0">
                <a:solidFill>
                  <a:srgbClr val="000000"/>
                </a:solidFill>
                <a:effectLst/>
                <a:latin typeface="Arial" panose="020B0604020202020204" pitchFamily="34" charset="0"/>
                <a:ea typeface="Calibri" panose="020F0502020204030204" pitchFamily="34" charset="0"/>
              </a:rPr>
              <a:t>, do </a:t>
            </a:r>
            <a:r>
              <a:rPr lang="fr-FR" sz="4000" dirty="0" err="1">
                <a:solidFill>
                  <a:srgbClr val="000000"/>
                </a:solidFill>
                <a:effectLst/>
                <a:latin typeface="Arial" panose="020B0604020202020204" pitchFamily="34" charset="0"/>
                <a:ea typeface="Calibri" panose="020F0502020204030204" pitchFamily="34" charset="0"/>
              </a:rPr>
              <a:t>đó</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540 </a:t>
            </a:r>
            <a:r>
              <a:rPr lang="fr-FR" sz="4000" dirty="0" err="1">
                <a:solidFill>
                  <a:srgbClr val="000000"/>
                </a:solidFill>
                <a:effectLst/>
                <a:latin typeface="Arial" panose="020B0604020202020204" pitchFamily="34" charset="0"/>
                <a:ea typeface="Calibri" panose="020F0502020204030204" pitchFamily="34" charset="0"/>
              </a:rPr>
              <a:t>trăm</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nghìn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được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chưa</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hợp</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lí</a:t>
            </a:r>
            <a:r>
              <a:rPr lang="fr-FR" sz="4000" dirty="0">
                <a:solidFill>
                  <a:srgbClr val="000000"/>
                </a:solidFill>
                <a:effectLst/>
                <a:latin typeface="Arial" panose="020B0604020202020204" pitchFamily="34"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a:p>
            <a:pPr marR="30480" algn="just">
              <a:lnSpc>
                <a:spcPct val="20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b) Ta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lại</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dãy</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a:p>
            <a:pPr algn="just">
              <a:lnSpc>
                <a:spcPct val="200000"/>
              </a:lnSpc>
            </a:pPr>
            <a:r>
              <a:rPr lang="fr-FR" sz="4000" kern="0" dirty="0" err="1">
                <a:solidFill>
                  <a:srgbClr val="000000"/>
                </a:solidFill>
                <a:effectLst/>
                <a:latin typeface="Arial" panose="020B0604020202020204" pitchFamily="34" charset="0"/>
                <a:ea typeface="Calibri" panose="020F0502020204030204" pitchFamily="34" charset="0"/>
              </a:rPr>
              <a:t>Dân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Việt</a:t>
            </a:r>
            <a:r>
              <a:rPr lang="fr-FR" sz="4000" kern="0" dirty="0">
                <a:solidFill>
                  <a:srgbClr val="000000"/>
                </a:solidFill>
                <a:effectLst/>
                <a:latin typeface="Arial" panose="020B0604020202020204" pitchFamily="34" charset="0"/>
                <a:ea typeface="Calibri" panose="020F0502020204030204" pitchFamily="34" charset="0"/>
              </a:rPr>
              <a:t> Nam (</a:t>
            </a:r>
            <a:r>
              <a:rPr lang="fr-FR" sz="4000" kern="0" dirty="0" err="1">
                <a:solidFill>
                  <a:srgbClr val="000000"/>
                </a:solidFill>
                <a:effectLst/>
                <a:latin typeface="Arial" panose="020B0604020202020204" pitchFamily="34" charset="0"/>
                <a:ea typeface="Calibri" panose="020F0502020204030204" pitchFamily="34" charset="0"/>
              </a:rPr>
              <a:t>đơn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vị</a:t>
            </a:r>
            <a:r>
              <a:rPr lang="fr-FR" sz="4000" kern="0" dirty="0">
                <a:solidFill>
                  <a:srgbClr val="000000"/>
                </a:solidFill>
                <a:effectLst/>
                <a:latin typeface="Arial" panose="020B0604020202020204" pitchFamily="34" charset="0"/>
                <a:ea typeface="Calibri" panose="020F0502020204030204" pitchFamily="34" charset="0"/>
              </a:rPr>
              <a:t> : </a:t>
            </a:r>
            <a:r>
              <a:rPr lang="fr-FR" sz="4000" kern="0" dirty="0" err="1">
                <a:solidFill>
                  <a:srgbClr val="000000"/>
                </a:solidFill>
                <a:effectLst/>
                <a:latin typeface="Arial" panose="020B0604020202020204" pitchFamily="34" charset="0"/>
                <a:ea typeface="Calibri" panose="020F0502020204030204" pitchFamily="34" charset="0"/>
              </a:rPr>
              <a:t>người</a:t>
            </a:r>
            <a:r>
              <a:rPr lang="fr-FR" sz="4000" kern="0" dirty="0">
                <a:solidFill>
                  <a:srgbClr val="000000"/>
                </a:solidFill>
                <a:effectLst/>
                <a:latin typeface="Arial" panose="020B0604020202020204" pitchFamily="34" charset="0"/>
                <a:ea typeface="Calibri" panose="020F0502020204030204" pitchFamily="34" charset="0"/>
              </a:rPr>
              <a:t>) qua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năm</a:t>
            </a:r>
            <a:r>
              <a:rPr lang="fr-FR" sz="4000" kern="0" dirty="0">
                <a:solidFill>
                  <a:srgbClr val="000000"/>
                </a:solidFill>
                <a:effectLst/>
                <a:latin typeface="Arial" panose="020B0604020202020204" pitchFamily="34" charset="0"/>
                <a:ea typeface="Calibri" panose="020F0502020204030204" pitchFamily="34" charset="0"/>
              </a:rPr>
              <a:t> 1921, 1960, 1980. 1990, 2000 </a:t>
            </a:r>
            <a:r>
              <a:rPr lang="fr-FR" sz="4000" kern="0" dirty="0" err="1">
                <a:solidFill>
                  <a:srgbClr val="000000"/>
                </a:solidFill>
                <a:effectLst/>
                <a:latin typeface="Arial" panose="020B0604020202020204" pitchFamily="34" charset="0"/>
                <a:ea typeface="Calibri" panose="020F0502020204030204" pitchFamily="34" charset="0"/>
              </a:rPr>
              <a:t>và</a:t>
            </a:r>
            <a:r>
              <a:rPr lang="fr-FR" sz="4000" kern="0" dirty="0">
                <a:solidFill>
                  <a:srgbClr val="000000"/>
                </a:solidFill>
                <a:effectLst/>
                <a:latin typeface="Arial" panose="020B0604020202020204" pitchFamily="34" charset="0"/>
                <a:ea typeface="Calibri" panose="020F0502020204030204" pitchFamily="34" charset="0"/>
              </a:rPr>
              <a:t> 2020 </a:t>
            </a:r>
            <a:r>
              <a:rPr lang="fr-FR" sz="4000" kern="0" dirty="0" err="1">
                <a:solidFill>
                  <a:srgbClr val="000000"/>
                </a:solidFill>
                <a:effectLst/>
                <a:latin typeface="Arial" panose="020B0604020202020204" pitchFamily="34" charset="0"/>
                <a:ea typeface="Calibri" panose="020F0502020204030204" pitchFamily="34" charset="0"/>
              </a:rPr>
              <a:t>lần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lượt</a:t>
            </a:r>
            <a:r>
              <a:rPr lang="fr-FR" sz="4000" kern="0" dirty="0">
                <a:solidFill>
                  <a:srgbClr val="000000"/>
                </a:solidFill>
                <a:effectLst/>
                <a:latin typeface="Arial" panose="020B0604020202020204" pitchFamily="34" charset="0"/>
                <a:ea typeface="Calibri" panose="020F0502020204030204" pitchFamily="34" charset="0"/>
              </a:rPr>
              <a:t> là : 16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33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54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80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97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a:t>
            </a:r>
            <a:endParaRPr lang="en-US" sz="4000" dirty="0"/>
          </a:p>
        </p:txBody>
      </p:sp>
      <p:pic>
        <p:nvPicPr>
          <p:cNvPr id="7" name="Google Shape;219;p3">
            <a:extLst>
              <a:ext uri="{FF2B5EF4-FFF2-40B4-BE49-F238E27FC236}">
                <a16:creationId xmlns:a16="http://schemas.microsoft.com/office/drawing/2014/main" id="{2878DA1C-9CCA-FE30-36AB-3DC5BF2550D7}"/>
              </a:ext>
            </a:extLst>
          </p:cNvPr>
          <p:cNvPicPr preferRelativeResize="0"/>
          <p:nvPr/>
        </p:nvPicPr>
        <p:blipFill rotWithShape="1">
          <a:blip r:embed="rId6">
            <a:alphaModFix/>
          </a:blip>
          <a:srcRect/>
          <a:stretch/>
        </p:blipFill>
        <p:spPr>
          <a:xfrm>
            <a:off x="15392400" y="9330736"/>
            <a:ext cx="2593489" cy="750988"/>
          </a:xfrm>
          <a:prstGeom prst="rect">
            <a:avLst/>
          </a:prstGeom>
          <a:noFill/>
          <a:ln>
            <a:noFill/>
          </a:ln>
        </p:spPr>
      </p:pic>
    </p:spTree>
    <p:extLst>
      <p:ext uri="{BB962C8B-B14F-4D97-AF65-F5344CB8AC3E}">
        <p14:creationId xmlns:p14="http://schemas.microsoft.com/office/powerpoint/2010/main" val="39065168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6" name="Rectangle 5">
            <a:extLst>
              <a:ext uri="{FF2B5EF4-FFF2-40B4-BE49-F238E27FC236}">
                <a16:creationId xmlns:a16="http://schemas.microsoft.com/office/drawing/2014/main" id="{9A7DC9AB-5F5A-BCA5-65B1-FF4E8C63D16B}"/>
              </a:ext>
            </a:extLst>
          </p:cNvPr>
          <p:cNvSpPr/>
          <p:nvPr/>
        </p:nvSpPr>
        <p:spPr>
          <a:xfrm>
            <a:off x="1066800" y="571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A28CA72E-0590-BFFB-42DD-6E1FE7DD43FB}"/>
              </a:ext>
            </a:extLst>
          </p:cNvPr>
          <p:cNvSpPr txBox="1"/>
          <p:nvPr/>
        </p:nvSpPr>
        <p:spPr>
          <a:xfrm>
            <a:off x="3380424" y="701814"/>
            <a:ext cx="10591800"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rPr>
              <a:t>Bảng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thống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kê</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graphicFrame>
        <p:nvGraphicFramePr>
          <p:cNvPr id="10" name="Table 9">
            <a:extLst>
              <a:ext uri="{FF2B5EF4-FFF2-40B4-BE49-F238E27FC236}">
                <a16:creationId xmlns:a16="http://schemas.microsoft.com/office/drawing/2014/main" id="{6CB7F52E-90ED-2D54-8CBA-1D29F966529C}"/>
              </a:ext>
            </a:extLst>
          </p:cNvPr>
          <p:cNvGraphicFramePr>
            <a:graphicFrameLocks noGrp="1"/>
          </p:cNvGraphicFramePr>
          <p:nvPr>
            <p:extLst>
              <p:ext uri="{D42A27DB-BD31-4B8C-83A1-F6EECF244321}">
                <p14:modId xmlns:p14="http://schemas.microsoft.com/office/powerpoint/2010/main" val="1576258910"/>
              </p:ext>
            </p:extLst>
          </p:nvPr>
        </p:nvGraphicFramePr>
        <p:xfrm>
          <a:off x="1773952" y="2087451"/>
          <a:ext cx="14740096" cy="2546350"/>
        </p:xfrm>
        <a:graphic>
          <a:graphicData uri="http://schemas.openxmlformats.org/drawingml/2006/table">
            <a:tbl>
              <a:tblPr firstRow="1" firstCol="1" bandRow="1"/>
              <a:tblGrid>
                <a:gridCol w="4256089">
                  <a:extLst>
                    <a:ext uri="{9D8B030D-6E8A-4147-A177-3AD203B41FA5}">
                      <a16:colId xmlns:a16="http://schemas.microsoft.com/office/drawing/2014/main" val="3513223176"/>
                    </a:ext>
                  </a:extLst>
                </a:gridCol>
                <a:gridCol w="1828800">
                  <a:extLst>
                    <a:ext uri="{9D8B030D-6E8A-4147-A177-3AD203B41FA5}">
                      <a16:colId xmlns:a16="http://schemas.microsoft.com/office/drawing/2014/main" val="4164796038"/>
                    </a:ext>
                  </a:extLst>
                </a:gridCol>
                <a:gridCol w="1828800">
                  <a:extLst>
                    <a:ext uri="{9D8B030D-6E8A-4147-A177-3AD203B41FA5}">
                      <a16:colId xmlns:a16="http://schemas.microsoft.com/office/drawing/2014/main" val="1206308315"/>
                    </a:ext>
                  </a:extLst>
                </a:gridCol>
                <a:gridCol w="1828800">
                  <a:extLst>
                    <a:ext uri="{9D8B030D-6E8A-4147-A177-3AD203B41FA5}">
                      <a16:colId xmlns:a16="http://schemas.microsoft.com/office/drawing/2014/main" val="288112103"/>
                    </a:ext>
                  </a:extLst>
                </a:gridCol>
                <a:gridCol w="1752600">
                  <a:extLst>
                    <a:ext uri="{9D8B030D-6E8A-4147-A177-3AD203B41FA5}">
                      <a16:colId xmlns:a16="http://schemas.microsoft.com/office/drawing/2014/main" val="1046635450"/>
                    </a:ext>
                  </a:extLst>
                </a:gridCol>
                <a:gridCol w="1600200">
                  <a:extLst>
                    <a:ext uri="{9D8B030D-6E8A-4147-A177-3AD203B41FA5}">
                      <a16:colId xmlns:a16="http://schemas.microsoft.com/office/drawing/2014/main" val="2530198452"/>
                    </a:ext>
                  </a:extLst>
                </a:gridCol>
                <a:gridCol w="1644807">
                  <a:extLst>
                    <a:ext uri="{9D8B030D-6E8A-4147-A177-3AD203B41FA5}">
                      <a16:colId xmlns:a16="http://schemas.microsoft.com/office/drawing/2014/main" val="851922268"/>
                    </a:ext>
                  </a:extLst>
                </a:gridCol>
              </a:tblGrid>
              <a:tr h="488315">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Năm</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1921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1960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1980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1990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2000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2020</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4722507"/>
                  </a:ext>
                </a:extLst>
              </a:tr>
              <a:tr h="488315">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Dân số Việt Nam (triệu người)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33</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54</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97</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2452975"/>
                  </a:ext>
                </a:extLst>
              </a:tr>
            </a:tbl>
          </a:graphicData>
        </a:graphic>
      </p:graphicFrame>
      <p:sp>
        <p:nvSpPr>
          <p:cNvPr id="12" name="TextBox 11">
            <a:extLst>
              <a:ext uri="{FF2B5EF4-FFF2-40B4-BE49-F238E27FC236}">
                <a16:creationId xmlns:a16="http://schemas.microsoft.com/office/drawing/2014/main" id="{23EC3637-A6F9-F878-7952-88A32DF10A26}"/>
              </a:ext>
            </a:extLst>
          </p:cNvPr>
          <p:cNvSpPr txBox="1"/>
          <p:nvPr/>
        </p:nvSpPr>
        <p:spPr>
          <a:xfrm>
            <a:off x="826298" y="5143500"/>
            <a:ext cx="7162800" cy="1827744"/>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thẳng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id="{F278845E-2BCF-08C3-71F2-DB8D1190987C}"/>
              </a:ext>
            </a:extLst>
          </p:cNvPr>
          <p:cNvPicPr>
            <a:picLocks noChangeAspect="1"/>
          </p:cNvPicPr>
          <p:nvPr/>
        </p:nvPicPr>
        <p:blipFill>
          <a:blip r:embed="rId6"/>
          <a:stretch>
            <a:fillRect/>
          </a:stretch>
        </p:blipFill>
        <p:spPr>
          <a:xfrm>
            <a:off x="8580043" y="5273452"/>
            <a:ext cx="8291718" cy="4618794"/>
          </a:xfrm>
          <a:prstGeom prst="rect">
            <a:avLst/>
          </a:prstGeom>
        </p:spPr>
      </p:pic>
    </p:spTree>
    <p:extLst>
      <p:ext uri="{BB962C8B-B14F-4D97-AF65-F5344CB8AC3E}">
        <p14:creationId xmlns:p14="http://schemas.microsoft.com/office/powerpoint/2010/main" val="2922044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2" name="Rectangle 11"/>
          <p:cNvSpPr/>
          <p:nvPr/>
        </p:nvSpPr>
        <p:spPr>
          <a:xfrm>
            <a:off x="1844011" y="154108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3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rot="19841600">
            <a:off x="608404" y="616900"/>
            <a:ext cx="2218262" cy="1820520"/>
          </a:xfrm>
          <a:prstGeom prst="rect">
            <a:avLst/>
          </a:prstGeom>
        </p:spPr>
      </p:pic>
      <p:pic>
        <p:nvPicPr>
          <p:cNvPr id="5" name="Picture 4"/>
          <p:cNvPicPr>
            <a:picLocks noChangeAspect="1"/>
          </p:cNvPicPr>
          <p:nvPr/>
        </p:nvPicPr>
        <p:blipFill>
          <a:blip r:embed="rId6"/>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172905297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1" name="Group 2"/>
          <p:cNvGrpSpPr/>
          <p:nvPr/>
        </p:nvGrpSpPr>
        <p:grpSpPr>
          <a:xfrm>
            <a:off x="-1752600" y="-434992"/>
            <a:ext cx="2362200" cy="10721992"/>
            <a:chOff x="0" y="0"/>
            <a:chExt cx="2980941" cy="2823899"/>
          </a:xfrm>
        </p:grpSpPr>
        <p:sp>
          <p:nvSpPr>
            <p:cNvPr id="2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
          <p:cNvGrpSpPr/>
          <p:nvPr/>
        </p:nvGrpSpPr>
        <p:grpSpPr>
          <a:xfrm>
            <a:off x="17754600" y="-434992"/>
            <a:ext cx="2362200" cy="10721992"/>
            <a:chOff x="0" y="0"/>
            <a:chExt cx="2980941" cy="2823899"/>
          </a:xfrm>
        </p:grpSpPr>
        <p:sp>
          <p:nvSpPr>
            <p:cNvPr id="26"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7"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919CB304-2076-58AE-76C1-6B15143418D7}"/>
              </a:ext>
            </a:extLst>
          </p:cNvPr>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lang="en-US" sz="3700" b="1" dirty="0">
                <a:solidFill>
                  <a:srgbClr val="1F497D"/>
                </a:solidFill>
                <a:latin typeface="Arial" panose="020B0604020202020204" pitchFamily="34" charset="0"/>
                <a:cs typeface="Arial" panose="020B0604020202020204" pitchFamily="34" charset="0"/>
                <a:sym typeface="Arial"/>
              </a:rPr>
              <a:t>6</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15</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8DDAAB29-9A77-71A7-AC86-9236B2DD52DE}"/>
              </a:ext>
            </a:extLst>
          </p:cNvPr>
          <p:cNvSpPr txBox="1"/>
          <p:nvPr/>
        </p:nvSpPr>
        <p:spPr>
          <a:xfrm>
            <a:off x="1104899" y="1260433"/>
            <a:ext cx="160782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rPr>
              <a:t> 15 </a:t>
            </a:r>
            <a:r>
              <a:rPr lang="en-US" sz="4000" dirty="0" err="1">
                <a:effectLst/>
                <a:latin typeface="Arial" panose="020B0604020202020204" pitchFamily="34" charset="0"/>
                <a:ea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dân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thế</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giới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triệu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phân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châu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lục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đến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tháng</a:t>
            </a:r>
            <a:r>
              <a:rPr lang="en-US" sz="4000" dirty="0">
                <a:effectLst/>
                <a:latin typeface="Arial" panose="020B0604020202020204" pitchFamily="34" charset="0"/>
                <a:ea typeface="Times New Roman" panose="02020603050405020304" pitchFamily="18" charset="0"/>
              </a:rPr>
              <a:t> 7/2021:</a:t>
            </a:r>
            <a:endParaRPr lang="en-US" sz="4000" dirty="0"/>
          </a:p>
        </p:txBody>
      </p:sp>
      <p:sp>
        <p:nvSpPr>
          <p:cNvPr id="5" name="TextBox 4">
            <a:extLst>
              <a:ext uri="{FF2B5EF4-FFF2-40B4-BE49-F238E27FC236}">
                <a16:creationId xmlns:a16="http://schemas.microsoft.com/office/drawing/2014/main" id="{4377A5DA-4A58-88E7-27F6-C4C47146567D}"/>
              </a:ext>
            </a:extLst>
          </p:cNvPr>
          <p:cNvSpPr txBox="1"/>
          <p:nvPr/>
        </p:nvSpPr>
        <p:spPr>
          <a:xfrm>
            <a:off x="8036241" y="8047518"/>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15</a:t>
            </a:r>
            <a:endParaRPr lang="en-US" sz="4000" i="1" dirty="0"/>
          </a:p>
        </p:txBody>
      </p:sp>
      <p:sp>
        <p:nvSpPr>
          <p:cNvPr id="6" name="TextBox 5">
            <a:extLst>
              <a:ext uri="{FF2B5EF4-FFF2-40B4-BE49-F238E27FC236}">
                <a16:creationId xmlns:a16="http://schemas.microsoft.com/office/drawing/2014/main" id="{EF6D59B1-B5BF-9ADF-A5AD-682D65E1F3EF}"/>
              </a:ext>
            </a:extLst>
          </p:cNvPr>
          <p:cNvSpPr txBox="1"/>
          <p:nvPr/>
        </p:nvSpPr>
        <p:spPr>
          <a:xfrm>
            <a:off x="950068" y="9057336"/>
            <a:ext cx="16464062" cy="707886"/>
          </a:xfrm>
          <a:prstGeom prst="rect">
            <a:avLst/>
          </a:prstGeom>
          <a:noFill/>
        </p:spPr>
        <p:txBody>
          <a:bodyPr wrap="square">
            <a:spAutoFit/>
          </a:bodyPr>
          <a:lstStyle/>
          <a:p>
            <a:r>
              <a:rPr lang="en-US" sz="4000">
                <a:effectLst/>
                <a:latin typeface="Arial" panose="020B0604020202020204" pitchFamily="34" charset="0"/>
                <a:ea typeface="Times New Roman" panose="02020603050405020304" pitchFamily="18" charset="0"/>
              </a:rPr>
              <a:t>Vẽ biểu đồ hình quạt tròn thể hiện cơ cấu dân số thế giới theo Bảng 15</a:t>
            </a:r>
            <a:endParaRPr lang="en-US" sz="4000" dirty="0"/>
          </a:p>
        </p:txBody>
      </p:sp>
      <p:graphicFrame>
        <p:nvGraphicFramePr>
          <p:cNvPr id="7" name="Table 6">
            <a:extLst>
              <a:ext uri="{FF2B5EF4-FFF2-40B4-BE49-F238E27FC236}">
                <a16:creationId xmlns:a16="http://schemas.microsoft.com/office/drawing/2014/main" id="{B052EF52-526B-188F-4B5B-E5D9C4DC69B8}"/>
              </a:ext>
            </a:extLst>
          </p:cNvPr>
          <p:cNvGraphicFramePr>
            <a:graphicFrameLocks noGrp="1"/>
          </p:cNvGraphicFramePr>
          <p:nvPr>
            <p:extLst>
              <p:ext uri="{D42A27DB-BD31-4B8C-83A1-F6EECF244321}">
                <p14:modId xmlns:p14="http://schemas.microsoft.com/office/powerpoint/2010/main" val="2656411398"/>
              </p:ext>
            </p:extLst>
          </p:nvPr>
        </p:nvGraphicFramePr>
        <p:xfrm>
          <a:off x="533399" y="3222421"/>
          <a:ext cx="17221200" cy="3663950"/>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0">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Mỹ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0">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Dân số</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(đơn vị: triệu người)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744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4 651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1 027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1 373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43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p:sp>
        <p:nvSpPr>
          <p:cNvPr id="9" name="TextBox 8">
            <a:extLst>
              <a:ext uri="{FF2B5EF4-FFF2-40B4-BE49-F238E27FC236}">
                <a16:creationId xmlns:a16="http://schemas.microsoft.com/office/drawing/2014/main" id="{D0EF1358-EAF9-D80B-AF7F-D419B773F62B}"/>
              </a:ext>
            </a:extLst>
          </p:cNvPr>
          <p:cNvSpPr txBox="1"/>
          <p:nvPr/>
        </p:nvSpPr>
        <p:spPr>
          <a:xfrm>
            <a:off x="5029200" y="7037700"/>
            <a:ext cx="12954000" cy="707886"/>
          </a:xfrm>
          <a:prstGeom prst="rect">
            <a:avLst/>
          </a:prstGeom>
          <a:noFill/>
        </p:spPr>
        <p:txBody>
          <a:bodyPr wrap="square">
            <a:spAutoFit/>
          </a:bodyPr>
          <a:lstStyle/>
          <a:p>
            <a:r>
              <a:rPr lang="en-US" sz="4000" i="1">
                <a:effectLst/>
                <a:latin typeface="Arial" panose="020B0604020202020204" pitchFamily="34" charset="0"/>
                <a:ea typeface="Times New Roman" panose="02020603050405020304" pitchFamily="18" charset="0"/>
              </a:rPr>
              <a:t>(Nguồn: World population data sheet 2021.www.prb.org)</a:t>
            </a:r>
            <a:endParaRPr lang="en-US" sz="4000" i="1" dirty="0"/>
          </a:p>
        </p:txBody>
      </p:sp>
    </p:spTree>
    <p:extLst>
      <p:ext uri="{BB962C8B-B14F-4D97-AF65-F5344CB8AC3E}">
        <p14:creationId xmlns:p14="http://schemas.microsoft.com/office/powerpoint/2010/main" val="55282926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9"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52500" y="1714500"/>
            <a:ext cx="16383000" cy="3902415"/>
          </a:xfrm>
          <a:prstGeom prst="rect">
            <a:avLst/>
          </a:prstGeom>
        </p:spPr>
        <p:txBody>
          <a:bodyPr wrap="square">
            <a:spAutoFit/>
          </a:bodyPr>
          <a:lstStyle/>
          <a:p>
            <a:pPr marR="30480"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rPr>
              <a:t>Tổng</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số</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dân</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thế</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giới</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tính</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đến</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tháng</a:t>
            </a:r>
            <a:r>
              <a:rPr lang="fr-FR" sz="4000" dirty="0">
                <a:solidFill>
                  <a:srgbClr val="000000"/>
                </a:solidFill>
                <a:latin typeface="Arial" panose="020B0604020202020204" pitchFamily="34" charset="0"/>
                <a:ea typeface="Calibri" panose="020F0502020204030204" pitchFamily="34" charset="0"/>
              </a:rPr>
              <a:t> 7/2021 là :</a:t>
            </a:r>
            <a:endParaRPr lang="en-US" sz="3600" dirty="0">
              <a:latin typeface="Times New Roman" panose="02020603050405020304" pitchFamily="18" charset="0"/>
              <a:ea typeface="Times New Roman" panose="02020603050405020304" pitchFamily="18" charset="0"/>
            </a:endParaRPr>
          </a:p>
          <a:p>
            <a:pPr marR="30480" algn="just">
              <a:lnSpc>
                <a:spcPct val="150000"/>
              </a:lnSpc>
              <a:spcBef>
                <a:spcPts val="600"/>
              </a:spcBef>
              <a:spcAft>
                <a:spcPts val="600"/>
              </a:spcAft>
            </a:pPr>
            <a:r>
              <a:rPr lang="fr-FR" sz="4000" dirty="0">
                <a:solidFill>
                  <a:srgbClr val="000000"/>
                </a:solidFill>
                <a:latin typeface="Arial" panose="020B0604020202020204" pitchFamily="34" charset="0"/>
                <a:ea typeface="Calibri" panose="020F0502020204030204" pitchFamily="34" charset="0"/>
              </a:rPr>
              <a:t>744 + 4 651 + 1 027 + 1 373 + 43 = 7 838 (</a:t>
            </a:r>
            <a:r>
              <a:rPr lang="fr-FR" sz="4000" dirty="0" err="1">
                <a:solidFill>
                  <a:srgbClr val="000000"/>
                </a:solidFill>
                <a:latin typeface="Arial" panose="020B0604020202020204" pitchFamily="34" charset="0"/>
                <a:ea typeface="Calibri" panose="020F0502020204030204" pitchFamily="34" charset="0"/>
              </a:rPr>
              <a:t>triệu</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người</a:t>
            </a:r>
            <a:r>
              <a:rPr lang="fr-FR" sz="4000" dirty="0">
                <a:solidFill>
                  <a:srgbClr val="000000"/>
                </a:solidFill>
                <a:latin typeface="Arial" panose="020B0604020202020204" pitchFamily="34" charset="0"/>
                <a:ea typeface="Calibri" panose="020F0502020204030204" pitchFamily="34" charset="0"/>
              </a:rPr>
              <a:t>)</a:t>
            </a:r>
            <a:endParaRPr lang="en-US" sz="3600" dirty="0">
              <a:latin typeface="Times New Roman" panose="02020603050405020304" pitchFamily="18" charset="0"/>
              <a:ea typeface="Times New Roman" panose="02020603050405020304" pitchFamily="18" charset="0"/>
            </a:endParaRPr>
          </a:p>
          <a:p>
            <a:pPr>
              <a:lnSpc>
                <a:spcPct val="150000"/>
              </a:lnSpc>
            </a:pPr>
            <a:r>
              <a:rPr lang="fr-FR" sz="4000" kern="0" dirty="0" err="1">
                <a:solidFill>
                  <a:srgbClr val="000000"/>
                </a:solidFill>
                <a:latin typeface="Arial" panose="020B0604020202020204" pitchFamily="34" charset="0"/>
                <a:ea typeface="Calibri" panose="020F0502020204030204" pitchFamily="34" charset="0"/>
              </a:rPr>
              <a:t>Chuyển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đổi</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ở </a:t>
            </a:r>
            <a:r>
              <a:rPr lang="fr-FR" sz="4000" kern="0" dirty="0" err="1">
                <a:solidFill>
                  <a:srgbClr val="000000"/>
                </a:solidFill>
                <a:latin typeface="Arial" panose="020B0604020202020204" pitchFamily="34" charset="0"/>
                <a:ea typeface="Calibri" panose="020F0502020204030204" pitchFamily="34" charset="0"/>
              </a:rPr>
              <a:t>bảng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trên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về</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tính</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theo</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tỉ</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phần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trăm</a:t>
            </a:r>
            <a:r>
              <a:rPr lang="fr-FR" sz="4000" kern="0" dirty="0">
                <a:solidFill>
                  <a:srgbClr val="000000"/>
                </a:solidFill>
                <a:latin typeface="Arial" panose="020B0604020202020204" pitchFamily="34" charset="0"/>
                <a:ea typeface="Calibri" panose="020F0502020204030204" pitchFamily="34" charset="0"/>
              </a:rPr>
              <a:t>, ta </a:t>
            </a:r>
            <a:r>
              <a:rPr lang="fr-FR" sz="4000" kern="0" dirty="0" err="1">
                <a:solidFill>
                  <a:srgbClr val="000000"/>
                </a:solidFill>
                <a:latin typeface="Arial" panose="020B0604020202020204" pitchFamily="34" charset="0"/>
                <a:ea typeface="Calibri" panose="020F0502020204030204" pitchFamily="34" charset="0"/>
              </a:rPr>
              <a:t>có</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bảng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sau</a:t>
            </a:r>
            <a:r>
              <a:rPr lang="fr-FR" sz="4000" kern="0" dirty="0">
                <a:solidFill>
                  <a:srgbClr val="000000"/>
                </a:solidFill>
                <a:latin typeface="Arial" panose="020B0604020202020204" pitchFamily="34" charset="0"/>
                <a:ea typeface="Calibri" panose="020F0502020204030204" pitchFamily="34" charset="0"/>
              </a:rPr>
              <a:t> :</a:t>
            </a:r>
            <a:endParaRPr kumimoji="0" lang="vi-VN"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2768455923"/>
              </p:ext>
            </p:extLst>
          </p:nvPr>
        </p:nvGraphicFramePr>
        <p:xfrm>
          <a:off x="525379" y="5859834"/>
          <a:ext cx="17221200" cy="3855666"/>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255466">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Mỹ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16002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Tỉ lệ (đơn vị :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59,3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p:spTree>
    <p:extLst>
      <p:ext uri="{BB962C8B-B14F-4D97-AF65-F5344CB8AC3E}">
        <p14:creationId xmlns:p14="http://schemas.microsoft.com/office/powerpoint/2010/main" val="1538003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52500" y="1714500"/>
            <a:ext cx="16383000" cy="1827744"/>
          </a:xfrm>
          <a:prstGeom prst="rect">
            <a:avLst/>
          </a:prstGeom>
        </p:spPr>
        <p:txBody>
          <a:bodyPr wrap="square">
            <a:spAutoFit/>
          </a:bodyPr>
          <a:lstStyle/>
          <a:p>
            <a:pPr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theo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ở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cung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tương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ứng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đối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tượng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kể</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ở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1079892643"/>
                  </p:ext>
                </p:extLst>
              </p:nvPr>
            </p:nvGraphicFramePr>
            <p:xfrm>
              <a:off x="513347" y="4100332"/>
              <a:ext cx="17221200" cy="5081768"/>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580237">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Mỹ</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2501531">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đo (đơn vị : độ)</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34,2°</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213,48°</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47,52°</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63°</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1,8°</m:t>
                                </m:r>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mc:Choice>
        <mc:Fallback xmlns="">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1079892643"/>
                  </p:ext>
                </p:extLst>
              </p:nvPr>
            </p:nvGraphicFramePr>
            <p:xfrm>
              <a:off x="513347" y="4100332"/>
              <a:ext cx="17221200" cy="5081768"/>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580237">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Mỹ</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2501531">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đo (đơn vị : độ)</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36000" t="-103406" r="-472286"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75719" t="-103406" r="-428115"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61408" t="-103406" r="-225243"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31066" t="-103406" r="-110431"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82887" t="-103406" r="-412" b="-487"/>
                          </a:stretch>
                        </a:blipFill>
                      </a:tcPr>
                    </a:tc>
                    <a:extLst>
                      <a:ext uri="{0D108BD9-81ED-4DB2-BD59-A6C34878D82A}">
                        <a16:rowId xmlns:a16="http://schemas.microsoft.com/office/drawing/2014/main" val="1648813559"/>
                      </a:ext>
                    </a:extLst>
                  </a:tr>
                </a:tbl>
              </a:graphicData>
            </a:graphic>
          </p:graphicFrame>
        </mc:Fallback>
      </mc:AlternateContent>
    </p:spTree>
    <p:extLst>
      <p:ext uri="{BB962C8B-B14F-4D97-AF65-F5344CB8AC3E}">
        <p14:creationId xmlns:p14="http://schemas.microsoft.com/office/powerpoint/2010/main" val="2666542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3962400" y="798784"/>
            <a:ext cx="11010900" cy="1827744"/>
          </a:xfrm>
          <a:prstGeom prst="rect">
            <a:avLst/>
          </a:prstGeom>
        </p:spPr>
        <p:txBody>
          <a:bodyPr wrap="square">
            <a:spAutoFit/>
          </a:bodyPr>
          <a:lstStyle/>
          <a:p>
            <a:pPr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Căn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cứ</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đồ</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quạt</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diễn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dữ</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đã</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như</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pic>
        <p:nvPicPr>
          <p:cNvPr id="6" name="Picture 5">
            <a:extLst>
              <a:ext uri="{FF2B5EF4-FFF2-40B4-BE49-F238E27FC236}">
                <a16:creationId xmlns:a16="http://schemas.microsoft.com/office/drawing/2014/main" id="{C6E6F1FD-914E-095D-3BF3-5064DFF4092D}"/>
              </a:ext>
            </a:extLst>
          </p:cNvPr>
          <p:cNvPicPr>
            <a:picLocks noChangeAspect="1"/>
          </p:cNvPicPr>
          <p:nvPr/>
        </p:nvPicPr>
        <p:blipFill>
          <a:blip r:embed="rId3"/>
          <a:stretch>
            <a:fillRect/>
          </a:stretch>
        </p:blipFill>
        <p:spPr>
          <a:xfrm>
            <a:off x="4597717" y="3412174"/>
            <a:ext cx="9092565" cy="6303326"/>
          </a:xfrm>
          <a:prstGeom prst="rect">
            <a:avLst/>
          </a:prstGeom>
        </p:spPr>
      </p:pic>
    </p:spTree>
    <p:extLst>
      <p:ext uri="{BB962C8B-B14F-4D97-AF65-F5344CB8AC3E}">
        <p14:creationId xmlns:p14="http://schemas.microsoft.com/office/powerpoint/2010/main" val="24768422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5778</Words>
  <Application>Microsoft Office PowerPoint</Application>
  <PresentationFormat>Custom</PresentationFormat>
  <Paragraphs>706</Paragraphs>
  <Slides>105</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105</vt:i4>
      </vt:variant>
    </vt:vector>
  </HeadingPairs>
  <TitlesOfParts>
    <vt:vector size="115" baseType="lpstr">
      <vt:lpstr>Arial</vt:lpstr>
      <vt:lpstr>Wingdings</vt:lpstr>
      <vt:lpstr>Symbol</vt:lpstr>
      <vt:lpstr>Calibri Light</vt:lpstr>
      <vt:lpstr>Malgun Gothic</vt:lpstr>
      <vt:lpstr>Times New Roman</vt:lpstr>
      <vt:lpstr>Cambria Math</vt:lpstr>
      <vt:lpstr>Calibri</vt:lpstr>
      <vt:lpstr>Arial (Body)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2024-12-11T13:37:29Z</dcterms:created>
  <dcterms:modified xsi:type="dcterms:W3CDTF">2024-12-11T13:37:47Z</dcterms:modified>
  <dc:identifier/>
</cp:coreProperties>
</file>