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96" r:id="rId11"/>
    <p:sldId id="297" r:id="rId12"/>
    <p:sldId id="299" r:id="rId13"/>
    <p:sldId id="298" r:id="rId14"/>
    <p:sldId id="264" r:id="rId15"/>
    <p:sldId id="265" r:id="rId16"/>
    <p:sldId id="300" r:id="rId17"/>
    <p:sldId id="281" r:id="rId18"/>
    <p:sldId id="302" r:id="rId19"/>
    <p:sldId id="303" r:id="rId20"/>
    <p:sldId id="278" r:id="rId21"/>
    <p:sldId id="304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Neuton" panose="020B0604020202020204" charset="0"/>
      <p:regular r:id="rId25"/>
      <p:bold r:id="rId26"/>
      <p:italic r:id="rId27"/>
    </p:embeddedFont>
    <p:embeddedFont>
      <p:font typeface="Yellowtail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103ab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103ab0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gọi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hỗn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dương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833" y="1547004"/>
            <a:ext cx="8439586" cy="2350805"/>
            <a:chOff x="1025914" y="1420853"/>
            <a:chExt cx="14450239" cy="3038847"/>
          </a:xfrm>
        </p:grpSpPr>
        <p:grpSp>
          <p:nvGrpSpPr>
            <p:cNvPr id="5" name="Group 2"/>
            <p:cNvGrpSpPr/>
            <p:nvPr/>
          </p:nvGrpSpPr>
          <p:grpSpPr>
            <a:xfrm>
              <a:off x="1025914" y="1420853"/>
              <a:ext cx="14450239" cy="3038847"/>
              <a:chOff x="-206803" y="115570"/>
              <a:chExt cx="2371547" cy="1464836"/>
            </a:xfrm>
            <a:solidFill>
              <a:srgbClr val="CCFF99"/>
            </a:solidFill>
          </p:grpSpPr>
          <p:sp>
            <p:nvSpPr>
              <p:cNvPr id="7" name="Freeform 3"/>
              <p:cNvSpPr/>
              <p:nvPr/>
            </p:nvSpPr>
            <p:spPr>
              <a:xfrm>
                <a:off x="-206803" y="115570"/>
                <a:ext cx="2371547" cy="146483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57148" y="1564860"/>
            <a:ext cx="7903271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(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)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mỗi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thành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hỗn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blipFill>
                <a:blip r:embed="rId3"/>
                <a:stretch>
                  <a:fillRect l="-121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mỗi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hỗn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thành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algn="ctr"/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0805" y="1946062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 .  4 + 2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179159" y="2460837"/>
            <a:ext cx="1" cy="253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 .  3 + 1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=2+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blipFill>
                <a:blip r:embed="rId9"/>
                <a:stretch>
                  <a:fillRect l="-1985" b="-2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.  4 + 3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=5+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  <a:endParaRPr lang="vi-VN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 .  6 + 1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00175" y="180975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 </a:t>
            </a:r>
            <a:endParaRPr lang="vi-V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n-lt"/>
              </a:rPr>
              <a:t>1. </a:t>
            </a: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>
                <a:blip r:embed="rId3"/>
                <a:stretch>
                  <a:fillRect l="-4545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14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228600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>
                <a:latin typeface="+mn-lt"/>
              </a:rPr>
              <a:t>Viết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phân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theo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thứ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tăng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dần</a:t>
            </a:r>
            <a:r>
              <a:rPr lang="en-US" sz="2800" dirty="0">
                <a:latin typeface="+mn-lt"/>
              </a:rPr>
              <a:t>:</a:t>
            </a:r>
            <a:endParaRPr lang="vi-VN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+mn-lt"/>
              </a:rPr>
              <a:t>Giải</a:t>
            </a:r>
            <a:r>
              <a:rPr lang="en-US" sz="2800" b="1" u="sng" dirty="0">
                <a:latin typeface="+mn-lt"/>
              </a:rPr>
              <a:t>:</a:t>
            </a:r>
            <a:endParaRPr lang="vi-VN" sz="28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  <a:blipFill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243439"/>
            <a:ext cx="7258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4.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+mn-lt"/>
              </a:rPr>
              <a:t>a.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tăng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hec</a:t>
            </a:r>
            <a:r>
              <a:rPr lang="en-US" sz="2400" dirty="0">
                <a:latin typeface="+mn-lt"/>
              </a:rPr>
              <a:t>- ta (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1ha = 100a):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6381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2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 15 </a:t>
            </a:r>
            <a:r>
              <a:rPr lang="en-US" sz="2400" dirty="0" err="1">
                <a:latin typeface="+mn-lt"/>
              </a:rPr>
              <a:t>phút</a:t>
            </a:r>
            <a:r>
              <a:rPr lang="en-US" sz="2400" dirty="0">
                <a:latin typeface="+mn-lt"/>
              </a:rPr>
              <a:t>;</a:t>
            </a:r>
            <a:endParaRPr lang="vi-VN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98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10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 20 </a:t>
            </a:r>
            <a:r>
              <a:rPr lang="en-US" sz="2400" dirty="0" err="1">
                <a:latin typeface="+mn-lt"/>
              </a:rPr>
              <a:t>phút</a:t>
            </a:r>
            <a:r>
              <a:rPr lang="en-US" sz="2400" dirty="0">
                <a:latin typeface="+mn-lt"/>
              </a:rPr>
              <a:t>;</a:t>
            </a:r>
            <a:endParaRPr lang="vi-VN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289629"/>
            <a:ext cx="72580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+mn-lt"/>
              </a:rPr>
              <a:t>b.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diện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dưới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dạng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hỗn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héc</a:t>
            </a:r>
            <a:r>
              <a:rPr lang="en-US" sz="2400" dirty="0">
                <a:latin typeface="+mn-lt"/>
              </a:rPr>
              <a:t> –ta (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1 ha =  100a):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34620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 ha 7 a;</a:t>
            </a:r>
            <a:endParaRPr lang="vi-VN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5850" y="35021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3 ha 50 a.</a:t>
            </a:r>
            <a:endParaRPr lang="vi-VN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16</a:t>
            </a:fld>
            <a:endParaRPr lang="en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975" y="0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775" y="133350"/>
            <a:ext cx="1009225" cy="92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00550"/>
            <a:ext cx="662512" cy="742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15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  <a:blipFill>
                <a:blip r:embed="rId4"/>
                <a:stretch>
                  <a:fillRect l="-322" r="-1610" b="-2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37818" y="692875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15 </a:t>
                </a:r>
                <a:r>
                  <a:rPr lang="en-GB" sz="2400" dirty="0" err="1">
                    <a:latin typeface="+mn-lt"/>
                  </a:rPr>
                  <a:t>phút</a:t>
                </a:r>
                <a:r>
                  <a:rPr lang="en-GB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= 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  <a:blipFill>
                <a:blip r:embed="rId5"/>
                <a:stretch>
                  <a:fillRect l="-3865" t="-673" b="-10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2944040"/>
            <a:ext cx="9105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  <a:blipFill>
                <a:blip r:embed="rId6"/>
                <a:stretch>
                  <a:fillRect l="-2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  <a:blipFill>
                <a:blip r:embed="rId7"/>
                <a:stretch>
                  <a:fillRect l="-2737" r="-219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7a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  <a:blipFill>
                <a:blip r:embed="rId8"/>
                <a:stretch>
                  <a:fillRect l="-575" r="-34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 ha 7a  = 1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  <a:blipFill>
                <a:blip r:embed="rId9"/>
                <a:stretch>
                  <a:fillRect l="-2807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  <a:blipFill>
                <a:blip r:embed="rId10"/>
                <a:stretch>
                  <a:fillRect l="-60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50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  <a:blipFill>
                <a:blip r:embed="rId11"/>
                <a:stretch>
                  <a:fillRect l="-3540" r="-2212" b="-33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3 ha 50 a = 3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  <a:blipFill>
                <a:blip r:embed="rId12"/>
                <a:stretch>
                  <a:fillRect l="-2632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ea typeface="Calibri" panose="020F0502020204030204" pitchFamily="34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  <a:blipFill>
                <a:blip r:embed="rId13"/>
                <a:stretch>
                  <a:fillRect l="-6202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build="allAtOnce"/>
      <p:bldP spid="20" grpId="0" uiExpand="1" build="allAtOnce"/>
      <p:bldP spid="21" grpId="0"/>
      <p:bldP spid="22" grpId="0"/>
      <p:bldP spid="23" grpId="0"/>
      <p:bldP spid="2" grpId="0"/>
      <p:bldP spid="18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>
            <a:spLocks noGrp="1"/>
          </p:cNvSpPr>
          <p:nvPr>
            <p:ph type="ctrTitle"/>
          </p:nvPr>
        </p:nvSpPr>
        <p:spPr>
          <a:xfrm>
            <a:off x="2530950" y="1811950"/>
            <a:ext cx="397145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20842" y="612270"/>
            <a:ext cx="6840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1800" b="1" i="1" u="sng" dirty="0" err="1">
                <a:solidFill>
                  <a:srgbClr val="0070C0"/>
                </a:solidFill>
                <a:latin typeface="+mn-lt"/>
              </a:rPr>
              <a:t>Nhiệm</a:t>
            </a: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b="1" i="1" u="sng" dirty="0" err="1">
                <a:solidFill>
                  <a:srgbClr val="0070C0"/>
                </a:solidFill>
                <a:latin typeface="+mn-lt"/>
              </a:rPr>
              <a:t>vụ</a:t>
            </a: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1800" i="1" dirty="0" err="1">
                <a:latin typeface="+mn-lt"/>
              </a:rPr>
              <a:t>Hoạt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động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theo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tổ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hãy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hoàn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thành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các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bài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tập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sau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vào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bảng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nhóm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theo</a:t>
            </a:r>
            <a:r>
              <a:rPr lang="en-US" sz="1800" i="1" dirty="0">
                <a:latin typeface="+mn-lt"/>
              </a:rPr>
              <a:t> PP </a:t>
            </a:r>
            <a:r>
              <a:rPr lang="en-US" sz="1800" i="1" dirty="0" err="1">
                <a:latin typeface="+mn-lt"/>
              </a:rPr>
              <a:t>khăn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trải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bàn</a:t>
            </a:r>
            <a:r>
              <a:rPr lang="en-US" sz="1800" i="1" dirty="0">
                <a:latin typeface="+mn-lt"/>
              </a:rPr>
              <a:t>:</a:t>
            </a:r>
            <a:endParaRPr lang="vi-VN" sz="18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latin typeface="+mn-lt"/>
                    <a:ea typeface="Calibri" panose="020F0502020204030204" pitchFamily="34" charset="0"/>
                  </a:rPr>
                  <a:t>Câu</a:t>
                </a:r>
                <a:r>
                  <a:rPr lang="en-GB" sz="1800" b="1" dirty="0">
                    <a:latin typeface="+mn-lt"/>
                    <a:ea typeface="Calibri" panose="020F0502020204030204" pitchFamily="34" charset="0"/>
                  </a:rPr>
                  <a:t> 1: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Tìm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nguyên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x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thỏa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mãn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  <a:blipFill>
                <a:blip r:embed="rId2"/>
                <a:stretch>
                  <a:fillRect l="-624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>
                    <a:latin typeface="+mn-lt"/>
                  </a:rPr>
                  <a:t>Câu</a:t>
                </a:r>
                <a:r>
                  <a:rPr lang="en-GB" sz="1800" b="1" dirty="0">
                    <a:latin typeface="+mn-lt"/>
                  </a:rPr>
                  <a:t> 2: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có</a:t>
                </a:r>
                <a:r>
                  <a:rPr lang="en-GB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rổ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cầu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lông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cờ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vua</a:t>
                </a:r>
                <a:r>
                  <a:rPr lang="en-GB" sz="1800" dirty="0">
                    <a:latin typeface="+mn-lt"/>
                  </a:rPr>
                  <a:t>, </a:t>
                </a:r>
                <a:r>
                  <a:rPr lang="en-GB" sz="1800" dirty="0" err="1">
                    <a:latin typeface="+mn-lt"/>
                  </a:rPr>
                  <a:t>số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còn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lại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bàn</a:t>
                </a:r>
                <a:r>
                  <a:rPr lang="en-GB" sz="1800" dirty="0">
                    <a:latin typeface="+mn-lt"/>
                  </a:rPr>
                  <a:t>. </a:t>
                </a:r>
                <a:r>
                  <a:rPr lang="en-GB" sz="1800" dirty="0" err="1">
                    <a:latin typeface="+mn-lt"/>
                  </a:rPr>
                  <a:t>Hỏi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môn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thể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thao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nào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được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nhiều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bạn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nhất</a:t>
                </a:r>
                <a:r>
                  <a:rPr lang="en-GB" sz="1800" dirty="0">
                    <a:latin typeface="+mn-lt"/>
                  </a:rPr>
                  <a:t>?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  <a:blipFill>
                <a:blip r:embed="rId3"/>
                <a:stretch>
                  <a:fillRect l="-693" r="-616" b="-75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054350" y="61039"/>
            <a:ext cx="3295650" cy="599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302784" y="61039"/>
            <a:ext cx="803012" cy="744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/>
                  <a:t>Câu</a:t>
                </a:r>
                <a:r>
                  <a:rPr lang="en-GB" sz="1800" b="1" dirty="0"/>
                  <a:t> 3:</a:t>
                </a:r>
                <a:r>
                  <a:rPr lang="en-GB" sz="1800" dirty="0"/>
                  <a:t> Ba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6A, 6B,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bằng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nhau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Biết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6B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Hỏi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nào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nhiều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nhất</a:t>
                </a:r>
                <a:r>
                  <a:rPr lang="en-GB" sz="1800" dirty="0"/>
                  <a:t>?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  <a:blipFill>
                <a:blip r:embed="rId4"/>
                <a:stretch>
                  <a:fillRect l="-693" r="-616" b="-5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5300" y="8890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CỦNG CỐ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8700" y="1015243"/>
            <a:ext cx="6743700" cy="711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679" y="2908035"/>
            <a:ext cx="7108071" cy="6456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hỗn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79" y="1918700"/>
            <a:ext cx="695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so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, ta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vè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765144"/>
            <a:ext cx="6951742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ta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lấy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chia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Thương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chia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chính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phần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rgbClr val="002060"/>
                  </a:solidFill>
                </a:rPr>
                <a:t>Hãy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nêu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quy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tắc</a:t>
              </a:r>
              <a:r>
                <a:rPr lang="en-US" sz="2000" i="1" dirty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>
                  <a:solidFill>
                    <a:srgbClr val="002060"/>
                  </a:solidFill>
                </a:rPr>
                <a:t>sánh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hai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phân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số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đã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>
                  <a:solidFill>
                    <a:srgbClr val="002060"/>
                  </a:solidFill>
                </a:rPr>
                <a:t>tiểu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475486" y="4334352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400" y="1326566"/>
            <a:ext cx="73533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SBT.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cộng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BÀI 2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SO SÁNH CÁC PHÂN SỐ. HỖN SỐ DƯƠNG</a:t>
            </a:r>
          </a:p>
          <a:p>
            <a:pPr algn="ctr"/>
            <a:r>
              <a:rPr lang="en-US" sz="4000" dirty="0"/>
              <a:t>(2 </a:t>
            </a:r>
            <a:r>
              <a:rPr lang="en-US" sz="4000" dirty="0" err="1"/>
              <a:t>tiết</a:t>
            </a:r>
            <a:r>
              <a:rPr lang="en-US" sz="4000" dirty="0"/>
              <a:t>)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So </a:t>
            </a:r>
            <a:r>
              <a:rPr lang="en-US" sz="2800" dirty="0" err="1">
                <a:solidFill>
                  <a:srgbClr val="0070C0"/>
                </a:solidFill>
              </a:rPr>
              <a:t>sánh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-3 </a:t>
            </a:r>
            <a:r>
              <a:rPr lang="en-US" sz="2400" dirty="0" err="1"/>
              <a:t>và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-8 </a:t>
            </a:r>
            <a:r>
              <a:rPr lang="en-US" sz="2400" dirty="0" err="1"/>
              <a:t>và</a:t>
            </a:r>
            <a:r>
              <a:rPr lang="en-US" sz="2400" dirty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C00000"/>
                </a:solidFill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</a:t>
            </a:r>
            <a:r>
              <a:rPr lang="en-US" sz="2400" dirty="0" err="1"/>
              <a:t>Có</a:t>
            </a:r>
            <a:r>
              <a:rPr lang="en-US" sz="2400" dirty="0"/>
              <a:t> -3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/>
              <a:t>mà</a:t>
            </a:r>
            <a:r>
              <a:rPr lang="en-US" sz="2400" dirty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/>
              <a:t>=&gt; -3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/>
              <a:t>=&gt; -8 &lt; -5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Trong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n-lt"/>
                  </a:rPr>
                  <a:t>So </a:t>
                </a:r>
                <a:r>
                  <a:rPr lang="en-US" sz="2000" dirty="0" err="1">
                    <a:latin typeface="+mn-lt"/>
                  </a:rPr>
                  <a:t>sánh</a:t>
                </a:r>
                <a:r>
                  <a:rPr lang="en-US" sz="20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529504"/>
              </a:xfrm>
              <a:prstGeom prst="rect">
                <a:avLst/>
              </a:prstGeom>
              <a:blipFill>
                <a:blip r:embed="rId4"/>
                <a:stretch>
                  <a:fillRect l="-253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Các </a:t>
                </a:r>
                <a:r>
                  <a:rPr lang="en-US" sz="2000" b="1" dirty="0" err="1">
                    <a:latin typeface="+mn-lt"/>
                  </a:rPr>
                  <a:t>bước</a:t>
                </a:r>
                <a:r>
                  <a:rPr lang="en-US" sz="2000" b="1" dirty="0">
                    <a:latin typeface="+mn-lt"/>
                  </a:rPr>
                  <a:t> so </a:t>
                </a:r>
                <a:r>
                  <a:rPr lang="en-US" sz="2000" b="1" dirty="0" err="1">
                    <a:latin typeface="+mn-lt"/>
                  </a:rPr>
                  <a:t>sánh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hai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phân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số</a:t>
                </a:r>
                <a:r>
                  <a:rPr lang="en-US" sz="20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 err="1"/>
              <a:t>Nghiên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 </a:t>
            </a:r>
            <a:r>
              <a:rPr lang="en-US" sz="2000" dirty="0"/>
              <a:t>3 </a:t>
            </a:r>
            <a:r>
              <a:rPr lang="en-US" sz="2000" dirty="0" err="1"/>
              <a:t>phút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3129"/>
            <a:ext cx="832151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1: 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895016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2:  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-18 &gt; -25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>
                    <a:latin typeface="+mn-lt"/>
                  </a:rPr>
                  <a:t>Vậy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blipFill>
                <a:blip r:embed="rId7"/>
                <a:stretch>
                  <a:fillRect l="-957" t="-633" b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Để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, ta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(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b="1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  <a:p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-20 &lt; - 15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blipFill>
                <a:blip r:embed="rId6"/>
                <a:stretch>
                  <a:fillRect l="-2339" b="-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7714" y="0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+mn-lt"/>
              </a:rPr>
              <a:t>II. HỖN SỐ DƯƠNG</a:t>
            </a:r>
            <a:endParaRPr lang="vi-VN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4" y="337245"/>
            <a:ext cx="1053469" cy="58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>
                    <a:latin typeface="+mn-lt"/>
                  </a:rPr>
                  <a:t>Tìm </a:t>
                </a:r>
                <a:r>
                  <a:rPr lang="en-US" sz="2400" dirty="0" err="1">
                    <a:latin typeface="+mn-lt"/>
                  </a:rPr>
                  <a:t>thương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trong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phép</a:t>
                </a:r>
                <a:r>
                  <a:rPr lang="en-US" sz="2400" dirty="0">
                    <a:latin typeface="+mn-lt"/>
                  </a:rPr>
                  <a:t> chia 7 </a:t>
                </a:r>
                <a:r>
                  <a:rPr lang="en-US" sz="2400" dirty="0" err="1">
                    <a:latin typeface="+mn-lt"/>
                  </a:rPr>
                  <a:t>cho</a:t>
                </a:r>
                <a:r>
                  <a:rPr lang="en-US" sz="2400" dirty="0">
                    <a:latin typeface="+mn-lt"/>
                  </a:rPr>
                  <a:t> 4.</a:t>
                </a:r>
              </a:p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dưới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tổng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một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nguyên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bé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hơn</a:t>
                </a:r>
                <a:r>
                  <a:rPr lang="en-US" sz="2400" dirty="0">
                    <a:latin typeface="+mn-lt"/>
                  </a:rPr>
                  <a:t> 1.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blipFill>
                <a:blip r:embed="rId4"/>
                <a:stretch>
                  <a:fillRect l="-1035" r="-1274" b="-4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57648" y="2324781"/>
            <a:ext cx="13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GB" sz="28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hỗn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“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phần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tư</a:t>
                </a:r>
                <a:r>
                  <a:rPr lang="en-US" sz="2800" b="1" dirty="0"/>
                  <a:t>”.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  <a:blipFill>
                <a:blip r:embed="rId5"/>
                <a:stretch>
                  <a:fillRect l="-1387" r="-330" b="-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1344</Words>
  <Application>Microsoft Office PowerPoint</Application>
  <PresentationFormat>On-screen Show (16:9)</PresentationFormat>
  <Paragraphs>162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Yellowtail</vt:lpstr>
      <vt:lpstr>Cambria Math</vt:lpstr>
      <vt:lpstr>Neuton</vt:lpstr>
      <vt:lpstr>Ceres template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PowerPoint Presentation</vt:lpstr>
      <vt:lpstr>Luyện tập 1.</vt:lpstr>
      <vt:lpstr>PowerPoint Presentation</vt:lpstr>
      <vt:lpstr>PowerPoint Presentation</vt:lpstr>
      <vt:lpstr>Luyện tập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LaptopAZ.vn</dc:creator>
  <cp:lastModifiedBy>ADMIN</cp:lastModifiedBy>
  <cp:revision>54</cp:revision>
  <dcterms:modified xsi:type="dcterms:W3CDTF">2025-03-04T00:52:44Z</dcterms:modified>
</cp:coreProperties>
</file>