
<file path=[Content_Types].xml><?xml version="1.0" encoding="utf-8"?>
<Types xmlns="http://schemas.openxmlformats.org/package/2006/content-types">
  <Default Extension="bmp" ContentType="image/bmp"/>
  <Default Extension="png" ContentType="image/pn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7"/>
  </p:notesMasterIdLst>
  <p:sldIdLst>
    <p:sldId id="317" r:id="rId2"/>
    <p:sldId id="292" r:id="rId3"/>
    <p:sldId id="318" r:id="rId4"/>
    <p:sldId id="475" r:id="rId5"/>
    <p:sldId id="294" r:id="rId6"/>
    <p:sldId id="295" r:id="rId7"/>
    <p:sldId id="338" r:id="rId8"/>
    <p:sldId id="496" r:id="rId9"/>
    <p:sldId id="505" r:id="rId10"/>
    <p:sldId id="297" r:id="rId11"/>
    <p:sldId id="503" r:id="rId12"/>
    <p:sldId id="369" r:id="rId13"/>
    <p:sldId id="508" r:id="rId14"/>
    <p:sldId id="511" r:id="rId15"/>
    <p:sldId id="375" r:id="rId16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FFB8A7"/>
    <a:srgbClr val="FF9900"/>
    <a:srgbClr val="FFF1B3"/>
    <a:srgbClr val="FFFDF3"/>
    <a:srgbClr val="FF0000"/>
    <a:srgbClr val="0000FF"/>
    <a:srgbClr val="FF7043"/>
    <a:srgbClr val="C8FFFF"/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356" autoAdjust="0"/>
  </p:normalViewPr>
  <p:slideViewPr>
    <p:cSldViewPr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67A44-B9E3-4839-A5C6-5F8A911FFAFC}" type="datetimeFigureOut">
              <a:rPr lang="en-US" smtClean="0"/>
              <a:pPr/>
              <a:t>19/3/2025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F8F5B-8E1F-4947-81C1-D51EE90A86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701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C4A0E-AE95-454F-A2E2-71B23AF28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EE483-DD1C-4192-AD40-C8F21048B1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4362E-EEC3-4576-BDFE-7739F93ED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DB6DB-3D4F-49D8-8FDB-612300820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A0F44-ECC0-4664-BB81-4589E688E0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B2E09-7A25-4679-9E62-65DB48CA28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0C62B-41F5-48A8-B539-C8361A264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130BA-9B41-4D5B-8CD7-263DBE816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3D9F9-6FA6-4913-AC9C-E88B45A273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EDE19-A640-4E92-93C1-021EA3118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95E3F-7D6A-4CA7-B93E-E99E08BA59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3C4FF-FCF3-423C-AF0D-CC2F270ACB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4EED5-014E-4B21-AF20-0FAAD83CE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9440E-59E1-47FA-B69F-0F304E9996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BE4AC-A57C-4D7A-8622-A771FD9AD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35C7E76-F3A5-4018-853D-E449C6203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bmp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bmp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bmp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wav"/><Relationship Id="rId13" Type="http://schemas.microsoft.com/office/2007/relationships/media" Target="../media/media9.wav"/><Relationship Id="rId18" Type="http://schemas.openxmlformats.org/officeDocument/2006/relationships/image" Target="../media/image12.png"/><Relationship Id="rId3" Type="http://schemas.microsoft.com/office/2007/relationships/media" Target="../media/media4.wav"/><Relationship Id="rId21" Type="http://schemas.openxmlformats.org/officeDocument/2006/relationships/image" Target="../media/image15.png"/><Relationship Id="rId7" Type="http://schemas.microsoft.com/office/2007/relationships/media" Target="../media/media6.wav"/><Relationship Id="rId12" Type="http://schemas.openxmlformats.org/officeDocument/2006/relationships/audio" Target="../media/media8.wav"/><Relationship Id="rId17" Type="http://schemas.openxmlformats.org/officeDocument/2006/relationships/image" Target="../media/image11.png"/><Relationship Id="rId2" Type="http://schemas.openxmlformats.org/officeDocument/2006/relationships/audio" Target="../media/media3.wav"/><Relationship Id="rId16" Type="http://schemas.openxmlformats.org/officeDocument/2006/relationships/image" Target="../media/image10.png"/><Relationship Id="rId20" Type="http://schemas.openxmlformats.org/officeDocument/2006/relationships/image" Target="../media/image14.gif"/><Relationship Id="rId1" Type="http://schemas.microsoft.com/office/2007/relationships/media" Target="../media/media3.wav"/><Relationship Id="rId6" Type="http://schemas.openxmlformats.org/officeDocument/2006/relationships/audio" Target="../media/media5.wav"/><Relationship Id="rId11" Type="http://schemas.microsoft.com/office/2007/relationships/media" Target="../media/media8.wav"/><Relationship Id="rId5" Type="http://schemas.microsoft.com/office/2007/relationships/media" Target="../media/media5.wav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7.wav"/><Relationship Id="rId19" Type="http://schemas.openxmlformats.org/officeDocument/2006/relationships/image" Target="../media/image13.png"/><Relationship Id="rId4" Type="http://schemas.openxmlformats.org/officeDocument/2006/relationships/audio" Target="../media/media4.wav"/><Relationship Id="rId9" Type="http://schemas.microsoft.com/office/2007/relationships/media" Target="../media/media7.wav"/><Relationship Id="rId14" Type="http://schemas.openxmlformats.org/officeDocument/2006/relationships/audio" Target="../media/media9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4800600"/>
            <a:ext cx="82296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</a:t>
            </a:r>
            <a:r>
              <a:rPr 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Mai </a:t>
            </a:r>
            <a:r>
              <a:rPr lang="en-US" sz="28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Thị</a:t>
            </a:r>
            <a:r>
              <a:rPr 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Hồng</a:t>
            </a:r>
            <a:r>
              <a:rPr 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Lan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Tr</a:t>
            </a:r>
            <a:r>
              <a:rPr lang="vi-VN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ường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THCS </a:t>
            </a:r>
            <a:r>
              <a:rPr 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Lam </a:t>
            </a:r>
            <a:r>
              <a:rPr lang="en-US" sz="28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Hồng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2209800"/>
            <a:ext cx="3600000" cy="34476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29000" y="762000"/>
            <a:ext cx="531427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>
                <a:ln w="19050">
                  <a:solidFill>
                    <a:srgbClr val="FFC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ÂM NHẠC 9</a:t>
            </a:r>
          </a:p>
        </p:txBody>
      </p:sp>
    </p:spTree>
    <p:extLst>
      <p:ext uri="{BB962C8B-B14F-4D97-AF65-F5344CB8AC3E}">
        <p14:creationId xmlns:p14="http://schemas.microsoft.com/office/powerpoint/2010/main" val="31821485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C -3.33333E-6 -0.01898 -3.33333E-6 -0.03703 0.00018 -0.03703 C 0.00035 -0.03703 0.00052 -0.01898 0.00052 -3.33333E-6 C 0.00052 0.02107 0.0007 0.0419 0.00087 0.0419 C 0.00105 0.0419 0.00105 0.02107 0.00122 -3.33333E-6 C 0.00122 -0.01898 0.00139 -0.03703 0.00157 -0.03703 C 0.00174 -0.03703 0.00174 -0.01898 0.00191 -3.33333E-6 C 0.00191 0.02107 0.00191 0.0419 0.00209 0.0419 C 0.00226 0.0419 0.00261 -3.33333E-6 0.00261 0.00023 C 0.00261 -0.01898 0.00261 -0.03703 0.00278 -0.03703 C 0.00295 -0.03703 0.00313 -0.01898 0.00313 -3.33333E-6 C 0.00313 0.02107 0.0033 0.0419 0.00348 0.0419 C 0.00365 0.0419 0.00365 0.02107 0.00382 -3.33333E-6 C 0.00382 -0.01898 0.004 -0.03703 0.00417 -0.03703 C 0.00434 -0.03703 0.00434 -0.01898 0.00452 -3.33333E-6 C 0.00452 0.02107 0.00452 0.0419 0.00469 0.0419 C 0.00486 0.0419 0.00504 0.02107 0.00521 -3.33333E-6 " pathEditMode="relative" rAng="0" ptsTypes="AAAAAAAA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00" y="2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EAT Tieng cong chieng Version 3- 1 lan">
            <a:hlinkClick r:id="" action="ppaction://media"/>
            <a:extLst>
              <a:ext uri="{FF2B5EF4-FFF2-40B4-BE49-F238E27FC236}">
                <a16:creationId xmlns:a16="http://schemas.microsoft.com/office/drawing/2014/main" xmlns="" id="{0B65E17A-36E7-B583-6D4B-F3CD629C69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78000" y="530453"/>
            <a:ext cx="8483600" cy="63275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76200"/>
            <a:ext cx="8229600" cy="685800"/>
          </a:xfrm>
        </p:spPr>
        <p:txBody>
          <a:bodyPr/>
          <a:lstStyle/>
          <a:p>
            <a:r>
              <a:rPr lang="vi-VN" sz="2800" b="1">
                <a:solidFill>
                  <a:srgbClr val="0000FF"/>
                </a:solidFill>
                <a:cs typeface="Times New Roman" panose="02020603050405020304" pitchFamily="18" charset="0"/>
              </a:rPr>
              <a:t>Hát hoàn chỉnh cả bài</a:t>
            </a:r>
            <a:endParaRPr lang="en-US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9127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>
            <a:extLst>
              <a:ext uri="{FF2B5EF4-FFF2-40B4-BE49-F238E27FC236}">
                <a16:creationId xmlns:a16="http://schemas.microsoft.com/office/drawing/2014/main" xmlns="" id="{B43A6762-C6DF-BD73-D490-1E9B10ECBDF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D5FA06EC-5E0E-DEE4-A2FD-423797AD8591}"/>
              </a:ext>
            </a:extLst>
          </p:cNvPr>
          <p:cNvSpPr txBox="1">
            <a:spLocks/>
          </p:cNvSpPr>
          <p:nvPr/>
        </p:nvSpPr>
        <p:spPr bwMode="auto">
          <a:xfrm>
            <a:off x="76200" y="381000"/>
            <a:ext cx="1203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b="1" kern="0">
                <a:solidFill>
                  <a:srgbClr val="C00000"/>
                </a:solidFill>
                <a:cs typeface="Times New Roman" panose="02020603050405020304" pitchFamily="18" charset="0"/>
              </a:rPr>
              <a:t>II. </a:t>
            </a:r>
            <a:r>
              <a:rPr lang="vi-VN" sz="3200" b="1" kern="0">
                <a:solidFill>
                  <a:srgbClr val="C00000"/>
                </a:solidFill>
                <a:cs typeface="Times New Roman" panose="02020603050405020304" pitchFamily="18" charset="0"/>
              </a:rPr>
              <a:t>Sơ lược về hợp âm</a:t>
            </a:r>
            <a:endParaRPr lang="en-US" sz="3200" b="1" kern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2" name="Vi du hop am ba">
            <a:hlinkClick r:id="" action="ppaction://media"/>
            <a:extLst>
              <a:ext uri="{FF2B5EF4-FFF2-40B4-BE49-F238E27FC236}">
                <a16:creationId xmlns:a16="http://schemas.microsoft.com/office/drawing/2014/main" xmlns="" id="{DF074FBB-9C16-4C57-1227-EC5AA02632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81200" y="990600"/>
            <a:ext cx="8356600" cy="546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6714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9D8A232-A3F2-C026-989F-0C08C5A1D6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371600"/>
            <a:ext cx="11361420" cy="449389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CFF691E9-F6CD-9A00-ADB9-A3C98507295A}"/>
              </a:ext>
            </a:extLst>
          </p:cNvPr>
          <p:cNvSpPr txBox="1">
            <a:spLocks/>
          </p:cNvSpPr>
          <p:nvPr/>
        </p:nvSpPr>
        <p:spPr bwMode="auto">
          <a:xfrm>
            <a:off x="76200" y="381000"/>
            <a:ext cx="1203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b="1" kern="0">
                <a:solidFill>
                  <a:srgbClr val="C00000"/>
                </a:solidFill>
                <a:cs typeface="Times New Roman" panose="02020603050405020304" pitchFamily="18" charset="0"/>
              </a:rPr>
              <a:t>II. </a:t>
            </a:r>
            <a:r>
              <a:rPr lang="vi-VN" sz="3200" b="1" kern="0">
                <a:solidFill>
                  <a:srgbClr val="C00000"/>
                </a:solidFill>
                <a:cs typeface="Times New Roman" panose="02020603050405020304" pitchFamily="18" charset="0"/>
              </a:rPr>
              <a:t>Sơ lược về hợp âm</a:t>
            </a:r>
            <a:endParaRPr lang="en-US" sz="3200" b="1" kern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394151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42119AA4-B8E2-FC11-682A-622292BB5999}"/>
              </a:ext>
            </a:extLst>
          </p:cNvPr>
          <p:cNvGrpSpPr>
            <a:grpSpLocks noChangeAspect="1"/>
          </p:cNvGrpSpPr>
          <p:nvPr/>
        </p:nvGrpSpPr>
        <p:grpSpPr>
          <a:xfrm>
            <a:off x="956310" y="304800"/>
            <a:ext cx="10549890" cy="6319737"/>
            <a:chOff x="728662" y="381000"/>
            <a:chExt cx="7886700" cy="47244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84F0FA63-D3DA-4C38-F0FF-72244A8424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752"/>
            <a:stretch/>
          </p:blipFill>
          <p:spPr>
            <a:xfrm>
              <a:off x="762000" y="381000"/>
              <a:ext cx="7820025" cy="1819275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EA1BF41F-5295-2C52-599D-F1AD80BD9F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8662" y="2238375"/>
              <a:ext cx="7886700" cy="28670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64227831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2DECE500-AA2B-2F38-C774-E37EDD7AC8F3}"/>
              </a:ext>
            </a:extLst>
          </p:cNvPr>
          <p:cNvGrpSpPr/>
          <p:nvPr/>
        </p:nvGrpSpPr>
        <p:grpSpPr>
          <a:xfrm>
            <a:off x="5033606" y="485057"/>
            <a:ext cx="5177194" cy="5778846"/>
            <a:chOff x="76200" y="485057"/>
            <a:chExt cx="5177194" cy="577884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B9B3CD1E-4826-0C71-2846-08CF405D6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02254" y="485057"/>
              <a:ext cx="1125085" cy="847286"/>
            </a:xfrm>
            <a:prstGeom prst="rect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xmlns="" id="{7D27AF07-1885-BE11-9B9C-CC6568619690}"/>
                </a:ext>
              </a:extLst>
            </p:cNvPr>
            <p:cNvGrpSpPr/>
            <p:nvPr/>
          </p:nvGrpSpPr>
          <p:grpSpPr>
            <a:xfrm>
              <a:off x="76200" y="1608594"/>
              <a:ext cx="5177194" cy="4655309"/>
              <a:chOff x="76200" y="1608594"/>
              <a:chExt cx="5177194" cy="4655309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xmlns="" id="{A515E3A2-625E-7E3C-2545-7944A95024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52098" y="5333657"/>
                <a:ext cx="4901296" cy="930246"/>
              </a:xfrm>
              <a:prstGeom prst="rect">
                <a:avLst/>
              </a:prstGeom>
            </p:spPr>
          </p:pic>
          <p:sp>
            <p:nvSpPr>
              <p:cNvPr id="7" name="Rectangle 2"/>
              <p:cNvSpPr>
                <a:spLocks noChangeArrowheads="1"/>
              </p:cNvSpPr>
              <p:nvPr/>
            </p:nvSpPr>
            <p:spPr bwMode="auto">
              <a:xfrm>
                <a:off x="76200" y="1608594"/>
                <a:ext cx="5177194" cy="130475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38088" rIns="91440" bIns="38088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lvl="0" indent="-342900" algn="just" defTabSz="914400" rtl="0" eaLnBrk="0" fontAlgn="base" latinLnBrk="0" hangingPunct="0">
                  <a:lnSpc>
                    <a:spcPct val="114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 typeface="Wingdings" panose="05000000000000000000" pitchFamily="2" charset="2"/>
                  <a:buChar char="Ø"/>
                  <a:tabLst/>
                </a:pPr>
                <a:r>
                  <a:rPr lang="vi-VN" sz="2400">
                    <a:solidFill>
                      <a:srgbClr val="0000FF"/>
                    </a:solidFill>
                    <a:latin typeface="+mj-lt"/>
                    <a:ea typeface="Calibri" panose="020F0502020204030204" pitchFamily="34" charset="0"/>
                  </a:rPr>
                  <a:t>Nêu những điểm giống nhau và khác nhau về cấu tạo của hợp âm ba trưởng và hợp âm ba thứ.</a:t>
                </a:r>
                <a:endParaRPr lang="en-US" sz="2400">
                  <a:solidFill>
                    <a:srgbClr val="0000FF"/>
                  </a:solidFill>
                  <a:latin typeface="+mj-lt"/>
                  <a:ea typeface="Calibri" panose="020F0502020204030204" pitchFamily="34" charset="0"/>
                </a:endParaRPr>
              </a:p>
            </p:txBody>
          </p:sp>
          <p:sp>
            <p:nvSpPr>
              <p:cNvPr id="10" name="Rectangle 2">
                <a:extLst>
                  <a:ext uri="{FF2B5EF4-FFF2-40B4-BE49-F238E27FC236}">
                    <a16:creationId xmlns:a16="http://schemas.microsoft.com/office/drawing/2014/main" xmlns="" id="{12B2E3E0-15B4-EB12-9F00-FBDEC5C5A5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200" y="4056351"/>
                <a:ext cx="5177194" cy="130475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38088" rIns="91440" bIns="38088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lvl="0" indent="-342900" algn="just" defTabSz="914400" rtl="0" eaLnBrk="0" fontAlgn="base" latinLnBrk="0" hangingPunct="0">
                  <a:lnSpc>
                    <a:spcPct val="114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 typeface="Wingdings" panose="05000000000000000000" pitchFamily="2" charset="2"/>
                  <a:buChar char="Ø"/>
                  <a:tabLst/>
                </a:pPr>
                <a:r>
                  <a:rPr lang="vi-VN" sz="2400">
                    <a:solidFill>
                      <a:srgbClr val="0000FF"/>
                    </a:solidFill>
                    <a:latin typeface="+mj-lt"/>
                    <a:ea typeface="Calibri" panose="020F0502020204030204" pitchFamily="34" charset="0"/>
                  </a:rPr>
                  <a:t>Xác định hợp âm ba trưởng và hợp âm ba thứ trong số các hợp âm dưới đây:</a:t>
                </a:r>
                <a:endParaRPr lang="en-US" sz="2400">
                  <a:solidFill>
                    <a:srgbClr val="0000FF"/>
                  </a:solidFill>
                  <a:latin typeface="+mj-lt"/>
                  <a:ea typeface="Calibri" panose="020F0502020204030204" pitchFamily="34" charset="0"/>
                </a:endParaRPr>
              </a:p>
            </p:txBody>
          </p:sp>
        </p:grpSp>
      </p:grpSp>
      <p:pic>
        <p:nvPicPr>
          <p:cNvPr id="6" name="Picture 4" descr="https://tuannguyenweb.files.wordpress.com/2017/05/8209cd50d6a29bf52a674ca37df94565_students-group-work-by-pietluk-children-group-work-clipart_2213-1650.png?w=1075">
            <a:extLst>
              <a:ext uri="{FF2B5EF4-FFF2-40B4-BE49-F238E27FC236}">
                <a16:creationId xmlns:a16="http://schemas.microsoft.com/office/drawing/2014/main" xmlns="" id="{AFA0F295-031F-1360-8FD7-328E081FB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438400"/>
            <a:ext cx="2362200" cy="1761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766CFB5-B99C-0606-827F-7AD32E6EAF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457200"/>
            <a:ext cx="5486400" cy="3563708"/>
          </a:xfrm>
          <a:prstGeom prst="rect">
            <a:avLst/>
          </a:prstGeom>
          <a:ln>
            <a:solidFill>
              <a:srgbClr val="0099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38088" rIns="91440" bIns="38088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182880" algn="just" defTabSz="914400" rtl="0" eaLnBrk="0" fontAlgn="base" latinLnBrk="0" hangingPunc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tabLst/>
            </a:pPr>
            <a:r>
              <a:rPr lang="vi-VN" sz="2400">
                <a:solidFill>
                  <a:srgbClr val="009900"/>
                </a:solidFill>
                <a:latin typeface="+mj-lt"/>
                <a:ea typeface="Calibri" panose="020F0502020204030204" pitchFamily="34" charset="0"/>
              </a:rPr>
              <a:t>Hợp âm ba trưởng và hợp âm ba thứ đều gồm 3 âm thanh tạo thành 2 quãng 3 xếp chồng lên nhau.</a:t>
            </a:r>
            <a:endParaRPr lang="en-US" sz="2400">
              <a:solidFill>
                <a:srgbClr val="009900"/>
              </a:solidFill>
              <a:latin typeface="+mj-lt"/>
              <a:ea typeface="Calibri" panose="020F0502020204030204" pitchFamily="34" charset="0"/>
            </a:endParaRPr>
          </a:p>
          <a:p>
            <a:pPr marR="0" lvl="0" indent="182880" algn="just" defTabSz="914400" rtl="0" eaLnBrk="0" fontAlgn="base" latinLnBrk="0" hangingPunc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tabLst/>
            </a:pPr>
            <a:r>
              <a:rPr lang="vi-VN" sz="2400">
                <a:solidFill>
                  <a:srgbClr val="009900"/>
                </a:solidFill>
                <a:latin typeface="+mj-lt"/>
                <a:ea typeface="Calibri" panose="020F0502020204030204" pitchFamily="34" charset="0"/>
              </a:rPr>
              <a:t>Hợp âm ba trưởng có quãng 3 (2 cung) ở dưới và quãng 3 (1,5 cung) ở trên;</a:t>
            </a:r>
            <a:endParaRPr lang="en-US" sz="2400">
              <a:solidFill>
                <a:srgbClr val="009900"/>
              </a:solidFill>
              <a:latin typeface="+mj-lt"/>
              <a:ea typeface="Calibri" panose="020F0502020204030204" pitchFamily="34" charset="0"/>
            </a:endParaRPr>
          </a:p>
          <a:p>
            <a:pPr marR="0" lvl="0" indent="182880" algn="just" defTabSz="914400" rtl="0" eaLnBrk="0" fontAlgn="base" latinLnBrk="0" hangingPunc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tabLst/>
            </a:pPr>
            <a:r>
              <a:rPr lang="en-US" sz="2400">
                <a:solidFill>
                  <a:srgbClr val="009900"/>
                </a:solidFill>
                <a:latin typeface="+mj-lt"/>
                <a:ea typeface="Calibri" panose="020F0502020204030204" pitchFamily="34" charset="0"/>
              </a:rPr>
              <a:t>H</a:t>
            </a:r>
            <a:r>
              <a:rPr lang="vi-VN" sz="2400">
                <a:solidFill>
                  <a:srgbClr val="009900"/>
                </a:solidFill>
                <a:latin typeface="+mj-lt"/>
                <a:ea typeface="Calibri" panose="020F0502020204030204" pitchFamily="34" charset="0"/>
              </a:rPr>
              <a:t>ợp âm ba thứ có quãng 3 (1,5 cung) ở dưới và quãng 3 (2 cung) ở trên. </a:t>
            </a:r>
            <a:endParaRPr lang="en-US" sz="2400">
              <a:solidFill>
                <a:srgbClr val="009900"/>
              </a:solidFill>
              <a:latin typeface="+mj-lt"/>
              <a:ea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926BE29-B76C-EE26-E61F-3DF99A0A1A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123151"/>
            <a:ext cx="5486400" cy="1304757"/>
          </a:xfrm>
          <a:prstGeom prst="rect">
            <a:avLst/>
          </a:prstGeom>
          <a:gradFill flip="none" rotWithShape="1">
            <a:gsLst>
              <a:gs pos="100000">
                <a:srgbClr val="FFFDF3"/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  <a:tileRect/>
          </a:gradFill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38088" rIns="91440" bIns="38088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182880" algn="just" defTabSz="914400" rtl="0" eaLnBrk="0" fontAlgn="base" latinLnBrk="0" hangingPunct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tabLst/>
            </a:pPr>
            <a:r>
              <a:rPr lang="vi-VN" sz="2400">
                <a:solidFill>
                  <a:srgbClr val="009900"/>
                </a:solidFill>
                <a:latin typeface="+mj-lt"/>
                <a:ea typeface="Calibri" panose="020F0502020204030204" pitchFamily="34" charset="0"/>
              </a:rPr>
              <a:t>Hợp âm La thứ, hợp âm Son trưởng, hợp âm Mi thứ, hợp âm Pha trưởng, hợp âm Rê thứ.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xmlns="" id="{BFAB8473-02BD-C968-32AD-F97A71E8D09F}"/>
              </a:ext>
            </a:extLst>
          </p:cNvPr>
          <p:cNvSpPr/>
          <p:nvPr/>
        </p:nvSpPr>
        <p:spPr bwMode="auto">
          <a:xfrm>
            <a:off x="5410200" y="2161984"/>
            <a:ext cx="838200" cy="228600"/>
          </a:xfrm>
          <a:prstGeom prst="rightArrow">
            <a:avLst/>
          </a:prstGeom>
          <a:solidFill>
            <a:srgbClr val="FFB8A7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xmlns="" id="{6512C0C8-C225-B522-ABE8-D438B54B0492}"/>
              </a:ext>
            </a:extLst>
          </p:cNvPr>
          <p:cNvSpPr/>
          <p:nvPr/>
        </p:nvSpPr>
        <p:spPr bwMode="auto">
          <a:xfrm>
            <a:off x="5410200" y="5682424"/>
            <a:ext cx="838200" cy="228600"/>
          </a:xfrm>
          <a:prstGeom prst="rightArrow">
            <a:avLst/>
          </a:prstGeom>
          <a:solidFill>
            <a:srgbClr val="FFB8A7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0E0B21A-2785-48BB-1026-524AEF65182F}"/>
              </a:ext>
            </a:extLst>
          </p:cNvPr>
          <p:cNvSpPr txBox="1"/>
          <p:nvPr/>
        </p:nvSpPr>
        <p:spPr>
          <a:xfrm>
            <a:off x="838200" y="6079237"/>
            <a:ext cx="41649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009900"/>
                </a:solidFill>
              </a:rPr>
              <a:t>Am        G         Em         F        Dm</a:t>
            </a:r>
          </a:p>
        </p:txBody>
      </p:sp>
    </p:spTree>
    <p:extLst>
      <p:ext uri="{BB962C8B-B14F-4D97-AF65-F5344CB8AC3E}">
        <p14:creationId xmlns:p14="http://schemas.microsoft.com/office/powerpoint/2010/main" val="29264630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638 0.00324 L -0.40638 -0.0032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38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1" grpId="1" animBg="1"/>
      <p:bldP spid="12" grpId="0" animBg="1"/>
      <p:bldP spid="12" grpId="1" animBg="1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4555" y="0"/>
            <a:ext cx="12192000" cy="6858000"/>
            <a:chOff x="-14555" y="0"/>
            <a:chExt cx="12192000" cy="6858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899"/>
            <a:stretch/>
          </p:blipFill>
          <p:spPr>
            <a:xfrm>
              <a:off x="-14555" y="0"/>
              <a:ext cx="12192000" cy="68580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2484" y="3574293"/>
              <a:ext cx="2519671" cy="290981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854076"/>
            <a:ext cx="8229600" cy="873587"/>
          </a:xfrm>
        </p:spPr>
        <p:txBody>
          <a:bodyPr/>
          <a:lstStyle/>
          <a:p>
            <a:r>
              <a:rPr lang="en-US" sz="3200" b="1" dirty="0" err="1">
                <a:solidFill>
                  <a:srgbClr val="0000FF"/>
                </a:solidFill>
              </a:rPr>
              <a:t>Dặn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dò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về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nhà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2179639"/>
            <a:ext cx="10210800" cy="102076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00FF"/>
                </a:solidFill>
              </a:rPr>
              <a:t>Tập hát bài </a:t>
            </a:r>
            <a:r>
              <a:rPr lang="vi-VN" sz="2800" i="1">
                <a:solidFill>
                  <a:srgbClr val="C00000"/>
                </a:solidFill>
              </a:rPr>
              <a:t>Tiếng cồng chiêng gọi mùa lúa chín</a:t>
            </a:r>
            <a:r>
              <a:rPr lang="en-US" sz="2800" i="1">
                <a:solidFill>
                  <a:srgbClr val="0000FF"/>
                </a:solidFill>
              </a:rPr>
              <a:t>; </a:t>
            </a:r>
            <a:r>
              <a:rPr lang="en-US" sz="2800">
                <a:solidFill>
                  <a:srgbClr val="0000FF"/>
                </a:solidFill>
              </a:rPr>
              <a:t>thuộc lời ca.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116320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5000" b="-6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09800" y="228600"/>
            <a:ext cx="7772400" cy="1470025"/>
          </a:xfrm>
        </p:spPr>
        <p:txBody>
          <a:bodyPr/>
          <a:lstStyle/>
          <a:p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Chủ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đề</a:t>
            </a:r>
            <a: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</a:t>
            </a:r>
            <a:b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vi-VN" sz="4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ÂM THANH CAO NGUYÊN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568116" cy="1752600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xmlns="" id="{AB190598-6BD6-7A79-7B53-56444E90E2CC}"/>
              </a:ext>
            </a:extLst>
          </p:cNvPr>
          <p:cNvSpPr txBox="1">
            <a:spLocks/>
          </p:cNvSpPr>
          <p:nvPr/>
        </p:nvSpPr>
        <p:spPr bwMode="auto">
          <a:xfrm>
            <a:off x="2209800" y="1854200"/>
            <a:ext cx="7772400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ker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 11</a:t>
            </a:r>
            <a:endParaRPr lang="en-US" sz="4000" b="1" kern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Subtitle 6">
            <a:extLst>
              <a:ext uri="{FF2B5EF4-FFF2-40B4-BE49-F238E27FC236}">
                <a16:creationId xmlns:a16="http://schemas.microsoft.com/office/drawing/2014/main" xmlns="" id="{CDC8949D-1BAA-3D72-B0F3-CB56CB1020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0600" y="3124200"/>
            <a:ext cx="10134600" cy="3048000"/>
          </a:xfrm>
        </p:spPr>
        <p:txBody>
          <a:bodyPr/>
          <a:lstStyle/>
          <a:p>
            <a:pPr algn="just">
              <a:spcAft>
                <a:spcPts val="300"/>
              </a:spcAft>
            </a:pPr>
            <a:r>
              <a:rPr lang="en-US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Hát</a:t>
            </a:r>
            <a:r>
              <a:rPr lang="vi-VN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: </a:t>
            </a:r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Bài hát </a:t>
            </a:r>
            <a:r>
              <a:rPr lang="vi-VN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Tiếng cồng chiêng gọi mùa lúa chín</a:t>
            </a:r>
            <a:endParaRPr lang="en-US" b="1" i="1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  <a:p>
            <a:pPr algn="just">
              <a:spcAft>
                <a:spcPts val="300"/>
              </a:spcAft>
            </a:pPr>
            <a:r>
              <a:rPr lang="vi-VN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</a:t>
            </a:r>
            <a:r>
              <a:rPr lang="en-US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Thường thức</a:t>
            </a:r>
            <a:r>
              <a:rPr lang="vi-VN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âm nhạc: </a:t>
            </a:r>
            <a:r>
              <a:rPr lang="nl-NL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Cồng chiêng và đàn đá</a:t>
            </a:r>
          </a:p>
          <a:p>
            <a:pPr algn="just">
              <a:spcAft>
                <a:spcPts val="300"/>
              </a:spcAft>
            </a:pPr>
            <a:r>
              <a:rPr lang="vi-VN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</a:t>
            </a:r>
            <a:r>
              <a:rPr lang="en-US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Lí thuyết</a:t>
            </a:r>
            <a:r>
              <a:rPr lang="vi-VN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âm nhạc: </a:t>
            </a:r>
            <a:r>
              <a:rPr lang="vi-VN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Sơ lược về hợp âm</a:t>
            </a:r>
            <a:endParaRPr lang="vi-VN" b="1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  <a:p>
            <a:pPr algn="just">
              <a:spcAft>
                <a:spcPts val="300"/>
              </a:spcAft>
            </a:pPr>
            <a:endParaRPr lang="vi-VN" b="1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  <a:p>
            <a:pPr algn="just">
              <a:spcAft>
                <a:spcPts val="300"/>
              </a:spcAft>
            </a:pPr>
            <a:endParaRPr lang="vi-VN" b="1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349251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9000" b="-5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676400" y="2015591"/>
            <a:ext cx="8915400" cy="1946809"/>
          </a:xfrm>
        </p:spPr>
        <p:txBody>
          <a:bodyPr/>
          <a:lstStyle/>
          <a:p>
            <a: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Bài 11</a:t>
            </a:r>
            <a:r>
              <a:rPr lang="en-US" sz="40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(Tiết</a:t>
            </a:r>
            <a:r>
              <a:rPr lang="vi-VN" sz="40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1</a:t>
            </a:r>
            <a:r>
              <a:rPr lang="en-US" sz="40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)</a:t>
            </a:r>
            <a:endParaRPr lang="en-US" sz="4000" dirty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en-US" sz="2800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 </a:t>
            </a:r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Hát bài </a:t>
            </a:r>
            <a:r>
              <a:rPr lang="vi-VN" sz="3200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Tiếng cồng chiêng gọi mùa lúa chín</a:t>
            </a:r>
            <a:endParaRPr lang="en-US" sz="3200" b="1" i="1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en-US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 </a:t>
            </a:r>
            <a:r>
              <a:rPr lang="vi-VN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Sơ lược về hợp âm</a:t>
            </a:r>
            <a:endParaRPr lang="en-US" b="1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4D4A743-68B4-C235-2BA9-B0F2289AAA4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568116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451045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563562"/>
          </a:xfrm>
        </p:spPr>
        <p:txBody>
          <a:bodyPr/>
          <a:lstStyle/>
          <a:p>
            <a:r>
              <a:rPr lang="en-US" sz="3200" b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I.</a:t>
            </a:r>
            <a:r>
              <a:rPr lang="vi-VN" sz="3200" b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H</a:t>
            </a:r>
            <a:r>
              <a:rPr lang="en-US" sz="3200" b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át bài</a:t>
            </a:r>
            <a:endParaRPr lang="en-US" sz="3200" b="1" i="1" dirty="0">
              <a:solidFill>
                <a:srgbClr val="C00000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2F8C9A2-10E2-90C1-7B60-10D97B001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533400"/>
            <a:ext cx="9298174" cy="6242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462508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503238"/>
            <a:ext cx="7848600" cy="715962"/>
          </a:xfrm>
        </p:spPr>
        <p:txBody>
          <a:bodyPr/>
          <a:lstStyle/>
          <a:p>
            <a:r>
              <a:rPr 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Giới thiệu </a:t>
            </a:r>
            <a:r>
              <a:rPr lang="vi-VN" sz="2800" b="1">
                <a:solidFill>
                  <a:srgbClr val="0000FF"/>
                </a:solidFill>
                <a:cs typeface="Times New Roman" panose="02020603050405020304" pitchFamily="18" charset="0"/>
              </a:rPr>
              <a:t>bài </a:t>
            </a:r>
            <a:r>
              <a:rPr lang="vi-VN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hát</a:t>
            </a:r>
            <a:endParaRPr lang="en-US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86000"/>
            <a:ext cx="5638800" cy="2971800"/>
          </a:xfrm>
        </p:spPr>
        <p:txBody>
          <a:bodyPr/>
          <a:lstStyle/>
          <a:p>
            <a:pPr marL="0" indent="27432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vi-VN" sz="22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Bài hát </a:t>
            </a:r>
            <a:r>
              <a:rPr lang="vi-VN" sz="2200" i="1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Tiếng cồng chiêng gọi mùa lúa chín </a:t>
            </a:r>
            <a:r>
              <a:rPr lang="vi-VN" sz="22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có hình thức một đoạn, giai điệu tươi vui rộn ràng, mang đậm âm hưởng dân ca Tây Nguyên, thể hiện không khí hân hoan, náo nức ở các buôn làng khi mừng đón mùa lúa mới. </a:t>
            </a:r>
            <a:endParaRPr lang="en-US" sz="2200">
              <a:solidFill>
                <a:srgbClr val="0000FF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27432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vi-VN" sz="22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Tác giả bài hát là nhạc sĩ </a:t>
            </a:r>
            <a:r>
              <a:rPr lang="vi-VN" sz="2200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Đỗ Thanh Hiên</a:t>
            </a:r>
            <a:r>
              <a:rPr lang="vi-VN" sz="22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vi-VN" sz="2200" i="1">
              <a:solidFill>
                <a:srgbClr val="00B05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C37050-4379-694E-E68C-3816A9AF99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1524000"/>
            <a:ext cx="5999758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632256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eng cong chieng Hat mau Version 3- 1 lan">
            <a:hlinkClick r:id="" action="ppaction://media"/>
            <a:extLst>
              <a:ext uri="{FF2B5EF4-FFF2-40B4-BE49-F238E27FC236}">
                <a16:creationId xmlns:a16="http://schemas.microsoft.com/office/drawing/2014/main" xmlns="" id="{F16B5B7D-A6D1-C5BD-D0E3-DA5919E4AD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5000" y="473619"/>
            <a:ext cx="8559800" cy="63843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12192000" cy="792162"/>
          </a:xfrm>
        </p:spPr>
        <p:txBody>
          <a:bodyPr/>
          <a:lstStyle/>
          <a:p>
            <a:r>
              <a:rPr lang="vi-VN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Nghe hát mẫu</a:t>
            </a:r>
            <a:endParaRPr lang="en-US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3586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oi dong Bai hat giong truong">
            <a:hlinkClick r:id="" action="ppaction://media"/>
            <a:extLst>
              <a:ext uri="{FF2B5EF4-FFF2-40B4-BE49-F238E27FC236}">
                <a16:creationId xmlns:a16="http://schemas.microsoft.com/office/drawing/2014/main" xmlns="" id="{52A71334-8870-6F09-F8E9-4CAB302371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1094" y="151598"/>
            <a:ext cx="9649810" cy="42240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41710CE-3097-46AD-829E-6ECE837730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386" y="4375666"/>
            <a:ext cx="2967227" cy="219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3117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B0FC421D-8FBE-46E3-19FD-4D16FB9FF80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92525" y="5129344"/>
            <a:ext cx="9678751" cy="110505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857F1499-BE5B-5EF0-AEC2-FF80276C415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305900" y="3683268"/>
            <a:ext cx="8459381" cy="11526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CA7F7B3-62CA-4F11-3B8D-BB4D8820A7C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304925" y="2365352"/>
            <a:ext cx="9040487" cy="11526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4C7D100-2E44-2401-F1D7-7779305D3EB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304925" y="997013"/>
            <a:ext cx="8964276" cy="1086002"/>
          </a:xfrm>
          <a:prstGeom prst="rect">
            <a:avLst/>
          </a:prstGeom>
        </p:spPr>
      </p:pic>
      <p:sp>
        <p:nvSpPr>
          <p:cNvPr id="18" name="Left Brace 17"/>
          <p:cNvSpPr/>
          <p:nvPr/>
        </p:nvSpPr>
        <p:spPr bwMode="auto">
          <a:xfrm>
            <a:off x="838199" y="889000"/>
            <a:ext cx="727081" cy="5384800"/>
          </a:xfrm>
          <a:prstGeom prst="leftBrac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828800" y="152400"/>
            <a:ext cx="8229600" cy="685800"/>
          </a:xfrm>
        </p:spPr>
        <p:txBody>
          <a:bodyPr/>
          <a:lstStyle/>
          <a:p>
            <a:r>
              <a:rPr lang="vi-VN" sz="3200" b="1">
                <a:solidFill>
                  <a:srgbClr val="0000FF"/>
                </a:solidFill>
                <a:cs typeface="Times New Roman" panose="02020603050405020304" pitchFamily="18" charset="0"/>
              </a:rPr>
              <a:t>Học hát từng câu</a:t>
            </a:r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>
                <a:solidFill>
                  <a:srgbClr val="0000FF"/>
                </a:solidFill>
                <a:cs typeface="Times New Roman" panose="02020603050405020304" pitchFamily="18" charset="0"/>
              </a:rPr>
              <a:t>(Lời 1)</a:t>
            </a:r>
            <a:endParaRPr lang="en-US" sz="3200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Left Brace 1"/>
          <p:cNvSpPr/>
          <p:nvPr/>
        </p:nvSpPr>
        <p:spPr bwMode="auto">
          <a:xfrm>
            <a:off x="853440" y="889000"/>
            <a:ext cx="670560" cy="2616200"/>
          </a:xfrm>
          <a:prstGeom prst="leftBrace">
            <a:avLst>
              <a:gd name="adj1" fmla="val 8333"/>
              <a:gd name="adj2" fmla="val 48733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7571" y="1270000"/>
            <a:ext cx="219075" cy="4667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0908" y="2628900"/>
            <a:ext cx="219075" cy="4667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6820" y="2031402"/>
            <a:ext cx="219075" cy="466725"/>
          </a:xfrm>
          <a:prstGeom prst="rect">
            <a:avLst/>
          </a:prstGeom>
        </p:spPr>
      </p:pic>
      <p:sp>
        <p:nvSpPr>
          <p:cNvPr id="14" name="Left Brace 13"/>
          <p:cNvSpPr/>
          <p:nvPr/>
        </p:nvSpPr>
        <p:spPr bwMode="auto">
          <a:xfrm>
            <a:off x="935355" y="3657600"/>
            <a:ext cx="558165" cy="2616200"/>
          </a:xfrm>
          <a:prstGeom prst="leftBrac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2443" y="4816475"/>
            <a:ext cx="219075" cy="46672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7672" y="3445193"/>
            <a:ext cx="240983" cy="51339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4017ABD8-A34D-9059-1531-D13264AA632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1836" y="4000100"/>
            <a:ext cx="219075" cy="4667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8B991DF5-29E4-A097-DBEC-6D2FDDF4392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5173" y="5409800"/>
            <a:ext cx="219075" cy="466725"/>
          </a:xfrm>
          <a:prstGeom prst="rect">
            <a:avLst/>
          </a:prstGeom>
        </p:spPr>
      </p:pic>
      <p:pic>
        <p:nvPicPr>
          <p:cNvPr id="23" name="Cau 1">
            <a:hlinkClick r:id="" action="ppaction://media"/>
            <a:extLst>
              <a:ext uri="{FF2B5EF4-FFF2-40B4-BE49-F238E27FC236}">
                <a16:creationId xmlns:a16="http://schemas.microsoft.com/office/drawing/2014/main" xmlns="" id="{13FAD7A6-BE41-B306-E952-560F90AF0A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255054" y="1206500"/>
            <a:ext cx="406400" cy="406400"/>
          </a:xfrm>
          <a:prstGeom prst="rect">
            <a:avLst/>
          </a:prstGeom>
        </p:spPr>
      </p:pic>
      <p:pic>
        <p:nvPicPr>
          <p:cNvPr id="26" name="Cau 2">
            <a:hlinkClick r:id="" action="ppaction://media"/>
            <a:extLst>
              <a:ext uri="{FF2B5EF4-FFF2-40B4-BE49-F238E27FC236}">
                <a16:creationId xmlns:a16="http://schemas.microsoft.com/office/drawing/2014/main" xmlns="" id="{4EBEC182-F48B-A0CA-4B76-D8DD31346C8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255054" y="2659062"/>
            <a:ext cx="406400" cy="406400"/>
          </a:xfrm>
          <a:prstGeom prst="rect">
            <a:avLst/>
          </a:prstGeom>
        </p:spPr>
      </p:pic>
      <p:pic>
        <p:nvPicPr>
          <p:cNvPr id="28" name="Cau 1 + 2">
            <a:hlinkClick r:id="" action="ppaction://media"/>
            <a:extLst>
              <a:ext uri="{FF2B5EF4-FFF2-40B4-BE49-F238E27FC236}">
                <a16:creationId xmlns:a16="http://schemas.microsoft.com/office/drawing/2014/main" xmlns="" id="{B66DF284-1320-4745-8BC0-E98C97E2B48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255054" y="1945765"/>
            <a:ext cx="406400" cy="406400"/>
          </a:xfrm>
          <a:prstGeom prst="rect">
            <a:avLst/>
          </a:prstGeom>
        </p:spPr>
      </p:pic>
      <p:pic>
        <p:nvPicPr>
          <p:cNvPr id="30" name="Cau 3">
            <a:hlinkClick r:id="" action="ppaction://media"/>
            <a:extLst>
              <a:ext uri="{FF2B5EF4-FFF2-40B4-BE49-F238E27FC236}">
                <a16:creationId xmlns:a16="http://schemas.microsoft.com/office/drawing/2014/main" xmlns="" id="{04E7B7DC-F873-E927-0560-584F72D056E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255054" y="3938204"/>
            <a:ext cx="406400" cy="406400"/>
          </a:xfrm>
          <a:prstGeom prst="rect">
            <a:avLst/>
          </a:prstGeom>
        </p:spPr>
      </p:pic>
      <p:pic>
        <p:nvPicPr>
          <p:cNvPr id="32" name="Cau 4">
            <a:hlinkClick r:id="" action="ppaction://media"/>
            <a:extLst>
              <a:ext uri="{FF2B5EF4-FFF2-40B4-BE49-F238E27FC236}">
                <a16:creationId xmlns:a16="http://schemas.microsoft.com/office/drawing/2014/main" xmlns="" id="{AC0D3EF1-991B-6EF4-EF0A-5CFF14D853CD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459301" y="5346300"/>
            <a:ext cx="406400" cy="406400"/>
          </a:xfrm>
          <a:prstGeom prst="rect">
            <a:avLst/>
          </a:prstGeom>
        </p:spPr>
      </p:pic>
      <p:pic>
        <p:nvPicPr>
          <p:cNvPr id="41" name="Cau 3 + 4">
            <a:hlinkClick r:id="" action="ppaction://media"/>
            <a:extLst>
              <a:ext uri="{FF2B5EF4-FFF2-40B4-BE49-F238E27FC236}">
                <a16:creationId xmlns:a16="http://schemas.microsoft.com/office/drawing/2014/main" xmlns="" id="{A3120D51-09A4-7375-8783-7965E5132472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487950" y="4648692"/>
            <a:ext cx="406400" cy="406400"/>
          </a:xfrm>
          <a:prstGeom prst="rect">
            <a:avLst/>
          </a:prstGeom>
        </p:spPr>
      </p:pic>
      <p:pic>
        <p:nvPicPr>
          <p:cNvPr id="42" name="Loi 1">
            <a:hlinkClick r:id="" action="ppaction://media"/>
            <a:extLst>
              <a:ext uri="{FF2B5EF4-FFF2-40B4-BE49-F238E27FC236}">
                <a16:creationId xmlns:a16="http://schemas.microsoft.com/office/drawing/2014/main" xmlns="" id="{D94E61C5-5F18-A71B-575D-FC0DD2575FAA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255054" y="33148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1707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8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9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18" grpId="0" animBg="1"/>
      <p:bldP spid="2" grpId="0" animBg="1"/>
      <p:bldP spid="2" grpId="1" animBg="1"/>
      <p:bldP spid="14" grpId="0" animBg="1"/>
      <p:bldP spid="1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828800" y="152400"/>
            <a:ext cx="8229600" cy="685800"/>
          </a:xfrm>
        </p:spPr>
        <p:txBody>
          <a:bodyPr/>
          <a:lstStyle/>
          <a:p>
            <a:r>
              <a:rPr lang="vi-VN" sz="3200" b="1">
                <a:solidFill>
                  <a:srgbClr val="0000FF"/>
                </a:solidFill>
                <a:cs typeface="Times New Roman" panose="02020603050405020304" pitchFamily="18" charset="0"/>
              </a:rPr>
              <a:t>Học hát </a:t>
            </a:r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lời 2</a:t>
            </a:r>
            <a:endParaRPr lang="en-US" sz="32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0E2FF8F-E821-E325-1850-684F07E35C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6151" y="1600200"/>
            <a:ext cx="9659698" cy="4763165"/>
          </a:xfrm>
          <a:prstGeom prst="rect">
            <a:avLst/>
          </a:prstGeom>
        </p:spPr>
      </p:pic>
      <p:pic>
        <p:nvPicPr>
          <p:cNvPr id="9" name="Loi 2">
            <a:hlinkClick r:id="" action="ppaction://media"/>
            <a:extLst>
              <a:ext uri="{FF2B5EF4-FFF2-40B4-BE49-F238E27FC236}">
                <a16:creationId xmlns:a16="http://schemas.microsoft.com/office/drawing/2014/main" xmlns="" id="{5C0A6A1B-D1B7-E496-4717-E1D79B8B01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80270" y="1016000"/>
            <a:ext cx="406400" cy="40640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xmlns="" id="{A3CDF1CC-2B2A-9CE7-6624-4CCE97A98386}"/>
              </a:ext>
            </a:extLst>
          </p:cNvPr>
          <p:cNvSpPr/>
          <p:nvPr/>
        </p:nvSpPr>
        <p:spPr bwMode="auto">
          <a:xfrm>
            <a:off x="6629400" y="3276600"/>
            <a:ext cx="237744" cy="201168"/>
          </a:xfrm>
          <a:prstGeom prst="ellipse">
            <a:avLst/>
          </a:prstGeom>
          <a:noFill/>
          <a:ln w="158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6699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10339</TotalTime>
  <Words>337</Words>
  <Application>Microsoft Office PowerPoint</Application>
  <PresentationFormat>Custom</PresentationFormat>
  <Paragraphs>29</Paragraphs>
  <Slides>15</Slides>
  <Notes>0</Notes>
  <HiddenSlides>0</HiddenSlides>
  <MMClips>12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Default Design</vt:lpstr>
      <vt:lpstr>Giáo viên: Mai Thị Hồng Lan Trường: THCS Lam Hồng</vt:lpstr>
      <vt:lpstr>Chủ đề 6 ÂM THANH CAO NGUYÊN</vt:lpstr>
      <vt:lpstr>PowerPoint Presentation</vt:lpstr>
      <vt:lpstr>I. Hát bài</vt:lpstr>
      <vt:lpstr>Giới thiệu bài hát</vt:lpstr>
      <vt:lpstr>Nghe hát mẫu</vt:lpstr>
      <vt:lpstr>PowerPoint Presentation</vt:lpstr>
      <vt:lpstr>Học hát từng câu (Lời 1)</vt:lpstr>
      <vt:lpstr>Học hát lời 2</vt:lpstr>
      <vt:lpstr>Hát hoàn chỉnh cả bài</vt:lpstr>
      <vt:lpstr>PowerPoint Presentation</vt:lpstr>
      <vt:lpstr>PowerPoint Presentation</vt:lpstr>
      <vt:lpstr>PowerPoint Presentation</vt:lpstr>
      <vt:lpstr>PowerPoint Presentation</vt:lpstr>
      <vt:lpstr>Dặn dò về nhà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Admin</cp:lastModifiedBy>
  <cp:revision>347</cp:revision>
  <dcterms:created xsi:type="dcterms:W3CDTF">2006-11-06T13:45:38Z</dcterms:created>
  <dcterms:modified xsi:type="dcterms:W3CDTF">2025-03-19T01:18:59Z</dcterms:modified>
</cp:coreProperties>
</file>