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50" r:id="rId5"/>
    <p:sldId id="313" r:id="rId6"/>
    <p:sldId id="262" r:id="rId7"/>
    <p:sldId id="333" r:id="rId8"/>
    <p:sldId id="334" r:id="rId9"/>
    <p:sldId id="351" r:id="rId10"/>
    <p:sldId id="342" r:id="rId11"/>
    <p:sldId id="308" r:id="rId12"/>
    <p:sldId id="335" r:id="rId13"/>
    <p:sldId id="338" r:id="rId14"/>
    <p:sldId id="339" r:id="rId15"/>
    <p:sldId id="352" r:id="rId16"/>
    <p:sldId id="353" r:id="rId17"/>
    <p:sldId id="346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706" autoAdjust="0"/>
  </p:normalViewPr>
  <p:slideViewPr>
    <p:cSldViewPr showGuides="1">
      <p:cViewPr varScale="1">
        <p:scale>
          <a:sx n="70" d="100"/>
          <a:sy n="70" d="100"/>
        </p:scale>
        <p:origin x="-19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0"/>
      <dgm:spPr/>
    </dgm:pt>
    <dgm:pt modelId="{C7497E28-FAE4-42DA-8D9D-5B4659273D7A}" type="pres">
      <dgm:prSet presAssocID="{A55E36B4-5DBD-4D69-9E07-2ACE1B02C75C}" presName="conn" presStyleLbl="parChTrans1D2" presStyleIdx="0" presStyleCnt="1" custLinFactNeighborX="-17396" custLinFactNeighborY="-1026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0"/>
      <dgm:spPr/>
    </dgm:pt>
    <dgm:pt modelId="{99D1BCB1-BBEC-4020-AF46-9B84DFEEEB12}" type="pres">
      <dgm:prSet presAssocID="{A55E36B4-5DBD-4D69-9E07-2ACE1B02C75C}" presName="dstNode" presStyleLbl="node1" presStyleIdx="0" presStyleCnt="0"/>
      <dgm:spPr/>
    </dgm:pt>
  </dgm:ptLst>
  <dgm:cxnLst>
    <dgm:cxn modelId="{1BC4F19F-C2E5-4F93-AAD5-AEF5D8666690}" type="presOf" srcId="{A55E36B4-5DBD-4D69-9E07-2ACE1B02C75C}" destId="{287E208B-7CBA-48D9-A845-7C3BA9246006}" srcOrd="0" destOrd="0" presId="urn:microsoft.com/office/officeart/2008/layout/VerticalCurvedList"/>
    <dgm:cxn modelId="{CC46A54F-8810-4E6B-BF7F-C91BEF54ACD3}" type="presParOf" srcId="{287E208B-7CBA-48D9-A845-7C3BA9246006}" destId="{5A99791D-9E28-4B3D-8ACD-8F48A5C6199A}" srcOrd="0" destOrd="0" presId="urn:microsoft.com/office/officeart/2008/layout/VerticalCurvedList"/>
    <dgm:cxn modelId="{2408D2FF-EFEA-48BF-B292-A92AEA90A8A6}" type="presParOf" srcId="{5A99791D-9E28-4B3D-8ACD-8F48A5C6199A}" destId="{9839DEA4-81CC-40F3-A882-992AC1AF75D3}" srcOrd="0" destOrd="0" presId="urn:microsoft.com/office/officeart/2008/layout/VerticalCurvedList"/>
    <dgm:cxn modelId="{14F36BB8-69A6-4EA3-A0E1-2C5CC41AA994}" type="presParOf" srcId="{9839DEA4-81CC-40F3-A882-992AC1AF75D3}" destId="{28F6DBF1-E187-4C38-B1F1-C875CC0EEA2D}" srcOrd="0" destOrd="0" presId="urn:microsoft.com/office/officeart/2008/layout/VerticalCurvedList"/>
    <dgm:cxn modelId="{25DC368F-A462-492D-B68D-3AC689EBA2B3}" type="presParOf" srcId="{9839DEA4-81CC-40F3-A882-992AC1AF75D3}" destId="{C7497E28-FAE4-42DA-8D9D-5B4659273D7A}" srcOrd="1" destOrd="0" presId="urn:microsoft.com/office/officeart/2008/layout/VerticalCurvedList"/>
    <dgm:cxn modelId="{2723CDB1-4F54-4C5B-8735-176B676141F3}" type="presParOf" srcId="{9839DEA4-81CC-40F3-A882-992AC1AF75D3}" destId="{175AA276-58F2-4DD9-80FC-A508711E986D}" srcOrd="2" destOrd="0" presId="urn:microsoft.com/office/officeart/2008/layout/VerticalCurvedList"/>
    <dgm:cxn modelId="{5A9BA803-D615-4E56-A3D3-35FF78618B6D}" type="presParOf" srcId="{9839DEA4-81CC-40F3-A882-992AC1AF75D3}" destId="{99D1BCB1-BBEC-4020-AF46-9B84DFEEEB12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228267" cy="4690111"/>
        <a:chOff x="0" y="0"/>
        <a:chExt cx="10228267" cy="4690111"/>
      </a:xfrm>
    </dsp:grpSpPr>
    <dsp:sp modelId="{C7497E28-FAE4-42DA-8D9D-5B4659273D7A}">
      <dsp:nvSpPr>
        <dsp:cNvPr id="4" name="Block Arc 3"/>
        <dsp:cNvSpPr/>
      </dsp:nvSpPr>
      <dsp:spPr bwMode="white">
        <a:xfrm>
          <a:off x="0" y="-1649398"/>
          <a:ext cx="6339509" cy="6339509"/>
        </a:xfrm>
        <a:prstGeom prst="blockArc">
          <a:avLst>
            <a:gd name="adj1" fmla="val 18900000"/>
            <a:gd name="adj2" fmla="val 2700000"/>
            <a:gd name="adj3" fmla="val 285"/>
          </a:avLst>
        </a:pr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0" y="-1649398"/>
        <a:ext cx="6339509" cy="6339509"/>
      </dsp:txXfrm>
    </dsp:sp>
    <dsp:sp modelId="{28F6DBF1-E187-4C38-B1F1-C875CC0EEA2D}">
      <dsp:nvSpPr>
        <dsp:cNvPr id="3" name="Rectangles 2" hidden="1"/>
        <dsp:cNvSpPr/>
      </dsp:nvSpPr>
      <dsp:spPr bwMode="white">
        <a:xfrm>
          <a:off x="4634570" y="98428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4634570" y="98428"/>
        <a:ext cx="36000" cy="36000"/>
      </dsp:txXfrm>
    </dsp:sp>
    <dsp:sp modelId="{175AA276-58F2-4DD9-80FC-A508711E986D}">
      <dsp:nvSpPr>
        <dsp:cNvPr id="5" name="Rectangles 4" hidden="1"/>
        <dsp:cNvSpPr/>
      </dsp:nvSpPr>
      <dsp:spPr bwMode="white">
        <a:xfrm>
          <a:off x="5557697" y="2327056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5557697" y="2327056"/>
        <a:ext cx="36000" cy="36000"/>
      </dsp:txXfrm>
    </dsp:sp>
    <dsp:sp modelId="{99D1BCB1-BBEC-4020-AF46-9B84DFEEEB12}">
      <dsp:nvSpPr>
        <dsp:cNvPr id="6" name="Rectangles 5" hidden="1"/>
        <dsp:cNvSpPr/>
      </dsp:nvSpPr>
      <dsp:spPr bwMode="white">
        <a:xfrm>
          <a:off x="4634570" y="4555683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4634570" y="4555683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hyperlink" Target="https://www.youtube.com/watch?v=7o_PQCXGhP4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image" Target="../media/image8.png"/><Relationship Id="rId5" Type="http://schemas.openxmlformats.org/officeDocument/2006/relationships/image" Target="../media/image34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14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35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5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hyperlink" Target="https://www.youtube.com/watch?v=d9ypnum2aOI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14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13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28.png"/><Relationship Id="rId5" Type="http://schemas.openxmlformats.org/officeDocument/2006/relationships/image" Target="../media/image13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7.png"/><Relationship Id="rId14" Type="http://schemas.openxmlformats.org/officeDocument/2006/relationships/image" Target="../media/image29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14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30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image" Target="../media/image12.GIF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5712" y="-2"/>
            <a:ext cx="12337711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4" y="4343400"/>
            <a:ext cx="1232342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>
            <a:fillRect/>
          </a:stretch>
        </p:blipFill>
        <p:spPr bwMode="auto">
          <a:xfrm rot="15616060">
            <a:off x="10440998" y="196875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>
            <a:fillRect/>
          </a:stretch>
        </p:blipFill>
        <p:spPr bwMode="auto">
          <a:xfrm rot="13972696">
            <a:off x="10036272" y="-377176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>
            <a:fillRect/>
          </a:stretch>
        </p:blipFill>
        <p:spPr bwMode="auto">
          <a:xfrm>
            <a:off x="9296400" y="2056471"/>
            <a:ext cx="2261880" cy="2311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31424" y="2514601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-131424" y="2895600"/>
            <a:ext cx="12317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34000" y="26153"/>
            <a:ext cx="2514600" cy="2259847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/>
          <p:nvPr/>
        </p:nvSpPr>
        <p:spPr>
          <a:xfrm>
            <a:off x="5207078" y="0"/>
            <a:ext cx="2108122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17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5524500" y="1878006"/>
            <a:ext cx="2133600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ĐỊA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LÍ  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1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25" y="191257"/>
            <a:ext cx="1686749" cy="16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33" y="1107233"/>
            <a:ext cx="218630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7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72554" y="123431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656" y="4573482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>
            <a:off x="11201400" y="5528109"/>
            <a:ext cx="853546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 txBox="1"/>
          <p:nvPr/>
        </p:nvSpPr>
        <p:spPr>
          <a:xfrm>
            <a:off x="859170" y="1340042"/>
            <a:ext cx="7446630" cy="602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52401" y="1307230"/>
            <a:ext cx="677746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436" y="2570281"/>
            <a:ext cx="114209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link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hlinkClick r:id="rId6"/>
              </a:rPr>
              <a:t>https://www.youtube.com/watch?v=7o_PQCXGhP4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III,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6871" y="1117484"/>
            <a:ext cx="2761183" cy="1553166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381" y="8382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7" grpId="0"/>
      <p:bldP spid="3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60696" y="1120261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804" y="4517473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>
            <a:off x="11358662" y="5450491"/>
            <a:ext cx="735315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19455" y="129901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932122" y="1299019"/>
            <a:ext cx="5773478" cy="758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7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7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335" y="2296180"/>
            <a:ext cx="636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875" y="-30229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86" y="842132"/>
            <a:ext cx="5159967" cy="60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18533" y="127964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2039600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947385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5" y="133917"/>
            <a:ext cx="896124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758" y="4620957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>
            <a:off x="11383132" y="5553975"/>
            <a:ext cx="1043125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9455" y="1299019"/>
            <a:ext cx="649605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932122" y="1369141"/>
            <a:ext cx="7297478" cy="565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4256" y="1946149"/>
            <a:ext cx="108388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 có vai trò quan trọng trong sự phát triển kinh tế - xã hội.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Việc khai thác khoáng sản ở Việt Nam còn chưa hợp lí gây lãng phí, ảnh hưởng tới môi trường và sự phát triển bền vững.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Biên pháp: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Thực hiện nghiêm Luật khoáng sản của Việt Nam.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Quản lí chặt chẽ việc khai thác khoáng sản để tránh tình trạng thất thoát.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khoáng sản tiết kiệm để đảm bảo lợi ích lâu dài của đất nước.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Quản lí trữ lượng và sản lượng khai thác.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công nghệ khai thác tiên tiến để tránh làm ô nhiễm môi trường và nâng cao hiệu quả khai thác.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94191" y="132562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48" y="4901480"/>
            <a:ext cx="650979" cy="6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>
            <a:off x="11543109" y="5552459"/>
            <a:ext cx="712063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0391" y="1288743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1873518"/>
            <a:ext cx="1066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4334" y="2660571"/>
            <a:ext cx="2544424" cy="1431239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"/>
          <a:stretch>
            <a:fillRect/>
          </a:stretch>
        </p:blipFill>
        <p:spPr bwMode="auto">
          <a:xfrm>
            <a:off x="153537" y="2421088"/>
            <a:ext cx="8989191" cy="429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94191" y="132562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48" y="4901480"/>
            <a:ext cx="650979" cy="6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>
            <a:off x="11543109" y="5552459"/>
            <a:ext cx="712063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341902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790" y="41333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04800" y="1926677"/>
          <a:ext cx="11369769" cy="3435096"/>
        </p:xfrm>
        <a:graphic>
          <a:graphicData uri="http://schemas.openxmlformats.org/drawingml/2006/table">
            <a:tbl>
              <a:tblPr firstRow="1" firstCol="1" bandRow="1"/>
              <a:tblGrid>
                <a:gridCol w="2553559"/>
                <a:gridCol w="8816210"/>
              </a:tblGrid>
              <a:tr h="0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Khoáng sản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Phân bố (thuộc tỉnh nào)</a:t>
                      </a:r>
                      <a:endParaRPr lang="vi-VN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Than đá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Quảng Ninh, Sơn La, Hòa Bình,…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Sắt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Thái Nguyên, Yên Bái, Hà Giang, Hà Tĩnh, Quảng Ngãi…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A-pa-tit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Lào Cai,…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Dầu mỏ, khí tự nhiên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Thềm lục địa phía đông nam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Thiếc</a:t>
                      </a:r>
                      <a:endParaRPr lang="vi-VN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Tuyên Quang</a:t>
                      </a:r>
                      <a:endParaRPr lang="vi-VN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49534" y="1131618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13929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 flipH="1">
            <a:off x="31939" y="5500793"/>
            <a:ext cx="861874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1375952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453" y="41333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/>
          <p:nvPr/>
        </p:nvPicPr>
        <p:blipFill>
          <a:blip r:embed="rId7"/>
          <a:stretch>
            <a:fillRect/>
          </a:stretch>
        </p:blipFill>
        <p:spPr>
          <a:xfrm>
            <a:off x="847736" y="2133600"/>
            <a:ext cx="10887063" cy="2380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85737" y="1158934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224905" y="126813"/>
            <a:ext cx="2061096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4905" y="127001"/>
            <a:ext cx="2061097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1" y="126813"/>
            <a:ext cx="1981200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2438401" y="133916"/>
            <a:ext cx="9525000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2438400" y="133917"/>
            <a:ext cx="9525000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444695" y="651634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432938" y="1170432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66039" y="9095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514601" y="242858"/>
            <a:ext cx="6474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1556" y="1723697"/>
            <a:ext cx="4490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53" y="2540129"/>
            <a:ext cx="111186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VIỆT NAM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453" y="27047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764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17221" y="914400"/>
            <a:ext cx="1036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theo link </a:t>
            </a:r>
            <a:r>
              <a:rPr lang="vi-VN" sz="3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https://www.youtube.com/watch?v=d9ypnum2aOI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câu hỏi sau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Đoạn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nói về vấn đề gì?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cung cấp 1 vài thông tin về vấn đề mà đoạn video vừa đề cập đến.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764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34665" y="4687077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21113" y="3666421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811956" y="2575368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/>
          <p:nvPr/>
        </p:nvSpPr>
        <p:spPr>
          <a:xfrm>
            <a:off x="10944791" y="72029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17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ĐỊA LÍ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2586340" y="2751619"/>
            <a:ext cx="7377948" cy="78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Nam</a:t>
            </a:r>
            <a:endParaRPr lang="vi-VN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2559641" y="3709321"/>
            <a:ext cx="8108359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ặc điểm phân bố </a:t>
            </a:r>
            <a:r>
              <a:rPr lang="vi-VN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tài nguyên </a:t>
            </a:r>
            <a:r>
              <a:rPr lang="vi-VN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khoáng sản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2541706" y="4821337"/>
            <a:ext cx="8126294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Vấn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đề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2200277"/>
            <a:ext cx="9039943" cy="4048124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1913849" y="2678726"/>
            <a:ext cx="672560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844952" y="3722187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/>
          <p:nvPr/>
        </p:nvSpPr>
        <p:spPr>
          <a:xfrm>
            <a:off x="1618136" y="2743200"/>
            <a:ext cx="1125065" cy="67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5" name="Title 1"/>
          <p:cNvSpPr txBox="1"/>
          <p:nvPr/>
        </p:nvSpPr>
        <p:spPr>
          <a:xfrm>
            <a:off x="1618136" y="3691281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866274" y="4734769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/>
          <p:nvPr/>
        </p:nvSpPr>
        <p:spPr>
          <a:xfrm>
            <a:off x="1600201" y="4825412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9" name="Title 1"/>
          <p:cNvSpPr txBox="1"/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7685" y="353060"/>
            <a:ext cx="872270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 VIỆT NAM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06" y="1569147"/>
            <a:ext cx="1771461" cy="171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6" grpId="0"/>
      <p:bldP spid="27" grpId="0"/>
      <p:bldP spid="21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76200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13088" y="66204"/>
            <a:ext cx="9045409" cy="856062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902576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46" y="499491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689528" y="1260481"/>
            <a:ext cx="61684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858000" y="1143001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 flipH="1">
            <a:off x="6434140" y="554656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87303" y="1183044"/>
            <a:ext cx="52711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399" y="5198652"/>
            <a:ext cx="2761183" cy="1553166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/>
          <p:nvPr/>
        </p:nvPicPr>
        <p:blipFill>
          <a:blip r:embed="rId10"/>
          <a:stretch>
            <a:fillRect/>
          </a:stretch>
        </p:blipFill>
        <p:spPr>
          <a:xfrm>
            <a:off x="1713924" y="1863088"/>
            <a:ext cx="4713521" cy="4994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1" grpId="0"/>
      <p:bldP spid="2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21093" y="1079531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13088" y="66203"/>
            <a:ext cx="9045409" cy="854493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902576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689528" y="1260481"/>
            <a:ext cx="7235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Diagram 42"/>
          <p:cNvGraphicFramePr/>
          <p:nvPr/>
        </p:nvGraphicFramePr>
        <p:xfrm>
          <a:off x="6638133" y="1662451"/>
          <a:ext cx="10228267" cy="46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Arc 20"/>
          <p:cNvSpPr/>
          <p:nvPr/>
        </p:nvSpPr>
        <p:spPr>
          <a:xfrm>
            <a:off x="-762000" y="1863089"/>
            <a:ext cx="3352800" cy="4419600"/>
          </a:xfrm>
          <a:prstGeom prst="arc">
            <a:avLst>
              <a:gd name="adj1" fmla="val 16200000"/>
              <a:gd name="adj2" fmla="val 5225971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5" name="Group 44"/>
          <p:cNvGrpSpPr/>
          <p:nvPr/>
        </p:nvGrpSpPr>
        <p:grpSpPr>
          <a:xfrm>
            <a:off x="1784526" y="1994724"/>
            <a:ext cx="10254945" cy="1255778"/>
            <a:chOff x="518822" y="183202"/>
            <a:chExt cx="9723916" cy="1255778"/>
          </a:xfrm>
        </p:grpSpPr>
        <p:sp>
          <p:nvSpPr>
            <p:cNvPr id="46" name="Rectangle 45"/>
            <p:cNvSpPr/>
            <p:nvPr/>
          </p:nvSpPr>
          <p:spPr>
            <a:xfrm>
              <a:off x="518822" y="183202"/>
              <a:ext cx="9723916" cy="1255777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 46"/>
            <p:cNvSpPr/>
            <p:nvPr/>
          </p:nvSpPr>
          <p:spPr>
            <a:xfrm>
              <a:off x="606366" y="183203"/>
              <a:ext cx="9636372" cy="1255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4555" tIns="60960" rIns="60960" bIns="60960" numCol="1" spcCol="1270" anchor="ctr" anchorCtr="0">
              <a:noAutofit/>
            </a:bodyPr>
            <a:lstStyle/>
            <a:p>
              <a:pPr lvl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5000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quặng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solidFill>
                  <a:srgbClr val="0D30D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1069199" y="1802702"/>
            <a:ext cx="1401127" cy="1447800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Group 48"/>
          <p:cNvGrpSpPr/>
          <p:nvPr/>
        </p:nvGrpSpPr>
        <p:grpSpPr>
          <a:xfrm>
            <a:off x="2069191" y="3429000"/>
            <a:ext cx="9894208" cy="1339870"/>
            <a:chOff x="862159" y="670029"/>
            <a:chExt cx="9341367" cy="1339870"/>
          </a:xfrm>
        </p:grpSpPr>
        <p:sp>
          <p:nvSpPr>
            <p:cNvPr id="50" name="Rectangle 49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ctangle 50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3523" tIns="60960" rIns="60960" bIns="60960" numCol="1" spcCol="1270" anchor="ctr" anchorCtr="0">
              <a:noAutofit/>
            </a:bodyPr>
            <a:lstStyle/>
            <a:p>
              <a:pPr lvl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b="1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b="0" i="0" kern="1200" dirty="0" smtClean="0">
                <a:solidFill>
                  <a:srgbClr val="0D30D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653341" y="3429000"/>
            <a:ext cx="1459747" cy="14478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6" name="Group 55"/>
          <p:cNvGrpSpPr/>
          <p:nvPr/>
        </p:nvGrpSpPr>
        <p:grpSpPr>
          <a:xfrm>
            <a:off x="1261144" y="5137924"/>
            <a:ext cx="10569624" cy="1034276"/>
            <a:chOff x="1409308" y="1217608"/>
            <a:chExt cx="8818958" cy="2254893"/>
          </a:xfrm>
        </p:grpSpPr>
        <p:sp>
          <p:nvSpPr>
            <p:cNvPr id="57" name="Rectangle 56"/>
            <p:cNvSpPr/>
            <p:nvPr/>
          </p:nvSpPr>
          <p:spPr>
            <a:xfrm>
              <a:off x="1409308" y="1217608"/>
              <a:ext cx="8818958" cy="2254893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ectangle 57"/>
            <p:cNvSpPr/>
            <p:nvPr/>
          </p:nvSpPr>
          <p:spPr>
            <a:xfrm>
              <a:off x="1409308" y="1217608"/>
              <a:ext cx="8818958" cy="2254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1388" tIns="60960" rIns="60960" bIns="60960" numCol="1" spcCol="1270" anchor="ctr" anchorCtr="0">
              <a:noAutofit/>
            </a:bodyPr>
            <a:lstStyle/>
            <a:p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Oval 51"/>
          <p:cNvSpPr/>
          <p:nvPr/>
        </p:nvSpPr>
        <p:spPr>
          <a:xfrm>
            <a:off x="1098726" y="5137924"/>
            <a:ext cx="1371600" cy="1445612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9" name="Group 58"/>
          <p:cNvGrpSpPr/>
          <p:nvPr/>
        </p:nvGrpSpPr>
        <p:grpSpPr>
          <a:xfrm>
            <a:off x="2103940" y="3429000"/>
            <a:ext cx="9894208" cy="1339870"/>
            <a:chOff x="862159" y="670029"/>
            <a:chExt cx="9341367" cy="1339870"/>
          </a:xfrm>
        </p:grpSpPr>
        <p:sp>
          <p:nvSpPr>
            <p:cNvPr id="60" name="Rectangle 59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angle 60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3523" tIns="60960" rIns="60960" bIns="60960" numCol="1" spcCol="1270" anchor="ctr" anchorCtr="0">
              <a:noAutofit/>
            </a:bodyPr>
            <a:lstStyle/>
            <a:p>
              <a:pPr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lang="vi-VN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Oval 61"/>
          <p:cNvSpPr/>
          <p:nvPr/>
        </p:nvSpPr>
        <p:spPr>
          <a:xfrm>
            <a:off x="1688090" y="3429000"/>
            <a:ext cx="1459747" cy="14478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13088" y="66204"/>
            <a:ext cx="9045409" cy="856062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66204"/>
            <a:ext cx="9025761" cy="854493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3" y="498251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689528" y="1260481"/>
            <a:ext cx="5711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02946" y="1173220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 flipH="1">
            <a:off x="5643987" y="552252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 descr="Than đá được hình thành như thế nào? - Giải Đáp Việt - Tri Thức Cho Người  Việ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29078"/>
            <a:ext cx="1623126" cy="1482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0" name="Picture 39" descr="Dầu mỏ là gì? Thành phần và những ứng dụng nổi bậ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32" y="2962112"/>
            <a:ext cx="1752600" cy="16323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1" name="Picture 40" descr="Khí thiên nhiên là gì? Ứng dụng, thành phần chính của khí thiên nhiê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99" y="4799648"/>
            <a:ext cx="1623128" cy="15218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2" name="Picture 41" descr="Sắt là gì? Đặc điểm, tính chất &amp; ứng dụng kim loại sắt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04" y="1143001"/>
            <a:ext cx="1600200" cy="15010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59555" b="11830"/>
          <a:stretch>
            <a:fillRect/>
          </a:stretch>
        </p:blipFill>
        <p:spPr bwMode="auto">
          <a:xfrm>
            <a:off x="10220192" y="4876800"/>
            <a:ext cx="1901824" cy="149905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>
            <a:fillRect/>
          </a:stretch>
        </p:blipFill>
        <p:spPr bwMode="auto">
          <a:xfrm>
            <a:off x="10028586" y="2962112"/>
            <a:ext cx="2036762" cy="1619413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06" y="2971800"/>
            <a:ext cx="1621103" cy="15298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>
            <a:fillRect/>
          </a:stretch>
        </p:blipFill>
        <p:spPr bwMode="auto">
          <a:xfrm>
            <a:off x="10035804" y="1122085"/>
            <a:ext cx="1875478" cy="1431966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2" t="19455" r="29759" b="52471"/>
          <a:stretch>
            <a:fillRect/>
          </a:stretch>
        </p:blipFill>
        <p:spPr bwMode="auto">
          <a:xfrm>
            <a:off x="6493534" y="4799648"/>
            <a:ext cx="1895277" cy="1470777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716665" y="1893506"/>
            <a:ext cx="4639627" cy="2137213"/>
          </a:xfrm>
          <a:prstGeom prst="wedgeRoundRectCallout">
            <a:avLst>
              <a:gd name="adj1" fmla="val 35073"/>
              <a:gd name="adj2" fmla="val 1204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13088" y="66204"/>
            <a:ext cx="9045409" cy="856062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66204"/>
            <a:ext cx="9025761" cy="854493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3" y="498251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689528" y="1260481"/>
            <a:ext cx="5711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02946" y="1173220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 flipH="1">
            <a:off x="5643987" y="552252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0558" y="185597"/>
            <a:ext cx="683419" cy="683419"/>
          </a:xfrm>
          <a:prstGeom prst="rect">
            <a:avLst/>
          </a:prstGeom>
        </p:spPr>
      </p:pic>
      <p:pic>
        <p:nvPicPr>
          <p:cNvPr id="39" name="Picture 38" descr="Than đá được hình thành như thế nào? - Giải Đáp Việt - Tri Thức Cho Người  Việ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18" y="1021054"/>
            <a:ext cx="1623126" cy="1482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0" name="Picture 39" descr="Dầu mỏ là gì? Thành phần và những ứng dụng nổi bật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47" y="990600"/>
            <a:ext cx="1752600" cy="14897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1" name="Picture 40" descr="Khí thiên nhiên là gì? Ứng dụng, thành phần chính của khí thiên nhiê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43" y="1001465"/>
            <a:ext cx="1908603" cy="15218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2" name="Picture 41" descr="Sắt là gì? Đặc điểm, tính chất &amp; ứng dụng kim loại sắt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43" y="2847757"/>
            <a:ext cx="1600200" cy="15395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59555" b="11830"/>
          <a:stretch>
            <a:fillRect/>
          </a:stretch>
        </p:blipFill>
        <p:spPr bwMode="auto">
          <a:xfrm>
            <a:off x="10085427" y="4799648"/>
            <a:ext cx="1901824" cy="148155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>
            <a:fillRect/>
          </a:stretch>
        </p:blipFill>
        <p:spPr bwMode="auto">
          <a:xfrm>
            <a:off x="6542249" y="4799648"/>
            <a:ext cx="2036762" cy="147832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76" y="2847757"/>
            <a:ext cx="1621103" cy="15298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>
            <a:fillRect/>
          </a:stretch>
        </p:blipFill>
        <p:spPr bwMode="auto">
          <a:xfrm>
            <a:off x="8437562" y="4791492"/>
            <a:ext cx="1875478" cy="148971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2" t="19455" r="29759" b="52471"/>
          <a:stretch>
            <a:fillRect/>
          </a:stretch>
        </p:blipFill>
        <p:spPr bwMode="auto">
          <a:xfrm>
            <a:off x="9849723" y="2822809"/>
            <a:ext cx="1895277" cy="1539554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94280" y="2474246"/>
            <a:ext cx="279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64998" y="4387310"/>
            <a:ext cx="244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62220" y="6291204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940" y="2090148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 nước ta phong phú và đa dạng. Cả nước phát hiện trên 5000 mỏ và điểm quặng với 60 loại khoáng sản khác nhau.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 nước ta có trữ lượng vừa và nhỏ. Một số loại khoáng sản có trữ lượng lớn như: Than đá, dầu mỏ, khí đốt,…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Sự hình thành khoáng sản ở nước ta gắn với sự hình thành và phát triển của tự nhiên.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16669" y="1130395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939" y="52392"/>
            <a:ext cx="12160061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972621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5" y="133917"/>
            <a:ext cx="901377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988523" y="1173220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82" y="5244896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 flipH="1">
            <a:off x="6705599" y="5834304"/>
            <a:ext cx="758505" cy="10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/>
          <p:cNvSpPr txBox="1"/>
          <p:nvPr/>
        </p:nvSpPr>
        <p:spPr>
          <a:xfrm>
            <a:off x="859170" y="1299019"/>
            <a:ext cx="637983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 phân bố </a:t>
            </a:r>
            <a:r>
              <a:rPr lang="vi-VN" sz="2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khoáng sản</a:t>
            </a:r>
            <a:endParaRPr lang="en-US" sz="2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40435" y="130723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7825" y="1173220"/>
            <a:ext cx="5001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2400" b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Nhiệm </a:t>
            </a:r>
            <a:r>
              <a:rPr lang="de-DE" sz="2400" b="1" dirty="0" smtClean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vụ cặp đôi 5 </a:t>
            </a:r>
            <a:r>
              <a:rPr lang="de-DE" sz="2400" b="1" dirty="0" smtClean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phút_Đọc </a:t>
            </a:r>
            <a:r>
              <a:rPr lang="de-DE" sz="2400" b="1" dirty="0" smtClean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thông tin mục </a:t>
            </a:r>
            <a:r>
              <a:rPr lang="de-DE" sz="2400" b="1" dirty="0" smtClean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II </a:t>
            </a:r>
            <a:r>
              <a:rPr lang="de-DE" sz="2400" b="1" dirty="0" smtClean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và quan sát </a:t>
            </a:r>
            <a:r>
              <a:rPr lang="de-DE" sz="2400" b="1" dirty="0" smtClean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lược đồ hình 4.1, hãy:</a:t>
            </a:r>
            <a:endParaRPr lang="de-DE" sz="2400" b="1" dirty="0" smtClean="0">
              <a:solidFill>
                <a:srgbClr val="0070C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1.Trình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đặc điểm phân bố khoáng sản ở Việt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de-DE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(chỉ trên bản đồ)</a:t>
            </a:r>
            <a:endParaRPr lang="vi-VN" sz="2400" dirty="0">
              <a:solidFill>
                <a:srgbClr val="7030A0"/>
              </a:solidFill>
            </a:endParaRPr>
          </a:p>
          <a:p>
            <a:pPr lvl="0"/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2.Giải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nguyên nhân của sự phân bố 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399" y="5198652"/>
            <a:ext cx="2761183" cy="15531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05134" y="3850876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9639" y="4367655"/>
            <a:ext cx="494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33375" y="5221104"/>
            <a:ext cx="494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03" y="1816197"/>
            <a:ext cx="4713288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1" grpId="0"/>
      <p:bldP spid="42" grpId="0" animBg="1"/>
      <p:bldP spid="16" grpId="0"/>
      <p:bldP spid="17" grpId="0"/>
      <p:bldP spid="40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>
            <a:fillRect/>
          </a:stretch>
        </p:blipFill>
        <p:spPr bwMode="auto">
          <a:xfrm>
            <a:off x="136772" y="1150967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939" y="52392"/>
            <a:ext cx="12160061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>
            <a:fillRect/>
          </a:stretch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>
            <a:fillRect/>
          </a:stretch>
        </p:blipFill>
        <p:spPr bwMode="auto">
          <a:xfrm flipV="1">
            <a:off x="3146591" y="133916"/>
            <a:ext cx="8999915" cy="786780"/>
          </a:xfrm>
          <a:prstGeom prst="roundRect">
            <a:avLst>
              <a:gd name="adj" fmla="val 279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5" y="133917"/>
            <a:ext cx="901377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31" y="4486491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>
            <a:fillRect/>
          </a:stretch>
        </p:blipFill>
        <p:spPr bwMode="auto">
          <a:xfrm>
            <a:off x="11141579" y="5466746"/>
            <a:ext cx="1050421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/>
          <p:cNvSpPr txBox="1"/>
          <p:nvPr/>
        </p:nvSpPr>
        <p:spPr>
          <a:xfrm>
            <a:off x="859170" y="1340043"/>
            <a:ext cx="737043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 phân bố </a:t>
            </a:r>
            <a:r>
              <a:rPr lang="vi-VN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khoáng 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40435" y="130723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0147" y="1942651"/>
            <a:ext cx="108366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đá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bố chủ yếu ở vùng Đông Bắc, nhiều nhất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Quảng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Ninh.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nâu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bố nhiều ở đồng bằng sông Hồng.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Dầu mỏ, khí đốt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bố nhiều ở thềm lục địa phía đông nam.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bố nhiều ở vùng Tây Nguyên.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A-pa-tit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bố nhiều ở tỉnh Lào Cai.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 vôi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ở vùng núi phía bắc và vùng Bắc Trung Bộ.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3977</Words>
  <Application>WPS Presentation</Application>
  <PresentationFormat>Custom</PresentationFormat>
  <Paragraphs>215</Paragraphs>
  <Slides>16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Cambria</vt:lpstr>
      <vt:lpstr>Times New Roman</vt:lpstr>
      <vt:lpstr>Times New Roman</vt:lpstr>
      <vt:lpstr>Calibri</vt:lpstr>
      <vt:lpstr>Microsoft YaHei</vt:lpstr>
      <vt:lpstr>Arial Unicode MS</vt:lpstr>
      <vt:lpstr>Office Theme</vt:lpstr>
      <vt:lpstr>CHÀO MỪNG CÁC EM HỌC SINH LỚP 8 TRƯỜNG THCS LÊ QUÝ ĐÔN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ASUS</cp:lastModifiedBy>
  <cp:revision>231</cp:revision>
  <dcterms:created xsi:type="dcterms:W3CDTF">2016-02-15T14:28:00Z</dcterms:created>
  <dcterms:modified xsi:type="dcterms:W3CDTF">2025-03-21T00:58:49Z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88CC3077D6024154B3AD367F7ED19095_12</vt:lpwstr>
  </property>
  <property fmtid="{D5CDD505-2E9C-101B-9397-08002B2CF9AE}" pid="3" name="KSOProductBuildVer">
    <vt:lpwstr>1033-12.2.0.20326</vt:lpwstr>
  </property>
</Properties>
</file>