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2" r:id="rId3"/>
    <p:sldMasterId id="2147483729" r:id="rId4"/>
    <p:sldMasterId id="2147483747" r:id="rId5"/>
    <p:sldMasterId id="2147483760" r:id="rId6"/>
    <p:sldMasterId id="2147483766" r:id="rId7"/>
  </p:sldMasterIdLst>
  <p:notesMasterIdLst>
    <p:notesMasterId r:id="rId27"/>
  </p:notesMasterIdLst>
  <p:sldIdLst>
    <p:sldId id="284" r:id="rId8"/>
    <p:sldId id="285" r:id="rId9"/>
    <p:sldId id="288" r:id="rId10"/>
    <p:sldId id="290" r:id="rId11"/>
    <p:sldId id="293" r:id="rId12"/>
    <p:sldId id="292" r:id="rId13"/>
    <p:sldId id="294" r:id="rId14"/>
    <p:sldId id="309" r:id="rId15"/>
    <p:sldId id="301" r:id="rId16"/>
    <p:sldId id="295" r:id="rId17"/>
    <p:sldId id="302" r:id="rId18"/>
    <p:sldId id="303" r:id="rId19"/>
    <p:sldId id="305" r:id="rId20"/>
    <p:sldId id="304" r:id="rId21"/>
    <p:sldId id="291" r:id="rId22"/>
    <p:sldId id="310" r:id="rId23"/>
    <p:sldId id="306" r:id="rId24"/>
    <p:sldId id="307" r:id="rId25"/>
    <p:sldId id="30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C2617-E3A4-486B-9AB2-4C145FFE2583}" type="datetimeFigureOut">
              <a:rPr lang="en-US" smtClean="0"/>
              <a:t>3/18/2025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56D81-1856-4EF2-B1C6-3CB9105EA6D6}" type="slidenum">
              <a:rPr lang="en-US" smtClean="0"/>
              <a:t>‹#›</a:t>
            </a:fld>
            <a:endParaRPr lang="en-US"/>
          </a:p>
        </p:txBody>
      </p:sp>
    </p:spTree>
    <p:extLst>
      <p:ext uri="{BB962C8B-B14F-4D97-AF65-F5344CB8AC3E}">
        <p14:creationId xmlns:p14="http://schemas.microsoft.com/office/powerpoint/2010/main" val="280021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22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09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CD3EAC-2CF8-4190-AC21-DB13166B26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409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D059FF-4DD2-4023-9D66-46C74220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0442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B41F34-9C86-4525-BFF5-2DD4A408E8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745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BDC2F0-FBC9-47D5-8BA8-F1C13AF233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1362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730D008-A6C0-479B-9278-6844159C73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3000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F03788D-AECA-4700-A864-0B2B553B37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17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F17D71F-21FB-4D02-8F47-F5843218F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7138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FC510A-27DF-402B-9CA4-F3740006F0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248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32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54D4F32-08AF-4B30-A7EC-2C71428944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5014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6BE865-0BE2-4BD8-B552-9ED7025D99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221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017B5-418D-4F47-9EBD-3FD18C6193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030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D3E8C3C-B864-4185-AB75-A20B121CDC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211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403197"/>
      </p:ext>
    </p:extLst>
  </p:cSld>
  <p:clrMapOvr>
    <a:masterClrMapping/>
  </p:clrMapOvr>
  <p:transition spd="slow" advTm="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2458154522"/>
      </p:ext>
    </p:extLst>
  </p:cSld>
  <p:clrMapOvr>
    <a:masterClrMapping/>
  </p:clrMapOvr>
  <p:transition spd="slow"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2329358081"/>
      </p:ext>
    </p:extLst>
  </p:cSld>
  <p:clrMapOvr>
    <a:masterClrMapping/>
  </p:clrMapOvr>
  <p:transition spd="slow" advTm="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2025/3/18</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1460614"/>
      </p:ext>
    </p:extLst>
  </p:cSld>
  <p:clrMapOvr>
    <a:masterClrMapping/>
  </p:clrMapOvr>
  <p:transition spd="slow" advTm="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2025/3/18</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52003464"/>
      </p:ext>
    </p:extLst>
  </p:cSld>
  <p:clrMapOvr>
    <a:masterClrMapping/>
  </p:clrMapOvr>
  <p:transition spd="slow" advTm="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srgbClr val="000000">
                    <a:tint val="75000"/>
                  </a:srgbClr>
                </a:solidFill>
              </a:rPr>
              <a:pPr/>
              <a:t>3/18/2025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9425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083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25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239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380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5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965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557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279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246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59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41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052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783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716868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2912700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3590709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3/18/2025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1725864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3/18/2025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2421146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3/18/2025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2431388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3/18/2025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721446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3/18/2025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20587606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3/18/2025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306005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19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84978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2112187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2827814528"/>
      </p:ext>
    </p:extLst>
  </p:cSld>
  <p:clrMapOvr>
    <a:masterClrMapping/>
  </p:clrMapOvr>
  <p:transition spd="slow" advTm="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11897"/>
      </p:ext>
    </p:extLst>
  </p:cSld>
  <p:clrMapOvr>
    <a:masterClrMapping/>
  </p:clrMapOvr>
  <p:transition spd="slow" advTm="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1769605086"/>
      </p:ext>
    </p:extLst>
  </p:cSld>
  <p:clrMapOvr>
    <a:masterClrMapping/>
  </p:clrMapOvr>
  <p:transition spd="slow" advTm="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3870198984"/>
      </p:ext>
    </p:extLst>
  </p:cSld>
  <p:clrMapOvr>
    <a:masterClrMapping/>
  </p:clrMapOvr>
  <p:transition spd="slow" advTm="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2025/3/18</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57448988"/>
      </p:ext>
    </p:extLst>
  </p:cSld>
  <p:clrMapOvr>
    <a:masterClrMapping/>
  </p:clrMapOvr>
  <p:transition spd="slow" advTm="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2025/3/18</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14900126"/>
      </p:ext>
    </p:extLst>
  </p:cSld>
  <p:clrMapOvr>
    <a:masterClrMapping/>
  </p:clrMapOvr>
  <p:transition spd="slow" advTm="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458531"/>
      </p:ext>
    </p:extLst>
  </p:cSld>
  <p:clrMapOvr>
    <a:masterClrMapping/>
  </p:clrMapOvr>
  <p:transition spd="slow" advTm="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639205268"/>
      </p:ext>
    </p:extLst>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970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4214878192"/>
      </p:ext>
    </p:extLst>
  </p:cSld>
  <p:clrMapOvr>
    <a:masterClrMapping/>
  </p:clrMapOvr>
  <p:transition spd="slow" advTm="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2025/3/18</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32934548"/>
      </p:ext>
    </p:extLst>
  </p:cSld>
  <p:clrMapOvr>
    <a:masterClrMapping/>
  </p:clrMapOvr>
  <p:transition spd="slow" advTm="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2025/3/18</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21692166"/>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9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35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60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5.xml"/><Relationship Id="rId7" Type="http://schemas.openxmlformats.org/officeDocument/2006/relationships/image" Target="../media/image1.jp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6.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image" Target="../media/image1.jp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7.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8873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pPr>
            <a:fld id="{4E3D52EC-76AA-473C-A1D4-B29458A18F0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819270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2025/3/18</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9"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9461420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74505F-0C82-4D6D-B004-FC5C444DBA51}"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3561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54672013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2025/3/18</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274131974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2025/3/18</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14133745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7.jpg"/><Relationship Id="rId1" Type="http://schemas.openxmlformats.org/officeDocument/2006/relationships/slideLayout" Target="../slideLayouts/slideLayout25.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54.xml"/><Relationship Id="rId5" Type="http://schemas.openxmlformats.org/officeDocument/2006/relationships/image" Target="../media/image6.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 Id="rId6" Type="http://schemas.openxmlformats.org/officeDocument/2006/relationships/image" Target="../media/image6.jpe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anhdepbonphuong.com/13-khung-hinh-dep-da-dang-va-phong-phu/" TargetMode="External"/><Relationship Id="rId2" Type="http://schemas.openxmlformats.org/officeDocument/2006/relationships/image" Target="../media/image28.jpg"/><Relationship Id="rId1" Type="http://schemas.openxmlformats.org/officeDocument/2006/relationships/slideLayout" Target="../slideLayouts/slideLayout59.xml"/><Relationship Id="rId5" Type="http://schemas.openxmlformats.org/officeDocument/2006/relationships/hyperlink" Target="http://downloadphanmem2015.blogspot.com/2014/12/200-khung-anh-nen-ep-cho-be-yeu-tai.html" TargetMode="Externa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paintcorner.net/hoa-van-trang-tri-duong-vien-bao-tuong/" TargetMode="External"/><Relationship Id="rId2" Type="http://schemas.openxmlformats.org/officeDocument/2006/relationships/image" Target="../media/image23.jpg"/><Relationship Id="rId1" Type="http://schemas.openxmlformats.org/officeDocument/2006/relationships/slideLayout" Target="../slideLayouts/slideLayout42.xml"/><Relationship Id="rId5" Type="http://schemas.openxmlformats.org/officeDocument/2006/relationships/image" Target="../media/image6.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3671328" y="2917148"/>
            <a:ext cx="2492349" cy="519439"/>
          </a:xfrm>
          <a:prstGeom prst="rect">
            <a:avLst/>
          </a:prstGeom>
          <a:noFill/>
          <a:effectLst>
            <a:innerShdw blurRad="63500" dist="50800" dir="2700000">
              <a:prstClr val="black">
                <a:alpha val="50000"/>
              </a:prstClr>
            </a:innerShdw>
          </a:effectLst>
          <a:scene3d>
            <a:camera prst="orthographicFront"/>
            <a:lightRig rig="soft" dir="t">
              <a:rot lat="0" lon="0" rev="15600000"/>
            </a:lightRig>
          </a:scene3d>
          <a:sp3d>
            <a:bevelT w="82550" h="82550"/>
          </a:sp3d>
        </p:spPr>
        <p:txBody>
          <a:bodyPr wrap="none" lIns="51435" tIns="25718" rIns="51435" bIns="25718">
            <a:spAutoFit/>
            <a:sp3d extrusionH="57150" prstMaterial="softEdge">
              <a:bevelT w="25400" h="38100"/>
            </a:sp3d>
          </a:bodyPr>
          <a:lstStyle/>
          <a:p>
            <a:pPr algn="ctr"/>
            <a:r>
              <a:rPr lang="en-US" sz="3038" b="1" dirty="0">
                <a:ln/>
                <a:solidFill>
                  <a:prstClr val="white"/>
                </a:solidFill>
                <a:latin typeface="Tahoma" panose="020B0604030504040204" pitchFamily="34" charset="0"/>
                <a:cs typeface="Tahoma" panose="020B0604030504040204" pitchFamily="34" charset="0"/>
              </a:rPr>
              <a:t>KHỞI ĐỘNG</a:t>
            </a:r>
          </a:p>
        </p:txBody>
      </p:sp>
      <p:pic>
        <p:nvPicPr>
          <p:cNvPr id="4" name="Picture 3" descr="D:\NĂM HỌC 2021-2022\TỔNG HỢP\tải xuố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902794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500" autoRev="1" fill="hold">
                                          <p:stCondLst>
                                            <p:cond delay="0"/>
                                          </p:stCondLst>
                                        </p:cTn>
                                        <p:tgtEl>
                                          <p:spTgt spid="16"/>
                                        </p:tgtEl>
                                        <p:attrNameLst>
                                          <p:attrName>ppt_w</p:attrName>
                                        </p:attrNameLst>
                                      </p:cBhvr>
                                    </p:anim>
                                    <p:anim by="(#ppt_w*0.50)" calcmode="lin" valueType="num">
                                      <p:cBhvr>
                                        <p:cTn id="8" dur="500" decel="50000" autoRev="1" fill="hold">
                                          <p:stCondLst>
                                            <p:cond delay="0"/>
                                          </p:stCondLst>
                                        </p:cTn>
                                        <p:tgtEl>
                                          <p:spTgt spid="16"/>
                                        </p:tgtEl>
                                        <p:attrNameLst>
                                          <p:attrName>ppt_x</p:attrName>
                                        </p:attrNameLst>
                                      </p:cBhvr>
                                    </p:anim>
                                    <p:anim from="(-#ppt_h/2)" to="(#ppt_y)" calcmode="lin" valueType="num">
                                      <p:cBhvr>
                                        <p:cTn id="9" dur="1000" fill="hold">
                                          <p:stCondLst>
                                            <p:cond delay="0"/>
                                          </p:stCondLst>
                                        </p:cTn>
                                        <p:tgtEl>
                                          <p:spTgt spid="16"/>
                                        </p:tgtEl>
                                        <p:attrNameLst>
                                          <p:attrName>ppt_y</p:attrName>
                                        </p:attrNameLst>
                                      </p:cBhvr>
                                    </p:anim>
                                    <p:animRot by="21600000">
                                      <p:cBhvr>
                                        <p:cTn id="10"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800600" y="698480"/>
            <a:ext cx="3733800" cy="3416320"/>
          </a:xfrm>
          <a:prstGeom prst="rect">
            <a:avLst/>
          </a:prstGeom>
          <a:noFill/>
        </p:spPr>
        <p:txBody>
          <a:bodyPr wrap="square" rtlCol="0">
            <a:spAutoFit/>
          </a:bodyPr>
          <a:lstStyle/>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Nét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chính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về</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kinh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tế</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của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nhà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nước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Chăm</a:t>
            </a:r>
            <a:r>
              <a:rPr lang="en-US" dirty="0">
                <a:solidFill>
                  <a:srgbClr val="00B0F0"/>
                </a:solidFill>
                <a:latin typeface="Arial" panose="020B0604020202020204" pitchFamily="34" charset="0"/>
                <a:cs typeface="Arial" panose="020B0604020202020204" pitchFamily="34" charset="0"/>
              </a:rPr>
              <a:t> - Pa:</a:t>
            </a:r>
          </a:p>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Sản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xuất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nông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nghiệp</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trồng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lúa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nước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hoạt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động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kinh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tế</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chủ</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yếu</a:t>
            </a:r>
            <a:r>
              <a:rPr lang="en-US" dirty="0">
                <a:solidFill>
                  <a:srgbClr val="00B0F0"/>
                </a:solidFill>
                <a:latin typeface="Arial" panose="020B0604020202020204" pitchFamily="34" charset="0"/>
                <a:cs typeface="Arial" panose="020B0604020202020204" pitchFamily="34" charset="0"/>
              </a:rPr>
              <a:t>.</a:t>
            </a:r>
          </a:p>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Các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nghề</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gốm</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đóng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thuyền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khai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thác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lâm</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sản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đánh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bắt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cá</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rất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phát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triển</a:t>
            </a:r>
            <a:r>
              <a:rPr lang="en-US" dirty="0">
                <a:solidFill>
                  <a:srgbClr val="00B0F0"/>
                </a:solidFill>
                <a:latin typeface="Arial" panose="020B0604020202020204" pitchFamily="34" charset="0"/>
                <a:cs typeface="Arial" panose="020B0604020202020204" pitchFamily="34" charset="0"/>
              </a:rPr>
              <a:t>.</a:t>
            </a:r>
          </a:p>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a:t>
            </a:r>
            <a:r>
              <a:rPr lang="en-US" dirty="0" err="1" smtClean="0">
                <a:solidFill>
                  <a:srgbClr val="00B0F0"/>
                </a:solidFill>
                <a:latin typeface="Arial" panose="020B0604020202020204" pitchFamily="34" charset="0"/>
                <a:cs typeface="Arial" panose="020B0604020202020204" pitchFamily="34" charset="0"/>
              </a:rPr>
              <a:t>ương</a:t>
            </a:r>
            <a:r>
              <a:rPr lang="en-US" dirty="0" smtClean="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quốc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Chăm</a:t>
            </a:r>
            <a:r>
              <a:rPr lang="en-US" dirty="0">
                <a:solidFill>
                  <a:srgbClr val="00B0F0"/>
                </a:solidFill>
                <a:latin typeface="Arial" panose="020B0604020202020204" pitchFamily="34" charset="0"/>
                <a:cs typeface="Arial" panose="020B0604020202020204" pitchFamily="34" charset="0"/>
              </a:rPr>
              <a:t> - Pa </a:t>
            </a:r>
            <a:r>
              <a:rPr lang="en-US" dirty="0" err="1">
                <a:solidFill>
                  <a:srgbClr val="00B0F0"/>
                </a:solidFill>
                <a:latin typeface="Arial" panose="020B0604020202020204" pitchFamily="34" charset="0"/>
                <a:cs typeface="Arial" panose="020B0604020202020204" pitchFamily="34" charset="0"/>
              </a:rPr>
              <a:t>trở</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thành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cầu</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nối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trao</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đổi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buôn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bán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thường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xuyên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với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thương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nhân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các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nước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Trung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Quốc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Ấn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Độ</a:t>
            </a:r>
            <a:r>
              <a:rPr lang="en-US" dirty="0">
                <a:solidFill>
                  <a:srgbClr val="00B0F0"/>
                </a:solidFill>
                <a:latin typeface="Arial" panose="020B0604020202020204" pitchFamily="34" charset="0"/>
                <a:cs typeface="Arial" panose="020B0604020202020204" pitchFamily="34" charset="0"/>
              </a:rPr>
              <a:t>, Ả-</a:t>
            </a:r>
            <a:r>
              <a:rPr lang="en-US" dirty="0" err="1">
                <a:solidFill>
                  <a:srgbClr val="00B0F0"/>
                </a:solidFill>
                <a:latin typeface="Arial" panose="020B0604020202020204" pitchFamily="34" charset="0"/>
                <a:cs typeface="Arial" panose="020B0604020202020204" pitchFamily="34" charset="0"/>
              </a:rPr>
              <a:t>rập</a:t>
            </a:r>
            <a:r>
              <a:rPr lang="en-US" dirty="0">
                <a:solidFill>
                  <a:srgbClr val="00B0F0"/>
                </a:solidFill>
                <a:latin typeface="Arial" panose="020B0604020202020204" pitchFamily="34" charset="0"/>
                <a:cs typeface="Arial" panose="020B0604020202020204" pitchFamily="34" charset="0"/>
              </a:rPr>
              <a:t>.</a:t>
            </a:r>
          </a:p>
        </p:txBody>
      </p:sp>
      <p:sp>
        <p:nvSpPr>
          <p:cNvPr id="4" name="TextBox 3"/>
          <p:cNvSpPr txBox="1"/>
          <p:nvPr/>
        </p:nvSpPr>
        <p:spPr>
          <a:xfrm>
            <a:off x="4724400" y="4038600"/>
            <a:ext cx="3962400" cy="1015663"/>
          </a:xfrm>
          <a:prstGeom prst="rect">
            <a:avLst/>
          </a:prstGeom>
          <a:noFill/>
        </p:spPr>
        <p:txBody>
          <a:bodyPr wrap="square" rtlCol="0">
            <a:spAutoFit/>
          </a:bodyPr>
          <a:lstStyle/>
          <a:p>
            <a:pPr algn="just"/>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Xã</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hội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gồm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nhiều</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tầng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lớp</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Tăng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lữ</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Quý</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tộc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Nông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dân-Dân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tự</a:t>
            </a:r>
            <a:r>
              <a:rPr lang="en-US" sz="2000" dirty="0">
                <a:solidFill>
                  <a:srgbClr val="FF0000"/>
                </a:solidFill>
                <a:latin typeface="Arial" panose="020B0604020202020204" pitchFamily="34" charset="0"/>
                <a:cs typeface="Arial" panose="020B0604020202020204" pitchFamily="34" charset="0"/>
              </a:rPr>
              <a:t> do- </a:t>
            </a:r>
            <a:r>
              <a:rPr lang="en-US" sz="2000" dirty="0" err="1">
                <a:solidFill>
                  <a:srgbClr val="FF0000"/>
                </a:solidFill>
                <a:latin typeface="Arial" panose="020B0604020202020204" pitchFamily="34" charset="0"/>
                <a:cs typeface="Arial" panose="020B0604020202020204" pitchFamily="34" charset="0"/>
              </a:rPr>
              <a:t>Bộ</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phận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nhỏ</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là</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nô</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lệ</a:t>
            </a:r>
            <a:r>
              <a:rPr lang="en-US" sz="2000" dirty="0">
                <a:solidFill>
                  <a:srgbClr val="FF0000"/>
                </a:solidFill>
                <a:latin typeface="Arial" panose="020B0604020202020204" pitchFamily="34" charset="0"/>
                <a:cs typeface="Arial" panose="020B0604020202020204" pitchFamily="34" charset="0"/>
              </a:rPr>
              <a:t>.</a:t>
            </a:r>
            <a:endParaRPr lang="en-US" sz="2000" dirty="0" smtClean="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390033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92D050"/>
                </a:solidFill>
                <a:latin typeface="Arial" panose="020B0604020202020204" pitchFamily="34" charset="0"/>
                <a:cs typeface="Arial" panose="020B0604020202020204" pitchFamily="34" charset="0"/>
              </a:rPr>
              <a:t>3. </a:t>
            </a:r>
            <a:r>
              <a:rPr lang="nl-NL" sz="2800" b="1" dirty="0">
                <a:solidFill>
                  <a:srgbClr val="92D050"/>
                </a:solidFill>
              </a:rPr>
              <a:t>Một số thành tựu văn hoá tiêu </a:t>
            </a:r>
            <a:r>
              <a:rPr lang="nl-NL" sz="2800" b="1" dirty="0" smtClean="0">
                <a:solidFill>
                  <a:srgbClr val="92D050"/>
                </a:solidFill>
              </a:rPr>
              <a:t>biểu</a:t>
            </a:r>
            <a:endParaRPr lang="en-US" sz="2800" dirty="0">
              <a:solidFill>
                <a:srgbClr val="92D05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685800"/>
            <a:ext cx="3733801" cy="4800600"/>
          </a:xfrm>
          <a:prstGeom prst="rect">
            <a:avLst/>
          </a:prstGeom>
        </p:spPr>
      </p:pic>
    </p:spTree>
    <p:extLst>
      <p:ext uri="{BB962C8B-B14F-4D97-AF65-F5344CB8AC3E}">
        <p14:creationId xmlns:p14="http://schemas.microsoft.com/office/powerpoint/2010/main" val="1841901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4572000"/>
            <a:ext cx="1949598" cy="1657158"/>
          </a:xfrm>
          <a:prstGeom prst="rect">
            <a:avLst/>
          </a:prstGeom>
        </p:spPr>
      </p:pic>
      <p:grpSp>
        <p:nvGrpSpPr>
          <p:cNvPr id="8" name="Group 7"/>
          <p:cNvGrpSpPr/>
          <p:nvPr/>
        </p:nvGrpSpPr>
        <p:grpSpPr>
          <a:xfrm>
            <a:off x="3200400" y="147531"/>
            <a:ext cx="2959926" cy="766773"/>
            <a:chOff x="3370370" y="229653"/>
            <a:chExt cx="2959926" cy="766773"/>
          </a:xfrm>
          <a:scene3d>
            <a:camera prst="orthographicFront"/>
            <a:lightRig rig="threePt" dir="t">
              <a:rot lat="0" lon="0" rev="7500000"/>
            </a:lightRig>
          </a:scene3d>
        </p:grpSpPr>
        <p:sp>
          <p:nvSpPr>
            <p:cNvPr id="9" name="Rounded Rectangle 8"/>
            <p:cNvSpPr/>
            <p:nvPr/>
          </p:nvSpPr>
          <p:spPr>
            <a:xfrm>
              <a:off x="3370370" y="229653"/>
              <a:ext cx="2959926" cy="766773"/>
            </a:xfrm>
            <a:prstGeom prst="roundRect">
              <a:avLst>
                <a:gd name="adj" fmla="val 10000"/>
              </a:avLst>
            </a:prstGeom>
            <a:solidFill>
              <a:srgbClr val="FFFFFF">
                <a:alpha val="90000"/>
                <a:hueOff val="0"/>
                <a:satOff val="0"/>
                <a:lumOff val="0"/>
                <a:alphaOff val="0"/>
              </a:srgbClr>
            </a:solidFill>
            <a:ln w="9525" cap="flat" cmpd="sng" algn="ctr">
              <a:solidFill>
                <a:srgbClr val="F6E068">
                  <a:hueOff val="0"/>
                  <a:satOff val="0"/>
                  <a:lumOff val="0"/>
                  <a:alphaOff val="0"/>
                  <a:shade val="95000"/>
                  <a:satMod val="105000"/>
                </a:srgbClr>
              </a:solidFill>
              <a:prstDash val="solid"/>
            </a:ln>
            <a:effectLst>
              <a:outerShdw blurRad="40000" dist="23000" dir="5400000" rotWithShape="0">
                <a:srgbClr val="000000">
                  <a:alpha val="35000"/>
                </a:srgbClr>
              </a:outerShdw>
            </a:effectLst>
            <a:sp3d z="152400" extrusionH="63500" prstMaterial="dkEdge">
              <a:bevelT w="125400" h="36350" prst="relaxedInset"/>
              <a:contourClr>
                <a:srgbClr val="FFFFFF"/>
              </a:contourClr>
            </a:sp3d>
          </p:spPr>
        </p:sp>
        <p:sp>
          <p:nvSpPr>
            <p:cNvPr id="10" name="Rounded Rectangle 4"/>
            <p:cNvSpPr/>
            <p:nvPr/>
          </p:nvSpPr>
          <p:spPr>
            <a:xfrm>
              <a:off x="3392828" y="252111"/>
              <a:ext cx="2915010" cy="721857"/>
            </a:xfrm>
            <a:prstGeom prst="rect">
              <a:avLst/>
            </a:prstGeom>
            <a:noFill/>
            <a:ln>
              <a:noFill/>
            </a:ln>
            <a:effectLst/>
            <a:sp3d z="152400"/>
          </p:spPr>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11" name="Ribbon: Tilted Up 5">
            <a:extLst>
              <a:ext uri="{FF2B5EF4-FFF2-40B4-BE49-F238E27FC236}">
                <a16:creationId xmlns:a16="http://schemas.microsoft.com/office/drawing/2014/main" xmlns="" id="{B24580CB-6B21-44FA-ACD8-715A373D6D62}"/>
              </a:ext>
            </a:extLst>
          </p:cNvPr>
          <p:cNvSpPr/>
          <p:nvPr/>
        </p:nvSpPr>
        <p:spPr>
          <a:xfrm>
            <a:off x="0" y="228600"/>
            <a:ext cx="2448272" cy="1152128"/>
          </a:xfrm>
          <a:prstGeom prst="ribbon2">
            <a:avLst/>
          </a:prstGeom>
          <a:solidFill>
            <a:srgbClr val="FFFFFF"/>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2800" kern="0" dirty="0" err="1" smtClean="0">
                <a:solidFill>
                  <a:srgbClr val="FF0000"/>
                </a:solidFill>
                <a:latin typeface="Times New Roman" panose="02020603050405020304" pitchFamily="18" charset="0"/>
                <a:cs typeface="Times New Roman" panose="02020603050405020304" pitchFamily="18" charset="0"/>
              </a:rPr>
              <a:t>Phiếu</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bài</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tập</a:t>
            </a:r>
            <a:endParaRPr lang="en-US" sz="2800" kern="0"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5800" y="1600200"/>
            <a:ext cx="7162800" cy="830997"/>
          </a:xfrm>
          <a:prstGeom prst="rect">
            <a:avLst/>
          </a:prstGeom>
          <a:noFill/>
        </p:spPr>
        <p:txBody>
          <a:bodyPr wrap="square" rtlCol="0">
            <a:spAutoFit/>
          </a:bodyPr>
          <a:lstStyle/>
          <a:p>
            <a:pPr algn="ctr"/>
            <a:r>
              <a:rPr lang="en-US" sz="2400" b="1" dirty="0" err="1" smtClean="0">
                <a:latin typeface="Arial" panose="020B0604020202020204" pitchFamily="34" charset="0"/>
                <a:cs typeface="Arial" panose="020B0604020202020204" pitchFamily="34" charset="0"/>
              </a:rPr>
              <a:t>Hoàn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thiện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bảng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với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chủ</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đề</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là</a:t>
            </a:r>
            <a:r>
              <a:rPr lang="en-US" sz="2400" b="1" dirty="0" smtClean="0">
                <a:latin typeface="Arial" panose="020B0604020202020204" pitchFamily="34" charset="0"/>
                <a:cs typeface="Arial" panose="020B0604020202020204" pitchFamily="34" charset="0"/>
              </a:rPr>
              <a:t> : </a:t>
            </a:r>
            <a:r>
              <a:rPr lang="en-US" sz="2400" b="1" dirty="0" err="1" smtClean="0">
                <a:latin typeface="Arial" panose="020B0604020202020204" pitchFamily="34" charset="0"/>
                <a:cs typeface="Arial" panose="020B0604020202020204" pitchFamily="34" charset="0"/>
              </a:rPr>
              <a:t>Thành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tựu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văn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hóa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tiêu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biểu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người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Chăm</a:t>
            </a:r>
            <a:r>
              <a:rPr lang="en-US" sz="2400" b="1" dirty="0" smtClean="0">
                <a:latin typeface="Arial" panose="020B0604020202020204" pitchFamily="34" charset="0"/>
                <a:cs typeface="Arial" panose="020B0604020202020204" pitchFamily="34" charset="0"/>
              </a:rPr>
              <a:t>-pa</a:t>
            </a:r>
            <a:endParaRPr lang="en-US" sz="2400" b="1"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12817849"/>
              </p:ext>
            </p:extLst>
          </p:nvPr>
        </p:nvGraphicFramePr>
        <p:xfrm>
          <a:off x="1371600" y="2895600"/>
          <a:ext cx="6096000" cy="150199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609600">
                <a:tc>
                  <a:txBody>
                    <a:bodyPr/>
                    <a:lstStyle/>
                    <a:p>
                      <a:pPr algn="ctr"/>
                      <a:r>
                        <a:rPr lang="en-US" sz="3200" dirty="0" smtClean="0">
                          <a:latin typeface="Arial" panose="020B0604020202020204" pitchFamily="34" charset="0"/>
                          <a:cs typeface="Arial" panose="020B0604020202020204" pitchFamily="34" charset="0"/>
                        </a:rPr>
                        <a:t>K </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 W</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L</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H</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892396">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10001"/>
                  </a:ext>
                </a:extLst>
              </a:tr>
            </a:tbl>
          </a:graphicData>
        </a:graphic>
      </p:graphicFrame>
      <p:pic>
        <p:nvPicPr>
          <p:cNvPr id="2" name="Picture 1"/>
          <p:cNvPicPr>
            <a:picLocks noChangeAspect="1"/>
          </p:cNvPicPr>
          <p:nvPr/>
        </p:nvPicPr>
        <p:blipFill>
          <a:blip r:embed="rId4"/>
          <a:stretch>
            <a:fillRect/>
          </a:stretch>
        </p:blipFill>
        <p:spPr>
          <a:xfrm>
            <a:off x="8534347" y="-5577"/>
            <a:ext cx="609653" cy="536494"/>
          </a:xfrm>
          <a:prstGeom prst="rect">
            <a:avLst/>
          </a:prstGeom>
        </p:spPr>
      </p:pic>
    </p:spTree>
    <p:extLst>
      <p:ext uri="{BB962C8B-B14F-4D97-AF65-F5344CB8AC3E}">
        <p14:creationId xmlns:p14="http://schemas.microsoft.com/office/powerpoint/2010/main" val="3967376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92D050"/>
                </a:solidFill>
                <a:latin typeface="Arial" panose="020B0604020202020204" pitchFamily="34" charset="0"/>
                <a:cs typeface="Arial" panose="020B0604020202020204" pitchFamily="34" charset="0"/>
              </a:rPr>
              <a:t>3. </a:t>
            </a:r>
            <a:r>
              <a:rPr lang="nl-NL" sz="2800" b="1" dirty="0">
                <a:solidFill>
                  <a:srgbClr val="92D050"/>
                </a:solidFill>
              </a:rPr>
              <a:t>Một số thành tựu văn </a:t>
            </a:r>
            <a:r>
              <a:rPr lang="nl-NL" sz="2800" b="1" dirty="0" smtClean="0">
                <a:solidFill>
                  <a:srgbClr val="92D050"/>
                </a:solidFill>
              </a:rPr>
              <a:t>hoá.</a:t>
            </a:r>
            <a:endParaRPr lang="en-US" sz="2800" dirty="0">
              <a:solidFill>
                <a:srgbClr val="92D050"/>
              </a:solidFill>
            </a:endParaRPr>
          </a:p>
        </p:txBody>
      </p:sp>
      <p:sp>
        <p:nvSpPr>
          <p:cNvPr id="2" name="TextBox 1"/>
          <p:cNvSpPr txBox="1"/>
          <p:nvPr/>
        </p:nvSpPr>
        <p:spPr>
          <a:xfrm>
            <a:off x="4804064" y="838200"/>
            <a:ext cx="3657600" cy="4401205"/>
          </a:xfrm>
          <a:prstGeom prst="rect">
            <a:avLst/>
          </a:prstGeom>
          <a:noFill/>
        </p:spPr>
        <p:txBody>
          <a:bodyPr wrap="square" rtlCol="0">
            <a:spAutoFit/>
          </a:bodyPr>
          <a:lstStyle/>
          <a:p>
            <a:pPr algn="just"/>
            <a:r>
              <a:rPr lang="nl-NL" sz="2000" b="1" dirty="0">
                <a:solidFill>
                  <a:srgbClr val="0070C0"/>
                </a:solidFill>
                <a:latin typeface="Arial" panose="020B0604020202020204" pitchFamily="34" charset="0"/>
                <a:cs typeface="Arial" panose="020B0604020202020204" pitchFamily="34" charset="0"/>
              </a:rPr>
              <a:t>- Chữ viết</a:t>
            </a:r>
            <a:endParaRPr lang="en-US" sz="2000" dirty="0">
              <a:solidFill>
                <a:srgbClr val="0070C0"/>
              </a:solidFill>
              <a:latin typeface="Arial" panose="020B0604020202020204" pitchFamily="34" charset="0"/>
              <a:cs typeface="Arial" panose="020B0604020202020204" pitchFamily="34" charset="0"/>
            </a:endParaRPr>
          </a:p>
          <a:p>
            <a:pPr algn="just"/>
            <a:r>
              <a:rPr lang="nl-NL" sz="2000" dirty="0">
                <a:solidFill>
                  <a:srgbClr val="0070C0"/>
                </a:solidFill>
                <a:latin typeface="Arial" panose="020B0604020202020204" pitchFamily="34" charset="0"/>
                <a:cs typeface="Arial" panose="020B0604020202020204" pitchFamily="34" charset="0"/>
              </a:rPr>
              <a:t>     + Sáng tạo ra chữ viết riêng trên cơ sở chữ Phạn (chữ Chăm cổ, thế kỉ IV).</a:t>
            </a:r>
            <a:endParaRPr lang="en-US" sz="2000" dirty="0">
              <a:solidFill>
                <a:srgbClr val="0070C0"/>
              </a:solidFill>
              <a:latin typeface="Arial" panose="020B0604020202020204" pitchFamily="34" charset="0"/>
              <a:cs typeface="Arial" panose="020B0604020202020204" pitchFamily="34" charset="0"/>
            </a:endParaRPr>
          </a:p>
          <a:p>
            <a:pPr algn="just"/>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Tín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ngưỡng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tôn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giáo</a:t>
            </a:r>
            <a:r>
              <a:rPr lang="en-US" sz="2000" b="1" dirty="0">
                <a:solidFill>
                  <a:srgbClr val="0070C0"/>
                </a:solidFill>
                <a:latin typeface="Arial" panose="020B0604020202020204" pitchFamily="34" charset="0"/>
                <a:cs typeface="Arial" panose="020B0604020202020204" pitchFamily="34" charset="0"/>
              </a:rPr>
              <a:t>:</a:t>
            </a:r>
            <a:endParaRPr lang="en-US" sz="2000" dirty="0">
              <a:solidFill>
                <a:srgbClr val="0070C0"/>
              </a:solidFill>
              <a:latin typeface="Arial" panose="020B0604020202020204" pitchFamily="34" charset="0"/>
              <a:cs typeface="Arial" panose="020B0604020202020204" pitchFamily="34" charset="0"/>
            </a:endParaRPr>
          </a:p>
          <a:p>
            <a:pPr algn="just"/>
            <a:r>
              <a:rPr lang="en-US" sz="2000" dirty="0">
                <a:solidFill>
                  <a:srgbClr val="0070C0"/>
                </a:solidFill>
                <a:latin typeface="Arial" panose="020B0604020202020204" pitchFamily="34" charset="0"/>
                <a:cs typeface="Arial" panose="020B0604020202020204" pitchFamily="34" charset="0"/>
              </a:rPr>
              <a:t>     + </a:t>
            </a:r>
            <a:r>
              <a:rPr lang="en-US" sz="2000" dirty="0" err="1">
                <a:solidFill>
                  <a:srgbClr val="0070C0"/>
                </a:solidFill>
                <a:latin typeface="Arial" panose="020B0604020202020204" pitchFamily="34" charset="0"/>
                <a:cs typeface="Arial" panose="020B0604020202020204" pitchFamily="34" charset="0"/>
              </a:rPr>
              <a:t>Thờ</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tín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ngưỡng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thần</a:t>
            </a:r>
            <a:r>
              <a:rPr lang="en-US" sz="2000" dirty="0">
                <a:solidFill>
                  <a:srgbClr val="0070C0"/>
                </a:solidFill>
                <a:latin typeface="Arial" panose="020B0604020202020204" pitchFamily="34" charset="0"/>
                <a:cs typeface="Arial" panose="020B0604020202020204" pitchFamily="34" charset="0"/>
              </a:rPr>
              <a:t>.</a:t>
            </a:r>
          </a:p>
          <a:p>
            <a:pPr algn="just"/>
            <a:r>
              <a:rPr lang="en-US" sz="2000" dirty="0">
                <a:solidFill>
                  <a:srgbClr val="0070C0"/>
                </a:solidFill>
                <a:latin typeface="Arial" panose="020B0604020202020204" pitchFamily="34" charset="0"/>
                <a:cs typeface="Arial" panose="020B0604020202020204" pitchFamily="34" charset="0"/>
              </a:rPr>
              <a:t>   </a:t>
            </a:r>
            <a:r>
              <a:rPr lang="en-US" sz="2000" dirty="0" smtClean="0">
                <a:solidFill>
                  <a:srgbClr val="0070C0"/>
                </a:solidFill>
                <a:latin typeface="Arial" panose="020B0604020202020204" pitchFamily="34" charset="0"/>
                <a:cs typeface="Arial" panose="020B0604020202020204" pitchFamily="34" charset="0"/>
              </a:rPr>
              <a:t>+ </a:t>
            </a:r>
            <a:r>
              <a:rPr lang="en-US" sz="2000" dirty="0">
                <a:solidFill>
                  <a:srgbClr val="0070C0"/>
                </a:solidFill>
                <a:latin typeface="Arial" panose="020B0604020202020204" pitchFamily="34" charset="0"/>
                <a:cs typeface="Arial" panose="020B0604020202020204" pitchFamily="34" charset="0"/>
              </a:rPr>
              <a:t>Du </a:t>
            </a:r>
            <a:r>
              <a:rPr lang="en-US" sz="2000" dirty="0" err="1">
                <a:solidFill>
                  <a:srgbClr val="0070C0"/>
                </a:solidFill>
                <a:latin typeface="Arial" panose="020B0604020202020204" pitchFamily="34" charset="0"/>
                <a:cs typeface="Arial" panose="020B0604020202020204" pitchFamily="34" charset="0"/>
              </a:rPr>
              <a:t>nhập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các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tôn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giáo</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bên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ngoài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Phật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giáo</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Hin-đu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giáo</a:t>
            </a:r>
            <a:r>
              <a:rPr lang="en-US" sz="2000" dirty="0">
                <a:solidFill>
                  <a:srgbClr val="0070C0"/>
                </a:solidFill>
                <a:latin typeface="Arial" panose="020B0604020202020204" pitchFamily="34" charset="0"/>
                <a:cs typeface="Arial" panose="020B0604020202020204" pitchFamily="34" charset="0"/>
              </a:rPr>
              <a:t>...).</a:t>
            </a:r>
          </a:p>
          <a:p>
            <a:pPr algn="just"/>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Kiến</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trúc</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điêu</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khắc</a:t>
            </a:r>
            <a:r>
              <a:rPr lang="en-US" sz="2000" b="1" dirty="0">
                <a:solidFill>
                  <a:srgbClr val="0070C0"/>
                </a:solidFill>
                <a:latin typeface="Arial" panose="020B0604020202020204" pitchFamily="34" charset="0"/>
                <a:cs typeface="Arial" panose="020B0604020202020204" pitchFamily="34" charset="0"/>
              </a:rPr>
              <a: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xây</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dựng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nhiều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đền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tháp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thờ</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thần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Phật</a:t>
            </a:r>
            <a:r>
              <a:rPr lang="en-US" sz="2000" dirty="0">
                <a:solidFill>
                  <a:srgbClr val="0070C0"/>
                </a:solidFill>
                <a:latin typeface="Arial" panose="020B0604020202020204" pitchFamily="34" charset="0"/>
                <a:cs typeface="Arial" panose="020B0604020202020204" pitchFamily="34" charset="0"/>
              </a:rPr>
              <a:t> </a:t>
            </a:r>
            <a:endParaRPr lang="en-US" sz="2000" dirty="0" smtClean="0">
              <a:solidFill>
                <a:srgbClr val="0070C0"/>
              </a:solidFill>
              <a:latin typeface="Arial" panose="020B0604020202020204" pitchFamily="34" charset="0"/>
              <a:cs typeface="Arial" panose="020B0604020202020204" pitchFamily="34" charset="0"/>
            </a:endParaRPr>
          </a:p>
          <a:p>
            <a:pPr algn="just"/>
            <a:r>
              <a:rPr lang="en-US" sz="2000" b="1" dirty="0" smtClean="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Lễ</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hội</a:t>
            </a:r>
            <a:r>
              <a:rPr lang="en-US" sz="2000" b="1" dirty="0">
                <a:solidFill>
                  <a:srgbClr val="0070C0"/>
                </a:solidFill>
                <a:latin typeface="Arial" panose="020B0604020202020204" pitchFamily="34" charset="0"/>
                <a:cs typeface="Arial" panose="020B0604020202020204" pitchFamily="34" charset="0"/>
              </a:rPr>
              <a: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nhiều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lễ</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hội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được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tổ</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chức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trong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năm</a:t>
            </a:r>
            <a:r>
              <a:rPr lang="en-US" sz="2000" dirty="0">
                <a:solidFill>
                  <a:srgbClr val="0070C0"/>
                </a:solidFill>
                <a:latin typeface="Arial" panose="020B0604020202020204" pitchFamily="34" charset="0"/>
                <a:cs typeface="Arial" panose="020B0604020202020204" pitchFamily="34" charset="0"/>
              </a:rPr>
              <a:t>.</a:t>
            </a:r>
            <a:endParaRPr lang="en-US" sz="2000" dirty="0" smtClean="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805364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873712"/>
            <a:ext cx="5256584" cy="3491393"/>
          </a:xfrm>
          <a:prstGeom prst="rect">
            <a:avLst/>
          </a:prstGeom>
        </p:spPr>
      </p:pic>
      <p:sp>
        <p:nvSpPr>
          <p:cNvPr id="30" name="TextBox 68"/>
          <p:cNvSpPr txBox="1">
            <a:spLocks/>
          </p:cNvSpPr>
          <p:nvPr/>
        </p:nvSpPr>
        <p:spPr>
          <a:xfrm>
            <a:off x="4483468" y="2902673"/>
            <a:ext cx="2608813" cy="1620125"/>
          </a:xfrm>
          <a:prstGeom prst="rect">
            <a:avLst/>
          </a:prstGeom>
        </p:spPr>
        <p:txBody>
          <a:bodyPr vert="horz" wrap="square" lIns="0" tIns="72000" rIns="0" bIns="0" anchor="t" anchorCtr="1">
            <a:normAutofit/>
          </a:bodyPr>
          <a:lstStyle/>
          <a:p>
            <a:pPr>
              <a:lnSpc>
                <a:spcPct val="120000"/>
              </a:lnSpc>
              <a:defRPr/>
            </a:pPr>
            <a:endParaRPr lang="zh-CN" altLang="en-US" sz="1000" dirty="0">
              <a:solidFill>
                <a:srgbClr val="000000">
                  <a:lumMod val="75000"/>
                  <a:lumOff val="25000"/>
                </a:srgbClr>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sp>
        <p:nvSpPr>
          <p:cNvPr id="2" name="TextBox 1">
            <a:extLst>
              <a:ext uri="{FF2B5EF4-FFF2-40B4-BE49-F238E27FC236}">
                <a16:creationId xmlns:a16="http://schemas.microsoft.com/office/drawing/2014/main" xmlns="" id="{65CDB1A3-9A7A-4425-A5F7-336080DB8C40}"/>
              </a:ext>
            </a:extLst>
          </p:cNvPr>
          <p:cNvSpPr txBox="1"/>
          <p:nvPr/>
        </p:nvSpPr>
        <p:spPr>
          <a:xfrm>
            <a:off x="3505200" y="1792766"/>
            <a:ext cx="3082280" cy="584775"/>
          </a:xfrm>
          <a:prstGeom prst="rect">
            <a:avLst/>
          </a:prstGeom>
          <a:noFill/>
        </p:spPr>
        <p:txBody>
          <a:bodyPr wrap="square" rtlCol="0">
            <a:spAutoFit/>
          </a:bodyPr>
          <a:lstStyle/>
          <a:p>
            <a:pPr algn="ctr">
              <a:defRPr/>
            </a:pPr>
            <a:r>
              <a:rPr 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LUYỆN </a:t>
            </a:r>
            <a:r>
              <a:rPr 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TẬP</a:t>
            </a:r>
          </a:p>
        </p:txBody>
      </p:sp>
      <p:pic>
        <p:nvPicPr>
          <p:cNvPr id="8" name="Picture 7" descr="D:\NĂM HỌC 2021-2022\TỔNG HỢP\tải xuốn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901116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 y="39987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dirty="0">
                <a:solidFill>
                  <a:srgbClr val="0070C0"/>
                </a:solidFill>
              </a:rPr>
              <a:t> </a:t>
            </a:r>
            <a:r>
              <a:rPr lang="en-US" sz="2400" dirty="0" err="1">
                <a:solidFill>
                  <a:srgbClr val="0070C0"/>
                </a:solidFill>
              </a:rPr>
              <a:t>Câu</a:t>
            </a:r>
            <a:r>
              <a:rPr lang="en-US" sz="2400" dirty="0">
                <a:solidFill>
                  <a:srgbClr val="0070C0"/>
                </a:solidFill>
              </a:rPr>
              <a:t> 1: </a:t>
            </a:r>
            <a:r>
              <a:rPr lang="en-US" sz="2400" dirty="0" err="1">
                <a:solidFill>
                  <a:srgbClr val="0070C0"/>
                </a:solidFill>
              </a:rPr>
              <a:t>Lập</a:t>
            </a:r>
            <a:r>
              <a:rPr lang="en-US" sz="2400" dirty="0">
                <a:solidFill>
                  <a:srgbClr val="0070C0"/>
                </a:solidFill>
              </a:rPr>
              <a:t> </a:t>
            </a:r>
            <a:r>
              <a:rPr lang="en-US" sz="2400" dirty="0" err="1">
                <a:solidFill>
                  <a:srgbClr val="0070C0"/>
                </a:solidFill>
              </a:rPr>
              <a:t>bảng</a:t>
            </a:r>
            <a:r>
              <a:rPr lang="en-US" sz="2400" dirty="0">
                <a:solidFill>
                  <a:srgbClr val="0070C0"/>
                </a:solidFill>
              </a:rPr>
              <a:t> </a:t>
            </a:r>
            <a:r>
              <a:rPr lang="en-US" sz="2400" dirty="0" err="1">
                <a:solidFill>
                  <a:srgbClr val="0070C0"/>
                </a:solidFill>
              </a:rPr>
              <a:t>tóm</a:t>
            </a:r>
            <a:r>
              <a:rPr lang="en-US" sz="2400" dirty="0">
                <a:solidFill>
                  <a:srgbClr val="0070C0"/>
                </a:solidFill>
              </a:rPr>
              <a:t> </a:t>
            </a:r>
            <a:r>
              <a:rPr lang="en-US" sz="2400" dirty="0" err="1">
                <a:solidFill>
                  <a:srgbClr val="0070C0"/>
                </a:solidFill>
              </a:rPr>
              <a:t>tắt</a:t>
            </a:r>
            <a:r>
              <a:rPr lang="en-US" sz="2400" dirty="0">
                <a:solidFill>
                  <a:srgbClr val="0070C0"/>
                </a:solidFill>
              </a:rPr>
              <a:t> </a:t>
            </a:r>
            <a:r>
              <a:rPr lang="en-US" sz="2400" dirty="0" err="1">
                <a:solidFill>
                  <a:srgbClr val="0070C0"/>
                </a:solidFill>
              </a:rPr>
              <a:t>những</a:t>
            </a:r>
            <a:r>
              <a:rPr lang="en-US" sz="2400" dirty="0">
                <a:solidFill>
                  <a:srgbClr val="0070C0"/>
                </a:solidFill>
              </a:rPr>
              <a:t> </a:t>
            </a:r>
            <a:r>
              <a:rPr lang="en-US" sz="2400" dirty="0" err="1">
                <a:solidFill>
                  <a:srgbClr val="0070C0"/>
                </a:solidFill>
              </a:rPr>
              <a:t>nét</a:t>
            </a:r>
            <a:r>
              <a:rPr lang="en-US" sz="2400" dirty="0">
                <a:solidFill>
                  <a:srgbClr val="0070C0"/>
                </a:solidFill>
              </a:rPr>
              <a:t> </a:t>
            </a:r>
            <a:r>
              <a:rPr lang="en-US" sz="2400" dirty="0" err="1">
                <a:solidFill>
                  <a:srgbClr val="0070C0"/>
                </a:solidFill>
              </a:rPr>
              <a:t>chính</a:t>
            </a:r>
            <a:r>
              <a:rPr lang="en-US" sz="2400" dirty="0">
                <a:solidFill>
                  <a:srgbClr val="0070C0"/>
                </a:solidFill>
              </a:rPr>
              <a:t> </a:t>
            </a:r>
            <a:r>
              <a:rPr lang="en-US" sz="2400" dirty="0" err="1">
                <a:solidFill>
                  <a:srgbClr val="0070C0"/>
                </a:solidFill>
              </a:rPr>
              <a:t>về</a:t>
            </a:r>
            <a:r>
              <a:rPr lang="en-US" sz="2400" dirty="0">
                <a:solidFill>
                  <a:srgbClr val="0070C0"/>
                </a:solidFill>
              </a:rPr>
              <a:t> </a:t>
            </a:r>
            <a:r>
              <a:rPr lang="en-US" sz="2400" dirty="0" err="1">
                <a:solidFill>
                  <a:srgbClr val="0070C0"/>
                </a:solidFill>
              </a:rPr>
              <a:t>sự</a:t>
            </a:r>
            <a:r>
              <a:rPr lang="en-US" sz="2400" dirty="0">
                <a:solidFill>
                  <a:srgbClr val="0070C0"/>
                </a:solidFill>
              </a:rPr>
              <a:t> </a:t>
            </a:r>
            <a:r>
              <a:rPr lang="en-US" sz="2400" dirty="0" err="1">
                <a:solidFill>
                  <a:srgbClr val="0070C0"/>
                </a:solidFill>
              </a:rPr>
              <a:t>thành</a:t>
            </a:r>
            <a:r>
              <a:rPr lang="en-US" sz="2400" dirty="0">
                <a:solidFill>
                  <a:srgbClr val="0070C0"/>
                </a:solidFill>
              </a:rPr>
              <a:t> </a:t>
            </a:r>
            <a:r>
              <a:rPr lang="en-US" sz="2400" dirty="0" err="1">
                <a:solidFill>
                  <a:srgbClr val="0070C0"/>
                </a:solidFill>
              </a:rPr>
              <a:t>lập</a:t>
            </a:r>
            <a:r>
              <a:rPr lang="en-US" sz="2400" dirty="0">
                <a:solidFill>
                  <a:srgbClr val="0070C0"/>
                </a:solidFill>
              </a:rPr>
              <a:t>, </a:t>
            </a:r>
            <a:r>
              <a:rPr lang="en-US" sz="2400" dirty="0" err="1">
                <a:solidFill>
                  <a:srgbClr val="0070C0"/>
                </a:solidFill>
              </a:rPr>
              <a:t>quá</a:t>
            </a:r>
            <a:r>
              <a:rPr lang="en-US" sz="2400" dirty="0">
                <a:solidFill>
                  <a:srgbClr val="0070C0"/>
                </a:solidFill>
              </a:rPr>
              <a:t> </a:t>
            </a:r>
            <a:r>
              <a:rPr lang="en-US" sz="2400" dirty="0" err="1">
                <a:solidFill>
                  <a:srgbClr val="0070C0"/>
                </a:solidFill>
              </a:rPr>
              <a:t>trình</a:t>
            </a:r>
            <a:r>
              <a:rPr lang="en-US" sz="2400" dirty="0">
                <a:solidFill>
                  <a:srgbClr val="0070C0"/>
                </a:solidFill>
              </a:rPr>
              <a:t> </a:t>
            </a:r>
            <a:r>
              <a:rPr lang="en-US" sz="2400" dirty="0" err="1">
                <a:solidFill>
                  <a:srgbClr val="0070C0"/>
                </a:solidFill>
              </a:rPr>
              <a:t>phát</a:t>
            </a:r>
            <a:r>
              <a:rPr lang="en-US" sz="2400" dirty="0">
                <a:solidFill>
                  <a:srgbClr val="0070C0"/>
                </a:solidFill>
              </a:rPr>
              <a:t> </a:t>
            </a:r>
            <a:r>
              <a:rPr lang="en-US" sz="2400" dirty="0" err="1">
                <a:solidFill>
                  <a:srgbClr val="0070C0"/>
                </a:solidFill>
              </a:rPr>
              <a:t>triển</a:t>
            </a:r>
            <a:r>
              <a:rPr lang="en-US" sz="2400" dirty="0">
                <a:solidFill>
                  <a:srgbClr val="0070C0"/>
                </a:solidFill>
              </a:rPr>
              <a:t>, </a:t>
            </a:r>
            <a:r>
              <a:rPr lang="en-US" sz="2400" dirty="0" err="1">
                <a:solidFill>
                  <a:srgbClr val="0070C0"/>
                </a:solidFill>
              </a:rPr>
              <a:t>phạm</a:t>
            </a:r>
            <a:r>
              <a:rPr lang="en-US" sz="2400" dirty="0">
                <a:solidFill>
                  <a:srgbClr val="0070C0"/>
                </a:solidFill>
              </a:rPr>
              <a:t> vi </a:t>
            </a:r>
            <a:r>
              <a:rPr lang="en-US" sz="2400" dirty="0" err="1">
                <a:solidFill>
                  <a:srgbClr val="0070C0"/>
                </a:solidFill>
              </a:rPr>
              <a:t>lãnh</a:t>
            </a:r>
            <a:r>
              <a:rPr lang="en-US" sz="2400" dirty="0">
                <a:solidFill>
                  <a:srgbClr val="0070C0"/>
                </a:solidFill>
              </a:rPr>
              <a:t> </a:t>
            </a:r>
            <a:r>
              <a:rPr lang="en-US" sz="2400" dirty="0" err="1">
                <a:solidFill>
                  <a:srgbClr val="0070C0"/>
                </a:solidFill>
              </a:rPr>
              <a:t>thổ</a:t>
            </a:r>
            <a:r>
              <a:rPr lang="en-US" sz="2400" dirty="0">
                <a:solidFill>
                  <a:srgbClr val="0070C0"/>
                </a:solidFill>
              </a:rPr>
              <a:t>, </a:t>
            </a:r>
            <a:r>
              <a:rPr lang="en-US" sz="2400" dirty="0" err="1">
                <a:solidFill>
                  <a:srgbClr val="0070C0"/>
                </a:solidFill>
              </a:rPr>
              <a:t>hoạt</a:t>
            </a:r>
            <a:r>
              <a:rPr lang="en-US" sz="2400" dirty="0">
                <a:solidFill>
                  <a:srgbClr val="0070C0"/>
                </a:solidFill>
              </a:rPr>
              <a:t> </a:t>
            </a:r>
            <a:r>
              <a:rPr lang="en-US" sz="2400" dirty="0" err="1">
                <a:solidFill>
                  <a:srgbClr val="0070C0"/>
                </a:solidFill>
              </a:rPr>
              <a:t>động</a:t>
            </a:r>
            <a:r>
              <a:rPr lang="en-US" sz="2400" dirty="0">
                <a:solidFill>
                  <a:srgbClr val="0070C0"/>
                </a:solidFill>
              </a:rPr>
              <a:t> </a:t>
            </a:r>
            <a:r>
              <a:rPr lang="en-US" sz="2400" dirty="0" err="1">
                <a:solidFill>
                  <a:srgbClr val="0070C0"/>
                </a:solidFill>
              </a:rPr>
              <a:t>kinh</a:t>
            </a:r>
            <a:r>
              <a:rPr lang="en-US" sz="2400" dirty="0">
                <a:solidFill>
                  <a:srgbClr val="0070C0"/>
                </a:solidFill>
              </a:rPr>
              <a:t> </a:t>
            </a:r>
            <a:r>
              <a:rPr lang="en-US" sz="2400" dirty="0" err="1">
                <a:solidFill>
                  <a:srgbClr val="0070C0"/>
                </a:solidFill>
              </a:rPr>
              <a:t>tế</a:t>
            </a:r>
            <a:r>
              <a:rPr lang="en-US" sz="2400" dirty="0">
                <a:solidFill>
                  <a:srgbClr val="0070C0"/>
                </a:solidFill>
              </a:rPr>
              <a:t> </a:t>
            </a:r>
            <a:r>
              <a:rPr lang="en-US" sz="2400" dirty="0" err="1">
                <a:solidFill>
                  <a:srgbClr val="0070C0"/>
                </a:solidFill>
              </a:rPr>
              <a:t>và</a:t>
            </a:r>
            <a:r>
              <a:rPr lang="en-US" sz="2400" dirty="0">
                <a:solidFill>
                  <a:srgbClr val="0070C0"/>
                </a:solidFill>
              </a:rPr>
              <a:t> </a:t>
            </a:r>
            <a:r>
              <a:rPr lang="en-US" sz="2400" dirty="0" err="1">
                <a:solidFill>
                  <a:srgbClr val="0070C0"/>
                </a:solidFill>
              </a:rPr>
              <a:t>tổ</a:t>
            </a:r>
            <a:r>
              <a:rPr lang="en-US" sz="2400" dirty="0">
                <a:solidFill>
                  <a:srgbClr val="0070C0"/>
                </a:solidFill>
              </a:rPr>
              <a:t> </a:t>
            </a:r>
            <a:r>
              <a:rPr lang="en-US" sz="2400" dirty="0" err="1">
                <a:solidFill>
                  <a:srgbClr val="0070C0"/>
                </a:solidFill>
              </a:rPr>
              <a:t>chức</a:t>
            </a:r>
            <a:r>
              <a:rPr lang="en-US" sz="2400" dirty="0">
                <a:solidFill>
                  <a:srgbClr val="0070C0"/>
                </a:solidFill>
              </a:rPr>
              <a:t> </a:t>
            </a:r>
            <a:r>
              <a:rPr lang="en-US" sz="2400" dirty="0" err="1">
                <a:solidFill>
                  <a:srgbClr val="0070C0"/>
                </a:solidFill>
              </a:rPr>
              <a:t>xã</a:t>
            </a:r>
            <a:r>
              <a:rPr lang="en-US" sz="2400" dirty="0">
                <a:solidFill>
                  <a:srgbClr val="0070C0"/>
                </a:solidFill>
              </a:rPr>
              <a:t> </a:t>
            </a:r>
            <a:r>
              <a:rPr lang="en-US" sz="2400" dirty="0" err="1">
                <a:solidFill>
                  <a:srgbClr val="0070C0"/>
                </a:solidFill>
              </a:rPr>
              <a:t>hội</a:t>
            </a:r>
            <a:r>
              <a:rPr lang="en-US" sz="2400" dirty="0">
                <a:solidFill>
                  <a:srgbClr val="0070C0"/>
                </a:solidFill>
              </a:rPr>
              <a:t> </a:t>
            </a:r>
            <a:r>
              <a:rPr lang="en-US" sz="2400" dirty="0" err="1">
                <a:solidFill>
                  <a:srgbClr val="0070C0"/>
                </a:solidFill>
              </a:rPr>
              <a:t>của</a:t>
            </a:r>
            <a:r>
              <a:rPr lang="en-US" sz="2400" dirty="0">
                <a:solidFill>
                  <a:srgbClr val="0070C0"/>
                </a:solidFill>
              </a:rPr>
              <a:t> </a:t>
            </a:r>
            <a:r>
              <a:rPr lang="en-US" sz="2400" dirty="0" err="1">
                <a:solidFill>
                  <a:srgbClr val="0070C0"/>
                </a:solidFill>
              </a:rPr>
              <a:t>Vương</a:t>
            </a:r>
            <a:r>
              <a:rPr lang="en-US" sz="2400" dirty="0">
                <a:solidFill>
                  <a:srgbClr val="0070C0"/>
                </a:solidFill>
              </a:rPr>
              <a:t> </a:t>
            </a:r>
            <a:r>
              <a:rPr lang="en-US" sz="2400" dirty="0" err="1">
                <a:solidFill>
                  <a:srgbClr val="0070C0"/>
                </a:solidFill>
              </a:rPr>
              <a:t>quốc</a:t>
            </a:r>
            <a:r>
              <a:rPr lang="en-US" sz="2400" dirty="0">
                <a:solidFill>
                  <a:srgbClr val="0070C0"/>
                </a:solidFill>
              </a:rPr>
              <a:t> </a:t>
            </a:r>
            <a:r>
              <a:rPr lang="en-US" sz="2400" dirty="0" err="1">
                <a:solidFill>
                  <a:srgbClr val="0070C0"/>
                </a:solidFill>
              </a:rPr>
              <a:t>Chăm</a:t>
            </a:r>
            <a:r>
              <a:rPr lang="en-US" sz="2400" dirty="0">
                <a:solidFill>
                  <a:srgbClr val="0070C0"/>
                </a:solidFill>
              </a:rPr>
              <a:t> - Pa</a:t>
            </a:r>
            <a:r>
              <a:rPr lang="en-US" sz="2400" dirty="0" smtClean="0">
                <a:solidFill>
                  <a:srgbClr val="0070C0"/>
                </a:solidFill>
              </a:rPr>
              <a:t>.</a:t>
            </a:r>
            <a:endParaRPr lang="en-US" sz="2400" dirty="0">
              <a:solidFill>
                <a:srgbClr val="0070C0"/>
              </a:solidFill>
            </a:endParaRPr>
          </a:p>
        </p:txBody>
      </p:sp>
      <p:pic>
        <p:nvPicPr>
          <p:cNvPr id="4"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1605"/>
            <a:ext cx="3941366" cy="225639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279320732"/>
              </p:ext>
            </p:extLst>
          </p:nvPr>
        </p:nvGraphicFramePr>
        <p:xfrm>
          <a:off x="1676400" y="1671212"/>
          <a:ext cx="5562600" cy="3434188"/>
        </p:xfrm>
        <a:graphic>
          <a:graphicData uri="http://schemas.openxmlformats.org/drawingml/2006/table">
            <a:tbl>
              <a:tblPr firstRow="1" firstCol="1" bandRow="1"/>
              <a:tblGrid>
                <a:gridCol w="25146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762943">
                <a:tc>
                  <a:txBody>
                    <a:bodyPr/>
                    <a:lstStyle/>
                    <a:p>
                      <a:pPr marL="30480" marR="30480" algn="ctr">
                        <a:lnSpc>
                          <a:spcPts val="1800"/>
                        </a:lnSpc>
                        <a:spcBef>
                          <a:spcPts val="600"/>
                        </a:spcBef>
                        <a:spcAft>
                          <a:spcPts val="600"/>
                        </a:spcAft>
                      </a:pPr>
                      <a:endPar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ts val="1800"/>
                        </a:lnSpc>
                        <a:spcBef>
                          <a:spcPts val="600"/>
                        </a:spcBef>
                        <a:spcAft>
                          <a:spcPts val="600"/>
                        </a:spcAft>
                      </a:pP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ts val="1800"/>
                        </a:lnSpc>
                        <a:spcBef>
                          <a:spcPts val="600"/>
                        </a:spcBef>
                        <a:spcAft>
                          <a:spcPts val="600"/>
                        </a:spcAft>
                      </a:pPr>
                      <a:endPar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ts val="1800"/>
                        </a:lnSpc>
                        <a:spcBef>
                          <a:spcPts val="600"/>
                        </a:spcBef>
                        <a:spcAft>
                          <a:spcPts val="600"/>
                        </a:spcAft>
                      </a:pP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dung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40741">
                <a:tc>
                  <a:txBody>
                    <a:bodyPr/>
                    <a:lstStyle/>
                    <a:p>
                      <a:pPr algn="ctr">
                        <a:lnSpc>
                          <a:spcPct val="130000"/>
                        </a:lnSpc>
                        <a:spcBef>
                          <a:spcPts val="600"/>
                        </a:spcBef>
                        <a:spcAft>
                          <a:spcPts val="60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lập</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27710">
                <a:tc>
                  <a:txBody>
                    <a:bodyPr/>
                    <a:lstStyle/>
                    <a:p>
                      <a:pPr marL="30480" marR="30480" algn="ctr">
                        <a:lnSpc>
                          <a:spcPts val="1800"/>
                        </a:lnSpc>
                        <a:spcBef>
                          <a:spcPts val="600"/>
                        </a:spcBef>
                        <a:spcAft>
                          <a:spcPts val="600"/>
                        </a:spcAft>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51178">
                <a:tc>
                  <a:txBody>
                    <a:bodyPr/>
                    <a:lstStyle/>
                    <a:p>
                      <a:pPr algn="ctr">
                        <a:lnSpc>
                          <a:spcPct val="13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Phạm vi lãnh thổ</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91291">
                <a:tc>
                  <a:txBody>
                    <a:bodyPr/>
                    <a:lstStyle/>
                    <a:p>
                      <a:pPr algn="ctr">
                        <a:lnSpc>
                          <a:spcPct val="13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 động kinh tế</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60325">
                <a:tc>
                  <a:txBody>
                    <a:bodyPr/>
                    <a:lstStyle/>
                    <a:p>
                      <a:pPr algn="ctr">
                        <a:lnSpc>
                          <a:spcPct val="130000"/>
                        </a:lnSpc>
                        <a:spcBef>
                          <a:spcPts val="600"/>
                        </a:spcBef>
                        <a:spcAft>
                          <a:spcPts val="60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chức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1676400" y="2971800"/>
            <a:ext cx="2514600" cy="707886"/>
          </a:xfrm>
          <a:prstGeom prst="rect">
            <a:avLst/>
          </a:prstGeom>
          <a:noFill/>
        </p:spPr>
        <p:txBody>
          <a:bodyPr wrap="square" rtlCol="0">
            <a:spAutoFit/>
          </a:bodyPr>
          <a:lstStyle/>
          <a:p>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triển</a:t>
            </a:r>
            <a:endParaRPr lang="en-US" sz="2000" dirty="0">
              <a:latin typeface="Arial" panose="020B0604020202020204" pitchFamily="34" charset="0"/>
              <a:ea typeface="Calibri" panose="020F0502020204030204" pitchFamily="34" charset="0"/>
              <a:cs typeface="Arial" panose="020B0604020202020204" pitchFamily="34" charset="0"/>
            </a:endParaRPr>
          </a:p>
          <a:p>
            <a:endParaRPr 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Picture 6" descr="D:\NĂM HỌC 2021-2022\TỔNG HỢP\tải xuố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1" y="-152400"/>
            <a:ext cx="609600" cy="533400"/>
          </a:xfrm>
          <a:prstGeom prst="rect">
            <a:avLst/>
          </a:prstGeom>
          <a:noFill/>
          <a:ln>
            <a:noFill/>
          </a:ln>
        </p:spPr>
      </p:pic>
    </p:spTree>
    <p:extLst>
      <p:ext uri="{BB962C8B-B14F-4D97-AF65-F5344CB8AC3E}">
        <p14:creationId xmlns:p14="http://schemas.microsoft.com/office/powerpoint/2010/main" val="399373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8600" y="399872"/>
            <a:ext cx="876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rgbClr val="0070C0"/>
                </a:solidFill>
              </a:rPr>
              <a:t> </a:t>
            </a:r>
            <a:r>
              <a:rPr lang="en-US" sz="2400" dirty="0" err="1">
                <a:solidFill>
                  <a:srgbClr val="0070C0"/>
                </a:solidFill>
              </a:rPr>
              <a:t>Câu</a:t>
            </a:r>
            <a:r>
              <a:rPr lang="en-US" sz="2400" dirty="0">
                <a:solidFill>
                  <a:srgbClr val="0070C0"/>
                </a:solidFill>
              </a:rPr>
              <a:t> 2: </a:t>
            </a:r>
            <a:r>
              <a:rPr lang="en-US" sz="2400" dirty="0" err="1">
                <a:solidFill>
                  <a:srgbClr val="0070C0"/>
                </a:solidFill>
              </a:rPr>
              <a:t>Vẽ</a:t>
            </a:r>
            <a:r>
              <a:rPr lang="en-US" sz="2400" dirty="0">
                <a:solidFill>
                  <a:srgbClr val="0070C0"/>
                </a:solidFill>
              </a:rPr>
              <a:t> </a:t>
            </a:r>
            <a:r>
              <a:rPr lang="en-US" sz="2400" dirty="0" err="1">
                <a:solidFill>
                  <a:srgbClr val="0070C0"/>
                </a:solidFill>
              </a:rPr>
              <a:t>sơ</a:t>
            </a:r>
            <a:r>
              <a:rPr lang="en-US" sz="2400" dirty="0">
                <a:solidFill>
                  <a:srgbClr val="0070C0"/>
                </a:solidFill>
              </a:rPr>
              <a:t> </a:t>
            </a:r>
            <a:r>
              <a:rPr lang="en-US" sz="2400" dirty="0" err="1">
                <a:solidFill>
                  <a:srgbClr val="0070C0"/>
                </a:solidFill>
              </a:rPr>
              <a:t>đồ</a:t>
            </a:r>
            <a:r>
              <a:rPr lang="en-US" sz="2400" dirty="0">
                <a:solidFill>
                  <a:srgbClr val="0070C0"/>
                </a:solidFill>
              </a:rPr>
              <a:t> </a:t>
            </a:r>
            <a:r>
              <a:rPr lang="en-US" sz="2400" dirty="0" err="1">
                <a:solidFill>
                  <a:srgbClr val="0070C0"/>
                </a:solidFill>
              </a:rPr>
              <a:t>tư</a:t>
            </a:r>
            <a:r>
              <a:rPr lang="en-US" sz="2400" dirty="0">
                <a:solidFill>
                  <a:srgbClr val="0070C0"/>
                </a:solidFill>
              </a:rPr>
              <a:t> </a:t>
            </a:r>
            <a:r>
              <a:rPr lang="en-US" sz="2400" dirty="0" err="1">
                <a:solidFill>
                  <a:srgbClr val="0070C0"/>
                </a:solidFill>
              </a:rPr>
              <a:t>duy</a:t>
            </a:r>
            <a:r>
              <a:rPr lang="en-US" sz="2400" dirty="0">
                <a:solidFill>
                  <a:srgbClr val="0070C0"/>
                </a:solidFill>
              </a:rPr>
              <a:t> </a:t>
            </a:r>
            <a:r>
              <a:rPr lang="en-US" sz="2400" dirty="0" err="1">
                <a:solidFill>
                  <a:srgbClr val="0070C0"/>
                </a:solidFill>
              </a:rPr>
              <a:t>về</a:t>
            </a:r>
            <a:r>
              <a:rPr lang="en-US" sz="2400" dirty="0">
                <a:solidFill>
                  <a:srgbClr val="0070C0"/>
                </a:solidFill>
              </a:rPr>
              <a:t> </a:t>
            </a:r>
            <a:r>
              <a:rPr lang="en-US" sz="2400" dirty="0" err="1">
                <a:solidFill>
                  <a:srgbClr val="0070C0"/>
                </a:solidFill>
              </a:rPr>
              <a:t>những</a:t>
            </a:r>
            <a:r>
              <a:rPr lang="en-US" sz="2400" dirty="0">
                <a:solidFill>
                  <a:srgbClr val="0070C0"/>
                </a:solidFill>
              </a:rPr>
              <a:t> </a:t>
            </a:r>
            <a:r>
              <a:rPr lang="en-US" sz="2400" dirty="0" err="1">
                <a:solidFill>
                  <a:srgbClr val="0070C0"/>
                </a:solidFill>
              </a:rPr>
              <a:t>thành</a:t>
            </a:r>
            <a:r>
              <a:rPr lang="en-US" sz="2400" dirty="0">
                <a:solidFill>
                  <a:srgbClr val="0070C0"/>
                </a:solidFill>
              </a:rPr>
              <a:t> </a:t>
            </a:r>
            <a:r>
              <a:rPr lang="en-US" sz="2400" dirty="0" err="1">
                <a:solidFill>
                  <a:srgbClr val="0070C0"/>
                </a:solidFill>
              </a:rPr>
              <a:t>tựu</a:t>
            </a:r>
            <a:r>
              <a:rPr lang="en-US" sz="2400" dirty="0">
                <a:solidFill>
                  <a:srgbClr val="0070C0"/>
                </a:solidFill>
              </a:rPr>
              <a:t> </a:t>
            </a:r>
            <a:r>
              <a:rPr lang="en-US" sz="2400" dirty="0" err="1">
                <a:solidFill>
                  <a:srgbClr val="0070C0"/>
                </a:solidFill>
              </a:rPr>
              <a:t>văn</a:t>
            </a:r>
            <a:r>
              <a:rPr lang="en-US" sz="2400" dirty="0">
                <a:solidFill>
                  <a:srgbClr val="0070C0"/>
                </a:solidFill>
              </a:rPr>
              <a:t> </a:t>
            </a:r>
            <a:r>
              <a:rPr lang="en-US" sz="2400" dirty="0" err="1">
                <a:solidFill>
                  <a:srgbClr val="0070C0"/>
                </a:solidFill>
              </a:rPr>
              <a:t>hóa</a:t>
            </a:r>
            <a:r>
              <a:rPr lang="en-US" sz="2400" dirty="0">
                <a:solidFill>
                  <a:srgbClr val="0070C0"/>
                </a:solidFill>
              </a:rPr>
              <a:t> </a:t>
            </a:r>
            <a:r>
              <a:rPr lang="en-US" sz="2400" dirty="0" err="1">
                <a:solidFill>
                  <a:srgbClr val="0070C0"/>
                </a:solidFill>
              </a:rPr>
              <a:t>tiêu</a:t>
            </a:r>
            <a:r>
              <a:rPr lang="en-US" sz="2400" dirty="0">
                <a:solidFill>
                  <a:srgbClr val="0070C0"/>
                </a:solidFill>
              </a:rPr>
              <a:t> </a:t>
            </a:r>
            <a:r>
              <a:rPr lang="en-US" sz="2400" dirty="0" err="1">
                <a:solidFill>
                  <a:srgbClr val="0070C0"/>
                </a:solidFill>
              </a:rPr>
              <a:t>biểu</a:t>
            </a:r>
            <a:r>
              <a:rPr lang="en-US" sz="2400" dirty="0">
                <a:solidFill>
                  <a:srgbClr val="0070C0"/>
                </a:solidFill>
              </a:rPr>
              <a:t> </a:t>
            </a:r>
            <a:r>
              <a:rPr lang="en-US" sz="2400" dirty="0" err="1">
                <a:solidFill>
                  <a:srgbClr val="0070C0"/>
                </a:solidFill>
              </a:rPr>
              <a:t>của</a:t>
            </a:r>
            <a:r>
              <a:rPr lang="en-US" sz="2400" dirty="0">
                <a:solidFill>
                  <a:srgbClr val="0070C0"/>
                </a:solidFill>
              </a:rPr>
              <a:t> </a:t>
            </a:r>
            <a:r>
              <a:rPr lang="en-US" sz="2400" dirty="0" err="1">
                <a:solidFill>
                  <a:srgbClr val="0070C0"/>
                </a:solidFill>
              </a:rPr>
              <a:t>Vương</a:t>
            </a:r>
            <a:r>
              <a:rPr lang="en-US" sz="2400" dirty="0">
                <a:solidFill>
                  <a:srgbClr val="0070C0"/>
                </a:solidFill>
              </a:rPr>
              <a:t> </a:t>
            </a:r>
            <a:r>
              <a:rPr lang="en-US" sz="2400" dirty="0" err="1">
                <a:solidFill>
                  <a:srgbClr val="0070C0"/>
                </a:solidFill>
              </a:rPr>
              <a:t>quốc</a:t>
            </a:r>
            <a:r>
              <a:rPr lang="en-US" sz="2400" dirty="0">
                <a:solidFill>
                  <a:srgbClr val="0070C0"/>
                </a:solidFill>
              </a:rPr>
              <a:t> </a:t>
            </a:r>
            <a:r>
              <a:rPr lang="en-US" sz="2400" dirty="0" err="1">
                <a:solidFill>
                  <a:srgbClr val="0070C0"/>
                </a:solidFill>
              </a:rPr>
              <a:t>Chăm</a:t>
            </a:r>
            <a:r>
              <a:rPr lang="en-US" sz="2400" dirty="0">
                <a:solidFill>
                  <a:srgbClr val="0070C0"/>
                </a:solidFill>
              </a:rPr>
              <a:t> - Pa.</a:t>
            </a:r>
          </a:p>
        </p:txBody>
      </p:sp>
      <p:pic>
        <p:nvPicPr>
          <p:cNvPr id="4"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1605"/>
            <a:ext cx="3941366" cy="2256395"/>
          </a:xfrm>
          <a:prstGeom prst="rect">
            <a:avLst/>
          </a:prstGeom>
        </p:spPr>
      </p:pic>
      <p:pic>
        <p:nvPicPr>
          <p:cNvPr id="7" name="Picture 6" descr="D:\NĂM HỌC 2021-2022\GIÁO ÁN DỰ ÁN\luyen-tap-2-trang-94-lich-su-lop-6-canh-dieu.png"/>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6705600" cy="3352800"/>
          </a:xfrm>
          <a:prstGeom prst="rect">
            <a:avLst/>
          </a:prstGeom>
          <a:noFill/>
          <a:ln>
            <a:noFill/>
          </a:ln>
        </p:spPr>
      </p:pic>
    </p:spTree>
    <p:extLst>
      <p:ext uri="{BB962C8B-B14F-4D97-AF65-F5344CB8AC3E}">
        <p14:creationId xmlns:p14="http://schemas.microsoft.com/office/powerpoint/2010/main" val="825249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0" y="-274700"/>
            <a:ext cx="128027" cy="4389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pic>
        <p:nvPicPr>
          <p:cNvPr id="3" name="Picture 2"/>
          <p:cNvPicPr>
            <a:picLocks noChangeAspect="1"/>
          </p:cNvPicPr>
          <p:nvPr/>
        </p:nvPicPr>
        <p:blipFill>
          <a:blip r:embed="rId5"/>
          <a:stretch>
            <a:fillRect/>
          </a:stretch>
        </p:blipFill>
        <p:spPr>
          <a:xfrm>
            <a:off x="2456504" y="1295400"/>
            <a:ext cx="4359018" cy="2914141"/>
          </a:xfrm>
          <a:prstGeom prst="rect">
            <a:avLst/>
          </a:prstGeom>
        </p:spPr>
      </p:pic>
      <p:sp>
        <p:nvSpPr>
          <p:cNvPr id="2" name="TextBox 1"/>
          <p:cNvSpPr txBox="1"/>
          <p:nvPr/>
        </p:nvSpPr>
        <p:spPr>
          <a:xfrm>
            <a:off x="3352800" y="2438400"/>
            <a:ext cx="2743200" cy="646331"/>
          </a:xfrm>
          <a:prstGeom prst="rect">
            <a:avLst/>
          </a:prstGeom>
          <a:noFill/>
        </p:spPr>
        <p:txBody>
          <a:bodyPr wrap="square" rtlCol="0">
            <a:spAutoFit/>
          </a:bodyPr>
          <a:lstStyle/>
          <a:p>
            <a:r>
              <a:rPr lang="en-US" sz="36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VẬN DỤNG</a:t>
            </a:r>
          </a:p>
        </p:txBody>
      </p:sp>
      <p:pic>
        <p:nvPicPr>
          <p:cNvPr id="10" name="Picture 9" descr="D:\NĂM HỌC 2021-2022\TỔNG HỢP\tải xuống.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730861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3A271FE-69EA-4404-8A77-3465599B47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490480" y="470688"/>
            <a:ext cx="7903732" cy="5530062"/>
          </a:xfrm>
          <a:prstGeom prst="rect">
            <a:avLst/>
          </a:prstGeom>
        </p:spPr>
      </p:pic>
      <p:pic>
        <p:nvPicPr>
          <p:cNvPr id="5" name="Picture 4">
            <a:extLst>
              <a:ext uri="{FF2B5EF4-FFF2-40B4-BE49-F238E27FC236}">
                <a16:creationId xmlns:a16="http://schemas.microsoft.com/office/drawing/2014/main" xmlns="" id="{8FB860A6-AB5E-4F4C-AF53-5013154CA0B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0" y="620688"/>
            <a:ext cx="9144000" cy="5530062"/>
          </a:xfrm>
          <a:prstGeom prst="rect">
            <a:avLst/>
          </a:prstGeom>
        </p:spPr>
      </p:pic>
      <p:sp>
        <p:nvSpPr>
          <p:cNvPr id="7" name="TextBox 6">
            <a:extLst>
              <a:ext uri="{FF2B5EF4-FFF2-40B4-BE49-F238E27FC236}">
                <a16:creationId xmlns:a16="http://schemas.microsoft.com/office/drawing/2014/main" xmlns="" id="{797EEE10-6A6D-48B3-B644-39327E648A85}"/>
              </a:ext>
            </a:extLst>
          </p:cNvPr>
          <p:cNvSpPr txBox="1"/>
          <p:nvPr/>
        </p:nvSpPr>
        <p:spPr>
          <a:xfrm>
            <a:off x="1043608" y="1828800"/>
            <a:ext cx="4366592" cy="2452274"/>
          </a:xfrm>
          <a:prstGeom prst="rect">
            <a:avLst/>
          </a:prstGeom>
          <a:noFill/>
        </p:spPr>
        <p:txBody>
          <a:bodyPr wrap="square">
            <a:spAutoFit/>
          </a:bodyPr>
          <a:lstStyle/>
          <a:p>
            <a:pPr lvl="0" algn="just">
              <a:lnSpc>
                <a:spcPct val="130000"/>
              </a:lnSpc>
              <a:spcBef>
                <a:spcPts val="300"/>
              </a:spcBef>
            </a:pPr>
            <a:r>
              <a:rPr lang="en-US" sz="2400" dirty="0" err="1">
                <a:solidFill>
                  <a:srgbClr val="00B050"/>
                </a:solidFill>
                <a:latin typeface="Arial" panose="020B0604020202020204" pitchFamily="34" charset="0"/>
                <a:cs typeface="Arial" panose="020B0604020202020204" pitchFamily="34" charset="0"/>
              </a:rPr>
              <a:t>Trong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vai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hướng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dẫn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viên</a:t>
            </a:r>
            <a:r>
              <a:rPr lang="en-US" sz="2400" dirty="0">
                <a:solidFill>
                  <a:srgbClr val="00B050"/>
                </a:solidFill>
                <a:latin typeface="Arial" panose="020B0604020202020204" pitchFamily="34" charset="0"/>
                <a:cs typeface="Arial" panose="020B0604020202020204" pitchFamily="34" charset="0"/>
              </a:rPr>
              <a:t> du </a:t>
            </a:r>
            <a:r>
              <a:rPr lang="en-US" sz="2400" dirty="0" err="1">
                <a:solidFill>
                  <a:srgbClr val="00B050"/>
                </a:solidFill>
                <a:latin typeface="Arial" panose="020B0604020202020204" pitchFamily="34" charset="0"/>
                <a:cs typeface="Arial" panose="020B0604020202020204" pitchFamily="34" charset="0"/>
              </a:rPr>
              <a:t>lịch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em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hãy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giới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thiệu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về</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một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trong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những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thành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tựu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văn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hóa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của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Chăm</a:t>
            </a:r>
            <a:r>
              <a:rPr lang="en-US" sz="2400" dirty="0">
                <a:solidFill>
                  <a:srgbClr val="00B050"/>
                </a:solidFill>
                <a:latin typeface="Arial" panose="020B0604020202020204" pitchFamily="34" charset="0"/>
                <a:cs typeface="Arial" panose="020B0604020202020204" pitchFamily="34" charset="0"/>
              </a:rPr>
              <a:t>-pa (</a:t>
            </a:r>
            <a:r>
              <a:rPr lang="en-US" sz="2400" dirty="0" err="1">
                <a:solidFill>
                  <a:srgbClr val="00B050"/>
                </a:solidFill>
                <a:latin typeface="Arial" panose="020B0604020202020204" pitchFamily="34" charset="0"/>
                <a:cs typeface="Arial" panose="020B0604020202020204" pitchFamily="34" charset="0"/>
              </a:rPr>
              <a:t>như</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đền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tháp</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phù</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điêu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vũ</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điệu</a:t>
            </a:r>
            <a:r>
              <a:rPr lang="en-US" sz="2400" dirty="0">
                <a:solidFill>
                  <a:srgbClr val="00B050"/>
                </a:solidFill>
                <a:latin typeface="Arial" panose="020B0604020202020204" pitchFamily="34" charset="0"/>
                <a:cs typeface="Arial" panose="020B0604020202020204" pitchFamily="34" charset="0"/>
              </a:rPr>
              <a:t>…)</a:t>
            </a:r>
            <a:endParaRPr lang="en-US" sz="2400" b="1" dirty="0">
              <a:solidFill>
                <a:srgbClr val="00B05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541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68926" y="2438400"/>
            <a:ext cx="4623060" cy="1177245"/>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rgbClr val="ED1E28"/>
                </a:solidFill>
              </a:rPr>
              <a:t>TẠM BIỆT</a:t>
            </a:r>
          </a:p>
          <a:p>
            <a:pPr algn="ctr"/>
            <a:r>
              <a:rPr lang="en-US" sz="3600" b="1" dirty="0" smtClean="0">
                <a:ln/>
                <a:solidFill>
                  <a:srgbClr val="ED1E28"/>
                </a:solidFill>
              </a:rPr>
              <a:t>CHÚC </a:t>
            </a:r>
            <a:r>
              <a:rPr lang="en-US" sz="3600" b="1" dirty="0">
                <a:ln/>
                <a:solidFill>
                  <a:srgbClr val="ED1E28"/>
                </a:solidFill>
              </a:rPr>
              <a:t>CÁC EM HỌC TỐT</a:t>
            </a:r>
          </a:p>
        </p:txBody>
      </p:sp>
      <p:pic>
        <p:nvPicPr>
          <p:cNvPr id="2" name="Picture 1"/>
          <p:cNvPicPr>
            <a:picLocks noChangeAspect="1"/>
          </p:cNvPicPr>
          <p:nvPr/>
        </p:nvPicPr>
        <p:blipFill>
          <a:blip r:embed="rId2"/>
          <a:stretch>
            <a:fillRect/>
          </a:stretch>
        </p:blipFill>
        <p:spPr>
          <a:xfrm>
            <a:off x="8534347" y="0"/>
            <a:ext cx="609653" cy="536494"/>
          </a:xfrm>
          <a:prstGeom prst="rect">
            <a:avLst/>
          </a:prstGeom>
        </p:spPr>
      </p:pic>
    </p:spTree>
    <p:extLst>
      <p:ext uri="{BB962C8B-B14F-4D97-AF65-F5344CB8AC3E}">
        <p14:creationId xmlns:p14="http://schemas.microsoft.com/office/powerpoint/2010/main" val="1607277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lacv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04801" y="722416"/>
            <a:ext cx="4495800" cy="4535384"/>
          </a:xfrm>
          <a:prstGeom prst="rect">
            <a:avLst/>
          </a:prstGeom>
          <a:noFill/>
        </p:spPr>
      </p:pic>
      <p:sp>
        <p:nvSpPr>
          <p:cNvPr id="2" name="Rectangle 1"/>
          <p:cNvSpPr/>
          <p:nvPr/>
        </p:nvSpPr>
        <p:spPr>
          <a:xfrm>
            <a:off x="1143000" y="5576804"/>
            <a:ext cx="7239000" cy="1052596"/>
          </a:xfrm>
          <a:prstGeom prst="rect">
            <a:avLst/>
          </a:prstGeom>
        </p:spPr>
        <p:txBody>
          <a:bodyPr wrap="square">
            <a:spAutoFit/>
          </a:bodyPr>
          <a:lstStyle/>
          <a:p>
            <a:pPr algn="ctr">
              <a:lnSpc>
                <a:spcPct val="130000"/>
              </a:lnSpc>
              <a:spcBef>
                <a:spcPts val="300"/>
              </a:spcBef>
              <a:spcAft>
                <a:spcPts val="0"/>
              </a:spcAft>
            </a:pPr>
            <a:r>
              <a:rPr lang="en-US" sz="2400" b="1" dirty="0" smtClean="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Quan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sát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hình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ảnh</a:t>
            </a:r>
            <a:r>
              <a:rPr lang="en-US" sz="2400" b="1" dirty="0">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em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gì</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về</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đất</a:t>
            </a:r>
            <a:r>
              <a:rPr lang="en-US" sz="2400" b="1" dirty="0">
                <a:solidFill>
                  <a:srgbClr val="000000"/>
                </a:solidFill>
                <a:latin typeface="Times New Roman" panose="02020603050405020304" pitchFamily="18" charset="0"/>
                <a:ea typeface="Calibri" panose="020F0502020204030204" pitchFamily="34" charset="0"/>
              </a:rPr>
              <a:t>, con </a:t>
            </a:r>
            <a:r>
              <a:rPr lang="en-US" sz="2400" b="1" dirty="0" err="1">
                <a:solidFill>
                  <a:srgbClr val="000000"/>
                </a:solidFill>
                <a:latin typeface="Times New Roman" panose="02020603050405020304" pitchFamily="18" charset="0"/>
                <a:ea typeface="Calibri" panose="020F0502020204030204" pitchFamily="34" charset="0"/>
              </a:rPr>
              <a:t>người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gắn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với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những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hình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smtClean="0">
                <a:solidFill>
                  <a:srgbClr val="000000"/>
                </a:solidFill>
                <a:latin typeface="Times New Roman" panose="02020603050405020304" pitchFamily="18" charset="0"/>
                <a:ea typeface="Calibri" panose="020F0502020204030204" pitchFamily="34" charset="0"/>
              </a:rPr>
              <a:t>trên</a:t>
            </a:r>
            <a:r>
              <a:rPr lang="en-US" sz="2400" b="1" dirty="0" smtClean="0">
                <a:solidFill>
                  <a:srgbClr val="000000"/>
                </a:solidFill>
                <a:latin typeface="Times New Roman" panose="02020603050405020304" pitchFamily="18" charset="0"/>
                <a:ea typeface="Calibri" panose="020F0502020204030204" pitchFamily="34" charset="0"/>
              </a:rPr>
              <a:t>?</a:t>
            </a:r>
            <a:endParaRPr lang="en-US" sz="2400" b="1" dirty="0">
              <a:effectLst/>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4"/>
          <a:stretch>
            <a:fillRect/>
          </a:stretch>
        </p:blipFill>
        <p:spPr>
          <a:xfrm>
            <a:off x="25828" y="5830755"/>
            <a:ext cx="926672" cy="798645"/>
          </a:xfrm>
          <a:prstGeom prst="rect">
            <a:avLst/>
          </a:prstGeom>
        </p:spPr>
      </p:pic>
      <p:pic>
        <p:nvPicPr>
          <p:cNvPr id="9" name="Picture 8" descr="D:\NĂM HỌC 2021-2022\TỔNG HỢP\tải xuống (1).jpg"/>
          <p:cNvPicPr/>
          <p:nvPr/>
        </p:nvPicPr>
        <p:blipFill>
          <a:blip r:embed="rId5">
            <a:extLst>
              <a:ext uri="{28A0092B-C50C-407E-A947-70E740481C1C}">
                <a14:useLocalDpi xmlns:a14="http://schemas.microsoft.com/office/drawing/2010/main" val="0"/>
              </a:ext>
            </a:extLst>
          </a:blip>
          <a:srcRect/>
          <a:stretch>
            <a:fillRect/>
          </a:stretch>
        </p:blipFill>
        <p:spPr bwMode="auto">
          <a:xfrm>
            <a:off x="4800601" y="741076"/>
            <a:ext cx="4114799" cy="4516723"/>
          </a:xfrm>
          <a:prstGeom prst="rect">
            <a:avLst/>
          </a:prstGeom>
          <a:noFill/>
          <a:ln>
            <a:noFill/>
          </a:ln>
        </p:spPr>
      </p:pic>
      <p:pic>
        <p:nvPicPr>
          <p:cNvPr id="10" name="Picture 9" descr="D:\NĂM HỌC 2021-2022\TỔNG HỢP\tải xuống.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77322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0" y="-274700"/>
            <a:ext cx="128027" cy="4389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pic>
        <p:nvPicPr>
          <p:cNvPr id="3" name="Picture 2"/>
          <p:cNvPicPr>
            <a:picLocks noChangeAspect="1"/>
          </p:cNvPicPr>
          <p:nvPr/>
        </p:nvPicPr>
        <p:blipFill>
          <a:blip r:embed="rId5"/>
          <a:stretch>
            <a:fillRect/>
          </a:stretch>
        </p:blipFill>
        <p:spPr>
          <a:xfrm>
            <a:off x="2456504" y="1295400"/>
            <a:ext cx="4359018" cy="2914141"/>
          </a:xfrm>
          <a:prstGeom prst="rect">
            <a:avLst/>
          </a:prstGeom>
        </p:spPr>
      </p:pic>
      <p:pic>
        <p:nvPicPr>
          <p:cNvPr id="10" name="Picture 9"/>
          <p:cNvPicPr>
            <a:picLocks noChangeAspect="1"/>
          </p:cNvPicPr>
          <p:nvPr/>
        </p:nvPicPr>
        <p:blipFill>
          <a:blip r:embed="rId6"/>
          <a:stretch>
            <a:fillRect/>
          </a:stretch>
        </p:blipFill>
        <p:spPr>
          <a:xfrm>
            <a:off x="2971800" y="2508534"/>
            <a:ext cx="2999492" cy="725487"/>
          </a:xfrm>
          <a:prstGeom prst="rect">
            <a:avLst/>
          </a:prstGeom>
        </p:spPr>
      </p:pic>
      <p:pic>
        <p:nvPicPr>
          <p:cNvPr id="11" name="Picture 10" descr="D:\NĂM HỌC 2021-2022\TỔNG HỢP\tải xuống.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1889615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0"/>
            <a:ext cx="8686800" cy="584775"/>
          </a:xfrm>
          <a:prstGeom prst="rect">
            <a:avLst/>
          </a:prstGeom>
          <a:noFill/>
        </p:spPr>
        <p:txBody>
          <a:bodyPr wrap="square" rtlCol="0">
            <a:spAutoFit/>
          </a:bodyPr>
          <a:lstStyle/>
          <a:p>
            <a:pPr algn="ctr"/>
            <a:r>
              <a:rPr lang="nl-NL" sz="3200" b="1" dirty="0">
                <a:latin typeface="Arial" panose="020B0604020202020204" pitchFamily="34" charset="0"/>
                <a:cs typeface="Arial" panose="020B0604020202020204" pitchFamily="34" charset="0"/>
              </a:rPr>
              <a:t>BÀI 18. VƯƠNG QUỐC CHĂM-PA</a:t>
            </a:r>
            <a:endParaRPr lang="en-US" sz="3200" b="1"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0" y="892314"/>
            <a:ext cx="4648200" cy="707886"/>
          </a:xfrm>
          <a:prstGeom prst="rect">
            <a:avLst/>
          </a:prstGeom>
          <a:noFill/>
        </p:spPr>
        <p:txBody>
          <a:bodyPr wrap="square" rtlCol="0">
            <a:spAutoFit/>
          </a:bodyPr>
          <a:lstStyle/>
          <a:p>
            <a:pPr algn="just"/>
            <a:r>
              <a:rPr lang="nl-NL" sz="2000" b="1" dirty="0">
                <a:latin typeface="Arial" panose="020B0604020202020204" pitchFamily="34" charset="0"/>
                <a:cs typeface="Arial" panose="020B0604020202020204" pitchFamily="34" charset="0"/>
              </a:rPr>
              <a:t>1. Sự thành lập và quá trình phát triển.</a:t>
            </a:r>
            <a:endParaRPr lang="en-US" sz="2000" dirty="0">
              <a:solidFill>
                <a:srgbClr val="0000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648200" y="990600"/>
            <a:ext cx="0" cy="5867400"/>
          </a:xfrm>
          <a:prstGeom prst="line">
            <a:avLst/>
          </a:prstGeom>
          <a:noFill/>
          <a:ln w="9525" cap="flat" cmpd="sng" algn="ctr">
            <a:solidFill>
              <a:srgbClr val="000000"/>
            </a:solidFill>
            <a:prstDash val="solid"/>
          </a:ln>
          <a:effectLst/>
        </p:spPr>
      </p:cxnSp>
      <p:pic>
        <p:nvPicPr>
          <p:cNvPr id="14" name="Picture 13"/>
          <p:cNvPicPr>
            <a:picLocks noChangeAspect="1"/>
          </p:cNvPicPr>
          <p:nvPr/>
        </p:nvPicPr>
        <p:blipFill>
          <a:blip r:embed="rId2"/>
          <a:stretch>
            <a:fillRect/>
          </a:stretch>
        </p:blipFill>
        <p:spPr>
          <a:xfrm>
            <a:off x="4724400" y="990600"/>
            <a:ext cx="4419600" cy="5376926"/>
          </a:xfrm>
          <a:prstGeom prst="rect">
            <a:avLst/>
          </a:prstGeom>
        </p:spPr>
      </p:pic>
      <p:sp>
        <p:nvSpPr>
          <p:cNvPr id="15" name="TextBox 14"/>
          <p:cNvSpPr txBox="1"/>
          <p:nvPr/>
        </p:nvSpPr>
        <p:spPr>
          <a:xfrm>
            <a:off x="0" y="1615619"/>
            <a:ext cx="4648200" cy="4708981"/>
          </a:xfrm>
          <a:prstGeom prst="rect">
            <a:avLst/>
          </a:prstGeom>
          <a:noFill/>
        </p:spPr>
        <p:txBody>
          <a:bodyPr wrap="square" rtlCol="0">
            <a:spAutoFit/>
          </a:bodyPr>
          <a:lstStyle/>
          <a:p>
            <a:pPr algn="just"/>
            <a:r>
              <a:rPr lang="nl-NL" sz="2000" dirty="0">
                <a:solidFill>
                  <a:srgbClr val="0070C0"/>
                </a:solidFill>
                <a:latin typeface="Arial" panose="020B0604020202020204" pitchFamily="34" charset="0"/>
                <a:cs typeface="Arial" panose="020B0604020202020204" pitchFamily="34" charset="0"/>
              </a:rPr>
              <a:t>+ Năm 192, nhân dân huyện Tượng Lâm (quận Nhật Nam) đã nổi dậy lật đổ ách thống trị của nhà Hán, giành độc lập, lập nước Lâm Ấp (sau gọi là Chăm-pa).</a:t>
            </a:r>
            <a:endParaRPr lang="en-US" sz="2000" dirty="0">
              <a:solidFill>
                <a:srgbClr val="0070C0"/>
              </a:solidFill>
              <a:latin typeface="Arial" panose="020B0604020202020204" pitchFamily="34" charset="0"/>
              <a:cs typeface="Arial" panose="020B0604020202020204" pitchFamily="34" charset="0"/>
            </a:endParaRPr>
          </a:p>
          <a:p>
            <a:pPr algn="just"/>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Trong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các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thế</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kỉ</a:t>
            </a:r>
            <a:r>
              <a:rPr lang="en-US" sz="2000" dirty="0">
                <a:solidFill>
                  <a:srgbClr val="0070C0"/>
                </a:solidFill>
                <a:latin typeface="Arial" panose="020B0604020202020204" pitchFamily="34" charset="0"/>
                <a:cs typeface="Arial" panose="020B0604020202020204" pitchFamily="34" charset="0"/>
              </a:rPr>
              <a:t> III – X, </a:t>
            </a:r>
            <a:r>
              <a:rPr lang="en-US" sz="2000" dirty="0" err="1">
                <a:solidFill>
                  <a:srgbClr val="0070C0"/>
                </a:solidFill>
                <a:latin typeface="Arial" panose="020B0604020202020204" pitchFamily="34" charset="0"/>
                <a:cs typeface="Arial" panose="020B0604020202020204" pitchFamily="34" charset="0"/>
              </a:rPr>
              <a:t>nhà</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nước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Lâm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Ấp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tiếp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tục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mở</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rộng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lãnh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thổ</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về</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phía</a:t>
            </a:r>
            <a:r>
              <a:rPr lang="en-US" sz="2000" dirty="0">
                <a:solidFill>
                  <a:srgbClr val="0070C0"/>
                </a:solidFill>
                <a:latin typeface="Arial" panose="020B0604020202020204" pitchFamily="34" charset="0"/>
                <a:cs typeface="Arial" panose="020B0604020202020204" pitchFamily="34" charset="0"/>
              </a:rPr>
              <a:t> Nam, </a:t>
            </a:r>
            <a:r>
              <a:rPr lang="en-US" sz="2000" dirty="0" err="1">
                <a:solidFill>
                  <a:srgbClr val="0070C0"/>
                </a:solidFill>
                <a:latin typeface="Arial" panose="020B0604020202020204" pitchFamily="34" charset="0"/>
                <a:cs typeface="Arial" panose="020B0604020202020204" pitchFamily="34" charset="0"/>
              </a:rPr>
              <a:t>kéo</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dài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đến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Ninh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Thuận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Bình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Thuận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ngày</a:t>
            </a:r>
            <a:r>
              <a:rPr lang="en-US" sz="2000" dirty="0">
                <a:solidFill>
                  <a:srgbClr val="0070C0"/>
                </a:solidFill>
                <a:latin typeface="Arial" panose="020B0604020202020204" pitchFamily="34" charset="0"/>
                <a:cs typeface="Arial" panose="020B0604020202020204" pitchFamily="34" charset="0"/>
              </a:rPr>
              <a:t> nay. </a:t>
            </a:r>
            <a:r>
              <a:rPr lang="en-US" sz="2000" dirty="0" err="1">
                <a:solidFill>
                  <a:srgbClr val="0070C0"/>
                </a:solidFill>
                <a:latin typeface="Arial" panose="020B0604020202020204" pitchFamily="34" charset="0"/>
                <a:cs typeface="Arial" panose="020B0604020202020204" pitchFamily="34" charset="0"/>
              </a:rPr>
              <a:t>Trong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quá</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trình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đó</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khoảng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thế</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kỉ</a:t>
            </a:r>
            <a:r>
              <a:rPr lang="en-US" sz="2000" dirty="0">
                <a:solidFill>
                  <a:srgbClr val="0070C0"/>
                </a:solidFill>
                <a:latin typeface="Arial" panose="020B0604020202020204" pitchFamily="34" charset="0"/>
                <a:cs typeface="Arial" panose="020B0604020202020204" pitchFamily="34" charset="0"/>
              </a:rPr>
              <a:t> VII, </a:t>
            </a:r>
            <a:r>
              <a:rPr lang="en-US" sz="2000" dirty="0" err="1">
                <a:solidFill>
                  <a:srgbClr val="0070C0"/>
                </a:solidFill>
                <a:latin typeface="Arial" panose="020B0604020202020204" pitchFamily="34" charset="0"/>
                <a:cs typeface="Arial" panose="020B0604020202020204" pitchFamily="34" charset="0"/>
              </a:rPr>
              <a:t>tên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gọi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Lâm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Ấp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được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đổi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thành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Chăm</a:t>
            </a:r>
            <a:r>
              <a:rPr lang="en-US" sz="2000" dirty="0">
                <a:solidFill>
                  <a:srgbClr val="0070C0"/>
                </a:solidFill>
                <a:latin typeface="Arial" panose="020B0604020202020204" pitchFamily="34" charset="0"/>
                <a:cs typeface="Arial" panose="020B0604020202020204" pitchFamily="34" charset="0"/>
              </a:rPr>
              <a:t> - Pa.</a:t>
            </a:r>
          </a:p>
          <a:p>
            <a:pPr algn="just"/>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sau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thế</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kỉ</a:t>
            </a:r>
            <a:r>
              <a:rPr lang="en-US" sz="2000" dirty="0">
                <a:solidFill>
                  <a:srgbClr val="0070C0"/>
                </a:solidFill>
                <a:latin typeface="Arial" panose="020B0604020202020204" pitchFamily="34" charset="0"/>
                <a:cs typeface="Arial" panose="020B0604020202020204" pitchFamily="34" charset="0"/>
              </a:rPr>
              <a:t> X, </a:t>
            </a:r>
            <a:r>
              <a:rPr lang="en-US" sz="2000" dirty="0" err="1">
                <a:solidFill>
                  <a:srgbClr val="0070C0"/>
                </a:solidFill>
                <a:latin typeface="Arial" panose="020B0604020202020204" pitchFamily="34" charset="0"/>
                <a:cs typeface="Arial" panose="020B0604020202020204" pitchFamily="34" charset="0"/>
              </a:rPr>
              <a:t>Chăm</a:t>
            </a:r>
            <a:r>
              <a:rPr lang="en-US" sz="2000" dirty="0">
                <a:solidFill>
                  <a:srgbClr val="0070C0"/>
                </a:solidFill>
                <a:latin typeface="Arial" panose="020B0604020202020204" pitchFamily="34" charset="0"/>
                <a:cs typeface="Arial" panose="020B0604020202020204" pitchFamily="34" charset="0"/>
              </a:rPr>
              <a:t> - Pa </a:t>
            </a:r>
            <a:r>
              <a:rPr lang="en-US" sz="2000" dirty="0" err="1">
                <a:solidFill>
                  <a:srgbClr val="0070C0"/>
                </a:solidFill>
                <a:latin typeface="Arial" panose="020B0604020202020204" pitchFamily="34" charset="0"/>
                <a:cs typeface="Arial" panose="020B0604020202020204" pitchFamily="34" charset="0"/>
              </a:rPr>
              <a:t>tiếp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tục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phát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triển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và</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bước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được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sáp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nhập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trở</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thành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một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bộ</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phận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của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đất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nước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Việt</a:t>
            </a:r>
            <a:r>
              <a:rPr lang="en-US" sz="2000" dirty="0">
                <a:solidFill>
                  <a:srgbClr val="0070C0"/>
                </a:solidFill>
                <a:latin typeface="Arial" panose="020B0604020202020204" pitchFamily="34" charset="0"/>
                <a:cs typeface="Arial" panose="020B0604020202020204" pitchFamily="34" charset="0"/>
              </a:rPr>
              <a:t> Nam.</a:t>
            </a:r>
          </a:p>
        </p:txBody>
      </p:sp>
      <p:pic>
        <p:nvPicPr>
          <p:cNvPr id="9" name="Picture 8" descr="D:\NĂM HỌC 2021-2022\TỔNG HỢP\tải xuố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4091010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circle(in)">
                                      <p:cBhvr>
                                        <p:cTn id="27" dur="20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circle(in)">
                                      <p:cBhvr>
                                        <p:cTn id="32" dur="2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7" name="TextBox 6">
            <a:extLst>
              <a:ext uri="{FF2B5EF4-FFF2-40B4-BE49-F238E27FC236}">
                <a16:creationId xmlns:a16="http://schemas.microsoft.com/office/drawing/2014/main" xmlns="" id="{AA0E38B9-C5C2-49A4-9A8E-6DCC16A334AC}"/>
              </a:ext>
            </a:extLst>
          </p:cNvPr>
          <p:cNvSpPr txBox="1"/>
          <p:nvPr/>
        </p:nvSpPr>
        <p:spPr>
          <a:xfrm>
            <a:off x="883469" y="1942155"/>
            <a:ext cx="3863865" cy="1200329"/>
          </a:xfrm>
          <a:prstGeom prst="rect">
            <a:avLst/>
          </a:prstGeom>
          <a:noFill/>
        </p:spPr>
        <p:txBody>
          <a:bodyPr wrap="square" rtlCol="0">
            <a:spAutoFit/>
          </a:bodyPr>
          <a:lstStyle/>
          <a:p>
            <a:pPr algn="ctr"/>
            <a:r>
              <a:rPr lang="nl-NL" sz="2400" b="1" dirty="0">
                <a:solidFill>
                  <a:srgbClr val="00B050"/>
                </a:solidFill>
                <a:latin typeface="Arial" panose="020B0604020202020204" pitchFamily="34" charset="0"/>
                <a:cs typeface="Arial" panose="020B0604020202020204" pitchFamily="34" charset="0"/>
              </a:rPr>
              <a:t>BÀI 18. VƯƠNG QUỐC CHĂM-PA</a:t>
            </a:r>
            <a:endParaRPr lang="en-US" sz="2400" b="1" dirty="0">
              <a:solidFill>
                <a:srgbClr val="00B050"/>
              </a:solidFill>
              <a:latin typeface="Arial" panose="020B0604020202020204" pitchFamily="34" charset="0"/>
              <a:cs typeface="Arial" panose="020B0604020202020204" pitchFamily="34" charset="0"/>
            </a:endParaRPr>
          </a:p>
          <a:p>
            <a:pPr algn="just">
              <a:defRPr/>
            </a:pPr>
            <a:endParaRPr lang="en-US" sz="2400" b="1"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8">
            <a:extLst>
              <a:ext uri="{FF2B5EF4-FFF2-40B4-BE49-F238E27FC236}">
                <a16:creationId xmlns:a16="http://schemas.microsoft.com/office/drawing/2014/main" xmlns="" id="{83EFB622-DB97-4C2C-AFD4-06D07E46FA3E}"/>
              </a:ext>
            </a:extLst>
          </p:cNvPr>
          <p:cNvSpPr txBox="1"/>
          <p:nvPr/>
        </p:nvSpPr>
        <p:spPr>
          <a:xfrm>
            <a:off x="4747333" y="1331893"/>
            <a:ext cx="3863267" cy="954107"/>
          </a:xfrm>
          <a:prstGeom prst="rect">
            <a:avLst/>
          </a:prstGeom>
          <a:noFill/>
        </p:spPr>
        <p:txBody>
          <a:bodyPr wrap="square" rtlCol="0">
            <a:spAutoFit/>
          </a:bodyPr>
          <a:lstStyle/>
          <a:p>
            <a:pPr algn="just"/>
            <a:r>
              <a:rPr lang="nl-NL" sz="2800" b="1" dirty="0">
                <a:solidFill>
                  <a:srgbClr val="00B0F0"/>
                </a:solidFill>
                <a:latin typeface="Arial" panose="020B0604020202020204" pitchFamily="34" charset="0"/>
                <a:cs typeface="Arial" panose="020B0604020202020204" pitchFamily="34" charset="0"/>
              </a:rPr>
              <a:t>1. Sự thành lập và quá trình phát triển.</a:t>
            </a:r>
            <a:endParaRPr lang="en-US" sz="2800" dirty="0">
              <a:solidFill>
                <a:srgbClr val="00B0F0"/>
              </a:solidFill>
              <a:latin typeface="Arial" panose="020B0604020202020204" pitchFamily="34" charset="0"/>
              <a:cs typeface="Arial" panose="020B0604020202020204" pitchFamily="34" charset="0"/>
            </a:endParaRPr>
          </a:p>
        </p:txBody>
      </p:sp>
      <p:sp>
        <p:nvSpPr>
          <p:cNvPr id="3" name="TextBox 2"/>
          <p:cNvSpPr txBox="1"/>
          <p:nvPr/>
        </p:nvSpPr>
        <p:spPr>
          <a:xfrm>
            <a:off x="4724400" y="23622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302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639" y="530917"/>
            <a:ext cx="1949598" cy="165715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762000"/>
            <a:ext cx="6096000" cy="4495800"/>
          </a:xfrm>
          <a:prstGeom prst="rect">
            <a:avLst/>
          </a:prstGeom>
        </p:spPr>
      </p:pic>
      <p:pic>
        <p:nvPicPr>
          <p:cNvPr id="3" name="Picture 2"/>
          <p:cNvPicPr>
            <a:picLocks noChangeAspect="1"/>
          </p:cNvPicPr>
          <p:nvPr/>
        </p:nvPicPr>
        <p:blipFill>
          <a:blip r:embed="rId5"/>
          <a:stretch>
            <a:fillRect/>
          </a:stretch>
        </p:blipFill>
        <p:spPr>
          <a:xfrm>
            <a:off x="8502438" y="0"/>
            <a:ext cx="609653" cy="536494"/>
          </a:xfrm>
          <a:prstGeom prst="rect">
            <a:avLst/>
          </a:prstGeom>
        </p:spPr>
      </p:pic>
    </p:spTree>
    <p:extLst>
      <p:ext uri="{BB962C8B-B14F-4D97-AF65-F5344CB8AC3E}">
        <p14:creationId xmlns:p14="http://schemas.microsoft.com/office/powerpoint/2010/main" val="720401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639" y="530917"/>
            <a:ext cx="1949598" cy="1657158"/>
          </a:xfrm>
          <a:prstGeom prst="rect">
            <a:avLst/>
          </a:prstGeom>
        </p:spPr>
      </p:pic>
      <p:grpSp>
        <p:nvGrpSpPr>
          <p:cNvPr id="8" name="Group 7"/>
          <p:cNvGrpSpPr/>
          <p:nvPr/>
        </p:nvGrpSpPr>
        <p:grpSpPr>
          <a:xfrm>
            <a:off x="3200400" y="147531"/>
            <a:ext cx="2959926" cy="766773"/>
            <a:chOff x="3370370" y="229653"/>
            <a:chExt cx="2959926" cy="766773"/>
          </a:xfrm>
          <a:scene3d>
            <a:camera prst="orthographicFront"/>
            <a:lightRig rig="threePt" dir="t">
              <a:rot lat="0" lon="0" rev="7500000"/>
            </a:lightRig>
          </a:scene3d>
        </p:grpSpPr>
        <p:sp>
          <p:nvSpPr>
            <p:cNvPr id="9" name="Rounded Rectangle 8"/>
            <p:cNvSpPr/>
            <p:nvPr/>
          </p:nvSpPr>
          <p:spPr>
            <a:xfrm>
              <a:off x="3370370" y="229653"/>
              <a:ext cx="2959926" cy="766773"/>
            </a:xfrm>
            <a:prstGeom prst="roundRect">
              <a:avLst>
                <a:gd name="adj" fmla="val 10000"/>
              </a:avLst>
            </a:prstGeom>
            <a:solidFill>
              <a:srgbClr val="FFFFFF">
                <a:alpha val="90000"/>
                <a:hueOff val="0"/>
                <a:satOff val="0"/>
                <a:lumOff val="0"/>
                <a:alphaOff val="0"/>
              </a:srgbClr>
            </a:solidFill>
            <a:ln w="9525" cap="flat" cmpd="sng" algn="ctr">
              <a:solidFill>
                <a:srgbClr val="F6E068">
                  <a:hueOff val="0"/>
                  <a:satOff val="0"/>
                  <a:lumOff val="0"/>
                  <a:alphaOff val="0"/>
                  <a:shade val="95000"/>
                  <a:satMod val="105000"/>
                </a:srgbClr>
              </a:solidFill>
              <a:prstDash val="solid"/>
            </a:ln>
            <a:effectLst>
              <a:outerShdw blurRad="40000" dist="23000" dir="5400000" rotWithShape="0">
                <a:srgbClr val="000000">
                  <a:alpha val="35000"/>
                </a:srgbClr>
              </a:outerShdw>
            </a:effectLst>
            <a:sp3d z="152400" extrusionH="63500" prstMaterial="dkEdge">
              <a:bevelT w="125400" h="36350" prst="relaxedInset"/>
              <a:contourClr>
                <a:srgbClr val="FFFFFF"/>
              </a:contourClr>
            </a:sp3d>
          </p:spPr>
        </p:sp>
        <p:sp>
          <p:nvSpPr>
            <p:cNvPr id="10" name="Rounded Rectangle 4"/>
            <p:cNvSpPr/>
            <p:nvPr/>
          </p:nvSpPr>
          <p:spPr>
            <a:xfrm>
              <a:off x="3392828" y="252111"/>
              <a:ext cx="2915010" cy="721857"/>
            </a:xfrm>
            <a:prstGeom prst="rect">
              <a:avLst/>
            </a:prstGeom>
            <a:noFill/>
            <a:ln>
              <a:noFill/>
            </a:ln>
            <a:effectLst/>
            <a:sp3d z="152400"/>
          </p:spPr>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11" name="Ribbon: Tilted Up 5">
            <a:extLst>
              <a:ext uri="{FF2B5EF4-FFF2-40B4-BE49-F238E27FC236}">
                <a16:creationId xmlns:a16="http://schemas.microsoft.com/office/drawing/2014/main" xmlns="" id="{B24580CB-6B21-44FA-ACD8-715A373D6D62}"/>
              </a:ext>
            </a:extLst>
          </p:cNvPr>
          <p:cNvSpPr/>
          <p:nvPr/>
        </p:nvSpPr>
        <p:spPr>
          <a:xfrm>
            <a:off x="0" y="533400"/>
            <a:ext cx="2448272" cy="1152128"/>
          </a:xfrm>
          <a:prstGeom prst="ribbon2">
            <a:avLst/>
          </a:prstGeom>
          <a:solidFill>
            <a:srgbClr val="FFFFFF"/>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2800" kern="0" dirty="0" err="1" smtClean="0">
                <a:solidFill>
                  <a:srgbClr val="FF0000"/>
                </a:solidFill>
                <a:latin typeface="Times New Roman" panose="02020603050405020304" pitchFamily="18" charset="0"/>
                <a:cs typeface="Times New Roman" panose="02020603050405020304" pitchFamily="18" charset="0"/>
              </a:rPr>
              <a:t>Phiếu</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bài</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tập</a:t>
            </a:r>
            <a:endParaRPr lang="en-US" sz="2800" kern="0" dirty="0" smtClean="0">
              <a:solidFill>
                <a:srgbClr val="FF0000"/>
              </a:solidFill>
              <a:latin typeface="Times New Roman" panose="02020603050405020304" pitchFamily="18" charset="0"/>
              <a:cs typeface="Times New Roman" panose="02020603050405020304" pitchFamily="18" charset="0"/>
            </a:endParaRPr>
          </a:p>
        </p:txBody>
      </p:sp>
      <p:sp>
        <p:nvSpPr>
          <p:cNvPr id="2" name="Equal 1"/>
          <p:cNvSpPr/>
          <p:nvPr/>
        </p:nvSpPr>
        <p:spPr>
          <a:xfrm>
            <a:off x="304800" y="1066800"/>
            <a:ext cx="8458200" cy="4038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447800" y="1905000"/>
            <a:ext cx="6172200" cy="1015663"/>
          </a:xfrm>
          <a:prstGeom prst="rect">
            <a:avLst/>
          </a:prstGeom>
          <a:noFill/>
        </p:spPr>
        <p:txBody>
          <a:bodyPr wrap="square" rtlCol="0">
            <a:spAutoFit/>
          </a:bodyPr>
          <a:lstStyle/>
          <a:p>
            <a:pPr algn="just"/>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Khái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nét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trong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người</a:t>
            </a:r>
            <a:r>
              <a:rPr lang="en-US" sz="2000" dirty="0">
                <a:solidFill>
                  <a:schemeClr val="bg1"/>
                </a:solidFill>
                <a:latin typeface="Arial" panose="020B0604020202020204" pitchFamily="34" charset="0"/>
                <a:cs typeface="Arial" panose="020B0604020202020204" pitchFamily="34" charset="0"/>
              </a:rPr>
              <a:t> Cham-pa.</a:t>
            </a:r>
          </a:p>
          <a:p>
            <a:pPr algn="just"/>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447800" y="3276600"/>
            <a:ext cx="6172200" cy="1015663"/>
          </a:xfrm>
          <a:prstGeom prst="rect">
            <a:avLst/>
          </a:prstGeom>
          <a:noFill/>
        </p:spPr>
        <p:txBody>
          <a:bodyPr wrap="square" rtlCol="0">
            <a:spAutoFit/>
          </a:bodyPr>
          <a:lstStyle/>
          <a:p>
            <a:pPr algn="just"/>
            <a:r>
              <a:rPr lang="en-US" sz="2000" dirty="0">
                <a:solidFill>
                  <a:schemeClr val="bg1"/>
                </a:solidFill>
                <a:latin typeface="Arial" panose="020B0604020202020204" pitchFamily="34" charset="0"/>
                <a:cs typeface="Arial" panose="020B0604020202020204" pitchFamily="34" charset="0"/>
              </a:rPr>
              <a:t>? So </a:t>
            </a:r>
            <a:r>
              <a:rPr lang="en-US" sz="2000" dirty="0" err="1">
                <a:solidFill>
                  <a:schemeClr val="bg1"/>
                </a:solidFill>
                <a:latin typeface="Arial" panose="020B0604020202020204" pitchFamily="34" charset="0"/>
                <a:cs typeface="Arial" panose="020B0604020202020204" pitchFamily="34" charset="0"/>
              </a:rPr>
              <a:t>sánh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dân</a:t>
            </a:r>
            <a:r>
              <a:rPr lang="en-US" sz="2000" dirty="0">
                <a:solidFill>
                  <a:schemeClr val="bg1"/>
                </a:solidFill>
                <a:latin typeface="Arial" panose="020B0604020202020204" pitchFamily="34" charset="0"/>
                <a:cs typeface="Arial" panose="020B0604020202020204" pitchFamily="34" charset="0"/>
              </a:rPr>
              <a:t> Cham-pa </a:t>
            </a:r>
            <a:r>
              <a:rPr lang="en-US" sz="2000" dirty="0" err="1">
                <a:solidFill>
                  <a:schemeClr val="bg1"/>
                </a:solidFill>
                <a:latin typeface="Arial" panose="020B0604020202020204" pitchFamily="34" charset="0"/>
                <a:cs typeface="Arial" panose="020B0604020202020204" pitchFamily="34" charset="0"/>
              </a:rPr>
              <a:t>với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dân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Văn</a:t>
            </a:r>
            <a:r>
              <a:rPr lang="en-US" sz="2000" dirty="0">
                <a:solidFill>
                  <a:schemeClr val="bg1"/>
                </a:solidFill>
                <a:latin typeface="Arial" panose="020B0604020202020204" pitchFamily="34" charset="0"/>
                <a:cs typeface="Arial" panose="020B0604020202020204" pitchFamily="34" charset="0"/>
              </a:rPr>
              <a:t> Lang- </a:t>
            </a:r>
            <a:r>
              <a:rPr lang="en-US" sz="2000" dirty="0" err="1">
                <a:solidFill>
                  <a:schemeClr val="bg1"/>
                </a:solidFill>
                <a:latin typeface="Arial" panose="020B0604020202020204" pitchFamily="34" charset="0"/>
                <a:cs typeface="Arial" panose="020B0604020202020204" pitchFamily="34" charset="0"/>
              </a:rPr>
              <a:t>Âu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Lạc</a:t>
            </a:r>
            <a:r>
              <a:rPr lang="en-US" sz="2000" dirty="0">
                <a:solidFill>
                  <a:schemeClr val="bg1"/>
                </a:solidFill>
                <a:latin typeface="Arial" panose="020B0604020202020204" pitchFamily="34" charset="0"/>
                <a:cs typeface="Arial" panose="020B0604020202020204" pitchFamily="34" charset="0"/>
              </a:rPr>
              <a:t>.</a:t>
            </a:r>
          </a:p>
          <a:p>
            <a:pPr algn="just"/>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3048000" y="4481044"/>
            <a:ext cx="2895601" cy="1310156"/>
          </a:xfrm>
          <a:prstGeom prst="rect">
            <a:avLst/>
          </a:prstGeom>
        </p:spPr>
      </p:pic>
      <p:pic>
        <p:nvPicPr>
          <p:cNvPr id="6" name="Picture 5"/>
          <p:cNvPicPr>
            <a:picLocks noChangeAspect="1"/>
          </p:cNvPicPr>
          <p:nvPr/>
        </p:nvPicPr>
        <p:blipFill>
          <a:blip r:embed="rId5"/>
          <a:stretch>
            <a:fillRect/>
          </a:stretch>
        </p:blipFill>
        <p:spPr>
          <a:xfrm>
            <a:off x="8509465" y="18661"/>
            <a:ext cx="609653" cy="536494"/>
          </a:xfrm>
          <a:prstGeom prst="rect">
            <a:avLst/>
          </a:prstGeom>
        </p:spPr>
      </p:pic>
    </p:spTree>
    <p:extLst>
      <p:ext uri="{BB962C8B-B14F-4D97-AF65-F5344CB8AC3E}">
        <p14:creationId xmlns:p14="http://schemas.microsoft.com/office/powerpoint/2010/main" val="934304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800600" y="698480"/>
            <a:ext cx="3733800" cy="4093428"/>
          </a:xfrm>
          <a:prstGeom prst="rect">
            <a:avLst/>
          </a:prstGeom>
          <a:noFill/>
        </p:spPr>
        <p:txBody>
          <a:bodyPr wrap="square" rtlCol="0">
            <a:spAutoFit/>
          </a:bodyPr>
          <a:lstStyle/>
          <a:p>
            <a:pPr algn="just"/>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Nét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chính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về</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kinh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tế</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của</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nhà</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nước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Chăm</a:t>
            </a:r>
            <a:r>
              <a:rPr lang="en-US" sz="2000" dirty="0">
                <a:solidFill>
                  <a:srgbClr val="00B0F0"/>
                </a:solidFill>
                <a:latin typeface="Arial" panose="020B0604020202020204" pitchFamily="34" charset="0"/>
                <a:cs typeface="Arial" panose="020B0604020202020204" pitchFamily="34" charset="0"/>
              </a:rPr>
              <a:t> - Pa:</a:t>
            </a:r>
          </a:p>
          <a:p>
            <a:pPr algn="just"/>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Sản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xuất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nông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nghiệp</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trồng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lúa</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nước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là</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hoạt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động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kinh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tế</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chủ</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yếu</a:t>
            </a:r>
            <a:r>
              <a:rPr lang="en-US" sz="2000" dirty="0">
                <a:solidFill>
                  <a:srgbClr val="00B0F0"/>
                </a:solidFill>
                <a:latin typeface="Arial" panose="020B0604020202020204" pitchFamily="34" charset="0"/>
                <a:cs typeface="Arial" panose="020B0604020202020204" pitchFamily="34" charset="0"/>
              </a:rPr>
              <a:t>.</a:t>
            </a:r>
          </a:p>
          <a:p>
            <a:pPr algn="just"/>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Các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nghề</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gốm</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đóng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thuyền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khai</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thác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lâm</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sản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đánh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bắt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cá</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rất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phát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triển</a:t>
            </a:r>
            <a:r>
              <a:rPr lang="en-US" sz="2000" dirty="0">
                <a:solidFill>
                  <a:srgbClr val="00B0F0"/>
                </a:solidFill>
                <a:latin typeface="Arial" panose="020B0604020202020204" pitchFamily="34" charset="0"/>
                <a:cs typeface="Arial" panose="020B0604020202020204" pitchFamily="34" charset="0"/>
              </a:rPr>
              <a:t>.</a:t>
            </a:r>
          </a:p>
          <a:p>
            <a:pPr algn="just"/>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V</a:t>
            </a:r>
            <a:r>
              <a:rPr lang="en-US" sz="2000" dirty="0" err="1" smtClean="0">
                <a:solidFill>
                  <a:srgbClr val="00B0F0"/>
                </a:solidFill>
                <a:latin typeface="Arial" panose="020B0604020202020204" pitchFamily="34" charset="0"/>
                <a:cs typeface="Arial" panose="020B0604020202020204" pitchFamily="34" charset="0"/>
              </a:rPr>
              <a:t>ương</a:t>
            </a:r>
            <a:r>
              <a:rPr lang="en-US" sz="2000" dirty="0" smtClean="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quốc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Chăm</a:t>
            </a:r>
            <a:r>
              <a:rPr lang="en-US" sz="2000" dirty="0">
                <a:solidFill>
                  <a:srgbClr val="00B0F0"/>
                </a:solidFill>
                <a:latin typeface="Arial" panose="020B0604020202020204" pitchFamily="34" charset="0"/>
                <a:cs typeface="Arial" panose="020B0604020202020204" pitchFamily="34" charset="0"/>
              </a:rPr>
              <a:t> - Pa </a:t>
            </a:r>
            <a:r>
              <a:rPr lang="en-US" sz="2000" dirty="0" err="1">
                <a:solidFill>
                  <a:srgbClr val="00B0F0"/>
                </a:solidFill>
                <a:latin typeface="Arial" panose="020B0604020202020204" pitchFamily="34" charset="0"/>
                <a:cs typeface="Arial" panose="020B0604020202020204" pitchFamily="34" charset="0"/>
              </a:rPr>
              <a:t>trở</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thành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cầu</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nối</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trao</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đổi</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buôn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bán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thường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xuyên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với</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thương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nhân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các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nước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Trung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Quốc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Ấn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Độ</a:t>
            </a:r>
            <a:r>
              <a:rPr lang="en-US" sz="2000" dirty="0">
                <a:solidFill>
                  <a:srgbClr val="00B0F0"/>
                </a:solidFill>
                <a:latin typeface="Arial" panose="020B0604020202020204" pitchFamily="34" charset="0"/>
                <a:cs typeface="Arial" panose="020B0604020202020204" pitchFamily="34" charset="0"/>
              </a:rPr>
              <a:t>, Ả-</a:t>
            </a:r>
            <a:r>
              <a:rPr lang="en-US" sz="2000" dirty="0" err="1">
                <a:solidFill>
                  <a:srgbClr val="00B0F0"/>
                </a:solidFill>
                <a:latin typeface="Arial" panose="020B0604020202020204" pitchFamily="34" charset="0"/>
                <a:cs typeface="Arial" panose="020B0604020202020204" pitchFamily="34" charset="0"/>
              </a:rPr>
              <a:t>rập</a:t>
            </a:r>
            <a:r>
              <a:rPr lang="en-US" sz="2000" dirty="0">
                <a:solidFill>
                  <a:srgbClr val="00B0F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3387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8D1EA08-981E-4673-93F8-8F89FBCA9A5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25968" y="143069"/>
            <a:ext cx="9148043" cy="6705600"/>
          </a:xfrm>
        </p:spPr>
      </p:pic>
      <p:pic>
        <p:nvPicPr>
          <p:cNvPr id="4" name="Picture 3" descr="D:\NĂM HỌC 2021-2022\GIÁO ÁN DỰ ÁN\cau-hoi-2-trang-92-lich-su-lop-6-canh-dieu.png"/>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52601"/>
            <a:ext cx="5181600" cy="3886200"/>
          </a:xfrm>
          <a:prstGeom prst="rect">
            <a:avLst/>
          </a:prstGeom>
          <a:noFill/>
          <a:ln>
            <a:noFill/>
          </a:ln>
        </p:spPr>
      </p:pic>
      <p:pic>
        <p:nvPicPr>
          <p:cNvPr id="7" name="Picture 6" descr="D:\NĂM HỌC 2021-2022\TỔNG HỢP\tải xuốn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345063965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7.xml><?xml version="1.0" encoding="utf-8"?>
<a:theme xmlns:a="http://schemas.openxmlformats.org/drawingml/2006/main" name="3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661</Words>
  <Application>Microsoft Office PowerPoint</Application>
  <PresentationFormat>On-screen Show (4:3)</PresentationFormat>
  <Paragraphs>58</Paragraphs>
  <Slides>19</Slides>
  <Notes>0</Notes>
  <HiddenSlides>0</HiddenSlides>
  <MMClips>0</MMClips>
  <ScaleCrop>false</ScaleCrop>
  <HeadingPairs>
    <vt:vector size="4" baseType="variant">
      <vt:variant>
        <vt:lpstr>Theme</vt:lpstr>
      </vt:variant>
      <vt:variant>
        <vt:i4>7</vt:i4>
      </vt:variant>
      <vt:variant>
        <vt:lpstr>Slide Titles</vt:lpstr>
      </vt:variant>
      <vt:variant>
        <vt:i4>19</vt:i4>
      </vt:variant>
    </vt:vector>
  </HeadingPairs>
  <TitlesOfParts>
    <vt:vector size="26" baseType="lpstr">
      <vt:lpstr>4_Office Theme</vt:lpstr>
      <vt:lpstr>1_Default Design</vt:lpstr>
      <vt:lpstr>第一PPT，www.1ppt.com</vt:lpstr>
      <vt:lpstr>6_Office Theme</vt:lpstr>
      <vt:lpstr>24_Office Theme</vt:lpstr>
      <vt:lpstr>2_第一PPT，www.1ppt.com</vt:lpstr>
      <vt:lpstr>3_第一PPT，www.1ppt.com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72</cp:revision>
  <dcterms:created xsi:type="dcterms:W3CDTF">2021-04-18T07:45:22Z</dcterms:created>
  <dcterms:modified xsi:type="dcterms:W3CDTF">2025-03-18T09:06:59Z</dcterms:modified>
</cp:coreProperties>
</file>