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7"/>
  </p:notesMasterIdLst>
  <p:sldIdLst>
    <p:sldId id="256" r:id="rId2"/>
    <p:sldId id="298" r:id="rId3"/>
    <p:sldId id="341" r:id="rId4"/>
    <p:sldId id="338" r:id="rId5"/>
    <p:sldId id="316" r:id="rId6"/>
    <p:sldId id="317" r:id="rId7"/>
    <p:sldId id="326" r:id="rId8"/>
    <p:sldId id="327" r:id="rId9"/>
    <p:sldId id="342" r:id="rId10"/>
    <p:sldId id="343" r:id="rId11"/>
    <p:sldId id="344" r:id="rId12"/>
    <p:sldId id="349" r:id="rId13"/>
    <p:sldId id="350" r:id="rId14"/>
    <p:sldId id="351" r:id="rId15"/>
    <p:sldId id="352" r:id="rId16"/>
    <p:sldId id="353" r:id="rId17"/>
    <p:sldId id="354" r:id="rId18"/>
    <p:sldId id="307" r:id="rId19"/>
    <p:sldId id="355" r:id="rId20"/>
    <p:sldId id="356" r:id="rId21"/>
    <p:sldId id="267" r:id="rId22"/>
    <p:sldId id="296" r:id="rId23"/>
    <p:sldId id="320" r:id="rId24"/>
    <p:sldId id="266" r:id="rId25"/>
    <p:sldId id="28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
      <p:font typeface="Nixie One" panose="020B0604020202020204" charset="0"/>
      <p:regular r:id="rId36"/>
    </p:embeddedFont>
    <p:embeddedFont>
      <p:font typeface="Roboto Slab"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3" d="100"/>
          <a:sy n="93" d="100"/>
        </p:scale>
        <p:origin x="17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1322989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sp>
        <p:nvSpPr>
          <p:cNvPr id="35" name="Google Shape;35;p5"/>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6" name="Google Shape;36;p5"/>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5"/>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41" name="Google Shape;41;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2" name="Google Shape;42;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3" name="Google Shape;43;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9" name="Google Shape;69;p8"/>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8"/>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74" name="Google Shape;74;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5" name="Google Shape;75;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tyle B">
  <p:cSld name="BLANK_1_1_1">
    <p:spTree>
      <p:nvGrpSpPr>
        <p:cNvPr id="1" name="Shape 98"/>
        <p:cNvGrpSpPr/>
        <p:nvPr/>
      </p:nvGrpSpPr>
      <p:grpSpPr>
        <a:xfrm>
          <a:off x="0" y="0"/>
          <a:ext cx="0" cy="0"/>
          <a:chOff x="0" y="0"/>
          <a:chExt cx="0" cy="0"/>
        </a:xfrm>
      </p:grpSpPr>
      <p:sp>
        <p:nvSpPr>
          <p:cNvPr id="99" name="Google Shape;99;p12"/>
          <p:cNvSpPr/>
          <p:nvPr/>
        </p:nvSpPr>
        <p:spPr>
          <a:xfrm>
            <a:off x="0" y="4294550"/>
            <a:ext cx="9144000" cy="2412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01" name="Google Shape;101;p1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panose="02000503080000020004"/>
              <a:buChar char="▪"/>
              <a:defRPr sz="3000">
                <a:solidFill>
                  <a:srgbClr val="114454"/>
                </a:solidFill>
                <a:latin typeface="Nixie One" panose="02000503080000020004"/>
                <a:ea typeface="Nixie One" panose="02000503080000020004"/>
                <a:cs typeface="Nixie One" panose="02000503080000020004"/>
                <a:sym typeface="Nixie One" panose="02000503080000020004"/>
              </a:defRPr>
            </a:lvl1pPr>
            <a:lvl2pPr marL="914400" lvl="1" indent="-381000">
              <a:spcBef>
                <a:spcPts val="0"/>
              </a:spcBef>
              <a:spcAft>
                <a:spcPts val="0"/>
              </a:spcAft>
              <a:buClr>
                <a:srgbClr val="114454"/>
              </a:buClr>
              <a:buSzPts val="2400"/>
              <a:buFont typeface="Nixie One" panose="02000503080000020004"/>
              <a:buChar char="▫"/>
              <a:defRPr sz="2400">
                <a:solidFill>
                  <a:srgbClr val="114454"/>
                </a:solidFill>
                <a:latin typeface="Nixie One" panose="02000503080000020004"/>
                <a:ea typeface="Nixie One" panose="02000503080000020004"/>
                <a:cs typeface="Nixie One" panose="02000503080000020004"/>
                <a:sym typeface="Nixie One" panose="02000503080000020004"/>
              </a:defRPr>
            </a:lvl2pPr>
            <a:lvl3pPr marL="1371600" lvl="2" indent="-381000">
              <a:spcBef>
                <a:spcPts val="0"/>
              </a:spcBef>
              <a:spcAft>
                <a:spcPts val="0"/>
              </a:spcAft>
              <a:buClr>
                <a:srgbClr val="114454"/>
              </a:buClr>
              <a:buSzPts val="2400"/>
              <a:buFont typeface="Nixie One" panose="02000503080000020004"/>
              <a:buChar char="■"/>
              <a:defRPr sz="2400">
                <a:solidFill>
                  <a:srgbClr val="114454"/>
                </a:solidFill>
                <a:latin typeface="Nixie One" panose="02000503080000020004"/>
                <a:ea typeface="Nixie One" panose="02000503080000020004"/>
                <a:cs typeface="Nixie One" panose="02000503080000020004"/>
                <a:sym typeface="Nixie One" panose="02000503080000020004"/>
              </a:defRPr>
            </a:lvl3pPr>
            <a:lvl4pPr marL="1828800" lvl="3"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4pPr>
            <a:lvl5pPr marL="2286000" lvl="4"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5pPr>
            <a:lvl6pPr marL="2743200" lvl="5"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6pPr>
            <a:lvl7pPr marL="3200400" lvl="6"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7pPr>
            <a:lvl8pPr marL="3657600" lvl="7"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8pPr>
            <a:lvl9pPr marL="4114800" lvl="8" indent="-342900">
              <a:spcBef>
                <a:spcPts val="0"/>
              </a:spcBef>
              <a:spcAft>
                <a:spcPts val="0"/>
              </a:spcAft>
              <a:buClr>
                <a:srgbClr val="114454"/>
              </a:buClr>
              <a:buSzPts val="1800"/>
              <a:buFont typeface="Nixie One" panose="02000503080000020004"/>
              <a:buChar char="■"/>
              <a:defRPr sz="1800">
                <a:solidFill>
                  <a:srgbClr val="114454"/>
                </a:solidFill>
                <a:latin typeface="Nixie One" panose="02000503080000020004"/>
                <a:ea typeface="Nixie One" panose="02000503080000020004"/>
                <a:cs typeface="Nixie One" panose="02000503080000020004"/>
                <a:sym typeface="Nixie One" panose="02000503080000020004"/>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8"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8E968922-A092-4B07-B921-55B1CD902E40}"/>
              </a:ext>
            </a:extLst>
          </p:cNvPr>
          <p:cNvSpPr/>
          <p:nvPr/>
        </p:nvSpPr>
        <p:spPr>
          <a:xfrm>
            <a:off x="-1" y="-1"/>
            <a:ext cx="9144000" cy="5143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 name="Rectangle 2">
            <a:extLst>
              <a:ext uri="{FF2B5EF4-FFF2-40B4-BE49-F238E27FC236}">
                <a16:creationId xmlns:a16="http://schemas.microsoft.com/office/drawing/2014/main" id="{3689B515-FF9E-4B26-9DFB-2D26F7B4275D}"/>
              </a:ext>
            </a:extLst>
          </p:cNvPr>
          <p:cNvSpPr/>
          <p:nvPr/>
        </p:nvSpPr>
        <p:spPr>
          <a:xfrm>
            <a:off x="0" y="1"/>
            <a:ext cx="9144000" cy="11785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dirty="0">
                <a:solidFill>
                  <a:srgbClr val="0070C0"/>
                </a:solidFill>
                <a:latin typeface="Times New Roman" panose="02020603050405020304" pitchFamily="18" charset="0"/>
                <a:cs typeface="Times New Roman" panose="02020603050405020304" pitchFamily="18" charset="0"/>
              </a:rPr>
              <a:t>CHƯƠNG 1: TẠI SAO CẦN HỌC LỊCH SỬ?</a:t>
            </a:r>
            <a:br>
              <a:rPr lang="en-GB" sz="2800" dirty="0">
                <a:solidFill>
                  <a:srgbClr val="0070C0"/>
                </a:solidFill>
                <a:latin typeface="Times New Roman" panose="02020603050405020304" pitchFamily="18" charset="0"/>
                <a:cs typeface="Times New Roman" panose="02020603050405020304" pitchFamily="18" charset="0"/>
              </a:rPr>
            </a:br>
            <a:r>
              <a:rPr lang="en-GB" sz="2800" dirty="0">
                <a:solidFill>
                  <a:srgbClr val="0070C0"/>
                </a:solidFill>
                <a:latin typeface="Times New Roman" panose="02020603050405020304" pitchFamily="18" charset="0"/>
                <a:cs typeface="Times New Roman" panose="02020603050405020304" pitchFamily="18" charset="0"/>
              </a:rPr>
              <a:t>BÀI 1: LỊCH SỬ LÀ GÌ?</a:t>
            </a:r>
            <a:br>
              <a:rPr lang="en-GB" sz="2800" dirty="0">
                <a:solidFill>
                  <a:srgbClr val="0070C0"/>
                </a:solidFill>
                <a:latin typeface="Times New Roman" panose="02020603050405020304" pitchFamily="18" charset="0"/>
                <a:cs typeface="Times New Roman" panose="02020603050405020304" pitchFamily="18" charset="0"/>
              </a:rPr>
            </a:br>
            <a:r>
              <a:rPr lang="en-GB" sz="2800" i="1" dirty="0">
                <a:solidFill>
                  <a:srgbClr val="0070C0"/>
                </a:solidFill>
                <a:latin typeface="Times New Roman" panose="02020603050405020304" pitchFamily="18" charset="0"/>
                <a:cs typeface="Times New Roman" panose="02020603050405020304" pitchFamily="18" charset="0"/>
              </a:rPr>
              <a:t>(</a:t>
            </a:r>
            <a:r>
              <a:rPr lang="vi-VN" sz="2800" i="1" dirty="0">
                <a:solidFill>
                  <a:srgbClr val="0070C0"/>
                </a:solidFill>
                <a:latin typeface="Times New Roman" panose="02020603050405020304" pitchFamily="18" charset="0"/>
                <a:cs typeface="Times New Roman" panose="02020603050405020304" pitchFamily="18" charset="0"/>
              </a:rPr>
              <a:t>2</a:t>
            </a:r>
            <a:r>
              <a:rPr lang="en-GB" sz="2800" i="1" dirty="0">
                <a:solidFill>
                  <a:srgbClr val="0070C0"/>
                </a:solidFill>
                <a:latin typeface="Times New Roman" panose="02020603050405020304" pitchFamily="18" charset="0"/>
                <a:cs typeface="Times New Roman" panose="02020603050405020304" pitchFamily="18" charset="0"/>
              </a:rPr>
              <a:t> </a:t>
            </a:r>
            <a:r>
              <a:rPr lang="en-GB" sz="2800" i="1" dirty="0" err="1">
                <a:solidFill>
                  <a:srgbClr val="0070C0"/>
                </a:solidFill>
                <a:latin typeface="Times New Roman" panose="02020603050405020304" pitchFamily="18" charset="0"/>
                <a:cs typeface="Times New Roman" panose="02020603050405020304" pitchFamily="18" charset="0"/>
              </a:rPr>
              <a:t>tiết</a:t>
            </a:r>
            <a:r>
              <a:rPr lang="en-GB" sz="2800" i="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A8094D0-C921-4B52-B1ED-A19928AF3848}"/>
              </a:ext>
            </a:extLst>
          </p:cNvPr>
          <p:cNvSpPr/>
          <p:nvPr/>
        </p:nvSpPr>
        <p:spPr>
          <a:xfrm>
            <a:off x="1" y="1211578"/>
            <a:ext cx="9143999" cy="787906"/>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III. KHÁM PHÁ QUÁ KHỨ TỪ CÁC NGUỒN SỬ LIỆU</a:t>
            </a:r>
          </a:p>
        </p:txBody>
      </p:sp>
      <p:sp>
        <p:nvSpPr>
          <p:cNvPr id="5" name="Rectangle 4">
            <a:extLst>
              <a:ext uri="{FF2B5EF4-FFF2-40B4-BE49-F238E27FC236}">
                <a16:creationId xmlns:a16="http://schemas.microsoft.com/office/drawing/2014/main" id="{4CDBB259-6FCE-408E-8E1D-FA58F955148C}"/>
              </a:ext>
            </a:extLst>
          </p:cNvPr>
          <p:cNvSpPr/>
          <p:nvPr/>
        </p:nvSpPr>
        <p:spPr>
          <a:xfrm>
            <a:off x="0" y="2050559"/>
            <a:ext cx="3123950" cy="110617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ts val="2400"/>
              </a:lnSpc>
            </a:pP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Chúng</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ta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biết</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được</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thông</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tin,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hình</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ảnh</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sự</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kiện</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của</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cuộc</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chiến</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dịch</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Điện</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Biên</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Phủ</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qua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những</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nguồn</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tư</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liệu</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 </a:t>
            </a:r>
            <a:r>
              <a:rPr lang="fr-FR" sz="1800" b="1" i="1" dirty="0" err="1">
                <a:solidFill>
                  <a:srgbClr val="FFFF00"/>
                </a:solidFill>
                <a:highlight>
                  <a:srgbClr val="008000"/>
                </a:highlight>
                <a:latin typeface="Times New Roman" panose="02020603050405020304" pitchFamily="18" charset="0"/>
                <a:cs typeface="Times New Roman" panose="02020603050405020304" pitchFamily="18" charset="0"/>
              </a:rPr>
              <a:t>nào</a:t>
            </a:r>
            <a:r>
              <a:rPr lang="fr-FR" sz="1800" b="1" i="1" dirty="0">
                <a:solidFill>
                  <a:srgbClr val="FFFF00"/>
                </a:solidFill>
                <a:highlight>
                  <a:srgbClr val="008000"/>
                </a:highlight>
                <a:latin typeface="Times New Roman" panose="02020603050405020304" pitchFamily="18" charset="0"/>
                <a:cs typeface="Times New Roman" panose="02020603050405020304" pitchFamily="18" charset="0"/>
              </a:rPr>
              <a:t>?</a:t>
            </a:r>
            <a:endParaRPr lang="en-US" sz="1800" b="1" i="1" dirty="0">
              <a:solidFill>
                <a:srgbClr val="FFFF00"/>
              </a:solidFill>
              <a:highlight>
                <a:srgbClr val="008000"/>
              </a:highlight>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6EB925E2-F13D-4B73-B082-8DDB69D8B83A}"/>
              </a:ext>
            </a:extLst>
          </p:cNvPr>
          <p:cNvPicPr>
            <a:picLocks noChangeAspect="1"/>
          </p:cNvPicPr>
          <p:nvPr/>
        </p:nvPicPr>
        <p:blipFill>
          <a:blip r:embed="rId3"/>
          <a:stretch>
            <a:fillRect/>
          </a:stretch>
        </p:blipFill>
        <p:spPr>
          <a:xfrm>
            <a:off x="36935" y="2032513"/>
            <a:ext cx="3087015" cy="2303181"/>
          </a:xfrm>
          <a:prstGeom prst="rect">
            <a:avLst/>
          </a:prstGeom>
        </p:spPr>
      </p:pic>
      <p:sp>
        <p:nvSpPr>
          <p:cNvPr id="6" name="Rectangle 5">
            <a:extLst>
              <a:ext uri="{FF2B5EF4-FFF2-40B4-BE49-F238E27FC236}">
                <a16:creationId xmlns:a16="http://schemas.microsoft.com/office/drawing/2014/main" id="{5901A7A3-A74D-40B2-8822-3C8186032236}"/>
              </a:ext>
            </a:extLst>
          </p:cNvPr>
          <p:cNvSpPr/>
          <p:nvPr/>
        </p:nvSpPr>
        <p:spPr>
          <a:xfrm>
            <a:off x="0" y="4510355"/>
            <a:ext cx="3123951" cy="63314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defRPr/>
            </a:pPr>
            <a:r>
              <a:rPr lang="en-US" b="1" dirty="0" err="1">
                <a:solidFill>
                  <a:srgbClr val="C00000"/>
                </a:solidFill>
                <a:latin typeface="Times New Roman" panose="02020603050405020304" pitchFamily="18" charset="0"/>
                <a:cs typeface="Times New Roman" panose="02020603050405020304" pitchFamily="18" charset="0"/>
              </a:rPr>
              <a:t>Bức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ảnh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về</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chiến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thắng</a:t>
            </a:r>
            <a:r>
              <a:rPr lang="en-US" b="1" dirty="0">
                <a:solidFill>
                  <a:srgbClr val="C00000"/>
                </a:solidFill>
                <a:latin typeface="Times New Roman" panose="02020603050405020304" pitchFamily="18" charset="0"/>
                <a:cs typeface="Times New Roman" panose="02020603050405020304" pitchFamily="18" charset="0"/>
              </a:rPr>
              <a:t> </a:t>
            </a:r>
          </a:p>
          <a:p>
            <a:pPr algn="ctr">
              <a:defRPr/>
            </a:pPr>
            <a:r>
              <a:rPr lang="en-US" b="1" dirty="0" err="1">
                <a:solidFill>
                  <a:srgbClr val="C00000"/>
                </a:solidFill>
                <a:latin typeface="Times New Roman" panose="02020603050405020304" pitchFamily="18" charset="0"/>
                <a:cs typeface="Times New Roman" panose="02020603050405020304" pitchFamily="18" charset="0"/>
              </a:rPr>
              <a:t>Điện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Biên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Phủ</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6916EEE9-D9E5-4834-A34A-E6BFE41D1AD2}"/>
              </a:ext>
            </a:extLst>
          </p:cNvPr>
          <p:cNvSpPr/>
          <p:nvPr/>
        </p:nvSpPr>
        <p:spPr>
          <a:xfrm>
            <a:off x="3590988" y="2026932"/>
            <a:ext cx="4926287" cy="1129802"/>
          </a:xfrm>
          <a:prstGeom prst="cloud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Lời</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kể</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của</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các</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chú</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bộ</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đội</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p>
          <a:p>
            <a:pPr algn="ctr">
              <a:defRPr/>
            </a:pP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chiến</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tham</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gia</a:t>
            </a:r>
            <a:r>
              <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60000"/>
                    <a:lumOff val="40000"/>
                  </a:schemeClr>
                </a:solidFill>
                <a:latin typeface="Times New Roman" panose="02020603050405020304" pitchFamily="18" charset="0"/>
                <a:cs typeface="Times New Roman" panose="02020603050405020304" pitchFamily="18" charset="0"/>
              </a:rPr>
              <a:t>cuộc</a:t>
            </a:r>
            <a:endParaRPr lang="en-US" sz="2000" b="1"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68B94FEC-C7F6-4FB0-8B78-CA65B7032BBD}"/>
              </a:ext>
            </a:extLst>
          </p:cNvPr>
          <p:cNvSpPr/>
          <p:nvPr/>
        </p:nvSpPr>
        <p:spPr>
          <a:xfrm>
            <a:off x="4150760" y="3462391"/>
            <a:ext cx="4048018" cy="1479479"/>
          </a:xfrm>
          <a:prstGeom prst="cloud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err="1">
                <a:solidFill>
                  <a:srgbClr val="C00000"/>
                </a:solidFill>
                <a:latin typeface="Times New Roman" panose="02020603050405020304" pitchFamily="18" charset="0"/>
                <a:cs typeface="Times New Roman" panose="02020603050405020304" pitchFamily="18" charset="0"/>
              </a:rPr>
              <a:t>Hiện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vật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được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trưng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bày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trong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bảo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tàng</a:t>
            </a:r>
            <a:endParaRPr lang="en-US" sz="2000" dirty="0">
              <a:solidFill>
                <a:srgbClr val="C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5" grpId="1"/>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24DEED-2021-4295-8394-8E62F9E60C1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10</a:t>
            </a:fld>
            <a:endParaRPr lang="en-GB"/>
          </a:p>
        </p:txBody>
      </p:sp>
      <p:sp>
        <p:nvSpPr>
          <p:cNvPr id="3" name="Rectangle 2">
            <a:extLst>
              <a:ext uri="{FF2B5EF4-FFF2-40B4-BE49-F238E27FC236}">
                <a16:creationId xmlns:a16="http://schemas.microsoft.com/office/drawing/2014/main" id="{4C906CCE-D6DD-498D-8524-4FB51C96145B}"/>
              </a:ext>
            </a:extLst>
          </p:cNvPr>
          <p:cNvSpPr/>
          <p:nvPr/>
        </p:nvSpPr>
        <p:spPr>
          <a:xfrm>
            <a:off x="1" y="0"/>
            <a:ext cx="9143999"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09943A57-A993-4C80-BB99-45A1FE08CC85}"/>
              </a:ext>
            </a:extLst>
          </p:cNvPr>
          <p:cNvSpPr/>
          <p:nvPr/>
        </p:nvSpPr>
        <p:spPr>
          <a:xfrm>
            <a:off x="0" y="0"/>
            <a:ext cx="9143999" cy="73973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truyền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miệng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79F1A3-6C0F-46F1-81A7-1612BD0B3CA5}"/>
              </a:ext>
            </a:extLst>
          </p:cNvPr>
          <p:cNvSpPr/>
          <p:nvPr/>
        </p:nvSpPr>
        <p:spPr>
          <a:xfrm>
            <a:off x="0" y="821933"/>
            <a:ext cx="3585681" cy="20445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dirty="0" err="1">
                <a:solidFill>
                  <a:srgbClr val="C00000"/>
                </a:solidFill>
                <a:latin typeface="Times New Roman" panose="02020603050405020304" pitchFamily="18" charset="0"/>
                <a:cs typeface="Times New Roman" panose="02020603050405020304" pitchFamily="18" charset="0"/>
              </a:rPr>
              <a:t>Truyền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thuyết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Gióng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giặc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“bay” </a:t>
            </a:r>
            <a:r>
              <a:rPr lang="en-US" sz="2400" dirty="0" err="1">
                <a:solidFill>
                  <a:srgbClr val="C00000"/>
                </a:solidFill>
                <a:latin typeface="Times New Roman" panose="02020603050405020304" pitchFamily="18" charset="0"/>
                <a:cs typeface="Times New Roman" panose="02020603050405020304" pitchFamily="18" charset="0"/>
              </a:rPr>
              <a:t>lên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từ</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đỉnh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Sóc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Nội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ngày</a:t>
            </a:r>
            <a:r>
              <a:rPr lang="en-US" sz="2400" dirty="0">
                <a:solidFill>
                  <a:srgbClr val="C00000"/>
                </a:solidFill>
                <a:latin typeface="Times New Roman" panose="02020603050405020304" pitchFamily="18" charset="0"/>
                <a:cs typeface="Times New Roman" panose="02020603050405020304" pitchFamily="18" charset="0"/>
              </a:rPr>
              <a:t> nay </a:t>
            </a:r>
            <a:r>
              <a:rPr lang="en-US" sz="2400" dirty="0" err="1">
                <a:solidFill>
                  <a:srgbClr val="C00000"/>
                </a:solidFill>
                <a:latin typeface="Times New Roman" panose="02020603050405020304" pitchFamily="18" charset="0"/>
                <a:cs typeface="Times New Roman" panose="02020603050405020304" pitchFamily="18" charset="0"/>
              </a:rPr>
              <a:t>vào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Hùng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sáu</a:t>
            </a:r>
            <a:r>
              <a:rPr lang="en-US" dirty="0">
                <a:solidFill>
                  <a:srgbClr val="C00000"/>
                </a:solidFill>
                <a:cs typeface="Times New Roman" panose="02020603050405020304" pitchFamily="18" charset="0"/>
              </a:rPr>
              <a:t>. </a:t>
            </a:r>
          </a:p>
        </p:txBody>
      </p:sp>
      <p:sp>
        <p:nvSpPr>
          <p:cNvPr id="6" name="Rectangle 5">
            <a:extLst>
              <a:ext uri="{FF2B5EF4-FFF2-40B4-BE49-F238E27FC236}">
                <a16:creationId xmlns:a16="http://schemas.microsoft.com/office/drawing/2014/main" id="{6213C97F-BBF8-4D60-A948-91DAADB85955}"/>
              </a:ext>
            </a:extLst>
          </p:cNvPr>
          <p:cNvSpPr/>
          <p:nvPr/>
        </p:nvSpPr>
        <p:spPr>
          <a:xfrm>
            <a:off x="-1" y="2936843"/>
            <a:ext cx="3585681" cy="22065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dirty="0" err="1">
                <a:solidFill>
                  <a:srgbClr val="C00000"/>
                </a:solidFill>
                <a:latin typeface="Times New Roman" panose="02020603050405020304" pitchFamily="18" charset="0"/>
                <a:cs typeface="Times New Roman" panose="02020603050405020304" pitchFamily="18" charset="0"/>
              </a:rPr>
              <a:t>Lạc</a:t>
            </a:r>
            <a:r>
              <a:rPr lang="en-US" sz="2400" dirty="0">
                <a:solidFill>
                  <a:srgbClr val="C00000"/>
                </a:solidFill>
                <a:latin typeface="Times New Roman" panose="02020603050405020304" pitchFamily="18" charset="0"/>
                <a:cs typeface="Times New Roman" panose="02020603050405020304" pitchFamily="18" charset="0"/>
              </a:rPr>
              <a:t> Long </a:t>
            </a:r>
            <a:r>
              <a:rPr lang="en-US" sz="2400" dirty="0" err="1">
                <a:solidFill>
                  <a:srgbClr val="C00000"/>
                </a:solidFill>
                <a:latin typeface="Times New Roman" panose="02020603050405020304" pitchFamily="18" charset="0"/>
                <a:cs typeface="Times New Roman" panose="02020603050405020304" pitchFamily="18" charset="0"/>
              </a:rPr>
              <a:t>Quân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Âu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Cơ</a:t>
            </a:r>
            <a:r>
              <a:rPr lang="en-US" sz="2400" dirty="0">
                <a:solidFill>
                  <a:srgbClr val="C0000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cs typeface="Times New Roman" panose="02020603050405020304" pitchFamily="18" charset="0"/>
              </a:rPr>
              <a:t>được xem là thủy tổ sinh ra dân tộc Việt Nam </a:t>
            </a:r>
            <a:r>
              <a:rPr lang="vi-VN" sz="2400" dirty="0">
                <a:solidFill>
                  <a:srgbClr val="C00000"/>
                </a:solidFill>
                <a:latin typeface="+mj-lt"/>
                <a:cs typeface="Times New Roman" panose="02020603050405020304" pitchFamily="18" charset="0"/>
              </a:rPr>
              <a:t>theo truyền thuyết "bọc trăm trứng".</a:t>
            </a:r>
            <a:r>
              <a:rPr lang="vi-VN" sz="2000" dirty="0">
                <a:solidFill>
                  <a:schemeClr val="bg1"/>
                </a:solidFill>
                <a:latin typeface="+mj-lt"/>
                <a:cs typeface="Times New Roman" panose="02020603050405020304" pitchFamily="18" charset="0"/>
              </a:rPr>
              <a:t> </a:t>
            </a:r>
            <a:endParaRPr lang="en-US" sz="2000" dirty="0">
              <a:solidFill>
                <a:schemeClr val="bg1"/>
              </a:solidFill>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9F11E2D4-80F1-4001-B3A6-53C3C9AAF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301" y="821932"/>
            <a:ext cx="5320697" cy="2044558"/>
          </a:xfrm>
          <a:prstGeom prst="rect">
            <a:avLst/>
          </a:prstGeom>
        </p:spPr>
      </p:pic>
      <p:pic>
        <p:nvPicPr>
          <p:cNvPr id="8" name="Picture 7">
            <a:extLst>
              <a:ext uri="{FF2B5EF4-FFF2-40B4-BE49-F238E27FC236}">
                <a16:creationId xmlns:a16="http://schemas.microsoft.com/office/drawing/2014/main" id="{ABB14953-8C7E-4BF6-94D3-58D022DE0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300" y="2936842"/>
            <a:ext cx="5320697" cy="2206556"/>
          </a:xfrm>
          <a:prstGeom prst="rect">
            <a:avLst/>
          </a:prstGeom>
        </p:spPr>
      </p:pic>
    </p:spTree>
    <p:extLst>
      <p:ext uri="{BB962C8B-B14F-4D97-AF65-F5344CB8AC3E}">
        <p14:creationId xmlns:p14="http://schemas.microsoft.com/office/powerpoint/2010/main" val="32526340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E4A00F-A82B-4829-A48B-D35984DBBCB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11</a:t>
            </a:fld>
            <a:endParaRPr lang="en-GB"/>
          </a:p>
        </p:txBody>
      </p:sp>
      <p:sp>
        <p:nvSpPr>
          <p:cNvPr id="3" name="Rectangle 2">
            <a:extLst>
              <a:ext uri="{FF2B5EF4-FFF2-40B4-BE49-F238E27FC236}">
                <a16:creationId xmlns:a16="http://schemas.microsoft.com/office/drawing/2014/main" id="{8ADDE4F2-49F0-4CC1-9C50-633C9B8A6FA9}"/>
              </a:ext>
            </a:extLst>
          </p:cNvPr>
          <p:cNvSpPr/>
          <p:nvPr/>
        </p:nvSpPr>
        <p:spPr>
          <a:xfrm>
            <a:off x="1" y="1"/>
            <a:ext cx="9144000"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b="1" dirty="0">
              <a:solidFill>
                <a:srgbClr val="002060"/>
              </a:solidFill>
            </a:endParaRPr>
          </a:p>
        </p:txBody>
      </p:sp>
      <p:sp>
        <p:nvSpPr>
          <p:cNvPr id="4" name="Rectangle 3">
            <a:extLst>
              <a:ext uri="{FF2B5EF4-FFF2-40B4-BE49-F238E27FC236}">
                <a16:creationId xmlns:a16="http://schemas.microsoft.com/office/drawing/2014/main" id="{96340AB9-20C4-4F27-B83A-83733D1ABEFD}"/>
              </a:ext>
            </a:extLst>
          </p:cNvPr>
          <p:cNvSpPr/>
          <p:nvPr/>
        </p:nvSpPr>
        <p:spPr>
          <a:xfrm>
            <a:off x="1" y="0"/>
            <a:ext cx="9144000" cy="95415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Thảo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luận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3D37E75E-5D8F-420D-AFC9-EA182853C013}"/>
              </a:ext>
            </a:extLst>
          </p:cNvPr>
          <p:cNvSpPr/>
          <p:nvPr/>
        </p:nvSpPr>
        <p:spPr>
          <a:xfrm>
            <a:off x="4065104" y="1160345"/>
            <a:ext cx="5078896" cy="1411356"/>
          </a:xfrm>
          <a:prstGeom prst="cloudCallout">
            <a:avLst>
              <a:gd name="adj1" fmla="val -53928"/>
              <a:gd name="adj2" fmla="val 5701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lnSpc>
                <a:spcPts val="2800"/>
              </a:lnSpc>
            </a:pPr>
            <a:r>
              <a:rPr lang="nl-NL" sz="1100" dirty="0">
                <a:ln/>
                <a:solidFill>
                  <a:schemeClr val="tx1"/>
                </a:solidFill>
                <a:effectLst>
                  <a:outerShdw blurRad="38100" dist="19050" dir="2700000" algn="tl" rotWithShape="0">
                    <a:schemeClr val="dk1">
                      <a:alpha val="40000"/>
                    </a:schemeClr>
                  </a:outerShdw>
                </a:effectLst>
                <a:cs typeface="Times New Roman" panose="02020603050405020304" pitchFamily="18" charset="0"/>
              </a:rPr>
              <a:t> </a:t>
            </a:r>
            <a:r>
              <a:rPr lang="nl-NL"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kể một tên một số </a:t>
            </a:r>
          </a:p>
          <a:p>
            <a:pPr algn="ctr">
              <a:lnSpc>
                <a:spcPts val="2800"/>
              </a:lnSpc>
            </a:pPr>
            <a:r>
              <a:rPr lang="nl-NL"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truyền thuyết trong </a:t>
            </a:r>
          </a:p>
          <a:p>
            <a:pPr algn="ctr">
              <a:lnSpc>
                <a:spcPts val="2800"/>
              </a:lnSpc>
            </a:pPr>
            <a:r>
              <a:rPr lang="nl-NL"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dân gian mà em biết?</a:t>
            </a:r>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97C5DD5-D8B7-417B-83AA-B3026BC0382D}"/>
              </a:ext>
            </a:extLst>
          </p:cNvPr>
          <p:cNvPicPr>
            <a:picLocks noChangeAspect="1"/>
          </p:cNvPicPr>
          <p:nvPr/>
        </p:nvPicPr>
        <p:blipFill>
          <a:blip r:embed="rId2"/>
          <a:stretch>
            <a:fillRect/>
          </a:stretch>
        </p:blipFill>
        <p:spPr>
          <a:xfrm>
            <a:off x="68026" y="2957766"/>
            <a:ext cx="2562860" cy="2185634"/>
          </a:xfrm>
          <a:prstGeom prst="rect">
            <a:avLst/>
          </a:prstGeom>
        </p:spPr>
      </p:pic>
      <p:pic>
        <p:nvPicPr>
          <p:cNvPr id="7" name="Picture 6">
            <a:extLst>
              <a:ext uri="{FF2B5EF4-FFF2-40B4-BE49-F238E27FC236}">
                <a16:creationId xmlns:a16="http://schemas.microsoft.com/office/drawing/2014/main" id="{20B93611-FFB8-44A1-B80E-B0125AF6B399}"/>
              </a:ext>
            </a:extLst>
          </p:cNvPr>
          <p:cNvPicPr>
            <a:picLocks noChangeAspect="1"/>
          </p:cNvPicPr>
          <p:nvPr/>
        </p:nvPicPr>
        <p:blipFill>
          <a:blip r:embed="rId3"/>
          <a:stretch>
            <a:fillRect/>
          </a:stretch>
        </p:blipFill>
        <p:spPr>
          <a:xfrm>
            <a:off x="2854746" y="2971338"/>
            <a:ext cx="2562860" cy="2172062"/>
          </a:xfrm>
          <a:prstGeom prst="rect">
            <a:avLst/>
          </a:prstGeom>
        </p:spPr>
      </p:pic>
      <p:pic>
        <p:nvPicPr>
          <p:cNvPr id="8" name="Picture 7">
            <a:extLst>
              <a:ext uri="{FF2B5EF4-FFF2-40B4-BE49-F238E27FC236}">
                <a16:creationId xmlns:a16="http://schemas.microsoft.com/office/drawing/2014/main" id="{9739D933-28C7-42BF-BDAE-FEEC85FB9E04}"/>
              </a:ext>
            </a:extLst>
          </p:cNvPr>
          <p:cNvPicPr>
            <a:picLocks noChangeAspect="1"/>
          </p:cNvPicPr>
          <p:nvPr/>
        </p:nvPicPr>
        <p:blipFill>
          <a:blip r:embed="rId4"/>
          <a:stretch>
            <a:fillRect/>
          </a:stretch>
        </p:blipFill>
        <p:spPr>
          <a:xfrm>
            <a:off x="5615939" y="2989696"/>
            <a:ext cx="3528060" cy="2153704"/>
          </a:xfrm>
          <a:prstGeom prst="rect">
            <a:avLst/>
          </a:prstGeom>
        </p:spPr>
      </p:pic>
    </p:spTree>
    <p:extLst>
      <p:ext uri="{BB962C8B-B14F-4D97-AF65-F5344CB8AC3E}">
        <p14:creationId xmlns:p14="http://schemas.microsoft.com/office/powerpoint/2010/main" val="13092263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87846-7E1E-4236-96B5-F2031ED044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12</a:t>
            </a:fld>
            <a:endParaRPr lang="en-GB"/>
          </a:p>
        </p:txBody>
      </p:sp>
      <p:sp>
        <p:nvSpPr>
          <p:cNvPr id="3" name="Rectangle 2">
            <a:extLst>
              <a:ext uri="{FF2B5EF4-FFF2-40B4-BE49-F238E27FC236}">
                <a16:creationId xmlns:a16="http://schemas.microsoft.com/office/drawing/2014/main" id="{2F2D6483-D81B-4CD2-ABB9-123810709F8E}"/>
              </a:ext>
            </a:extLst>
          </p:cNvPr>
          <p:cNvSpPr/>
          <p:nvPr/>
        </p:nvSpPr>
        <p:spPr>
          <a:xfrm>
            <a:off x="0" y="0"/>
            <a:ext cx="9144000" cy="51435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solidFill>
                <a:schemeClr val="bg1"/>
              </a:solidFill>
            </a:endParaRPr>
          </a:p>
        </p:txBody>
      </p:sp>
      <p:sp>
        <p:nvSpPr>
          <p:cNvPr id="4" name="Rectangle 3">
            <a:extLst>
              <a:ext uri="{FF2B5EF4-FFF2-40B4-BE49-F238E27FC236}">
                <a16:creationId xmlns:a16="http://schemas.microsoft.com/office/drawing/2014/main" id="{E5E0F6D9-F83F-4B7E-8BA8-705AD4BAD1BB}"/>
              </a:ext>
            </a:extLst>
          </p:cNvPr>
          <p:cNvSpPr/>
          <p:nvPr/>
        </p:nvSpPr>
        <p:spPr>
          <a:xfrm>
            <a:off x="2709745" y="-124331"/>
            <a:ext cx="3300761" cy="70014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ý</a:t>
            </a:r>
          </a:p>
        </p:txBody>
      </p:sp>
      <p:sp>
        <p:nvSpPr>
          <p:cNvPr id="6" name="Rectangle 5">
            <a:extLst>
              <a:ext uri="{FF2B5EF4-FFF2-40B4-BE49-F238E27FC236}">
                <a16:creationId xmlns:a16="http://schemas.microsoft.com/office/drawing/2014/main" id="{3823CB7C-35E7-45A5-91CC-D158CA57B32D}"/>
              </a:ext>
            </a:extLst>
          </p:cNvPr>
          <p:cNvSpPr/>
          <p:nvPr/>
        </p:nvSpPr>
        <p:spPr>
          <a:xfrm>
            <a:off x="106762" y="766986"/>
            <a:ext cx="2400328" cy="163922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1" algn="just" defTabSz="1200150">
              <a:lnSpc>
                <a:spcPct val="90000"/>
              </a:lnSpc>
              <a:spcBef>
                <a:spcPct val="0"/>
              </a:spcBef>
              <a:spcAft>
                <a:spcPct val="15000"/>
              </a:spcAft>
            </a:pPr>
            <a:r>
              <a:rPr lang="en-US" sz="1800" kern="1200" dirty="0" err="1">
                <a:solidFill>
                  <a:srgbClr val="7030A0"/>
                </a:solidFill>
                <a:latin typeface="Times New Roman" panose="02020603050405020304" pitchFamily="18" charset="0"/>
                <a:cs typeface="Times New Roman" panose="02020603050405020304" pitchFamily="18" charset="0"/>
              </a:rPr>
              <a:t>Chứa</a:t>
            </a:r>
            <a:r>
              <a:rPr lang="en-US" sz="1800" kern="1200" dirty="0">
                <a:solidFill>
                  <a:srgbClr val="7030A0"/>
                </a:solidFill>
                <a:latin typeface="Times New Roman" panose="02020603050405020304" pitchFamily="18" charset="0"/>
                <a:cs typeface="Times New Roman" panose="02020603050405020304" pitchFamily="18" charset="0"/>
              </a:rPr>
              <a:t> </a:t>
            </a:r>
            <a:r>
              <a:rPr lang="en-US" sz="1800" kern="1200" dirty="0" err="1">
                <a:solidFill>
                  <a:srgbClr val="7030A0"/>
                </a:solidFill>
                <a:latin typeface="Times New Roman" panose="02020603050405020304" pitchFamily="18" charset="0"/>
                <a:cs typeface="Times New Roman" panose="02020603050405020304" pitchFamily="18" charset="0"/>
              </a:rPr>
              <a:t>đựng</a:t>
            </a:r>
            <a:r>
              <a:rPr lang="en-US" sz="1800" kern="1200" dirty="0">
                <a:solidFill>
                  <a:srgbClr val="7030A0"/>
                </a:solidFill>
                <a:latin typeface="Times New Roman" panose="02020603050405020304" pitchFamily="18" charset="0"/>
                <a:cs typeface="Times New Roman" panose="02020603050405020304" pitchFamily="18" charset="0"/>
              </a:rPr>
              <a:t> </a:t>
            </a:r>
            <a:r>
              <a:rPr lang="nl-NL" sz="1800" dirty="0">
                <a:solidFill>
                  <a:srgbClr val="7030A0"/>
                </a:solidFill>
                <a:latin typeface="Times New Roman" panose="02020603050405020304" pitchFamily="18" charset="0"/>
                <a:cs typeface="Times New Roman" panose="02020603050405020304" pitchFamily="18" charset="0"/>
              </a:rPr>
              <a:t>yếu tố lịch sử, phản ánh một phần hiện thực cuộc sống quá khứ </a:t>
            </a:r>
          </a:p>
        </p:txBody>
      </p:sp>
      <p:sp>
        <p:nvSpPr>
          <p:cNvPr id="7" name="Rectangle 6">
            <a:extLst>
              <a:ext uri="{FF2B5EF4-FFF2-40B4-BE49-F238E27FC236}">
                <a16:creationId xmlns:a16="http://schemas.microsoft.com/office/drawing/2014/main" id="{C5D46B1C-81F0-43D1-B54C-A6FE279885DE}"/>
              </a:ext>
            </a:extLst>
          </p:cNvPr>
          <p:cNvSpPr/>
          <p:nvPr/>
        </p:nvSpPr>
        <p:spPr>
          <a:xfrm>
            <a:off x="6269644" y="729691"/>
            <a:ext cx="2758600" cy="163922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ts val="2600"/>
              </a:lnSpc>
            </a:pPr>
            <a:r>
              <a:rPr lang="nl-NL" sz="2000" dirty="0">
                <a:solidFill>
                  <a:srgbClr val="7030A0"/>
                </a:solidFill>
                <a:latin typeface="Times New Roman" panose="02020603050405020304" pitchFamily="18" charset="0"/>
                <a:cs typeface="Times New Roman" panose="02020603050405020304" pitchFamily="18" charset="0"/>
              </a:rPr>
              <a:t>Nội dung cũng có thể bị thêm bớt, thậm chí nhuốm màu thần thoại, hoang đường</a:t>
            </a:r>
          </a:p>
        </p:txBody>
      </p:sp>
      <p:sp>
        <p:nvSpPr>
          <p:cNvPr id="8" name="Up-Down Arrow 6">
            <a:extLst>
              <a:ext uri="{FF2B5EF4-FFF2-40B4-BE49-F238E27FC236}">
                <a16:creationId xmlns:a16="http://schemas.microsoft.com/office/drawing/2014/main" id="{2E286543-D52A-48E4-BA55-65C4C2FB4C9C}"/>
              </a:ext>
            </a:extLst>
          </p:cNvPr>
          <p:cNvSpPr/>
          <p:nvPr/>
        </p:nvSpPr>
        <p:spPr>
          <a:xfrm rot="6081116">
            <a:off x="2684756" y="1764449"/>
            <a:ext cx="276806"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B51B0A-5130-4799-9952-8BDC4A94A170}"/>
              </a:ext>
            </a:extLst>
          </p:cNvPr>
          <p:cNvSpPr/>
          <p:nvPr/>
        </p:nvSpPr>
        <p:spPr>
          <a:xfrm>
            <a:off x="3128279" y="1580062"/>
            <a:ext cx="2520176" cy="15170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miệng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Up-Down Arrow 6">
            <a:extLst>
              <a:ext uri="{FF2B5EF4-FFF2-40B4-BE49-F238E27FC236}">
                <a16:creationId xmlns:a16="http://schemas.microsoft.com/office/drawing/2014/main" id="{68646FD6-34B3-43D5-9380-61435FBBE698}"/>
              </a:ext>
            </a:extLst>
          </p:cNvPr>
          <p:cNvSpPr/>
          <p:nvPr/>
        </p:nvSpPr>
        <p:spPr>
          <a:xfrm rot="3944985">
            <a:off x="5757526" y="1543628"/>
            <a:ext cx="262791"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6">
            <a:extLst>
              <a:ext uri="{FF2B5EF4-FFF2-40B4-BE49-F238E27FC236}">
                <a16:creationId xmlns:a16="http://schemas.microsoft.com/office/drawing/2014/main" id="{651AE183-D39F-4C35-B362-279E442A23EB}"/>
              </a:ext>
            </a:extLst>
          </p:cNvPr>
          <p:cNvSpPr/>
          <p:nvPr/>
        </p:nvSpPr>
        <p:spPr>
          <a:xfrm rot="3587097">
            <a:off x="2895586" y="2585708"/>
            <a:ext cx="266477"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6">
            <a:extLst>
              <a:ext uri="{FF2B5EF4-FFF2-40B4-BE49-F238E27FC236}">
                <a16:creationId xmlns:a16="http://schemas.microsoft.com/office/drawing/2014/main" id="{8EEF9CA4-E726-4876-9829-27DC60D97786}"/>
              </a:ext>
            </a:extLst>
          </p:cNvPr>
          <p:cNvSpPr/>
          <p:nvPr/>
        </p:nvSpPr>
        <p:spPr>
          <a:xfrm rot="6820757">
            <a:off x="5620190" y="2616121"/>
            <a:ext cx="258266"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FB0373-B9B6-453E-86D1-88D6C9621697}"/>
              </a:ext>
            </a:extLst>
          </p:cNvPr>
          <p:cNvSpPr/>
          <p:nvPr/>
        </p:nvSpPr>
        <p:spPr>
          <a:xfrm>
            <a:off x="89009" y="3359649"/>
            <a:ext cx="2715836" cy="163922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1" algn="ctr" defTabSz="1200150">
              <a:lnSpc>
                <a:spcPct val="90000"/>
              </a:lnSpc>
              <a:spcBef>
                <a:spcPct val="0"/>
              </a:spcBef>
              <a:spcAft>
                <a:spcPct val="15000"/>
              </a:spcAft>
            </a:pPr>
            <a:r>
              <a:rPr lang="en-US" sz="1800" dirty="0" err="1">
                <a:solidFill>
                  <a:srgbClr val="7030A0"/>
                </a:solidFill>
                <a:latin typeface="Times New Roman" panose="02020603050405020304" pitchFamily="18" charset="0"/>
                <a:cs typeface="Times New Roman" panose="02020603050405020304" pitchFamily="18" charset="0"/>
              </a:rPr>
              <a:t>Không</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biết</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chính</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xác</a:t>
            </a:r>
            <a:r>
              <a:rPr lang="en-US" sz="1800" dirty="0">
                <a:solidFill>
                  <a:srgbClr val="7030A0"/>
                </a:solidFill>
                <a:latin typeface="Times New Roman" panose="02020603050405020304" pitchFamily="18" charset="0"/>
                <a:cs typeface="Times New Roman" panose="02020603050405020304" pitchFamily="18" charset="0"/>
              </a:rPr>
              <a:t> </a:t>
            </a:r>
          </a:p>
          <a:p>
            <a:pPr lvl="1" algn="ctr" defTabSz="1200150">
              <a:lnSpc>
                <a:spcPct val="90000"/>
              </a:lnSpc>
              <a:spcBef>
                <a:spcPct val="0"/>
              </a:spcBef>
              <a:spcAft>
                <a:spcPct val="15000"/>
              </a:spcAft>
            </a:pPr>
            <a:r>
              <a:rPr lang="en-US" sz="1800" dirty="0" err="1">
                <a:solidFill>
                  <a:srgbClr val="7030A0"/>
                </a:solidFill>
                <a:latin typeface="Times New Roman" panose="02020603050405020304" pitchFamily="18" charset="0"/>
                <a:cs typeface="Times New Roman" panose="02020603050405020304" pitchFamily="18" charset="0"/>
              </a:rPr>
              <a:t>thời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gian</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địa</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điểm</a:t>
            </a:r>
            <a:endParaRPr lang="en-US" sz="1800" dirty="0">
              <a:solidFill>
                <a:srgbClr val="7030A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D4DADF0-1534-4765-B0A1-66E4F7BA92AA}"/>
              </a:ext>
            </a:extLst>
          </p:cNvPr>
          <p:cNvSpPr/>
          <p:nvPr/>
        </p:nvSpPr>
        <p:spPr>
          <a:xfrm>
            <a:off x="6269644" y="3359649"/>
            <a:ext cx="2785347" cy="163922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1" algn="ctr" defTabSz="1200150">
              <a:lnSpc>
                <a:spcPct val="90000"/>
              </a:lnSpc>
              <a:spcBef>
                <a:spcPct val="0"/>
              </a:spcBef>
              <a:spcAft>
                <a:spcPct val="15000"/>
              </a:spcAft>
            </a:pPr>
            <a:r>
              <a:rPr lang="en-US" sz="1800" dirty="0" err="1">
                <a:solidFill>
                  <a:srgbClr val="7030A0"/>
                </a:solidFill>
                <a:latin typeface="Times New Roman" panose="02020603050405020304" pitchFamily="18" charset="0"/>
                <a:cs typeface="Times New Roman" panose="02020603050405020304" pitchFamily="18" charset="0"/>
              </a:rPr>
              <a:t>Phải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biết</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phối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hợp</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với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các</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loại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tư</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liệu</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khác</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đáng</a:t>
            </a:r>
            <a:r>
              <a:rPr lang="en-US" sz="1800" dirty="0">
                <a:solidFill>
                  <a:srgbClr val="7030A0"/>
                </a:solidFill>
                <a:latin typeface="Times New Roman" panose="02020603050405020304" pitchFamily="18" charset="0"/>
                <a:cs typeface="Times New Roman" panose="02020603050405020304" pitchFamily="18" charset="0"/>
              </a:rPr>
              <a:t> tin </a:t>
            </a:r>
            <a:r>
              <a:rPr lang="en-US" sz="1800" dirty="0" err="1">
                <a:solidFill>
                  <a:srgbClr val="7030A0"/>
                </a:solidFill>
                <a:latin typeface="Times New Roman" panose="02020603050405020304" pitchFamily="18" charset="0"/>
                <a:cs typeface="Times New Roman" panose="02020603050405020304" pitchFamily="18" charset="0"/>
              </a:rPr>
              <a:t>cậy</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hơn</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để</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phục</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dựng</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lại</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lịch</a:t>
            </a:r>
            <a:r>
              <a:rPr lang="en-US" sz="1800" dirty="0">
                <a:solidFill>
                  <a:srgbClr val="7030A0"/>
                </a:solidFill>
                <a:latin typeface="Times New Roman" panose="02020603050405020304" pitchFamily="18" charset="0"/>
                <a:cs typeface="Times New Roman" panose="02020603050405020304" pitchFamily="18" charset="0"/>
              </a:rPr>
              <a:t> </a:t>
            </a:r>
            <a:r>
              <a:rPr lang="en-US" sz="1800" dirty="0" err="1">
                <a:solidFill>
                  <a:srgbClr val="7030A0"/>
                </a:solidFill>
                <a:latin typeface="Times New Roman" panose="02020603050405020304" pitchFamily="18" charset="0"/>
                <a:cs typeface="Times New Roman" panose="02020603050405020304" pitchFamily="18" charset="0"/>
              </a:rPr>
              <a:t>sử</a:t>
            </a:r>
            <a:endParaRPr lang="en-US" sz="1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5846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13</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20228" y="0"/>
            <a:ext cx="9123551"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p:txBody>
      </p:sp>
      <p:sp>
        <p:nvSpPr>
          <p:cNvPr id="4" name="Rectangle 3">
            <a:extLst>
              <a:ext uri="{FF2B5EF4-FFF2-40B4-BE49-F238E27FC236}">
                <a16:creationId xmlns:a16="http://schemas.microsoft.com/office/drawing/2014/main" id="{6C9E0B8F-236D-43D5-9FF5-02A312FF6E2B}"/>
              </a:ext>
            </a:extLst>
          </p:cNvPr>
          <p:cNvSpPr/>
          <p:nvPr/>
        </p:nvSpPr>
        <p:spPr>
          <a:xfrm>
            <a:off x="-9954" y="14271"/>
            <a:ext cx="9113277" cy="7500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III. KHÁM PHÁ QUÁ KHỨ TỪ CÁC NGUỒN SỬ LIỆU</a:t>
            </a:r>
          </a:p>
        </p:txBody>
      </p:sp>
      <p:sp>
        <p:nvSpPr>
          <p:cNvPr id="5" name="Rectangle 4">
            <a:extLst>
              <a:ext uri="{FF2B5EF4-FFF2-40B4-BE49-F238E27FC236}">
                <a16:creationId xmlns:a16="http://schemas.microsoft.com/office/drawing/2014/main" id="{25244C9F-1A52-4804-A42D-13F0C365075B}"/>
              </a:ext>
            </a:extLst>
          </p:cNvPr>
          <p:cNvSpPr/>
          <p:nvPr/>
        </p:nvSpPr>
        <p:spPr>
          <a:xfrm>
            <a:off x="-1" y="752000"/>
            <a:ext cx="9339209" cy="8854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5AADAD-5603-4941-A473-C05D78A2BC03}"/>
              </a:ext>
            </a:extLst>
          </p:cNvPr>
          <p:cNvSpPr/>
          <p:nvPr/>
        </p:nvSpPr>
        <p:spPr>
          <a:xfrm>
            <a:off x="-102100" y="617521"/>
            <a:ext cx="2219478"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b="1" dirty="0">
                <a:solidFill>
                  <a:srgbClr val="FF0000"/>
                </a:solidFill>
              </a:rPr>
              <a:t>1. T</a:t>
            </a:r>
            <a:r>
              <a:rPr lang="vi-VN" sz="2000" b="1" dirty="0">
                <a:solidFill>
                  <a:srgbClr val="FF0000"/>
                </a:solidFill>
              </a:rPr>
              <a:t>ư</a:t>
            </a:r>
            <a:r>
              <a:rPr lang="en-US" sz="2000" b="1" dirty="0">
                <a:solidFill>
                  <a:srgbClr val="FF0000"/>
                </a:solidFill>
              </a:rPr>
              <a:t> </a:t>
            </a:r>
            <a:r>
              <a:rPr lang="en-US" sz="2000" b="1" dirty="0" err="1">
                <a:solidFill>
                  <a:srgbClr val="FF0000"/>
                </a:solidFill>
              </a:rPr>
              <a:t>liệu</a:t>
            </a:r>
            <a:r>
              <a:rPr lang="en-US" sz="2000" b="1" dirty="0">
                <a:solidFill>
                  <a:srgbClr val="FF0000"/>
                </a:solidFill>
              </a:rPr>
              <a:t> </a:t>
            </a:r>
            <a:r>
              <a:rPr lang="en-US" sz="2000" b="1" dirty="0" err="1">
                <a:solidFill>
                  <a:srgbClr val="FF0000"/>
                </a:solidFill>
              </a:rPr>
              <a:t>gốc</a:t>
            </a:r>
            <a:r>
              <a:rPr lang="en-US" sz="2000" b="1" dirty="0">
                <a:solidFill>
                  <a:srgbClr val="FF0000"/>
                </a:solidFill>
              </a:rPr>
              <a:t>:</a:t>
            </a:r>
            <a:endParaRPr lang="en-US" sz="2000" dirty="0"/>
          </a:p>
        </p:txBody>
      </p:sp>
      <p:sp>
        <p:nvSpPr>
          <p:cNvPr id="8" name="Rectangle 7">
            <a:extLst>
              <a:ext uri="{FF2B5EF4-FFF2-40B4-BE49-F238E27FC236}">
                <a16:creationId xmlns:a16="http://schemas.microsoft.com/office/drawing/2014/main" id="{A2B1AA87-9872-4EA7-9C38-3F40D9A9651F}"/>
              </a:ext>
            </a:extLst>
          </p:cNvPr>
          <p:cNvSpPr/>
          <p:nvPr/>
        </p:nvSpPr>
        <p:spPr>
          <a:xfrm>
            <a:off x="0" y="1091312"/>
            <a:ext cx="3267182"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miệng</a:t>
            </a: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0762676-A4DE-4FB0-8F18-12786E7A5A1F}"/>
              </a:ext>
            </a:extLst>
          </p:cNvPr>
          <p:cNvSpPr/>
          <p:nvPr/>
        </p:nvSpPr>
        <p:spPr>
          <a:xfrm>
            <a:off x="-3" y="1457150"/>
            <a:ext cx="2650736" cy="8938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 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9" name="Thought Bubble: Cloud 8">
            <a:extLst>
              <a:ext uri="{FF2B5EF4-FFF2-40B4-BE49-F238E27FC236}">
                <a16:creationId xmlns:a16="http://schemas.microsoft.com/office/drawing/2014/main" id="{1F40F865-F1CC-4A4E-BB14-4728E36EA629}"/>
              </a:ext>
            </a:extLst>
          </p:cNvPr>
          <p:cNvSpPr/>
          <p:nvPr/>
        </p:nvSpPr>
        <p:spPr>
          <a:xfrm>
            <a:off x="-3" y="2060282"/>
            <a:ext cx="3729923" cy="1479173"/>
          </a:xfrm>
          <a:prstGeom prst="cloudCallout">
            <a:avLst>
              <a:gd name="adj1" fmla="val 56484"/>
              <a:gd name="adj2" fmla="val 77247"/>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ts val="3000"/>
              </a:lnSpc>
            </a:pPr>
            <a:r>
              <a:rPr lang="en-US" sz="1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1800" dirty="0">
                <a:solidFill>
                  <a:schemeClr val="accent6">
                    <a:lumMod val="50000"/>
                  </a:schemeClr>
                </a:solidFill>
                <a:latin typeface="Times New Roman" panose="02020603050405020304" pitchFamily="18" charset="0"/>
                <a:cs typeface="Times New Roman" panose="02020603050405020304" pitchFamily="18" charset="0"/>
              </a:rPr>
              <a:t> ở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1800" dirty="0">
                <a:solidFill>
                  <a:schemeClr val="accent6">
                    <a:lumMod val="50000"/>
                  </a:schemeClr>
                </a:solidFill>
                <a:latin typeface="Times New Roman" panose="02020603050405020304" pitchFamily="18" charset="0"/>
                <a:cs typeface="Times New Roman" panose="02020603050405020304" pitchFamily="18" charset="0"/>
              </a:rPr>
              <a:t> bao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nhiêu</a:t>
            </a:r>
            <a:r>
              <a:rPr lang="en-US" sz="1800" dirty="0">
                <a:solidFill>
                  <a:schemeClr val="accent6">
                    <a:lumMod val="50000"/>
                  </a:schemeClr>
                </a:solidFill>
                <a:latin typeface="Times New Roman" panose="02020603050405020304" pitchFamily="18" charset="0"/>
                <a:cs typeface="Times New Roman" panose="02020603050405020304" pitchFamily="18" charset="0"/>
              </a:rPr>
              <a:t> Bia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tiến</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sĩ</a:t>
            </a:r>
            <a:r>
              <a:rPr lang="en-US" sz="1800" dirty="0">
                <a:solidFill>
                  <a:schemeClr val="accent6">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18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CB285DBD-A270-4BD5-A56F-078157389E87}"/>
              </a:ext>
            </a:extLst>
          </p:cNvPr>
          <p:cNvPicPr>
            <a:picLocks noChangeAspect="1"/>
          </p:cNvPicPr>
          <p:nvPr/>
        </p:nvPicPr>
        <p:blipFill>
          <a:blip r:embed="rId2"/>
          <a:stretch>
            <a:fillRect/>
          </a:stretch>
        </p:blipFill>
        <p:spPr>
          <a:xfrm>
            <a:off x="4053212" y="898762"/>
            <a:ext cx="5070339" cy="3492738"/>
          </a:xfrm>
          <a:prstGeom prst="rect">
            <a:avLst/>
          </a:prstGeom>
        </p:spPr>
      </p:pic>
      <p:sp>
        <p:nvSpPr>
          <p:cNvPr id="12" name="Rectangle 11">
            <a:extLst>
              <a:ext uri="{FF2B5EF4-FFF2-40B4-BE49-F238E27FC236}">
                <a16:creationId xmlns:a16="http://schemas.microsoft.com/office/drawing/2014/main" id="{E55D3F3C-D8E7-4D8F-9864-51981566E15B}"/>
              </a:ext>
            </a:extLst>
          </p:cNvPr>
          <p:cNvSpPr/>
          <p:nvPr/>
        </p:nvSpPr>
        <p:spPr>
          <a:xfrm>
            <a:off x="2732926" y="4285756"/>
            <a:ext cx="6390625" cy="85764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82 Bia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sĩ</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Miếu</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Thăng</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 hay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bia</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sĩ</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Miếu-Quốc</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Giám</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bia</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sĩ</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khoa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Lê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Mạc</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Lê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b="1" dirty="0" err="1">
                <a:latin typeface="Times New Roman" panose="02020603050405020304" pitchFamily="18" charset="0"/>
                <a:cs typeface="Times New Roman" panose="02020603050405020304" pitchFamily="18" charset="0"/>
              </a:rPr>
              <a:t>ưng</a:t>
            </a:r>
            <a:r>
              <a:rPr lang="en-US" b="1" dirty="0">
                <a:latin typeface="Times New Roman" panose="02020603050405020304" pitchFamily="18" charset="0"/>
                <a:cs typeface="Times New Roman" panose="02020603050405020304" pitchFamily="18" charset="0"/>
              </a:rPr>
              <a:t> (1442-1779) </a:t>
            </a:r>
            <a:r>
              <a:rPr lang="en-US" b="1" dirty="0" err="1">
                <a:latin typeface="Times New Roman" panose="02020603050405020304" pitchFamily="18" charset="0"/>
                <a:cs typeface="Times New Roman" panose="02020603050405020304" pitchFamily="18" charset="0"/>
              </a:rPr>
              <a:t>tại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Quốc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21862871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2000"/>
                                        <p:tgtEl>
                                          <p:spTgt spid="9"/>
                                        </p:tgtEl>
                                      </p:cBhvr>
                                    </p:animEffect>
                                    <p:anim calcmode="lin" valueType="num">
                                      <p:cBhvr>
                                        <p:cTn id="30"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2000"/>
                                        <p:tgtEl>
                                          <p:spTgt spid="9"/>
                                        </p:tgtEl>
                                        <p:attrNameLst>
                                          <p:attrName>ppt_h</p:attrName>
                                        </p:attrNameLst>
                                      </p:cBhvr>
                                      <p:tavLst>
                                        <p:tav tm="0">
                                          <p:val>
                                            <p:strVal val="ppt_h"/>
                                          </p:val>
                                        </p:tav>
                                        <p:tav tm="100000">
                                          <p:val>
                                            <p:strVal val="ppt_h"/>
                                          </p:val>
                                        </p:tav>
                                      </p:tavLst>
                                    </p:anim>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animBg="1"/>
      <p:bldP spid="9" grpId="1"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14</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20228" y="0"/>
            <a:ext cx="9123551"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p:txBody>
      </p:sp>
      <p:sp>
        <p:nvSpPr>
          <p:cNvPr id="4" name="Rectangle 3">
            <a:extLst>
              <a:ext uri="{FF2B5EF4-FFF2-40B4-BE49-F238E27FC236}">
                <a16:creationId xmlns:a16="http://schemas.microsoft.com/office/drawing/2014/main" id="{6C9E0B8F-236D-43D5-9FF5-02A312FF6E2B}"/>
              </a:ext>
            </a:extLst>
          </p:cNvPr>
          <p:cNvSpPr/>
          <p:nvPr/>
        </p:nvSpPr>
        <p:spPr>
          <a:xfrm>
            <a:off x="-9954" y="14271"/>
            <a:ext cx="9113277" cy="7500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III. KHÁM PHÁ QUÁ KHỨ TỪ CÁC NGUỒN SỬ LIỆU</a:t>
            </a:r>
          </a:p>
        </p:txBody>
      </p:sp>
      <p:sp>
        <p:nvSpPr>
          <p:cNvPr id="5" name="Rectangle 4">
            <a:extLst>
              <a:ext uri="{FF2B5EF4-FFF2-40B4-BE49-F238E27FC236}">
                <a16:creationId xmlns:a16="http://schemas.microsoft.com/office/drawing/2014/main" id="{25244C9F-1A52-4804-A42D-13F0C365075B}"/>
              </a:ext>
            </a:extLst>
          </p:cNvPr>
          <p:cNvSpPr/>
          <p:nvPr/>
        </p:nvSpPr>
        <p:spPr>
          <a:xfrm>
            <a:off x="-1" y="752000"/>
            <a:ext cx="9339209" cy="8854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5AADAD-5603-4941-A473-C05D78A2BC03}"/>
              </a:ext>
            </a:extLst>
          </p:cNvPr>
          <p:cNvSpPr/>
          <p:nvPr/>
        </p:nvSpPr>
        <p:spPr>
          <a:xfrm>
            <a:off x="-102100" y="617521"/>
            <a:ext cx="2219478"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b="1" dirty="0">
                <a:solidFill>
                  <a:srgbClr val="FF0000"/>
                </a:solidFill>
              </a:rPr>
              <a:t>1. T</a:t>
            </a:r>
            <a:r>
              <a:rPr lang="vi-VN" sz="2000" b="1" dirty="0">
                <a:solidFill>
                  <a:srgbClr val="FF0000"/>
                </a:solidFill>
              </a:rPr>
              <a:t>ư</a:t>
            </a:r>
            <a:r>
              <a:rPr lang="en-US" sz="2000" b="1" dirty="0">
                <a:solidFill>
                  <a:srgbClr val="FF0000"/>
                </a:solidFill>
              </a:rPr>
              <a:t> </a:t>
            </a:r>
            <a:r>
              <a:rPr lang="en-US" sz="2000" b="1" dirty="0" err="1">
                <a:solidFill>
                  <a:srgbClr val="FF0000"/>
                </a:solidFill>
              </a:rPr>
              <a:t>liệu</a:t>
            </a:r>
            <a:r>
              <a:rPr lang="en-US" sz="2000" b="1" dirty="0">
                <a:solidFill>
                  <a:srgbClr val="FF0000"/>
                </a:solidFill>
              </a:rPr>
              <a:t> </a:t>
            </a:r>
            <a:r>
              <a:rPr lang="en-US" sz="2000" b="1" dirty="0" err="1">
                <a:solidFill>
                  <a:srgbClr val="FF0000"/>
                </a:solidFill>
              </a:rPr>
              <a:t>gốc</a:t>
            </a:r>
            <a:r>
              <a:rPr lang="en-US" sz="2000" b="1" dirty="0">
                <a:solidFill>
                  <a:srgbClr val="FF0000"/>
                </a:solidFill>
              </a:rPr>
              <a:t>:</a:t>
            </a:r>
            <a:endParaRPr lang="en-US" sz="2000" dirty="0"/>
          </a:p>
        </p:txBody>
      </p:sp>
      <p:sp>
        <p:nvSpPr>
          <p:cNvPr id="8" name="Rectangle 7">
            <a:extLst>
              <a:ext uri="{FF2B5EF4-FFF2-40B4-BE49-F238E27FC236}">
                <a16:creationId xmlns:a16="http://schemas.microsoft.com/office/drawing/2014/main" id="{A2B1AA87-9872-4EA7-9C38-3F40D9A9651F}"/>
              </a:ext>
            </a:extLst>
          </p:cNvPr>
          <p:cNvSpPr/>
          <p:nvPr/>
        </p:nvSpPr>
        <p:spPr>
          <a:xfrm>
            <a:off x="0" y="1091312"/>
            <a:ext cx="3267182"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miệng</a:t>
            </a: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0762676-A4DE-4FB0-8F18-12786E7A5A1F}"/>
              </a:ext>
            </a:extLst>
          </p:cNvPr>
          <p:cNvSpPr/>
          <p:nvPr/>
        </p:nvSpPr>
        <p:spPr>
          <a:xfrm>
            <a:off x="-3" y="1457150"/>
            <a:ext cx="2650736" cy="8938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 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0" name="Flowchart: Multidocument 9">
            <a:extLst>
              <a:ext uri="{FF2B5EF4-FFF2-40B4-BE49-F238E27FC236}">
                <a16:creationId xmlns:a16="http://schemas.microsoft.com/office/drawing/2014/main" id="{894D363D-469F-4122-B797-995EA48DCE9E}"/>
              </a:ext>
            </a:extLst>
          </p:cNvPr>
          <p:cNvSpPr/>
          <p:nvPr/>
        </p:nvSpPr>
        <p:spPr>
          <a:xfrm>
            <a:off x="4572000" y="1637441"/>
            <a:ext cx="4202130" cy="1475629"/>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gì</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477CB49A-38FB-4F27-AE0B-811E089920E8}"/>
              </a:ext>
            </a:extLst>
          </p:cNvPr>
          <p:cNvSpPr/>
          <p:nvPr/>
        </p:nvSpPr>
        <p:spPr>
          <a:xfrm>
            <a:off x="-20228" y="2161616"/>
            <a:ext cx="9103323" cy="79087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rùa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1634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0"/>
                                        </p:tgtEl>
                                        <p:attrNameLst>
                                          <p:attrName>ppt_w</p:attrName>
                                        </p:attrNameLst>
                                      </p:cBhvr>
                                      <p:tavLst>
                                        <p:tav tm="0">
                                          <p:val>
                                            <p:strVal val="ppt_w"/>
                                          </p:val>
                                        </p:tav>
                                        <p:tav tm="100000">
                                          <p:val>
                                            <p:fltVal val="0"/>
                                          </p:val>
                                        </p:tav>
                                      </p:tavLst>
                                    </p:anim>
                                    <p:anim calcmode="lin" valueType="num">
                                      <p:cBhvr>
                                        <p:cTn id="25" dur="500"/>
                                        <p:tgtEl>
                                          <p:spTgt spid="10"/>
                                        </p:tgtEl>
                                        <p:attrNameLst>
                                          <p:attrName>ppt_h</p:attrName>
                                        </p:attrNameLst>
                                      </p:cBhvr>
                                      <p:tavLst>
                                        <p:tav tm="0">
                                          <p:val>
                                            <p:strVal val="ppt_h"/>
                                          </p:val>
                                        </p:tav>
                                        <p:tav tm="100000">
                                          <p:val>
                                            <p:fltVal val="0"/>
                                          </p:val>
                                        </p:tav>
                                      </p:tavLst>
                                    </p:anim>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24DEED-2021-4295-8394-8E62F9E60C1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15</a:t>
            </a:fld>
            <a:endParaRPr lang="en-GB"/>
          </a:p>
        </p:txBody>
      </p:sp>
      <p:sp>
        <p:nvSpPr>
          <p:cNvPr id="3" name="Rectangle 2">
            <a:extLst>
              <a:ext uri="{FF2B5EF4-FFF2-40B4-BE49-F238E27FC236}">
                <a16:creationId xmlns:a16="http://schemas.microsoft.com/office/drawing/2014/main" id="{4C906CCE-D6DD-498D-8524-4FB51C96145B}"/>
              </a:ext>
            </a:extLst>
          </p:cNvPr>
          <p:cNvSpPr/>
          <p:nvPr/>
        </p:nvSpPr>
        <p:spPr>
          <a:xfrm>
            <a:off x="1" y="0"/>
            <a:ext cx="9143999"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09943A57-A993-4C80-BB99-45A1FE08CC85}"/>
              </a:ext>
            </a:extLst>
          </p:cNvPr>
          <p:cNvSpPr/>
          <p:nvPr/>
        </p:nvSpPr>
        <p:spPr>
          <a:xfrm>
            <a:off x="0" y="0"/>
            <a:ext cx="9143999" cy="73973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A5EA1C8-3ACF-45B0-AF85-2EC747A45282}"/>
              </a:ext>
            </a:extLst>
          </p:cNvPr>
          <p:cNvPicPr>
            <a:picLocks noChangeAspect="1"/>
          </p:cNvPicPr>
          <p:nvPr/>
        </p:nvPicPr>
        <p:blipFill>
          <a:blip r:embed="rId2"/>
          <a:stretch>
            <a:fillRect/>
          </a:stretch>
        </p:blipFill>
        <p:spPr>
          <a:xfrm>
            <a:off x="123550" y="811658"/>
            <a:ext cx="4317304" cy="3283869"/>
          </a:xfrm>
          <a:prstGeom prst="rect">
            <a:avLst/>
          </a:prstGeom>
        </p:spPr>
      </p:pic>
      <p:pic>
        <p:nvPicPr>
          <p:cNvPr id="10" name="Picture 9">
            <a:extLst>
              <a:ext uri="{FF2B5EF4-FFF2-40B4-BE49-F238E27FC236}">
                <a16:creationId xmlns:a16="http://schemas.microsoft.com/office/drawing/2014/main" id="{F2DEB4D3-9D84-4A3A-84D5-CDAF8DB1D2AB}"/>
              </a:ext>
            </a:extLst>
          </p:cNvPr>
          <p:cNvPicPr>
            <a:picLocks noChangeAspect="1"/>
          </p:cNvPicPr>
          <p:nvPr/>
        </p:nvPicPr>
        <p:blipFill>
          <a:blip r:embed="rId3"/>
          <a:stretch>
            <a:fillRect/>
          </a:stretch>
        </p:blipFill>
        <p:spPr>
          <a:xfrm>
            <a:off x="4703147" y="764851"/>
            <a:ext cx="4317303" cy="3330676"/>
          </a:xfrm>
          <a:prstGeom prst="rect">
            <a:avLst/>
          </a:prstGeom>
        </p:spPr>
      </p:pic>
      <p:sp>
        <p:nvSpPr>
          <p:cNvPr id="11" name="Rectangle 10">
            <a:extLst>
              <a:ext uri="{FF2B5EF4-FFF2-40B4-BE49-F238E27FC236}">
                <a16:creationId xmlns:a16="http://schemas.microsoft.com/office/drawing/2014/main" id="{6CFA824F-7634-422E-906D-2E9070036F48}"/>
              </a:ext>
            </a:extLst>
          </p:cNvPr>
          <p:cNvSpPr/>
          <p:nvPr/>
        </p:nvSpPr>
        <p:spPr>
          <a:xfrm>
            <a:off x="123549" y="4202950"/>
            <a:ext cx="4317303" cy="83302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800" b="1" dirty="0" err="1">
                <a:solidFill>
                  <a:srgbClr val="002060"/>
                </a:solidFill>
                <a:latin typeface="Times New Roman" panose="02020603050405020304" pitchFamily="18" charset="0"/>
                <a:cs typeface="Times New Roman" panose="02020603050405020304" pitchFamily="18" charset="0"/>
              </a:rPr>
              <a:t>Cuốn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Đại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Việt</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Sử</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kí</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toàn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thư</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bản</a:t>
            </a:r>
            <a:r>
              <a:rPr lang="en-US" sz="1800" b="1" dirty="0">
                <a:solidFill>
                  <a:srgbClr val="002060"/>
                </a:solidFill>
                <a:latin typeface="Times New Roman" panose="02020603050405020304" pitchFamily="18" charset="0"/>
                <a:cs typeface="Times New Roman" panose="02020603050405020304" pitchFamily="18" charset="0"/>
              </a:rPr>
              <a:t> in </a:t>
            </a:r>
            <a:r>
              <a:rPr lang="en-US" sz="1800" b="1" dirty="0" err="1">
                <a:solidFill>
                  <a:srgbClr val="002060"/>
                </a:solidFill>
                <a:latin typeface="Times New Roman" panose="02020603050405020304" pitchFamily="18" charset="0"/>
                <a:cs typeface="Times New Roman" panose="02020603050405020304" pitchFamily="18" charset="0"/>
              </a:rPr>
              <a:t>Nội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quan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bản</a:t>
            </a:r>
            <a:r>
              <a:rPr lang="en-US" sz="1800" b="1" dirty="0">
                <a:solidFill>
                  <a:srgbClr val="002060"/>
                </a:solidFill>
                <a:latin typeface="Times New Roman" panose="02020603050405020304" pitchFamily="18" charset="0"/>
                <a:cs typeface="Times New Roman" panose="02020603050405020304" pitchFamily="18" charset="0"/>
              </a:rPr>
              <a:t>, 1697)</a:t>
            </a:r>
          </a:p>
        </p:txBody>
      </p:sp>
      <p:sp>
        <p:nvSpPr>
          <p:cNvPr id="12" name="Rectangle 11">
            <a:extLst>
              <a:ext uri="{FF2B5EF4-FFF2-40B4-BE49-F238E27FC236}">
                <a16:creationId xmlns:a16="http://schemas.microsoft.com/office/drawing/2014/main" id="{CE1FA776-47BB-445A-A470-E7762613E887}"/>
              </a:ext>
            </a:extLst>
          </p:cNvPr>
          <p:cNvSpPr/>
          <p:nvPr/>
        </p:nvSpPr>
        <p:spPr>
          <a:xfrm>
            <a:off x="4703147" y="4191856"/>
            <a:ext cx="4317303" cy="8330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800" b="1" dirty="0" err="1">
                <a:solidFill>
                  <a:srgbClr val="002060"/>
                </a:solidFill>
                <a:latin typeface="Times New Roman" panose="02020603050405020304" pitchFamily="18" charset="0"/>
                <a:cs typeface="Times New Roman" panose="02020603050405020304" pitchFamily="18" charset="0"/>
              </a:rPr>
              <a:t>Sắc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lệnh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của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Chủ</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tịch</a:t>
            </a:r>
            <a:r>
              <a:rPr lang="en-US" sz="1800" b="1" dirty="0">
                <a:solidFill>
                  <a:srgbClr val="002060"/>
                </a:solidFill>
                <a:latin typeface="Times New Roman" panose="02020603050405020304" pitchFamily="18" charset="0"/>
                <a:cs typeface="Times New Roman" panose="02020603050405020304" pitchFamily="18" charset="0"/>
              </a:rPr>
              <a:t> </a:t>
            </a:r>
          </a:p>
          <a:p>
            <a:pPr algn="ctr"/>
            <a:r>
              <a:rPr lang="en-US" sz="1800" b="1" dirty="0" err="1">
                <a:solidFill>
                  <a:srgbClr val="002060"/>
                </a:solidFill>
                <a:latin typeface="Times New Roman" panose="02020603050405020304" pitchFamily="18" charset="0"/>
                <a:cs typeface="Times New Roman" panose="02020603050405020304" pitchFamily="18" charset="0"/>
              </a:rPr>
              <a:t>Chính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phủ</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Việt</a:t>
            </a:r>
            <a:r>
              <a:rPr lang="en-US" sz="1800" b="1" dirty="0">
                <a:solidFill>
                  <a:srgbClr val="002060"/>
                </a:solidFill>
                <a:latin typeface="Times New Roman" panose="02020603050405020304" pitchFamily="18" charset="0"/>
                <a:cs typeface="Times New Roman" panose="02020603050405020304" pitchFamily="18" charset="0"/>
              </a:rPr>
              <a:t> Nam DCCH</a:t>
            </a:r>
          </a:p>
        </p:txBody>
      </p:sp>
    </p:spTree>
    <p:extLst>
      <p:ext uri="{BB962C8B-B14F-4D97-AF65-F5344CB8AC3E}">
        <p14:creationId xmlns:p14="http://schemas.microsoft.com/office/powerpoint/2010/main" val="342220187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16</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0" y="-14171"/>
            <a:ext cx="9123551"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p:txBody>
      </p:sp>
      <p:sp>
        <p:nvSpPr>
          <p:cNvPr id="4" name="Rectangle 3">
            <a:extLst>
              <a:ext uri="{FF2B5EF4-FFF2-40B4-BE49-F238E27FC236}">
                <a16:creationId xmlns:a16="http://schemas.microsoft.com/office/drawing/2014/main" id="{6C9E0B8F-236D-43D5-9FF5-02A312FF6E2B}"/>
              </a:ext>
            </a:extLst>
          </p:cNvPr>
          <p:cNvSpPr/>
          <p:nvPr/>
        </p:nvSpPr>
        <p:spPr>
          <a:xfrm>
            <a:off x="-9954" y="14271"/>
            <a:ext cx="9113277" cy="7500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III. KHÁM PHÁ QUÁ KHỨ TỪ CÁC NGUỒN SỬ LIỆU</a:t>
            </a:r>
          </a:p>
        </p:txBody>
      </p:sp>
      <p:sp>
        <p:nvSpPr>
          <p:cNvPr id="5" name="Rectangle 4">
            <a:extLst>
              <a:ext uri="{FF2B5EF4-FFF2-40B4-BE49-F238E27FC236}">
                <a16:creationId xmlns:a16="http://schemas.microsoft.com/office/drawing/2014/main" id="{25244C9F-1A52-4804-A42D-13F0C365075B}"/>
              </a:ext>
            </a:extLst>
          </p:cNvPr>
          <p:cNvSpPr/>
          <p:nvPr/>
        </p:nvSpPr>
        <p:spPr>
          <a:xfrm>
            <a:off x="-1" y="752000"/>
            <a:ext cx="9339209" cy="8854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ECFF30E6-6C36-4F26-A45D-6FF3D27D80F0}"/>
              </a:ext>
            </a:extLst>
          </p:cNvPr>
          <p:cNvSpPr/>
          <p:nvPr/>
        </p:nvSpPr>
        <p:spPr>
          <a:xfrm>
            <a:off x="20449" y="792725"/>
            <a:ext cx="2650832" cy="62272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 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849CF16D-C8AF-4ED8-A880-1DA2915E2361}"/>
              </a:ext>
            </a:extLst>
          </p:cNvPr>
          <p:cNvSpPr/>
          <p:nvPr/>
        </p:nvSpPr>
        <p:spPr>
          <a:xfrm>
            <a:off x="4274049" y="945222"/>
            <a:ext cx="4643920" cy="20240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just">
              <a:lnSpc>
                <a:spcPts val="2400"/>
              </a:lnSpc>
            </a:pPr>
            <a:r>
              <a:rPr lang="nl-NL" sz="1800" i="1" dirty="0">
                <a:solidFill>
                  <a:srgbClr val="002060"/>
                </a:solidFill>
                <a:latin typeface="Times New Roman" panose="02020603050405020304" pitchFamily="18" charset="0"/>
                <a:cs typeface="Times New Roman" panose="02020603050405020304" pitchFamily="18" charset="0"/>
              </a:rPr>
              <a:t>Em đã từng được nhìn thấy xe tăng, khẩu súng, khẩu pháo...được dùng trong các trận chiến của bộ đội ta chưa? Em được thấy ở đâu?</a:t>
            </a:r>
            <a:endParaRPr lang="en-US" sz="1800" i="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1E11D4A-A6D6-46DD-881D-8B54012455B3}"/>
              </a:ext>
            </a:extLst>
          </p:cNvPr>
          <p:cNvPicPr>
            <a:picLocks noChangeAspect="1"/>
          </p:cNvPicPr>
          <p:nvPr/>
        </p:nvPicPr>
        <p:blipFill>
          <a:blip r:embed="rId2"/>
          <a:stretch>
            <a:fillRect/>
          </a:stretch>
        </p:blipFill>
        <p:spPr>
          <a:xfrm>
            <a:off x="97071" y="1443895"/>
            <a:ext cx="4176978" cy="3586875"/>
          </a:xfrm>
          <a:prstGeom prst="rect">
            <a:avLst/>
          </a:prstGeom>
        </p:spPr>
      </p:pic>
      <p:pic>
        <p:nvPicPr>
          <p:cNvPr id="14" name="Picture 13">
            <a:extLst>
              <a:ext uri="{FF2B5EF4-FFF2-40B4-BE49-F238E27FC236}">
                <a16:creationId xmlns:a16="http://schemas.microsoft.com/office/drawing/2014/main" id="{2F8BF47A-10E0-4089-AFAA-E1726D55A530}"/>
              </a:ext>
            </a:extLst>
          </p:cNvPr>
          <p:cNvPicPr>
            <a:picLocks noChangeAspect="1"/>
          </p:cNvPicPr>
          <p:nvPr/>
        </p:nvPicPr>
        <p:blipFill>
          <a:blip r:embed="rId3"/>
          <a:stretch>
            <a:fillRect/>
          </a:stretch>
        </p:blipFill>
        <p:spPr>
          <a:xfrm>
            <a:off x="4762221" y="1443895"/>
            <a:ext cx="4228160" cy="3498757"/>
          </a:xfrm>
          <a:prstGeom prst="rect">
            <a:avLst/>
          </a:prstGeom>
        </p:spPr>
      </p:pic>
      <p:sp>
        <p:nvSpPr>
          <p:cNvPr id="15" name="Rectangle 14">
            <a:extLst>
              <a:ext uri="{FF2B5EF4-FFF2-40B4-BE49-F238E27FC236}">
                <a16:creationId xmlns:a16="http://schemas.microsoft.com/office/drawing/2014/main" id="{71905B12-AB34-4FFD-8A01-C32029926B4B}"/>
              </a:ext>
            </a:extLst>
          </p:cNvPr>
          <p:cNvSpPr/>
          <p:nvPr/>
        </p:nvSpPr>
        <p:spPr>
          <a:xfrm>
            <a:off x="20448" y="1358473"/>
            <a:ext cx="6175508" cy="8731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ng</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48091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2" grpId="1"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24DEED-2021-4295-8394-8E62F9E60C1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17</a:t>
            </a:fld>
            <a:endParaRPr lang="en-GB"/>
          </a:p>
        </p:txBody>
      </p:sp>
      <p:sp>
        <p:nvSpPr>
          <p:cNvPr id="3" name="Rectangle 2">
            <a:extLst>
              <a:ext uri="{FF2B5EF4-FFF2-40B4-BE49-F238E27FC236}">
                <a16:creationId xmlns:a16="http://schemas.microsoft.com/office/drawing/2014/main" id="{4C906CCE-D6DD-498D-8524-4FB51C96145B}"/>
              </a:ext>
            </a:extLst>
          </p:cNvPr>
          <p:cNvSpPr/>
          <p:nvPr/>
        </p:nvSpPr>
        <p:spPr>
          <a:xfrm>
            <a:off x="1" y="100"/>
            <a:ext cx="9143999"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09943A57-A993-4C80-BB99-45A1FE08CC85}"/>
              </a:ext>
            </a:extLst>
          </p:cNvPr>
          <p:cNvSpPr/>
          <p:nvPr/>
        </p:nvSpPr>
        <p:spPr>
          <a:xfrm>
            <a:off x="0" y="0"/>
            <a:ext cx="9143999" cy="73973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9" name="Picture 8" descr="C:\Users\HP\OneDrive\Desktop\Screenshot_23.png">
            <a:extLst>
              <a:ext uri="{FF2B5EF4-FFF2-40B4-BE49-F238E27FC236}">
                <a16:creationId xmlns:a16="http://schemas.microsoft.com/office/drawing/2014/main" id="{43AA8204-FF4C-4DBD-813B-5DDC4D0F9DE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880206"/>
            <a:ext cx="4705564" cy="3270553"/>
          </a:xfrm>
          <a:prstGeom prst="rect">
            <a:avLst/>
          </a:prstGeom>
          <a:noFill/>
          <a:ln>
            <a:noFill/>
          </a:ln>
        </p:spPr>
      </p:pic>
      <p:pic>
        <p:nvPicPr>
          <p:cNvPr id="11" name="Picture 10">
            <a:extLst>
              <a:ext uri="{FF2B5EF4-FFF2-40B4-BE49-F238E27FC236}">
                <a16:creationId xmlns:a16="http://schemas.microsoft.com/office/drawing/2014/main" id="{EB1945EB-BCB2-4074-A536-D54A26ED6957}"/>
              </a:ext>
            </a:extLst>
          </p:cNvPr>
          <p:cNvPicPr>
            <a:picLocks noChangeAspect="1"/>
          </p:cNvPicPr>
          <p:nvPr/>
        </p:nvPicPr>
        <p:blipFill>
          <a:blip r:embed="rId3"/>
          <a:stretch>
            <a:fillRect/>
          </a:stretch>
        </p:blipFill>
        <p:spPr>
          <a:xfrm>
            <a:off x="4880225" y="880207"/>
            <a:ext cx="4263774" cy="3270552"/>
          </a:xfrm>
          <a:prstGeom prst="rect">
            <a:avLst/>
          </a:prstGeom>
        </p:spPr>
      </p:pic>
      <p:sp>
        <p:nvSpPr>
          <p:cNvPr id="14" name="Rectangle 13">
            <a:extLst>
              <a:ext uri="{FF2B5EF4-FFF2-40B4-BE49-F238E27FC236}">
                <a16:creationId xmlns:a16="http://schemas.microsoft.com/office/drawing/2014/main" id="{7952E822-BCB9-4651-951A-B84984FF58F4}"/>
              </a:ext>
            </a:extLst>
          </p:cNvPr>
          <p:cNvSpPr/>
          <p:nvPr/>
        </p:nvSpPr>
        <p:spPr>
          <a:xfrm>
            <a:off x="20748" y="4291227"/>
            <a:ext cx="4705563" cy="7607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101600" indent="0">
              <a:buNone/>
            </a:pPr>
            <a:r>
              <a:rPr lang="en-US" sz="1800" dirty="0" err="1">
                <a:solidFill>
                  <a:schemeClr val="tx1"/>
                </a:solidFill>
                <a:latin typeface="Times New Roman" panose="02020603050405020304" pitchFamily="18" charset="0"/>
                <a:cs typeface="Times New Roman" panose="02020603050405020304" pitchFamily="18" charset="0"/>
              </a:rPr>
              <a:t>Rìu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gót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vuông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trang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cảnh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hươu</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công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cụ</a:t>
            </a:r>
            <a:r>
              <a:rPr lang="en-US" sz="1800" dirty="0">
                <a:solidFill>
                  <a:schemeClr val="tx1"/>
                </a:solidFill>
                <a:latin typeface="Times New Roman" panose="02020603050405020304" pitchFamily="18" charset="0"/>
                <a:cs typeface="Times New Roman" panose="02020603050405020304" pitchFamily="18" charset="0"/>
              </a:rPr>
              <a:t> lao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người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cổ</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172A37C-8259-4302-B277-2A02241510E1}"/>
              </a:ext>
            </a:extLst>
          </p:cNvPr>
          <p:cNvSpPr/>
          <p:nvPr/>
        </p:nvSpPr>
        <p:spPr>
          <a:xfrm>
            <a:off x="4962417" y="4291227"/>
            <a:ext cx="4160833" cy="7607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góc</a:t>
            </a:r>
            <a:r>
              <a:rPr lang="en-US" sz="1800" dirty="0">
                <a:solidFill>
                  <a:schemeClr val="tx1"/>
                </a:solidFill>
                <a:latin typeface="Times New Roman" panose="02020603050405020304" pitchFamily="18" charset="0"/>
                <a:cs typeface="Times New Roman" panose="02020603050405020304" pitchFamily="18" charset="0"/>
              </a:rPr>
              <a:t> di </a:t>
            </a:r>
            <a:r>
              <a:rPr lang="en-US" sz="1800" dirty="0" err="1">
                <a:solidFill>
                  <a:schemeClr val="tx1"/>
                </a:solidFill>
                <a:latin typeface="Times New Roman" panose="02020603050405020304" pitchFamily="18" charset="0"/>
                <a:cs typeface="Times New Roman" panose="02020603050405020304" pitchFamily="18" charset="0"/>
              </a:rPr>
              <a:t>tích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Hoàng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thành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Thăng</a:t>
            </a:r>
            <a:r>
              <a:rPr lang="en-US" sz="1800" dirty="0">
                <a:solidFill>
                  <a:schemeClr val="tx1"/>
                </a:solidFill>
                <a:latin typeface="Times New Roman" panose="02020603050405020304" pitchFamily="18" charset="0"/>
                <a:cs typeface="Times New Roman" panose="02020603050405020304" pitchFamily="18" charset="0"/>
              </a:rPr>
              <a:t> Long (</a:t>
            </a:r>
            <a:r>
              <a:rPr lang="en-US" sz="1800" dirty="0" err="1">
                <a:solidFill>
                  <a:schemeClr val="tx1"/>
                </a:solidFill>
                <a:latin typeface="Times New Roman" panose="02020603050405020304" pitchFamily="18" charset="0"/>
                <a:cs typeface="Times New Roman" panose="02020603050405020304" pitchFamily="18" charset="0"/>
              </a:rPr>
              <a:t>Số</a:t>
            </a:r>
            <a:r>
              <a:rPr lang="en-US" sz="1800" dirty="0">
                <a:solidFill>
                  <a:schemeClr val="tx1"/>
                </a:solidFill>
                <a:latin typeface="Times New Roman" panose="02020603050405020304" pitchFamily="18" charset="0"/>
                <a:cs typeface="Times New Roman" panose="02020603050405020304" pitchFamily="18" charset="0"/>
              </a:rPr>
              <a:t> 18 </a:t>
            </a:r>
            <a:r>
              <a:rPr lang="en-US" sz="1800" dirty="0" err="1">
                <a:solidFill>
                  <a:schemeClr val="tx1"/>
                </a:solidFill>
                <a:latin typeface="Times New Roman" panose="02020603050405020304" pitchFamily="18" charset="0"/>
                <a:cs typeface="Times New Roman" panose="02020603050405020304" pitchFamily="18" charset="0"/>
              </a:rPr>
              <a:t>Hoàng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Diệu</a:t>
            </a:r>
            <a:r>
              <a:rPr lang="en-US"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198078"/>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18</a:t>
            </a:fld>
            <a:endParaRPr lang="en-GB"/>
          </a:p>
        </p:txBody>
      </p:sp>
      <p:pic>
        <p:nvPicPr>
          <p:cNvPr id="3" name="Picture 2"/>
          <p:cNvPicPr>
            <a:picLocks noChangeAspect="1"/>
          </p:cNvPicPr>
          <p:nvPr/>
        </p:nvPicPr>
        <p:blipFill>
          <a:blip r:embed="rId2"/>
          <a:stretch>
            <a:fillRect/>
          </a:stretch>
        </p:blipFill>
        <p:spPr>
          <a:xfrm>
            <a:off x="625449" y="702261"/>
            <a:ext cx="3874351" cy="3183026"/>
          </a:xfrm>
          <a:prstGeom prst="rect">
            <a:avLst/>
          </a:prstGeom>
        </p:spPr>
      </p:pic>
      <p:pic>
        <p:nvPicPr>
          <p:cNvPr id="4" name="Picture 3"/>
          <p:cNvPicPr>
            <a:picLocks noChangeAspect="1"/>
          </p:cNvPicPr>
          <p:nvPr/>
        </p:nvPicPr>
        <p:blipFill>
          <a:blip r:embed="rId3"/>
          <a:stretch>
            <a:fillRect/>
          </a:stretch>
        </p:blipFill>
        <p:spPr>
          <a:xfrm>
            <a:off x="4952390" y="526695"/>
            <a:ext cx="4191610" cy="3151555"/>
          </a:xfrm>
          <a:prstGeom prst="rect">
            <a:avLst/>
          </a:prstGeom>
        </p:spPr>
      </p:pic>
      <p:sp>
        <p:nvSpPr>
          <p:cNvPr id="5" name="Rectangle 4"/>
          <p:cNvSpPr/>
          <p:nvPr/>
        </p:nvSpPr>
        <p:spPr>
          <a:xfrm>
            <a:off x="486460" y="3785181"/>
            <a:ext cx="4572000" cy="646331"/>
          </a:xfrm>
          <a:prstGeom prst="rect">
            <a:avLst/>
          </a:prstGeom>
        </p:spPr>
        <p:txBody>
          <a:bodyPr>
            <a:spAutoFit/>
          </a:bodyPr>
          <a:lstStyle/>
          <a:p>
            <a:pPr algn="ctr"/>
            <a:r>
              <a:rPr lang="en-US" sz="1800" b="1" dirty="0">
                <a:solidFill>
                  <a:srgbClr val="002060"/>
                </a:solidFill>
              </a:rPr>
              <a:t>Ngói úp trang trí đôi chim phương bằng đất nung ở Hoàng thành Thăng Long </a:t>
            </a:r>
          </a:p>
        </p:txBody>
      </p:sp>
      <p:sp>
        <p:nvSpPr>
          <p:cNvPr id="6" name="Rectangle 5"/>
          <p:cNvSpPr/>
          <p:nvPr/>
        </p:nvSpPr>
        <p:spPr>
          <a:xfrm>
            <a:off x="5853765" y="3800569"/>
            <a:ext cx="2557110" cy="646331"/>
          </a:xfrm>
          <a:prstGeom prst="rect">
            <a:avLst/>
          </a:prstGeom>
        </p:spPr>
        <p:txBody>
          <a:bodyPr wrap="none">
            <a:spAutoFit/>
          </a:bodyPr>
          <a:lstStyle/>
          <a:p>
            <a:pPr algn="just"/>
            <a:r>
              <a:rPr lang="en-US" sz="1800" b="1" dirty="0">
                <a:solidFill>
                  <a:srgbClr val="002060"/>
                </a:solidFill>
              </a:rPr>
              <a:t>Thạp đồng Đào Thịnh</a:t>
            </a:r>
          </a:p>
          <a:p>
            <a:pPr algn="just"/>
            <a:r>
              <a:rPr lang="en-US" sz="1800" b="1" dirty="0">
                <a:solidFill>
                  <a:srgbClr val="002060"/>
                </a:solidFill>
              </a:rPr>
              <a:t> (văn hóa Động Sơn)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87846-7E1E-4236-96B5-F2031ED044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19</a:t>
            </a:fld>
            <a:endParaRPr lang="en-GB"/>
          </a:p>
        </p:txBody>
      </p:sp>
      <p:sp>
        <p:nvSpPr>
          <p:cNvPr id="3" name="Rectangle 2">
            <a:extLst>
              <a:ext uri="{FF2B5EF4-FFF2-40B4-BE49-F238E27FC236}">
                <a16:creationId xmlns:a16="http://schemas.microsoft.com/office/drawing/2014/main" id="{2F2D6483-D81B-4CD2-ABB9-123810709F8E}"/>
              </a:ext>
            </a:extLst>
          </p:cNvPr>
          <p:cNvSpPr/>
          <p:nvPr/>
        </p:nvSpPr>
        <p:spPr>
          <a:xfrm>
            <a:off x="0" y="0"/>
            <a:ext cx="9144000" cy="51435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solidFill>
                <a:schemeClr val="bg1"/>
              </a:solidFill>
            </a:endParaRPr>
          </a:p>
        </p:txBody>
      </p:sp>
      <p:sp>
        <p:nvSpPr>
          <p:cNvPr id="4" name="Rectangle 3">
            <a:extLst>
              <a:ext uri="{FF2B5EF4-FFF2-40B4-BE49-F238E27FC236}">
                <a16:creationId xmlns:a16="http://schemas.microsoft.com/office/drawing/2014/main" id="{E5E0F6D9-F83F-4B7E-8BA8-705AD4BAD1BB}"/>
              </a:ext>
            </a:extLst>
          </p:cNvPr>
          <p:cNvSpPr/>
          <p:nvPr/>
        </p:nvSpPr>
        <p:spPr>
          <a:xfrm>
            <a:off x="2709745" y="-124331"/>
            <a:ext cx="3300761" cy="70014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ý</a:t>
            </a:r>
          </a:p>
        </p:txBody>
      </p:sp>
      <p:pic>
        <p:nvPicPr>
          <p:cNvPr id="17" name="Picture 16">
            <a:extLst>
              <a:ext uri="{FF2B5EF4-FFF2-40B4-BE49-F238E27FC236}">
                <a16:creationId xmlns:a16="http://schemas.microsoft.com/office/drawing/2014/main" id="{6C9E01F8-942C-499B-A539-2E93670E1581}"/>
              </a:ext>
            </a:extLst>
          </p:cNvPr>
          <p:cNvPicPr>
            <a:picLocks noChangeAspect="1"/>
          </p:cNvPicPr>
          <p:nvPr/>
        </p:nvPicPr>
        <p:blipFill>
          <a:blip r:embed="rId2"/>
          <a:stretch>
            <a:fillRect/>
          </a:stretch>
        </p:blipFill>
        <p:spPr>
          <a:xfrm>
            <a:off x="82206" y="575815"/>
            <a:ext cx="3976086" cy="4448248"/>
          </a:xfrm>
          <a:prstGeom prst="rect">
            <a:avLst/>
          </a:prstGeom>
        </p:spPr>
      </p:pic>
      <p:sp>
        <p:nvSpPr>
          <p:cNvPr id="5" name="Rectangle 4">
            <a:extLst>
              <a:ext uri="{FF2B5EF4-FFF2-40B4-BE49-F238E27FC236}">
                <a16:creationId xmlns:a16="http://schemas.microsoft.com/office/drawing/2014/main" id="{BEFD0EF3-78CF-422F-B0A8-9CDF75E53B13}"/>
              </a:ext>
            </a:extLst>
          </p:cNvPr>
          <p:cNvSpPr/>
          <p:nvPr/>
        </p:nvSpPr>
        <p:spPr>
          <a:xfrm>
            <a:off x="4284324" y="688369"/>
            <a:ext cx="4777470" cy="433569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lgn="just">
              <a:lnSpc>
                <a:spcPts val="3400"/>
              </a:lnSpc>
              <a:buFont typeface="Wingdings" panose="05000000000000000000" pitchFamily="2" charset="2"/>
              <a:buChar char="v"/>
            </a:pPr>
            <a:r>
              <a:rPr lang="nl-NL" sz="2000" b="1">
                <a:solidFill>
                  <a:srgbClr val="002060"/>
                </a:solidFill>
                <a:latin typeface="Times New Roman" panose="02020603050405020304" pitchFamily="18" charset="0"/>
                <a:cs typeface="Times New Roman" panose="02020603050405020304" pitchFamily="18" charset="0"/>
              </a:rPr>
              <a:t>Di tích: </a:t>
            </a:r>
            <a:r>
              <a:rPr lang="nl-NL" sz="2000">
                <a:solidFill>
                  <a:srgbClr val="002060"/>
                </a:solidFill>
                <a:latin typeface="Times New Roman" panose="02020603050405020304" pitchFamily="18" charset="0"/>
                <a:cs typeface="Times New Roman" panose="02020603050405020304" pitchFamily="18" charset="0"/>
              </a:rPr>
              <a:t>là các di chỉ khảo cổ học, mộ táng, các hiện vật khảo cổ, đình, chùa, khu lưu niệm,... </a:t>
            </a:r>
          </a:p>
          <a:p>
            <a:pPr marL="285750" indent="-285750" algn="just">
              <a:lnSpc>
                <a:spcPts val="3400"/>
              </a:lnSpc>
              <a:buFont typeface="Wingdings" panose="05000000000000000000" pitchFamily="2" charset="2"/>
              <a:buChar char="v"/>
            </a:pPr>
            <a:r>
              <a:rPr lang="nl-NL" sz="2000" b="1">
                <a:solidFill>
                  <a:srgbClr val="002060"/>
                </a:solidFill>
                <a:latin typeface="Times New Roman" panose="02020603050405020304" pitchFamily="18" charset="0"/>
                <a:cs typeface="Times New Roman" panose="02020603050405020304" pitchFamily="18" charset="0"/>
              </a:rPr>
              <a:t>Đồ vật: </a:t>
            </a:r>
            <a:r>
              <a:rPr lang="nl-NL" sz="2000">
                <a:solidFill>
                  <a:srgbClr val="002060"/>
                </a:solidFill>
                <a:latin typeface="Times New Roman" panose="02020603050405020304" pitchFamily="18" charset="0"/>
                <a:cs typeface="Times New Roman" panose="02020603050405020304" pitchFamily="18" charset="0"/>
              </a:rPr>
              <a:t>là các công cụ lao động, vũ khí tìm thấy trong các di chỉ khảo cổ, có thể là các vật dụng cổ trong gia đình như cái liềm, cái cuốc,... đồ thờ cúng trong đình chùa như tượng, lư hương,... </a:t>
            </a:r>
            <a:endParaRPr lang="nl-NL"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8240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4" y="530725"/>
            <a:ext cx="3623485" cy="1028700"/>
          </a:xfrm>
        </p:spPr>
        <p:txBody>
          <a:bodyPr/>
          <a:lstStyle/>
          <a:p>
            <a:r>
              <a:rPr lang="en-US" sz="2400" dirty="0">
                <a:latin typeface="+mn-lt"/>
              </a:rPr>
              <a:t>Nguồn sử liệu là gì?</a:t>
            </a: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a:t>
            </a:fld>
            <a:endParaRPr lang="en-GB"/>
          </a:p>
        </p:txBody>
      </p:sp>
      <p:sp>
        <p:nvSpPr>
          <p:cNvPr id="5" name="Rectangle 4"/>
          <p:cNvSpPr/>
          <p:nvPr/>
        </p:nvSpPr>
        <p:spPr>
          <a:xfrm>
            <a:off x="298150" y="1854486"/>
            <a:ext cx="5097674" cy="3323987"/>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fr-FR" sz="2400" dirty="0">
                <a:solidFill>
                  <a:srgbClr val="0070C0"/>
                </a:solidFill>
                <a:latin typeface="Times New Roman" panose="02020603050405020304" pitchFamily="18" charset="0"/>
                <a:cs typeface="Times New Roman" panose="02020603050405020304" pitchFamily="18" charset="0"/>
              </a:rPr>
              <a:t>Nguồn sử liệu (tư liệu lịch sử) là dấu tích của người xưa là ở lại với chúng ta và được lưu giữ dưới nhiều dạng khác nhau.</a:t>
            </a:r>
          </a:p>
          <a:p>
            <a:pPr marL="342900" indent="-342900" algn="just">
              <a:lnSpc>
                <a:spcPts val="2800"/>
              </a:lnSpc>
              <a:buFont typeface="Wingdings" panose="05000000000000000000" pitchFamily="2" charset="2"/>
              <a:buChar char="§"/>
            </a:pPr>
            <a:r>
              <a:rPr lang="fr-FR" sz="2000" dirty="0">
                <a:solidFill>
                  <a:schemeClr val="accent4">
                    <a:lumMod val="50000"/>
                  </a:schemeClr>
                </a:solidFill>
                <a:latin typeface="+mj-lt"/>
                <a:cs typeface="Times New Roman" panose="02020603050405020304" pitchFamily="18" charset="0"/>
              </a:rPr>
              <a:t> </a:t>
            </a:r>
            <a:r>
              <a:rPr lang="fr-FR" sz="2000" dirty="0">
                <a:solidFill>
                  <a:srgbClr val="0070C0"/>
                </a:solidFill>
                <a:latin typeface="+mj-lt"/>
                <a:cs typeface="Times New Roman" panose="02020603050405020304" pitchFamily="18" charset="0"/>
              </a:rPr>
              <a:t>Có nhiều nguồn tư liệu lịch sử khác nhau: </a:t>
            </a:r>
            <a:r>
              <a:rPr lang="fr-FR" sz="2400" dirty="0">
                <a:solidFill>
                  <a:srgbClr val="0070C0"/>
                </a:solidFill>
                <a:latin typeface="Times New Roman" panose="02020603050405020304" pitchFamily="18" charset="0"/>
                <a:cs typeface="Times New Roman" panose="02020603050405020304" pitchFamily="18" charset="0"/>
              </a:rPr>
              <a:t>tư liệu truyền miệng, tư liệu hiện vật, tư liệu chữ viết,...</a:t>
            </a:r>
            <a:r>
              <a:rPr lang="fr-FR" sz="2400" dirty="0">
                <a:solidFill>
                  <a:srgbClr val="C00000"/>
                </a:solidFill>
                <a:latin typeface="Times New Roman" panose="02020603050405020304" pitchFamily="18" charset="0"/>
                <a:cs typeface="Times New Roman" panose="02020603050405020304" pitchFamily="18" charset="0"/>
              </a:rPr>
              <a:t> Trong đó có những tư liệu được gọi là tư liệu gốc.</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658884" y="655513"/>
            <a:ext cx="4192173" cy="810478"/>
          </a:xfrm>
          <a:prstGeom prst="rect">
            <a:avLst/>
          </a:prstGeom>
        </p:spPr>
        <p:txBody>
          <a:bodyPr wrap="none">
            <a:spAutoFit/>
          </a:bodyPr>
          <a:lstStyle/>
          <a:p>
            <a:pPr marL="342900" indent="-342900">
              <a:lnSpc>
                <a:spcPts val="2800"/>
              </a:lnSpc>
              <a:buFont typeface="Wingdings" panose="05000000000000000000" pitchFamily="2" charset="2"/>
              <a:buChar char="§"/>
            </a:pPr>
            <a:r>
              <a:rPr lang="fr-FR" sz="2400" i="1" dirty="0">
                <a:solidFill>
                  <a:srgbClr val="FF0000"/>
                </a:solidFill>
                <a:latin typeface="Times New Roman" panose="02020603050405020304" pitchFamily="18" charset="0"/>
                <a:cs typeface="Times New Roman" panose="02020603050405020304" pitchFamily="18" charset="0"/>
              </a:rPr>
              <a:t>Nguồn sử liệu là gì? </a:t>
            </a:r>
          </a:p>
          <a:p>
            <a:pPr marL="342900" indent="-342900">
              <a:lnSpc>
                <a:spcPts val="2800"/>
              </a:lnSpc>
              <a:buFont typeface="Wingdings" panose="05000000000000000000" pitchFamily="2" charset="2"/>
              <a:buChar char="§"/>
            </a:pPr>
            <a:r>
              <a:rPr lang="fr-FR" sz="2400" i="1" dirty="0">
                <a:solidFill>
                  <a:srgbClr val="FF0000"/>
                </a:solidFill>
                <a:latin typeface="Times New Roman" panose="02020603050405020304" pitchFamily="18" charset="0"/>
                <a:cs typeface="Times New Roman" panose="02020603050405020304" pitchFamily="18" charset="0"/>
              </a:rPr>
              <a:t>Có những nguồn sử liệu nào?</a:t>
            </a:r>
          </a:p>
        </p:txBody>
      </p:sp>
      <p:pic>
        <p:nvPicPr>
          <p:cNvPr id="7" name="Picture 6"/>
          <p:cNvPicPr>
            <a:picLocks noChangeAspect="1"/>
          </p:cNvPicPr>
          <p:nvPr/>
        </p:nvPicPr>
        <p:blipFill>
          <a:blip r:embed="rId2"/>
          <a:stretch>
            <a:fillRect/>
          </a:stretch>
        </p:blipFill>
        <p:spPr>
          <a:xfrm>
            <a:off x="5401925" y="1644947"/>
            <a:ext cx="3835152" cy="3174453"/>
          </a:xfrm>
          <a:prstGeom prst="rect">
            <a:avLst/>
          </a:prstGeom>
        </p:spPr>
      </p:pic>
      <p:grpSp>
        <p:nvGrpSpPr>
          <p:cNvPr id="8" name="Google Shape;533;p40"/>
          <p:cNvGrpSpPr/>
          <p:nvPr/>
        </p:nvGrpSpPr>
        <p:grpSpPr>
          <a:xfrm>
            <a:off x="622302" y="889432"/>
            <a:ext cx="311304" cy="31128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20</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10224" y="100"/>
            <a:ext cx="9123551"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p:txBody>
      </p:sp>
      <p:sp>
        <p:nvSpPr>
          <p:cNvPr id="5" name="Rectangle 4">
            <a:extLst>
              <a:ext uri="{FF2B5EF4-FFF2-40B4-BE49-F238E27FC236}">
                <a16:creationId xmlns:a16="http://schemas.microsoft.com/office/drawing/2014/main" id="{25244C9F-1A52-4804-A42D-13F0C365075B}"/>
              </a:ext>
            </a:extLst>
          </p:cNvPr>
          <p:cNvSpPr/>
          <p:nvPr/>
        </p:nvSpPr>
        <p:spPr>
          <a:xfrm>
            <a:off x="-1" y="752000"/>
            <a:ext cx="9339209" cy="8854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9" name="Octagon 8">
            <a:extLst>
              <a:ext uri="{FF2B5EF4-FFF2-40B4-BE49-F238E27FC236}">
                <a16:creationId xmlns:a16="http://schemas.microsoft.com/office/drawing/2014/main" id="{75614E28-D249-4C2D-AC4B-29F146E6645A}"/>
              </a:ext>
            </a:extLst>
          </p:cNvPr>
          <p:cNvSpPr/>
          <p:nvPr/>
        </p:nvSpPr>
        <p:spPr>
          <a:xfrm>
            <a:off x="2034284" y="0"/>
            <a:ext cx="5373384" cy="1359399"/>
          </a:xfrm>
          <a:prstGeom prst="octagon">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nl-NL" sz="2000" i="1" dirty="0">
                <a:solidFill>
                  <a:srgbClr val="002060"/>
                </a:solidFill>
                <a:latin typeface="Times New Roman" panose="02020603050405020304" pitchFamily="18" charset="0"/>
                <a:cs typeface="Times New Roman" panose="02020603050405020304" pitchFamily="18" charset="0"/>
              </a:rPr>
              <a:t>Tìm những đồ vật trong gia đình, trao đổi với bạn để rút ra câu trả lời đồ vật nào là tư liệu hiện vật. </a:t>
            </a:r>
            <a:endParaRPr lang="en-US" sz="2000" i="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8F68497-B216-489A-86A7-A391DDBA8287}"/>
              </a:ext>
            </a:extLst>
          </p:cNvPr>
          <p:cNvPicPr>
            <a:picLocks noChangeAspect="1"/>
          </p:cNvPicPr>
          <p:nvPr/>
        </p:nvPicPr>
        <p:blipFill>
          <a:blip r:embed="rId2"/>
          <a:stretch>
            <a:fillRect/>
          </a:stretch>
        </p:blipFill>
        <p:spPr>
          <a:xfrm>
            <a:off x="123550" y="1565658"/>
            <a:ext cx="2502560" cy="3396760"/>
          </a:xfrm>
          <a:prstGeom prst="rect">
            <a:avLst/>
          </a:prstGeom>
        </p:spPr>
      </p:pic>
      <p:pic>
        <p:nvPicPr>
          <p:cNvPr id="13" name="Picture 12">
            <a:extLst>
              <a:ext uri="{FF2B5EF4-FFF2-40B4-BE49-F238E27FC236}">
                <a16:creationId xmlns:a16="http://schemas.microsoft.com/office/drawing/2014/main" id="{CAA3DB00-5F8A-4A29-9144-F680A5673A71}"/>
              </a:ext>
            </a:extLst>
          </p:cNvPr>
          <p:cNvPicPr>
            <a:picLocks noChangeAspect="1"/>
          </p:cNvPicPr>
          <p:nvPr/>
        </p:nvPicPr>
        <p:blipFill>
          <a:blip r:embed="rId3"/>
          <a:stretch>
            <a:fillRect/>
          </a:stretch>
        </p:blipFill>
        <p:spPr>
          <a:xfrm>
            <a:off x="3172663" y="1565658"/>
            <a:ext cx="2837719" cy="3396760"/>
          </a:xfrm>
          <a:prstGeom prst="rect">
            <a:avLst/>
          </a:prstGeom>
        </p:spPr>
      </p:pic>
      <p:pic>
        <p:nvPicPr>
          <p:cNvPr id="14" name="Picture 13">
            <a:extLst>
              <a:ext uri="{FF2B5EF4-FFF2-40B4-BE49-F238E27FC236}">
                <a16:creationId xmlns:a16="http://schemas.microsoft.com/office/drawing/2014/main" id="{0355C0E5-7626-4596-9BC5-E43ADB0B7986}"/>
              </a:ext>
            </a:extLst>
          </p:cNvPr>
          <p:cNvPicPr>
            <a:picLocks noChangeAspect="1"/>
          </p:cNvPicPr>
          <p:nvPr/>
        </p:nvPicPr>
        <p:blipFill>
          <a:blip r:embed="rId4"/>
          <a:stretch>
            <a:fillRect/>
          </a:stretch>
        </p:blipFill>
        <p:spPr>
          <a:xfrm>
            <a:off x="6276441" y="1565659"/>
            <a:ext cx="2662076" cy="3415740"/>
          </a:xfrm>
          <a:prstGeom prst="rect">
            <a:avLst/>
          </a:prstGeom>
        </p:spPr>
      </p:pic>
    </p:spTree>
    <p:extLst>
      <p:ext uri="{BB962C8B-B14F-4D97-AF65-F5344CB8AC3E}">
        <p14:creationId xmlns:p14="http://schemas.microsoft.com/office/powerpoint/2010/main" val="31338810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193557" y="502942"/>
            <a:ext cx="8950443" cy="1028700"/>
          </a:xfrm>
          <a:prstGeom prst="rect">
            <a:avLst/>
          </a:prstGeom>
        </p:spPr>
        <p:style>
          <a:lnRef idx="1">
            <a:schemeClr val="dk1"/>
          </a:lnRef>
          <a:fillRef idx="3">
            <a:schemeClr val="dk1"/>
          </a:fillRef>
          <a:effectRef idx="2">
            <a:schemeClr val="dk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GB" sz="2400" dirty="0">
                <a:latin typeface="Times New Roman" panose="02020603050405020304" pitchFamily="18" charset="0"/>
                <a:cs typeface="Times New Roman" panose="02020603050405020304" pitchFamily="18" charset="0"/>
              </a:rPr>
              <a:t>Luyện tập – Trả lởi </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câu hỏi trắc nghiệm</a:t>
            </a:r>
            <a:endParaRPr sz="2400" dirty="0">
              <a:latin typeface="Times New Roman" panose="02020603050405020304" pitchFamily="18" charset="0"/>
              <a:cs typeface="Times New Roman" panose="02020603050405020304" pitchFamily="18" charset="0"/>
            </a:endParaRPr>
          </a:p>
        </p:txBody>
      </p:sp>
      <p:sp>
        <p:nvSpPr>
          <p:cNvPr id="260" name="Google Shape;260;p2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21</a:t>
            </a:fld>
            <a:endParaRPr lang="en-GB"/>
          </a:p>
        </p:txBody>
      </p:sp>
      <p:sp>
        <p:nvSpPr>
          <p:cNvPr id="21" name="TextBox 8"/>
          <p:cNvSpPr txBox="1">
            <a:spLocks noChangeArrowheads="1"/>
          </p:cNvSpPr>
          <p:nvPr/>
        </p:nvSpPr>
        <p:spPr bwMode="auto">
          <a:xfrm>
            <a:off x="3756363" y="2522747"/>
            <a:ext cx="545293" cy="461665"/>
          </a:xfrm>
          <a:prstGeom prst="rect">
            <a:avLst/>
          </a:prstGeom>
          <a:noFill/>
          <a:ln w="9525">
            <a:noFill/>
            <a:miter lim="800000"/>
          </a:ln>
        </p:spPr>
        <p:txBody>
          <a:bodyPr wrap="square" anchor="ctr">
            <a:spAutoFit/>
          </a:bodyPr>
          <a:lstStyle/>
          <a:p>
            <a:pPr algn="ctr"/>
            <a:r>
              <a:rPr lang="en-US" sz="2400" b="1" dirty="0">
                <a:solidFill>
                  <a:schemeClr val="bg1"/>
                </a:solidFill>
                <a:latin typeface="Comic Sans MS" panose="030F0702030302020204" pitchFamily="66" charset="0"/>
              </a:rPr>
              <a:t>A</a:t>
            </a:r>
          </a:p>
        </p:txBody>
      </p:sp>
      <p:sp>
        <p:nvSpPr>
          <p:cNvPr id="25" name="Rectangle 32"/>
          <p:cNvSpPr>
            <a:spLocks noChangeArrowheads="1"/>
          </p:cNvSpPr>
          <p:nvPr/>
        </p:nvSpPr>
        <p:spPr bwMode="auto">
          <a:xfrm>
            <a:off x="895962" y="2550567"/>
            <a:ext cx="3455823" cy="400110"/>
          </a:xfrm>
          <a:prstGeom prst="rect">
            <a:avLst/>
          </a:prstGeom>
          <a:noFill/>
          <a:ln w="9525">
            <a:noFill/>
            <a:miter lim="800000"/>
          </a:ln>
        </p:spPr>
        <p:txBody>
          <a:bodyPr wrap="square">
            <a:spAutoFit/>
          </a:bodyPr>
          <a:lstStyle/>
          <a:p>
            <a:pPr algn="ctr"/>
            <a:r>
              <a:rPr lang="en-US" sz="2000" dirty="0">
                <a:solidFill>
                  <a:schemeClr val="bg1"/>
                </a:solidFill>
                <a:latin typeface="Arial" panose="020B0604020202020204" pitchFamily="34" charset="0"/>
              </a:rPr>
              <a:t>Tư liệu truyền miệng</a:t>
            </a:r>
            <a:endParaRPr lang="en-US" sz="2000" dirty="0"/>
          </a:p>
        </p:txBody>
      </p:sp>
      <p:sp>
        <p:nvSpPr>
          <p:cNvPr id="26" name="Rectangle 37"/>
          <p:cNvSpPr>
            <a:spLocks noChangeArrowheads="1"/>
          </p:cNvSpPr>
          <p:nvPr/>
        </p:nvSpPr>
        <p:spPr bwMode="auto">
          <a:xfrm>
            <a:off x="992870" y="3457450"/>
            <a:ext cx="2937039" cy="400110"/>
          </a:xfrm>
          <a:prstGeom prst="rect">
            <a:avLst/>
          </a:prstGeom>
          <a:noFill/>
          <a:ln w="9525">
            <a:noFill/>
            <a:miter lim="800000"/>
          </a:ln>
        </p:spPr>
        <p:txBody>
          <a:bodyPr wrap="square">
            <a:spAutoFit/>
          </a:bodyPr>
          <a:lstStyle/>
          <a:p>
            <a:pPr algn="ctr"/>
            <a:r>
              <a:rPr lang="en-US" sz="2000" dirty="0">
                <a:solidFill>
                  <a:schemeClr val="bg1"/>
                </a:solidFill>
                <a:latin typeface="Arial" panose="020B0604020202020204" pitchFamily="34" charset="0"/>
              </a:rPr>
              <a:t>Tư liệu gốc</a:t>
            </a:r>
            <a:endParaRPr lang="en-US" sz="2000" dirty="0"/>
          </a:p>
        </p:txBody>
      </p:sp>
      <p:sp>
        <p:nvSpPr>
          <p:cNvPr id="27" name="Rectangle 38"/>
          <p:cNvSpPr>
            <a:spLocks noChangeArrowheads="1"/>
          </p:cNvSpPr>
          <p:nvPr/>
        </p:nvSpPr>
        <p:spPr bwMode="auto">
          <a:xfrm>
            <a:off x="6327088" y="2255804"/>
            <a:ext cx="2070684" cy="400110"/>
          </a:xfrm>
          <a:prstGeom prst="rect">
            <a:avLst/>
          </a:prstGeom>
          <a:noFill/>
          <a:ln w="9525">
            <a:noFill/>
            <a:miter lim="800000"/>
          </a:ln>
        </p:spPr>
        <p:txBody>
          <a:bodyPr wrap="square">
            <a:spAutoFit/>
          </a:bodyPr>
          <a:lstStyle/>
          <a:p>
            <a:pPr algn="ctr"/>
            <a:r>
              <a:rPr lang="vi-VN" sz="2000" dirty="0">
                <a:solidFill>
                  <a:schemeClr val="bg1"/>
                </a:solidFill>
                <a:latin typeface="Arial" panose="020B0604020202020204" pitchFamily="34" charset="0"/>
              </a:rPr>
              <a:t>Tư</a:t>
            </a:r>
            <a:r>
              <a:rPr lang="en-US" sz="2000" dirty="0">
                <a:solidFill>
                  <a:schemeClr val="bg1"/>
                </a:solidFill>
                <a:latin typeface="Arial" panose="020B0604020202020204" pitchFamily="34" charset="0"/>
              </a:rPr>
              <a:t> liệu hiện vật</a:t>
            </a:r>
            <a:endParaRPr lang="en-US" sz="2000" dirty="0"/>
          </a:p>
        </p:txBody>
      </p:sp>
      <p:sp>
        <p:nvSpPr>
          <p:cNvPr id="28" name="Rectangle 39"/>
          <p:cNvSpPr>
            <a:spLocks noChangeArrowheads="1"/>
          </p:cNvSpPr>
          <p:nvPr/>
        </p:nvSpPr>
        <p:spPr bwMode="auto">
          <a:xfrm>
            <a:off x="5888736" y="2781314"/>
            <a:ext cx="2166665" cy="400110"/>
          </a:xfrm>
          <a:prstGeom prst="rect">
            <a:avLst/>
          </a:prstGeom>
          <a:noFill/>
          <a:ln w="9525">
            <a:noFill/>
            <a:miter lim="800000"/>
          </a:ln>
        </p:spPr>
        <p:txBody>
          <a:bodyPr wrap="square">
            <a:spAutoFit/>
          </a:bodyPr>
          <a:lstStyle/>
          <a:p>
            <a:pPr algn="ctr"/>
            <a:r>
              <a:rPr lang="en-US" sz="2000" dirty="0">
                <a:solidFill>
                  <a:schemeClr val="bg1"/>
                </a:solidFill>
                <a:latin typeface="Arial" panose="020B0604020202020204" pitchFamily="34" charset="0"/>
              </a:rPr>
              <a:t>Tư liệu chữ viết</a:t>
            </a:r>
            <a:endParaRPr lang="en-US" sz="2000" dirty="0"/>
          </a:p>
        </p:txBody>
      </p:sp>
      <p:sp>
        <p:nvSpPr>
          <p:cNvPr id="3" name="Rectangle 2"/>
          <p:cNvSpPr/>
          <p:nvPr/>
        </p:nvSpPr>
        <p:spPr>
          <a:xfrm>
            <a:off x="193557" y="1706293"/>
            <a:ext cx="8950443" cy="812851"/>
          </a:xfrm>
          <a:prstGeom prst="rect">
            <a:avLst/>
          </a:prstGeom>
        </p:spPr>
        <p:txBody>
          <a:bodyPr wrap="square">
            <a:spAutoFit/>
          </a:bodyPr>
          <a:lstStyle/>
          <a:p>
            <a:pPr algn="just">
              <a:lnSpc>
                <a:spcPts val="2900"/>
              </a:lnSpc>
            </a:pPr>
            <a:r>
              <a:rPr lang="fr-FR" sz="2000" dirty="0">
                <a:solidFill>
                  <a:schemeClr val="accent4">
                    <a:lumMod val="50000"/>
                  </a:schemeClr>
                </a:solidFill>
                <a:latin typeface="Times New Roman" panose="02020603050405020304" pitchFamily="18" charset="0"/>
                <a:cs typeface="Times New Roman" panose="02020603050405020304" pitchFamily="18" charset="0"/>
              </a:rPr>
              <a:t>Khoanh tròn vào đáp án đúng. </a:t>
            </a:r>
          </a:p>
          <a:p>
            <a:pPr algn="just">
              <a:lnSpc>
                <a:spcPts val="3000"/>
              </a:lnSpc>
              <a:buNone/>
            </a:pPr>
            <a:r>
              <a:rPr lang="en-US" sz="2000" b="1" dirty="0">
                <a:solidFill>
                  <a:srgbClr val="0070C0"/>
                </a:solidFill>
                <a:latin typeface="Times New Roman" panose="02020603050405020304" pitchFamily="18" charset="0"/>
                <a:cs typeface="Times New Roman" panose="02020603050405020304" pitchFamily="18" charset="0"/>
              </a:rPr>
              <a:t>Nguồn sử liệu nào có giá trị lịch sử xác thức và đáng tin cậy nhất?</a:t>
            </a:r>
          </a:p>
        </p:txBody>
      </p:sp>
      <p:sp>
        <p:nvSpPr>
          <p:cNvPr id="30" name="Round Same Side Corner Rectangle 29"/>
          <p:cNvSpPr/>
          <p:nvPr/>
        </p:nvSpPr>
        <p:spPr>
          <a:xfrm rot="16200000">
            <a:off x="1801246" y="1504688"/>
            <a:ext cx="760667" cy="3668937"/>
          </a:xfrm>
          <a:prstGeom prst="round2SameRect">
            <a:avLst>
              <a:gd name="adj1" fmla="val 23321"/>
              <a:gd name="adj2" fmla="val 0"/>
            </a:avLst>
          </a:prstGeom>
          <a:solidFill>
            <a:schemeClr val="accent1">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 Same Side Corner Rectangle 30"/>
          <p:cNvSpPr/>
          <p:nvPr/>
        </p:nvSpPr>
        <p:spPr>
          <a:xfrm rot="16200000">
            <a:off x="1821454" y="2640929"/>
            <a:ext cx="715941" cy="3673252"/>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 Same Side Corner Rectangle 31"/>
          <p:cNvSpPr/>
          <p:nvPr/>
        </p:nvSpPr>
        <p:spPr>
          <a:xfrm rot="5400000" flipH="1">
            <a:off x="4008510" y="4183902"/>
            <a:ext cx="715942" cy="600605"/>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TextBox 33"/>
          <p:cNvSpPr txBox="1">
            <a:spLocks noChangeArrowheads="1"/>
          </p:cNvSpPr>
          <p:nvPr/>
        </p:nvSpPr>
        <p:spPr bwMode="auto">
          <a:xfrm flipH="1">
            <a:off x="4027731" y="4227847"/>
            <a:ext cx="628760" cy="461665"/>
          </a:xfrm>
          <a:prstGeom prst="rect">
            <a:avLst/>
          </a:prstGeom>
          <a:noFill/>
          <a:ln w="9525">
            <a:noFill/>
            <a:miter lim="800000"/>
          </a:ln>
        </p:spPr>
        <p:txBody>
          <a:bodyPr wrap="square" anchor="ctr">
            <a:spAutoFit/>
          </a:bodyPr>
          <a:lstStyle/>
          <a:p>
            <a:pPr algn="ctr"/>
            <a:r>
              <a:rPr lang="en-US" sz="2400" b="1" dirty="0">
                <a:solidFill>
                  <a:schemeClr val="bg1"/>
                </a:solidFill>
                <a:latin typeface="Comic Sans MS" panose="030F0702030302020204" pitchFamily="66" charset="0"/>
              </a:rPr>
              <a:t>B</a:t>
            </a:r>
          </a:p>
        </p:txBody>
      </p:sp>
      <p:sp>
        <p:nvSpPr>
          <p:cNvPr id="41" name="Rectangle 32"/>
          <p:cNvSpPr>
            <a:spLocks noChangeArrowheads="1"/>
          </p:cNvSpPr>
          <p:nvPr/>
        </p:nvSpPr>
        <p:spPr bwMode="auto">
          <a:xfrm>
            <a:off x="1033619" y="3175695"/>
            <a:ext cx="3836130" cy="369332"/>
          </a:xfrm>
          <a:prstGeom prst="rect">
            <a:avLst/>
          </a:prstGeom>
          <a:noFill/>
          <a:ln w="9525">
            <a:noFill/>
            <a:miter lim="800000"/>
          </a:ln>
        </p:spPr>
        <p:txBody>
          <a:bodyPr wrap="square">
            <a:spAutoFit/>
          </a:bodyPr>
          <a:lstStyle/>
          <a:p>
            <a:pPr algn="just"/>
            <a:r>
              <a:rPr lang="en-US" sz="1800" dirty="0">
                <a:solidFill>
                  <a:schemeClr val="bg1"/>
                </a:solidFill>
                <a:latin typeface="Arial" panose="020B0604020202020204" pitchFamily="34" charset="0"/>
              </a:rPr>
              <a:t>Tư liệu truyền miệng</a:t>
            </a:r>
            <a:endParaRPr lang="en-US" sz="1800" dirty="0"/>
          </a:p>
        </p:txBody>
      </p:sp>
      <p:sp>
        <p:nvSpPr>
          <p:cNvPr id="42" name="Rectangle 37"/>
          <p:cNvSpPr>
            <a:spLocks noChangeArrowheads="1"/>
          </p:cNvSpPr>
          <p:nvPr/>
        </p:nvSpPr>
        <p:spPr bwMode="auto">
          <a:xfrm>
            <a:off x="193557" y="4233601"/>
            <a:ext cx="4159134" cy="369332"/>
          </a:xfrm>
          <a:prstGeom prst="rect">
            <a:avLst/>
          </a:prstGeom>
          <a:noFill/>
          <a:ln w="9525">
            <a:noFill/>
            <a:miter lim="800000"/>
          </a:ln>
        </p:spPr>
        <p:txBody>
          <a:bodyPr wrap="square">
            <a:spAutoFit/>
          </a:bodyPr>
          <a:lstStyle/>
          <a:p>
            <a:pPr algn="ctr"/>
            <a:r>
              <a:rPr lang="en-US" sz="1800" dirty="0">
                <a:solidFill>
                  <a:schemeClr val="bg1"/>
                </a:solidFill>
                <a:latin typeface="Arial" panose="020B0604020202020204" pitchFamily="34" charset="0"/>
              </a:rPr>
              <a:t>Tư liệu gốc</a:t>
            </a:r>
            <a:endParaRPr lang="en-US" sz="1800" dirty="0"/>
          </a:p>
        </p:txBody>
      </p:sp>
      <p:sp>
        <p:nvSpPr>
          <p:cNvPr id="45" name="Round Same Side Corner Rectangle 44"/>
          <p:cNvSpPr/>
          <p:nvPr/>
        </p:nvSpPr>
        <p:spPr>
          <a:xfrm rot="5400000" flipH="1">
            <a:off x="3963201" y="3088466"/>
            <a:ext cx="752686" cy="508451"/>
          </a:xfrm>
          <a:prstGeom prst="round2SameRect">
            <a:avLst>
              <a:gd name="adj1" fmla="val 34679"/>
              <a:gd name="adj2" fmla="val 0"/>
            </a:avLst>
          </a:prstGeom>
          <a:solidFill>
            <a:schemeClr val="accent1">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33"/>
          <p:cNvSpPr txBox="1">
            <a:spLocks noChangeArrowheads="1"/>
          </p:cNvSpPr>
          <p:nvPr/>
        </p:nvSpPr>
        <p:spPr bwMode="auto">
          <a:xfrm flipH="1">
            <a:off x="4007486" y="3086743"/>
            <a:ext cx="588340" cy="461665"/>
          </a:xfrm>
          <a:prstGeom prst="rect">
            <a:avLst/>
          </a:prstGeom>
          <a:noFill/>
          <a:ln w="9525">
            <a:noFill/>
            <a:miter lim="800000"/>
          </a:ln>
        </p:spPr>
        <p:txBody>
          <a:bodyPr wrap="square" anchor="ctr">
            <a:spAutoFit/>
          </a:bodyPr>
          <a:lstStyle/>
          <a:p>
            <a:pPr algn="ctr"/>
            <a:r>
              <a:rPr lang="en-US" sz="2400" b="1" dirty="0">
                <a:solidFill>
                  <a:schemeClr val="bg1"/>
                </a:solidFill>
                <a:latin typeface="Comic Sans MS" panose="030F0702030302020204" pitchFamily="66" charset="0"/>
              </a:rPr>
              <a:t>A</a:t>
            </a:r>
          </a:p>
        </p:txBody>
      </p:sp>
      <p:sp>
        <p:nvSpPr>
          <p:cNvPr id="49" name="Round Same Side Corner Rectangle 48"/>
          <p:cNvSpPr/>
          <p:nvPr/>
        </p:nvSpPr>
        <p:spPr>
          <a:xfrm rot="16200000">
            <a:off x="6203482" y="1584248"/>
            <a:ext cx="710498" cy="3516886"/>
          </a:xfrm>
          <a:prstGeom prst="round2SameRect">
            <a:avLst>
              <a:gd name="adj1" fmla="val 23321"/>
              <a:gd name="adj2" fmla="val 0"/>
            </a:avLst>
          </a:prstGeom>
          <a:solidFill>
            <a:srgbClr val="0070C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rot="5400000" flipH="1">
            <a:off x="8324003" y="3033961"/>
            <a:ext cx="699815" cy="600606"/>
          </a:xfrm>
          <a:prstGeom prst="round2SameRect">
            <a:avLst>
              <a:gd name="adj1" fmla="val 34679"/>
              <a:gd name="adj2" fmla="val 0"/>
            </a:avLst>
          </a:prstGeom>
          <a:solidFill>
            <a:srgbClr val="00B0F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Box 33"/>
          <p:cNvSpPr txBox="1">
            <a:spLocks noChangeArrowheads="1"/>
          </p:cNvSpPr>
          <p:nvPr/>
        </p:nvSpPr>
        <p:spPr bwMode="auto">
          <a:xfrm flipH="1">
            <a:off x="8353924" y="3130228"/>
            <a:ext cx="588340" cy="461665"/>
          </a:xfrm>
          <a:prstGeom prst="rect">
            <a:avLst/>
          </a:prstGeom>
          <a:noFill/>
          <a:ln w="9525">
            <a:noFill/>
            <a:miter lim="800000"/>
          </a:ln>
        </p:spPr>
        <p:txBody>
          <a:bodyPr wrap="square" anchor="ctr">
            <a:spAutoFit/>
          </a:bodyPr>
          <a:lstStyle/>
          <a:p>
            <a:pPr algn="ctr"/>
            <a:r>
              <a:rPr lang="en-US" sz="2400" b="1" dirty="0">
                <a:solidFill>
                  <a:schemeClr val="bg1"/>
                </a:solidFill>
                <a:latin typeface="Comic Sans MS" panose="030F0702030302020204" pitchFamily="66" charset="0"/>
              </a:rPr>
              <a:t>C</a:t>
            </a:r>
          </a:p>
        </p:txBody>
      </p:sp>
      <p:sp>
        <p:nvSpPr>
          <p:cNvPr id="54" name="Rectangle 32"/>
          <p:cNvSpPr>
            <a:spLocks noChangeArrowheads="1"/>
          </p:cNvSpPr>
          <p:nvPr/>
        </p:nvSpPr>
        <p:spPr bwMode="auto">
          <a:xfrm>
            <a:off x="5619589" y="3199395"/>
            <a:ext cx="3736598" cy="369332"/>
          </a:xfrm>
          <a:prstGeom prst="rect">
            <a:avLst/>
          </a:prstGeom>
          <a:noFill/>
          <a:ln w="9525">
            <a:noFill/>
            <a:miter lim="800000"/>
          </a:ln>
        </p:spPr>
        <p:txBody>
          <a:bodyPr wrap="square">
            <a:spAutoFit/>
          </a:bodyPr>
          <a:lstStyle/>
          <a:p>
            <a:pPr algn="just"/>
            <a:r>
              <a:rPr lang="en-US" sz="1800" dirty="0">
                <a:solidFill>
                  <a:schemeClr val="bg1"/>
                </a:solidFill>
                <a:latin typeface="Arial" panose="020B0604020202020204" pitchFamily="34" charset="0"/>
              </a:rPr>
              <a:t>Tư liệu chữ viết</a:t>
            </a:r>
            <a:endParaRPr lang="en-US" sz="1800" dirty="0"/>
          </a:p>
        </p:txBody>
      </p:sp>
      <p:sp>
        <p:nvSpPr>
          <p:cNvPr id="57" name="Round Same Side Corner Rectangle 56"/>
          <p:cNvSpPr/>
          <p:nvPr/>
        </p:nvSpPr>
        <p:spPr>
          <a:xfrm rot="16200000">
            <a:off x="6203481" y="2705707"/>
            <a:ext cx="710498" cy="3516887"/>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32"/>
          <p:cNvSpPr>
            <a:spLocks noChangeArrowheads="1"/>
          </p:cNvSpPr>
          <p:nvPr/>
        </p:nvSpPr>
        <p:spPr bwMode="auto">
          <a:xfrm>
            <a:off x="5626905" y="4292889"/>
            <a:ext cx="3836130" cy="369332"/>
          </a:xfrm>
          <a:prstGeom prst="rect">
            <a:avLst/>
          </a:prstGeom>
          <a:noFill/>
          <a:ln w="9525">
            <a:noFill/>
            <a:miter lim="800000"/>
          </a:ln>
        </p:spPr>
        <p:txBody>
          <a:bodyPr wrap="square">
            <a:spAutoFit/>
          </a:bodyPr>
          <a:lstStyle/>
          <a:p>
            <a:pPr algn="just"/>
            <a:r>
              <a:rPr lang="en-US" sz="1800" dirty="0">
                <a:solidFill>
                  <a:schemeClr val="bg1"/>
                </a:solidFill>
                <a:latin typeface="Arial" panose="020B0604020202020204" pitchFamily="34" charset="0"/>
              </a:rPr>
              <a:t>Tư liệu hiện vật</a:t>
            </a:r>
            <a:endParaRPr lang="en-US" sz="1800" dirty="0"/>
          </a:p>
        </p:txBody>
      </p:sp>
      <p:sp>
        <p:nvSpPr>
          <p:cNvPr id="59" name="Round Same Side Corner Rectangle 58"/>
          <p:cNvSpPr/>
          <p:nvPr/>
        </p:nvSpPr>
        <p:spPr>
          <a:xfrm rot="5400000" flipH="1">
            <a:off x="8317162" y="4169189"/>
            <a:ext cx="699815" cy="600606"/>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33"/>
          <p:cNvSpPr txBox="1">
            <a:spLocks noChangeArrowheads="1"/>
          </p:cNvSpPr>
          <p:nvPr/>
        </p:nvSpPr>
        <p:spPr bwMode="auto">
          <a:xfrm flipH="1">
            <a:off x="8353924" y="4238659"/>
            <a:ext cx="588340" cy="461665"/>
          </a:xfrm>
          <a:prstGeom prst="rect">
            <a:avLst/>
          </a:prstGeom>
          <a:noFill/>
          <a:ln w="9525">
            <a:noFill/>
            <a:miter lim="800000"/>
          </a:ln>
        </p:spPr>
        <p:txBody>
          <a:bodyPr wrap="square" anchor="ctr">
            <a:spAutoFit/>
          </a:bodyPr>
          <a:lstStyle/>
          <a:p>
            <a:pPr algn="ctr"/>
            <a:r>
              <a:rPr lang="en-US" sz="2400" b="1" dirty="0">
                <a:solidFill>
                  <a:schemeClr val="bg1"/>
                </a:solidFill>
                <a:latin typeface="Comic Sans MS" panose="030F0702030302020204" pitchFamily="66" charset="0"/>
              </a:rPr>
              <a:t>D</a:t>
            </a:r>
          </a:p>
        </p:txBody>
      </p:sp>
      <p:sp>
        <p:nvSpPr>
          <p:cNvPr id="5" name="Oval 4"/>
          <p:cNvSpPr/>
          <p:nvPr/>
        </p:nvSpPr>
        <p:spPr>
          <a:xfrm>
            <a:off x="4132324" y="4218118"/>
            <a:ext cx="461446" cy="4822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barn(inVertical)">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ircle(in)">
                                      <p:cBhvr>
                                        <p:cTn id="17" dur="2000"/>
                                        <p:tgtEl>
                                          <p:spTgt spid="4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ircle(in)">
                                      <p:cBhvr>
                                        <p:cTn id="23" dur="2000"/>
                                        <p:tgtEl>
                                          <p:spTgt spid="4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ircle(in)">
                                      <p:cBhvr>
                                        <p:cTn id="34" dur="2000"/>
                                        <p:tgtEl>
                                          <p:spTgt spid="3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ircle(in)">
                                      <p:cBhvr>
                                        <p:cTn id="40" dur="20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circle(in)">
                                      <p:cBhvr>
                                        <p:cTn id="45" dur="2000"/>
                                        <p:tgtEl>
                                          <p:spTgt spid="5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circle(in)">
                                      <p:cBhvr>
                                        <p:cTn id="48" dur="2000"/>
                                        <p:tgtEl>
                                          <p:spTgt spid="49"/>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circle(in)">
                                      <p:cBhvr>
                                        <p:cTn id="51" dur="2000"/>
                                        <p:tgtEl>
                                          <p:spTgt spid="52"/>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circle(in)">
                                      <p:cBhvr>
                                        <p:cTn id="54" dur="20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circle(in)">
                                      <p:cBhvr>
                                        <p:cTn id="59" dur="2000"/>
                                        <p:tgtEl>
                                          <p:spTgt spid="58"/>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circle(in)">
                                      <p:cBhvr>
                                        <p:cTn id="62" dur="2000"/>
                                        <p:tgtEl>
                                          <p:spTgt spid="57"/>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circle(in)">
                                      <p:cBhvr>
                                        <p:cTn id="65" dur="2000"/>
                                        <p:tgtEl>
                                          <p:spTgt spid="60"/>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circle(in)">
                                      <p:cBhvr>
                                        <p:cTn id="68" dur="20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0">
                                          <p:stCondLst>
                                            <p:cond delay="0"/>
                                          </p:stCondLst>
                                        </p:cTn>
                                        <p:tgtEl>
                                          <p:spTgt spid="5"/>
                                        </p:tgtEl>
                                      </p:cBhvr>
                                    </p:animEffect>
                                    <p:anim calcmode="lin" valueType="num">
                                      <p:cBhvr>
                                        <p:cTn id="7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9" dur="26">
                                          <p:stCondLst>
                                            <p:cond delay="650"/>
                                          </p:stCondLst>
                                        </p:cTn>
                                        <p:tgtEl>
                                          <p:spTgt spid="5"/>
                                        </p:tgtEl>
                                      </p:cBhvr>
                                      <p:to x="100000" y="60000"/>
                                    </p:animScale>
                                    <p:animScale>
                                      <p:cBhvr>
                                        <p:cTn id="80" dur="166" decel="50000">
                                          <p:stCondLst>
                                            <p:cond delay="676"/>
                                          </p:stCondLst>
                                        </p:cTn>
                                        <p:tgtEl>
                                          <p:spTgt spid="5"/>
                                        </p:tgtEl>
                                      </p:cBhvr>
                                      <p:to x="100000" y="100000"/>
                                    </p:animScale>
                                    <p:animScale>
                                      <p:cBhvr>
                                        <p:cTn id="81" dur="26">
                                          <p:stCondLst>
                                            <p:cond delay="1312"/>
                                          </p:stCondLst>
                                        </p:cTn>
                                        <p:tgtEl>
                                          <p:spTgt spid="5"/>
                                        </p:tgtEl>
                                      </p:cBhvr>
                                      <p:to x="100000" y="80000"/>
                                    </p:animScale>
                                    <p:animScale>
                                      <p:cBhvr>
                                        <p:cTn id="82" dur="166" decel="50000">
                                          <p:stCondLst>
                                            <p:cond delay="1338"/>
                                          </p:stCondLst>
                                        </p:cTn>
                                        <p:tgtEl>
                                          <p:spTgt spid="5"/>
                                        </p:tgtEl>
                                      </p:cBhvr>
                                      <p:to x="100000" y="100000"/>
                                    </p:animScale>
                                    <p:animScale>
                                      <p:cBhvr>
                                        <p:cTn id="83" dur="26">
                                          <p:stCondLst>
                                            <p:cond delay="1642"/>
                                          </p:stCondLst>
                                        </p:cTn>
                                        <p:tgtEl>
                                          <p:spTgt spid="5"/>
                                        </p:tgtEl>
                                      </p:cBhvr>
                                      <p:to x="100000" y="90000"/>
                                    </p:animScale>
                                    <p:animScale>
                                      <p:cBhvr>
                                        <p:cTn id="84" dur="166" decel="50000">
                                          <p:stCondLst>
                                            <p:cond delay="1668"/>
                                          </p:stCondLst>
                                        </p:cTn>
                                        <p:tgtEl>
                                          <p:spTgt spid="5"/>
                                        </p:tgtEl>
                                      </p:cBhvr>
                                      <p:to x="100000" y="100000"/>
                                    </p:animScale>
                                    <p:animScale>
                                      <p:cBhvr>
                                        <p:cTn id="85" dur="26">
                                          <p:stCondLst>
                                            <p:cond delay="1808"/>
                                          </p:stCondLst>
                                        </p:cTn>
                                        <p:tgtEl>
                                          <p:spTgt spid="5"/>
                                        </p:tgtEl>
                                      </p:cBhvr>
                                      <p:to x="100000" y="95000"/>
                                    </p:animScale>
                                    <p:animScale>
                                      <p:cBhvr>
                                        <p:cTn id="8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3" grpId="0"/>
      <p:bldP spid="30" grpId="0" animBg="1"/>
      <p:bldP spid="31" grpId="0" animBg="1"/>
      <p:bldP spid="32" grpId="0" animBg="1"/>
      <p:bldP spid="38" grpId="0"/>
      <p:bldP spid="41" grpId="0"/>
      <p:bldP spid="42" grpId="0"/>
      <p:bldP spid="45" grpId="0" animBg="1"/>
      <p:bldP spid="46" grpId="0"/>
      <p:bldP spid="49" grpId="0" animBg="1"/>
      <p:bldP spid="51" grpId="0" animBg="1"/>
      <p:bldP spid="52" grpId="0"/>
      <p:bldP spid="54" grpId="0"/>
      <p:bldP spid="57" grpId="0" animBg="1"/>
      <p:bldP spid="58" grpId="0"/>
      <p:bldP spid="59" grpId="0" animBg="1"/>
      <p:bldP spid="60"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22</a:t>
            </a:fld>
            <a:endParaRPr lang="en-GB"/>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a:solidFill>
                  <a:schemeClr val="bg1"/>
                </a:solidFill>
                <a:latin typeface="+mj-lt"/>
                <a:ea typeface="Times New Roman" panose="02020603050405020304" pitchFamily="18" charset="0"/>
                <a:cs typeface="Times New Roman" panose="02020603050405020304" pitchFamily="18" charset="0"/>
              </a:rPr>
              <a:t>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7600978" y="811234"/>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54;p24"/>
          <p:cNvSpPr/>
          <p:nvPr/>
        </p:nvSpPr>
        <p:spPr>
          <a:xfrm rot="5400000">
            <a:off x="3633552" y="131961"/>
            <a:ext cx="2531042" cy="2453788"/>
          </a:xfrm>
          <a:prstGeom prst="teardrop">
            <a:avLst>
              <a:gd name="adj" fmla="val 100000"/>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4"/>
          <p:cNvSpPr/>
          <p:nvPr/>
        </p:nvSpPr>
        <p:spPr>
          <a:xfrm rot="5400000" flipH="1">
            <a:off x="3819034" y="2557604"/>
            <a:ext cx="2160078" cy="2399090"/>
          </a:xfrm>
          <a:prstGeom prst="teardrop">
            <a:avLst>
              <a:gd name="adj" fmla="val 100000"/>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56;p24"/>
          <p:cNvSpPr/>
          <p:nvPr/>
        </p:nvSpPr>
        <p:spPr>
          <a:xfrm rot="10800000">
            <a:off x="6159319" y="93334"/>
            <a:ext cx="2658096" cy="2500266"/>
          </a:xfrm>
          <a:prstGeom prst="teardrop">
            <a:avLst>
              <a:gd name="adj" fmla="val 100000"/>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57;p24"/>
          <p:cNvSpPr/>
          <p:nvPr/>
        </p:nvSpPr>
        <p:spPr>
          <a:xfrm flipH="1">
            <a:off x="6168029" y="2638236"/>
            <a:ext cx="2483469" cy="2125518"/>
          </a:xfrm>
          <a:prstGeom prst="teardrop">
            <a:avLst>
              <a:gd name="adj" fmla="val 100000"/>
            </a:avLst>
          </a:prstGeom>
          <a:ln/>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Rectangle 13"/>
          <p:cNvSpPr/>
          <p:nvPr/>
        </p:nvSpPr>
        <p:spPr>
          <a:xfrm>
            <a:off x="3753454" y="641365"/>
            <a:ext cx="2399090" cy="1528624"/>
          </a:xfrm>
          <a:prstGeom prst="rect">
            <a:avLst/>
          </a:prstGeom>
        </p:spPr>
        <p:txBody>
          <a:bodyPr wrap="square">
            <a:spAutoFit/>
          </a:bodyPr>
          <a:lstStyle/>
          <a:p>
            <a:pPr lvl="0" algn="ctr">
              <a:lnSpc>
                <a:spcPts val="2800"/>
              </a:lnSpc>
            </a:pPr>
            <a:r>
              <a:rPr lang="fr-FR" sz="1800" b="1" dirty="0">
                <a:solidFill>
                  <a:srgbClr val="002060"/>
                </a:solidFill>
                <a:latin typeface="Times New Roman" panose="02020603050405020304" pitchFamily="18" charset="0"/>
                <a:cs typeface="Times New Roman" panose="02020603050405020304" pitchFamily="18" charset="0"/>
              </a:rPr>
              <a:t>A. Cội nguồn của tổ tiên, quê hương, đất nước biết lịch sử nhân loại</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569514" y="2983357"/>
            <a:ext cx="1359391"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lvl="0" algn="ctr">
              <a:spcBef>
                <a:spcPts val="700"/>
              </a:spcBef>
              <a:spcAft>
                <a:spcPts val="700"/>
              </a:spcAft>
            </a:pPr>
            <a:r>
              <a:rPr lang="nl-NL"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Sự vận động của thế giới tự nhiên</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3964222" y="2957590"/>
            <a:ext cx="2020024" cy="11339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lvl="0" algn="ctr">
              <a:lnSpc>
                <a:spcPts val="2800"/>
              </a:lnSpc>
              <a:spcBef>
                <a:spcPts val="700"/>
              </a:spcBef>
              <a:spcAft>
                <a:spcPts val="700"/>
              </a:spcAft>
            </a:pPr>
            <a:r>
              <a:rPr lang="fr-FR"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Nhân loại hiện đang đối mặt với những khó </a:t>
            </a:r>
            <a:r>
              <a:rPr lang="fr-FR" sz="1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khăn</a:t>
            </a:r>
            <a:r>
              <a:rPr lang="fr-FR"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Google Shape;176;p19"/>
          <p:cNvSpPr/>
          <p:nvPr/>
        </p:nvSpPr>
        <p:spPr>
          <a:xfrm>
            <a:off x="7540905" y="1988053"/>
            <a:ext cx="354081" cy="36387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19"/>
          <p:cNvSpPr/>
          <p:nvPr/>
        </p:nvSpPr>
        <p:spPr>
          <a:xfrm>
            <a:off x="7038249" y="1585425"/>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Oval 7"/>
          <p:cNvSpPr/>
          <p:nvPr/>
        </p:nvSpPr>
        <p:spPr>
          <a:xfrm>
            <a:off x="3948113" y="740941"/>
            <a:ext cx="324053" cy="311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68FAED-5C06-40BE-ACA1-2E73F19B5EBC}"/>
              </a:ext>
            </a:extLst>
          </p:cNvPr>
          <p:cNvSpPr/>
          <p:nvPr/>
        </p:nvSpPr>
        <p:spPr>
          <a:xfrm>
            <a:off x="0" y="0"/>
            <a:ext cx="3510203" cy="514350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ts val="3000"/>
              </a:lnSpc>
            </a:pPr>
            <a:r>
              <a:rPr lang="en-US" sz="2400" dirty="0" err="1">
                <a:solidFill>
                  <a:schemeClr val="tx1"/>
                </a:solidFill>
                <a:latin typeface="Times New Roman" panose="02020603050405020304" pitchFamily="18" charset="0"/>
                <a:cs typeface="Times New Roman" panose="02020603050405020304" pitchFamily="18" charset="0"/>
              </a:rPr>
              <a:t>Khoanh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bóng</a:t>
            </a:r>
            <a:r>
              <a:rPr lang="en-US" sz="2400" dirty="0">
                <a:solidFill>
                  <a:schemeClr val="tx1"/>
                </a:solidFill>
                <a:latin typeface="Times New Roman" panose="02020603050405020304" pitchFamily="18" charset="0"/>
                <a:cs typeface="Times New Roman" panose="02020603050405020304" pitchFamily="18" charset="0"/>
              </a:rPr>
              <a:t> </a:t>
            </a:r>
          </a:p>
          <a:p>
            <a:pPr algn="ctr">
              <a:lnSpc>
                <a:spcPts val="3000"/>
              </a:lnSpc>
            </a:pP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đúng</a:t>
            </a:r>
            <a:endParaRPr lang="en-US" sz="2400" dirty="0">
              <a:solidFill>
                <a:schemeClr val="tx1"/>
              </a:solidFill>
              <a:latin typeface="Times New Roman" panose="02020603050405020304" pitchFamily="18" charset="0"/>
              <a:cs typeface="Times New Roman" panose="02020603050405020304" pitchFamily="18" charset="0"/>
            </a:endParaRPr>
          </a:p>
          <a:p>
            <a:pPr algn="ctr">
              <a:lnSpc>
                <a:spcPts val="3000"/>
              </a:lnSpc>
            </a:pP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lịch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1B120EBA-4DBE-4D84-B4AD-B1F73E7D9CE1}"/>
              </a:ext>
            </a:extLst>
          </p:cNvPr>
          <p:cNvSpPr/>
          <p:nvPr/>
        </p:nvSpPr>
        <p:spPr>
          <a:xfrm>
            <a:off x="6375920" y="435577"/>
            <a:ext cx="1955589" cy="14879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800" b="1" dirty="0">
                <a:solidFill>
                  <a:schemeClr val="tx1"/>
                </a:solidFill>
                <a:latin typeface="Times New Roman" panose="02020603050405020304" pitchFamily="18" charset="0"/>
                <a:cs typeface="Times New Roman" panose="02020603050405020304" pitchFamily="18" charset="0"/>
              </a:rPr>
              <a:t>B. </a:t>
            </a:r>
            <a:r>
              <a:rPr lang="en-US" sz="1800" b="1" dirty="0" err="1">
                <a:solidFill>
                  <a:schemeClr val="tx1"/>
                </a:solidFill>
                <a:latin typeface="Times New Roman" panose="02020603050405020304" pitchFamily="18" charset="0"/>
                <a:cs typeface="Times New Roman" panose="02020603050405020304" pitchFamily="18" charset="0"/>
              </a:rPr>
              <a:t>Biết</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về</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quá</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khứ</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và</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các</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hoạt</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dộng</a:t>
            </a:r>
            <a:endParaRPr lang="en-US" sz="1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8" grpId="0" animBg="1"/>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23</a:t>
            </a:fld>
            <a:endParaRPr lang="en-GB"/>
          </a:p>
        </p:txBody>
      </p:sp>
      <p:sp>
        <p:nvSpPr>
          <p:cNvPr id="3" name="Rectangle 2"/>
          <p:cNvSpPr/>
          <p:nvPr/>
        </p:nvSpPr>
        <p:spPr>
          <a:xfrm>
            <a:off x="464514" y="302583"/>
            <a:ext cx="6901891" cy="1323439"/>
          </a:xfrm>
          <a:prstGeom prst="rect">
            <a:avLst/>
          </a:prstGeom>
        </p:spPr>
        <p:txBody>
          <a:bodyPr wrap="square">
            <a:spAutoFit/>
          </a:bodyPr>
          <a:lstStyle/>
          <a:p>
            <a:pPr algn="just">
              <a:buNone/>
            </a:pPr>
            <a:r>
              <a:rPr lang="nl-NL" sz="2000" dirty="0">
                <a:solidFill>
                  <a:srgbClr val="002060"/>
                </a:solidFill>
                <a:latin typeface="Times New Roman" panose="02020603050405020304" pitchFamily="18" charset="0"/>
                <a:cs typeface="Times New Roman" panose="02020603050405020304" pitchFamily="18" charset="0"/>
              </a:rPr>
              <a:t>Trên tường Cửa Bắc vẫn còn nguyên dấu vết đạn pháo của thực dân Pháp khu đánh chiếm thành Hà Nội năm 1832. Có ý kiến cho rằng </a:t>
            </a:r>
            <a:r>
              <a:rPr lang="nl-NL" sz="2000" i="1" dirty="0">
                <a:solidFill>
                  <a:srgbClr val="002060"/>
                </a:solidFill>
                <a:latin typeface="Times New Roman" panose="02020603050405020304" pitchFamily="18" charset="0"/>
                <a:cs typeface="Times New Roman" panose="02020603050405020304" pitchFamily="18" charset="0"/>
              </a:rPr>
              <a:t>nên trùng tu lại mặt thành, xoá đi những vất đạn pháo đó. </a:t>
            </a:r>
            <a:r>
              <a:rPr lang="nl-NL" sz="2000" dirty="0">
                <a:solidFill>
                  <a:srgbClr val="002060"/>
                </a:solidFill>
                <a:latin typeface="Times New Roman" panose="02020603050405020304" pitchFamily="18" charset="0"/>
                <a:cs typeface="Times New Roman" panose="02020603050405020304" pitchFamily="18" charset="0"/>
              </a:rPr>
              <a:t>Em có đồng ý với ý kiến đó không? Tại sao?</a:t>
            </a: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5" name="Picture 4" descr="C:\Users\HP\OneDrive\Desktop\Screenshot_2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14" y="1933799"/>
            <a:ext cx="4692702" cy="3033222"/>
          </a:xfrm>
          <a:prstGeom prst="rect">
            <a:avLst/>
          </a:prstGeom>
          <a:noFill/>
          <a:ln>
            <a:noFill/>
          </a:ln>
        </p:spPr>
      </p:pic>
      <p:sp>
        <p:nvSpPr>
          <p:cNvPr id="7" name="Round Same Side Corner Rectangle 6"/>
          <p:cNvSpPr/>
          <p:nvPr/>
        </p:nvSpPr>
        <p:spPr>
          <a:xfrm rot="16200000">
            <a:off x="5597981" y="2206406"/>
            <a:ext cx="2077354" cy="2626155"/>
          </a:xfrm>
          <a:prstGeom prst="round2SameRect">
            <a:avLst>
              <a:gd name="adj1" fmla="val 23321"/>
              <a:gd name="adj2" fmla="val 0"/>
            </a:avLst>
          </a:prstGeom>
          <a:solidFill>
            <a:schemeClr val="accent1">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8"/>
          <p:cNvSpPr txBox="1">
            <a:spLocks noChangeArrowheads="1"/>
          </p:cNvSpPr>
          <p:nvPr/>
        </p:nvSpPr>
        <p:spPr bwMode="auto">
          <a:xfrm>
            <a:off x="7949736" y="3090155"/>
            <a:ext cx="1066339" cy="1107996"/>
          </a:xfrm>
          <a:prstGeom prst="rect">
            <a:avLst/>
          </a:prstGeom>
          <a:noFill/>
          <a:ln w="9525">
            <a:noFill/>
            <a:miter lim="800000"/>
          </a:ln>
        </p:spPr>
        <p:txBody>
          <a:bodyPr wrap="square" anchor="ctr">
            <a:spAutoFit/>
          </a:bodyPr>
          <a:lstStyle/>
          <a:p>
            <a:pPr algn="ctr"/>
            <a:r>
              <a:rPr lang="en-US" sz="2200" b="1" dirty="0">
                <a:solidFill>
                  <a:schemeClr val="tx1"/>
                </a:solidFill>
                <a:latin typeface="Comic Sans MS" panose="030F0702030302020204" pitchFamily="66" charset="0"/>
              </a:rPr>
              <a:t>Không</a:t>
            </a:r>
          </a:p>
          <a:p>
            <a:pPr algn="ctr"/>
            <a:r>
              <a:rPr lang="en-US" sz="2200" b="1" dirty="0">
                <a:solidFill>
                  <a:schemeClr val="tx1"/>
                </a:solidFill>
                <a:latin typeface="Comic Sans MS" panose="030F0702030302020204" pitchFamily="66" charset="0"/>
              </a:rPr>
              <a:t>Đồng ý</a:t>
            </a:r>
          </a:p>
        </p:txBody>
      </p:sp>
      <p:sp>
        <p:nvSpPr>
          <p:cNvPr id="9" name="Rectangle 32"/>
          <p:cNvSpPr>
            <a:spLocks noChangeArrowheads="1"/>
          </p:cNvSpPr>
          <p:nvPr/>
        </p:nvSpPr>
        <p:spPr bwMode="auto">
          <a:xfrm>
            <a:off x="5182910" y="2816352"/>
            <a:ext cx="2847968" cy="1323439"/>
          </a:xfrm>
          <a:prstGeom prst="rect">
            <a:avLst/>
          </a:prstGeom>
          <a:noFill/>
          <a:ln w="9525">
            <a:noFill/>
            <a:miter lim="800000"/>
          </a:ln>
        </p:spPr>
        <p:txBody>
          <a:bodyPr wrap="square">
            <a:spAutoFit/>
          </a:bodyPr>
          <a:lstStyle/>
          <a:p>
            <a:pPr algn="ctr"/>
            <a:r>
              <a:rPr lang="nl-NL" sz="2000" dirty="0">
                <a:solidFill>
                  <a:srgbClr val="FFFF00"/>
                </a:solidFill>
                <a:latin typeface="Times New Roman" panose="02020603050405020304" pitchFamily="18" charset="0"/>
                <a:cs typeface="Times New Roman" panose="02020603050405020304" pitchFamily="18" charset="0"/>
              </a:rPr>
              <a:t>Những vết đạn đó là một phần của lịch sử, là nguồn sử liệu nên phải được giữ gìn và tôn trọng. </a:t>
            </a:r>
            <a:endParaRPr lang="en-US" sz="2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6"/>
        <p:cNvGrpSpPr/>
        <p:nvPr/>
      </p:nvGrpSpPr>
      <p:grpSpPr>
        <a:xfrm>
          <a:off x="0" y="0"/>
          <a:ext cx="0" cy="0"/>
          <a:chOff x="0" y="0"/>
          <a:chExt cx="0" cy="0"/>
        </a:xfrm>
      </p:grpSpPr>
      <p:sp>
        <p:nvSpPr>
          <p:cNvPr id="237" name="Google Shape;237;p23"/>
          <p:cNvSpPr txBox="1">
            <a:spLocks noGrp="1"/>
          </p:cNvSpPr>
          <p:nvPr>
            <p:ph type="title"/>
          </p:nvPr>
        </p:nvSpPr>
        <p:spPr>
          <a:xfrm>
            <a:off x="849935" y="491044"/>
            <a:ext cx="3991524"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600" dirty="0">
                <a:latin typeface="+mj-lt"/>
              </a:rPr>
              <a:t>Luyện tập nâng cao</a:t>
            </a:r>
            <a:endParaRPr sz="2600" dirty="0">
              <a:latin typeface="+mj-lt"/>
            </a:endParaRPr>
          </a:p>
        </p:txBody>
      </p:sp>
      <p:sp>
        <p:nvSpPr>
          <p:cNvPr id="245" name="Google Shape;245;p2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24</a:t>
            </a:fld>
            <a:endParaRPr lang="en-GB"/>
          </a:p>
        </p:txBody>
      </p:sp>
      <p:sp>
        <p:nvSpPr>
          <p:cNvPr id="13" name="Freeform 12"/>
          <p:cNvSpPr/>
          <p:nvPr/>
        </p:nvSpPr>
        <p:spPr>
          <a:xfrm>
            <a:off x="298150" y="1733749"/>
            <a:ext cx="5431380" cy="149921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1" fmla="*/ 123825 w 2679700"/>
              <a:gd name="connsiteY0-2" fmla="*/ 1006475 h 1006475"/>
              <a:gd name="connsiteX1-3" fmla="*/ 2200275 w 2679700"/>
              <a:gd name="connsiteY1-4" fmla="*/ 1006475 h 1006475"/>
              <a:gd name="connsiteX2-5" fmla="*/ 2679700 w 2679700"/>
              <a:gd name="connsiteY2-6" fmla="*/ 806450 h 1006475"/>
              <a:gd name="connsiteX3-7" fmla="*/ 2501900 w 2679700"/>
              <a:gd name="connsiteY3-8" fmla="*/ 396875 h 1006475"/>
              <a:gd name="connsiteX4-9" fmla="*/ 1666875 w 2679700"/>
              <a:gd name="connsiteY4-10" fmla="*/ 0 h 1006475"/>
              <a:gd name="connsiteX5-11" fmla="*/ 600075 w 2679700"/>
              <a:gd name="connsiteY5-12" fmla="*/ 25400 h 1006475"/>
              <a:gd name="connsiteX6-13" fmla="*/ 0 w 2679700"/>
              <a:gd name="connsiteY6-14" fmla="*/ 615950 h 1006475"/>
              <a:gd name="connsiteX7-15" fmla="*/ 123825 w 2679700"/>
              <a:gd name="connsiteY7-16" fmla="*/ 1006475 h 1006475"/>
              <a:gd name="connsiteX0-17" fmla="*/ 123825 w 2679700"/>
              <a:gd name="connsiteY0-18" fmla="*/ 1006475 h 1006475"/>
              <a:gd name="connsiteX1-19" fmla="*/ 2200275 w 2679700"/>
              <a:gd name="connsiteY1-20" fmla="*/ 1006475 h 1006475"/>
              <a:gd name="connsiteX2-21" fmla="*/ 2679700 w 2679700"/>
              <a:gd name="connsiteY2-22" fmla="*/ 806450 h 1006475"/>
              <a:gd name="connsiteX3-23" fmla="*/ 2501900 w 2679700"/>
              <a:gd name="connsiteY3-24" fmla="*/ 396875 h 1006475"/>
              <a:gd name="connsiteX4-25" fmla="*/ 1666875 w 2679700"/>
              <a:gd name="connsiteY4-26" fmla="*/ 0 h 1006475"/>
              <a:gd name="connsiteX5-27" fmla="*/ 600075 w 2679700"/>
              <a:gd name="connsiteY5-28" fmla="*/ 25400 h 1006475"/>
              <a:gd name="connsiteX6-29" fmla="*/ 0 w 2679700"/>
              <a:gd name="connsiteY6-30" fmla="*/ 615950 h 1006475"/>
              <a:gd name="connsiteX7-31" fmla="*/ 123825 w 2679700"/>
              <a:gd name="connsiteY7-32" fmla="*/ 1006475 h 1006475"/>
              <a:gd name="connsiteX0-33" fmla="*/ 123825 w 2704185"/>
              <a:gd name="connsiteY0-34" fmla="*/ 1006475 h 1006475"/>
              <a:gd name="connsiteX1-35" fmla="*/ 2200275 w 2704185"/>
              <a:gd name="connsiteY1-36" fmla="*/ 1006475 h 1006475"/>
              <a:gd name="connsiteX2-37" fmla="*/ 2679700 w 2704185"/>
              <a:gd name="connsiteY2-38" fmla="*/ 806450 h 1006475"/>
              <a:gd name="connsiteX3-39" fmla="*/ 2501900 w 2704185"/>
              <a:gd name="connsiteY3-40" fmla="*/ 396875 h 1006475"/>
              <a:gd name="connsiteX4-41" fmla="*/ 1666875 w 2704185"/>
              <a:gd name="connsiteY4-42" fmla="*/ 0 h 1006475"/>
              <a:gd name="connsiteX5-43" fmla="*/ 600075 w 2704185"/>
              <a:gd name="connsiteY5-44" fmla="*/ 25400 h 1006475"/>
              <a:gd name="connsiteX6-45" fmla="*/ 0 w 2704185"/>
              <a:gd name="connsiteY6-46" fmla="*/ 615950 h 1006475"/>
              <a:gd name="connsiteX7-47" fmla="*/ 123825 w 2704185"/>
              <a:gd name="connsiteY7-48" fmla="*/ 1006475 h 1006475"/>
              <a:gd name="connsiteX0-49" fmla="*/ 123825 w 2710992"/>
              <a:gd name="connsiteY0-50" fmla="*/ 1006475 h 1006475"/>
              <a:gd name="connsiteX1-51" fmla="*/ 2200275 w 2710992"/>
              <a:gd name="connsiteY1-52" fmla="*/ 1006475 h 1006475"/>
              <a:gd name="connsiteX2-53" fmla="*/ 2679700 w 2710992"/>
              <a:gd name="connsiteY2-54" fmla="*/ 806450 h 1006475"/>
              <a:gd name="connsiteX3-55" fmla="*/ 2501900 w 2710992"/>
              <a:gd name="connsiteY3-56" fmla="*/ 396875 h 1006475"/>
              <a:gd name="connsiteX4-57" fmla="*/ 1666875 w 2710992"/>
              <a:gd name="connsiteY4-58" fmla="*/ 0 h 1006475"/>
              <a:gd name="connsiteX5-59" fmla="*/ 600075 w 2710992"/>
              <a:gd name="connsiteY5-60" fmla="*/ 25400 h 1006475"/>
              <a:gd name="connsiteX6-61" fmla="*/ 0 w 2710992"/>
              <a:gd name="connsiteY6-62" fmla="*/ 615950 h 1006475"/>
              <a:gd name="connsiteX7-63" fmla="*/ 123825 w 2710992"/>
              <a:gd name="connsiteY7-64" fmla="*/ 1006475 h 1006475"/>
              <a:gd name="connsiteX0-65" fmla="*/ 123825 w 2710992"/>
              <a:gd name="connsiteY0-66" fmla="*/ 1006475 h 1006475"/>
              <a:gd name="connsiteX1-67" fmla="*/ 2200275 w 2710992"/>
              <a:gd name="connsiteY1-68" fmla="*/ 1006475 h 1006475"/>
              <a:gd name="connsiteX2-69" fmla="*/ 2679700 w 2710992"/>
              <a:gd name="connsiteY2-70" fmla="*/ 806450 h 1006475"/>
              <a:gd name="connsiteX3-71" fmla="*/ 2501900 w 2710992"/>
              <a:gd name="connsiteY3-72" fmla="*/ 396875 h 1006475"/>
              <a:gd name="connsiteX4-73" fmla="*/ 1666875 w 2710992"/>
              <a:gd name="connsiteY4-74" fmla="*/ 0 h 1006475"/>
              <a:gd name="connsiteX5-75" fmla="*/ 600075 w 2710992"/>
              <a:gd name="connsiteY5-76" fmla="*/ 25400 h 1006475"/>
              <a:gd name="connsiteX6-77" fmla="*/ 0 w 2710992"/>
              <a:gd name="connsiteY6-78" fmla="*/ 615950 h 1006475"/>
              <a:gd name="connsiteX7-79" fmla="*/ 123825 w 2710992"/>
              <a:gd name="connsiteY7-80" fmla="*/ 1006475 h 1006475"/>
              <a:gd name="connsiteX0-81" fmla="*/ 123825 w 2710992"/>
              <a:gd name="connsiteY0-82" fmla="*/ 1101363 h 1101363"/>
              <a:gd name="connsiteX1-83" fmla="*/ 2200275 w 2710992"/>
              <a:gd name="connsiteY1-84" fmla="*/ 1101363 h 1101363"/>
              <a:gd name="connsiteX2-85" fmla="*/ 2679700 w 2710992"/>
              <a:gd name="connsiteY2-86" fmla="*/ 901338 h 1101363"/>
              <a:gd name="connsiteX3-87" fmla="*/ 2501900 w 2710992"/>
              <a:gd name="connsiteY3-88" fmla="*/ 491763 h 1101363"/>
              <a:gd name="connsiteX4-89" fmla="*/ 1666875 w 2710992"/>
              <a:gd name="connsiteY4-90" fmla="*/ 94888 h 1101363"/>
              <a:gd name="connsiteX5-91" fmla="*/ 600075 w 2710992"/>
              <a:gd name="connsiteY5-92" fmla="*/ 120288 h 1101363"/>
              <a:gd name="connsiteX6-93" fmla="*/ 0 w 2710992"/>
              <a:gd name="connsiteY6-94" fmla="*/ 710838 h 1101363"/>
              <a:gd name="connsiteX7-95" fmla="*/ 123825 w 2710992"/>
              <a:gd name="connsiteY7-96" fmla="*/ 1101363 h 1101363"/>
              <a:gd name="connsiteX0-97" fmla="*/ 123825 w 2710992"/>
              <a:gd name="connsiteY0-98" fmla="*/ 1173121 h 1173121"/>
              <a:gd name="connsiteX1-99" fmla="*/ 2200275 w 2710992"/>
              <a:gd name="connsiteY1-100" fmla="*/ 1173121 h 1173121"/>
              <a:gd name="connsiteX2-101" fmla="*/ 2679700 w 2710992"/>
              <a:gd name="connsiteY2-102" fmla="*/ 973096 h 1173121"/>
              <a:gd name="connsiteX3-103" fmla="*/ 2501900 w 2710992"/>
              <a:gd name="connsiteY3-104" fmla="*/ 563521 h 1173121"/>
              <a:gd name="connsiteX4-105" fmla="*/ 1666875 w 2710992"/>
              <a:gd name="connsiteY4-106" fmla="*/ 166646 h 1173121"/>
              <a:gd name="connsiteX5-107" fmla="*/ 600075 w 2710992"/>
              <a:gd name="connsiteY5-108" fmla="*/ 192046 h 1173121"/>
              <a:gd name="connsiteX6-109" fmla="*/ 0 w 2710992"/>
              <a:gd name="connsiteY6-110" fmla="*/ 782596 h 1173121"/>
              <a:gd name="connsiteX7-111" fmla="*/ 123825 w 2710992"/>
              <a:gd name="connsiteY7-112" fmla="*/ 1173121 h 1173121"/>
              <a:gd name="connsiteX0-113" fmla="*/ 123825 w 2710992"/>
              <a:gd name="connsiteY0-114" fmla="*/ 1285704 h 1285704"/>
              <a:gd name="connsiteX1-115" fmla="*/ 2200275 w 2710992"/>
              <a:gd name="connsiteY1-116" fmla="*/ 1285704 h 1285704"/>
              <a:gd name="connsiteX2-117" fmla="*/ 2679700 w 2710992"/>
              <a:gd name="connsiteY2-118" fmla="*/ 1085679 h 1285704"/>
              <a:gd name="connsiteX3-119" fmla="*/ 2501900 w 2710992"/>
              <a:gd name="connsiteY3-120" fmla="*/ 676104 h 1285704"/>
              <a:gd name="connsiteX4-121" fmla="*/ 1666875 w 2710992"/>
              <a:gd name="connsiteY4-122" fmla="*/ 279229 h 1285704"/>
              <a:gd name="connsiteX5-123" fmla="*/ 600075 w 2710992"/>
              <a:gd name="connsiteY5-124" fmla="*/ 304629 h 1285704"/>
              <a:gd name="connsiteX6-125" fmla="*/ 0 w 2710992"/>
              <a:gd name="connsiteY6-126" fmla="*/ 895179 h 1285704"/>
              <a:gd name="connsiteX7-127" fmla="*/ 123825 w 2710992"/>
              <a:gd name="connsiteY7-128" fmla="*/ 1285704 h 1285704"/>
              <a:gd name="connsiteX0-129" fmla="*/ 123825 w 2710992"/>
              <a:gd name="connsiteY0-130" fmla="*/ 1285704 h 1285704"/>
              <a:gd name="connsiteX1-131" fmla="*/ 2200275 w 2710992"/>
              <a:gd name="connsiteY1-132" fmla="*/ 1285704 h 1285704"/>
              <a:gd name="connsiteX2-133" fmla="*/ 2679700 w 2710992"/>
              <a:gd name="connsiteY2-134" fmla="*/ 1085679 h 1285704"/>
              <a:gd name="connsiteX3-135" fmla="*/ 2501900 w 2710992"/>
              <a:gd name="connsiteY3-136" fmla="*/ 676104 h 1285704"/>
              <a:gd name="connsiteX4-137" fmla="*/ 1666875 w 2710992"/>
              <a:gd name="connsiteY4-138" fmla="*/ 279229 h 1285704"/>
              <a:gd name="connsiteX5-139" fmla="*/ 600075 w 2710992"/>
              <a:gd name="connsiteY5-140" fmla="*/ 304629 h 1285704"/>
              <a:gd name="connsiteX6-141" fmla="*/ 0 w 2710992"/>
              <a:gd name="connsiteY6-142" fmla="*/ 895179 h 1285704"/>
              <a:gd name="connsiteX7-143" fmla="*/ 123825 w 2710992"/>
              <a:gd name="connsiteY7-144" fmla="*/ 1285704 h 1285704"/>
              <a:gd name="connsiteX0-145" fmla="*/ 216585 w 2803752"/>
              <a:gd name="connsiteY0-146" fmla="*/ 1285704 h 1285704"/>
              <a:gd name="connsiteX1-147" fmla="*/ 2293035 w 2803752"/>
              <a:gd name="connsiteY1-148" fmla="*/ 1285704 h 1285704"/>
              <a:gd name="connsiteX2-149" fmla="*/ 2772460 w 2803752"/>
              <a:gd name="connsiteY2-150" fmla="*/ 1085679 h 1285704"/>
              <a:gd name="connsiteX3-151" fmla="*/ 2594660 w 2803752"/>
              <a:gd name="connsiteY3-152" fmla="*/ 676104 h 1285704"/>
              <a:gd name="connsiteX4-153" fmla="*/ 1759635 w 2803752"/>
              <a:gd name="connsiteY4-154" fmla="*/ 279229 h 1285704"/>
              <a:gd name="connsiteX5-155" fmla="*/ 692835 w 2803752"/>
              <a:gd name="connsiteY5-156" fmla="*/ 304629 h 1285704"/>
              <a:gd name="connsiteX6-157" fmla="*/ 92760 w 2803752"/>
              <a:gd name="connsiteY6-158" fmla="*/ 895179 h 1285704"/>
              <a:gd name="connsiteX7-159" fmla="*/ 216585 w 2803752"/>
              <a:gd name="connsiteY7-160" fmla="*/ 1285704 h 1285704"/>
              <a:gd name="connsiteX0-161" fmla="*/ 319131 w 2906298"/>
              <a:gd name="connsiteY0-162" fmla="*/ 1285704 h 1285704"/>
              <a:gd name="connsiteX1-163" fmla="*/ 2395581 w 2906298"/>
              <a:gd name="connsiteY1-164" fmla="*/ 1285704 h 1285704"/>
              <a:gd name="connsiteX2-165" fmla="*/ 2875006 w 2906298"/>
              <a:gd name="connsiteY2-166" fmla="*/ 1085679 h 1285704"/>
              <a:gd name="connsiteX3-167" fmla="*/ 2697206 w 2906298"/>
              <a:gd name="connsiteY3-168" fmla="*/ 676104 h 1285704"/>
              <a:gd name="connsiteX4-169" fmla="*/ 1862181 w 2906298"/>
              <a:gd name="connsiteY4-170" fmla="*/ 279229 h 1285704"/>
              <a:gd name="connsiteX5-171" fmla="*/ 795381 w 2906298"/>
              <a:gd name="connsiteY5-172" fmla="*/ 304629 h 1285704"/>
              <a:gd name="connsiteX6-173" fmla="*/ 195306 w 2906298"/>
              <a:gd name="connsiteY6-174" fmla="*/ 895179 h 1285704"/>
              <a:gd name="connsiteX7-175" fmla="*/ 319131 w 2906298"/>
              <a:gd name="connsiteY7-176" fmla="*/ 1285704 h 1285704"/>
              <a:gd name="connsiteX0-177" fmla="*/ 420994 w 3008161"/>
              <a:gd name="connsiteY0-178" fmla="*/ 1285704 h 1285704"/>
              <a:gd name="connsiteX1-179" fmla="*/ 2497444 w 3008161"/>
              <a:gd name="connsiteY1-180" fmla="*/ 1285704 h 1285704"/>
              <a:gd name="connsiteX2-181" fmla="*/ 2976869 w 3008161"/>
              <a:gd name="connsiteY2-182" fmla="*/ 1085679 h 1285704"/>
              <a:gd name="connsiteX3-183" fmla="*/ 2799069 w 3008161"/>
              <a:gd name="connsiteY3-184" fmla="*/ 676104 h 1285704"/>
              <a:gd name="connsiteX4-185" fmla="*/ 1964044 w 3008161"/>
              <a:gd name="connsiteY4-186" fmla="*/ 279229 h 1285704"/>
              <a:gd name="connsiteX5-187" fmla="*/ 897244 w 3008161"/>
              <a:gd name="connsiteY5-188" fmla="*/ 304629 h 1285704"/>
              <a:gd name="connsiteX6-189" fmla="*/ 297169 w 3008161"/>
              <a:gd name="connsiteY6-190" fmla="*/ 895179 h 1285704"/>
              <a:gd name="connsiteX7-191" fmla="*/ 420994 w 3008161"/>
              <a:gd name="connsiteY7-192" fmla="*/ 1285704 h 12857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a:solidFill>
                  <a:srgbClr val="002060"/>
                </a:solidFill>
                <a:cs typeface="Times New Roman" panose="02020603050405020304" pitchFamily="18" charset="0"/>
              </a:rPr>
              <a:t>             </a:t>
            </a:r>
            <a:r>
              <a:rPr lang="en-US" sz="1700" dirty="0">
                <a:solidFill>
                  <a:srgbClr val="7030A0"/>
                </a:solidFill>
              </a:rPr>
              <a:t>Nhà chính trị nổi tiếng cổ đại của La Mã </a:t>
            </a:r>
          </a:p>
          <a:p>
            <a:pPr algn="ctr">
              <a:lnSpc>
                <a:spcPts val="3000"/>
              </a:lnSpc>
            </a:pPr>
            <a:r>
              <a:rPr lang="en-US" sz="1700" dirty="0">
                <a:solidFill>
                  <a:srgbClr val="7030A0"/>
                </a:solidFill>
              </a:rPr>
              <a:t>   Xi-rê-nông đã nói: </a:t>
            </a:r>
            <a:r>
              <a:rPr lang="en-US" sz="1700" i="1" dirty="0">
                <a:solidFill>
                  <a:srgbClr val="7030A0"/>
                </a:solidFill>
              </a:rPr>
              <a:t>“Lịch sử là thầy dậy của </a:t>
            </a:r>
          </a:p>
          <a:p>
            <a:pPr algn="ctr">
              <a:lnSpc>
                <a:spcPts val="3000"/>
              </a:lnSpc>
            </a:pPr>
            <a:r>
              <a:rPr lang="en-US" sz="1700" i="1" dirty="0">
                <a:solidFill>
                  <a:srgbClr val="7030A0"/>
                </a:solidFill>
              </a:rPr>
              <a:t>     cuộc sống”. </a:t>
            </a:r>
            <a:r>
              <a:rPr lang="en-US" sz="1700" dirty="0">
                <a:solidFill>
                  <a:srgbClr val="7030A0"/>
                </a:solidFill>
              </a:rPr>
              <a:t>Em có đồng ý với nhận xét đó không?</a:t>
            </a:r>
          </a:p>
        </p:txBody>
      </p:sp>
      <p:sp>
        <p:nvSpPr>
          <p:cNvPr id="14" name="Freeform 13"/>
          <p:cNvSpPr/>
          <p:nvPr/>
        </p:nvSpPr>
        <p:spPr>
          <a:xfrm>
            <a:off x="6597324" y="1650304"/>
            <a:ext cx="1587399" cy="91439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defTabSz="1200150">
              <a:lnSpc>
                <a:spcPct val="90000"/>
              </a:lnSpc>
              <a:spcBef>
                <a:spcPct val="0"/>
              </a:spcBef>
              <a:spcAft>
                <a:spcPct val="15000"/>
              </a:spcAft>
            </a:pPr>
            <a:r>
              <a:rPr lang="en-US" sz="1700" dirty="0">
                <a:solidFill>
                  <a:schemeClr val="accent4">
                    <a:lumMod val="50000"/>
                  </a:schemeClr>
                </a:solidFill>
              </a:rPr>
              <a:t>Đồng ý với quan điểm</a:t>
            </a:r>
          </a:p>
        </p:txBody>
      </p:sp>
      <p:sp>
        <p:nvSpPr>
          <p:cNvPr id="15" name="Freeform 14"/>
          <p:cNvSpPr/>
          <p:nvPr/>
        </p:nvSpPr>
        <p:spPr>
          <a:xfrm>
            <a:off x="908841" y="3486612"/>
            <a:ext cx="4352847" cy="149478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a:solidFill>
                  <a:schemeClr val="accent2">
                    <a:lumMod val="50000"/>
                  </a:schemeClr>
                </a:solidFill>
              </a:rPr>
              <a:t>Lịch sử nhắc ta nhớ về quá khứ của dân tộc mình, phát huy truyền thống văn hóa tốt đẹp của dân tộc và hơn hết nhắc nhở ta đấu tranh bảo vệ đất nước.</a:t>
            </a:r>
            <a:endParaRPr lang="en-US" sz="1700" dirty="0">
              <a:solidFill>
                <a:schemeClr val="accent2">
                  <a:lumMod val="50000"/>
                </a:schemeClr>
              </a:solidFill>
            </a:endParaRPr>
          </a:p>
        </p:txBody>
      </p:sp>
      <p:sp>
        <p:nvSpPr>
          <p:cNvPr id="16" name="Freeform 120"/>
          <p:cNvSpPr>
            <a:spLocks noEditPoints="1"/>
          </p:cNvSpPr>
          <p:nvPr/>
        </p:nvSpPr>
        <p:spPr bwMode="auto">
          <a:xfrm>
            <a:off x="7112638" y="791833"/>
            <a:ext cx="556772" cy="635037"/>
          </a:xfrm>
          <a:custGeom>
            <a:avLst/>
            <a:gdLst/>
            <a:ahLst/>
            <a:cxnLst>
              <a:cxn ang="0">
                <a:pos x="118" y="0"/>
              </a:cxn>
              <a:cxn ang="0">
                <a:pos x="80" y="6"/>
              </a:cxn>
              <a:cxn ang="0">
                <a:pos x="48" y="22"/>
              </a:cxn>
              <a:cxn ang="0">
                <a:pos x="22" y="48"/>
              </a:cxn>
              <a:cxn ang="0">
                <a:pos x="6" y="80"/>
              </a:cxn>
              <a:cxn ang="0">
                <a:pos x="0" y="118"/>
              </a:cxn>
              <a:cxn ang="0">
                <a:pos x="4" y="150"/>
              </a:cxn>
              <a:cxn ang="0">
                <a:pos x="18" y="180"/>
              </a:cxn>
              <a:cxn ang="0">
                <a:pos x="38" y="204"/>
              </a:cxn>
              <a:cxn ang="0">
                <a:pos x="64" y="222"/>
              </a:cxn>
              <a:cxn ang="0">
                <a:pos x="64" y="276"/>
              </a:cxn>
              <a:cxn ang="0">
                <a:pos x="172" y="276"/>
              </a:cxn>
              <a:cxn ang="0">
                <a:pos x="172" y="222"/>
              </a:cxn>
              <a:cxn ang="0">
                <a:pos x="198" y="202"/>
              </a:cxn>
              <a:cxn ang="0">
                <a:pos x="216" y="178"/>
              </a:cxn>
              <a:cxn ang="0">
                <a:pos x="230" y="150"/>
              </a:cxn>
              <a:cxn ang="0">
                <a:pos x="234" y="118"/>
              </a:cxn>
              <a:cxn ang="0">
                <a:pos x="228" y="80"/>
              </a:cxn>
              <a:cxn ang="0">
                <a:pos x="212" y="48"/>
              </a:cxn>
              <a:cxn ang="0">
                <a:pos x="186" y="22"/>
              </a:cxn>
              <a:cxn ang="0">
                <a:pos x="154" y="6"/>
              </a:cxn>
              <a:cxn ang="0">
                <a:pos x="118" y="0"/>
              </a:cxn>
              <a:cxn ang="0">
                <a:pos x="140" y="206"/>
              </a:cxn>
              <a:cxn ang="0">
                <a:pos x="140" y="250"/>
              </a:cxn>
              <a:cxn ang="0">
                <a:pos x="94" y="250"/>
              </a:cxn>
              <a:cxn ang="0">
                <a:pos x="94" y="206"/>
              </a:cxn>
              <a:cxn ang="0">
                <a:pos x="66" y="194"/>
              </a:cxn>
              <a:cxn ang="0">
                <a:pos x="46" y="174"/>
              </a:cxn>
              <a:cxn ang="0">
                <a:pos x="32" y="150"/>
              </a:cxn>
              <a:cxn ang="0">
                <a:pos x="28" y="120"/>
              </a:cxn>
              <a:cxn ang="0">
                <a:pos x="32" y="92"/>
              </a:cxn>
              <a:cxn ang="0">
                <a:pos x="44" y="68"/>
              </a:cxn>
              <a:cxn ang="0">
                <a:pos x="64" y="48"/>
              </a:cxn>
              <a:cxn ang="0">
                <a:pos x="88" y="36"/>
              </a:cxn>
              <a:cxn ang="0">
                <a:pos x="116" y="30"/>
              </a:cxn>
              <a:cxn ang="0">
                <a:pos x="144" y="36"/>
              </a:cxn>
              <a:cxn ang="0">
                <a:pos x="168" y="48"/>
              </a:cxn>
              <a:cxn ang="0">
                <a:pos x="188" y="68"/>
              </a:cxn>
              <a:cxn ang="0">
                <a:pos x="200" y="92"/>
              </a:cxn>
              <a:cxn ang="0">
                <a:pos x="206" y="120"/>
              </a:cxn>
              <a:cxn ang="0">
                <a:pos x="200" y="150"/>
              </a:cxn>
              <a:cxn ang="0">
                <a:pos x="186" y="174"/>
              </a:cxn>
              <a:cxn ang="0">
                <a:pos x="166" y="194"/>
              </a:cxn>
              <a:cxn ang="0">
                <a:pos x="140" y="206"/>
              </a:cxn>
            </a:cxnLst>
            <a:rect l="0" t="0" r="r" b="b"/>
            <a:pathLst>
              <a:path w="234" h="276">
                <a:moveTo>
                  <a:pt x="118" y="0"/>
                </a:moveTo>
                <a:lnTo>
                  <a:pt x="80" y="6"/>
                </a:lnTo>
                <a:lnTo>
                  <a:pt x="48" y="22"/>
                </a:lnTo>
                <a:lnTo>
                  <a:pt x="22" y="48"/>
                </a:lnTo>
                <a:lnTo>
                  <a:pt x="6" y="80"/>
                </a:lnTo>
                <a:lnTo>
                  <a:pt x="0" y="118"/>
                </a:lnTo>
                <a:lnTo>
                  <a:pt x="4" y="150"/>
                </a:lnTo>
                <a:lnTo>
                  <a:pt x="18" y="180"/>
                </a:lnTo>
                <a:lnTo>
                  <a:pt x="38" y="204"/>
                </a:lnTo>
                <a:lnTo>
                  <a:pt x="64" y="222"/>
                </a:lnTo>
                <a:lnTo>
                  <a:pt x="64" y="276"/>
                </a:lnTo>
                <a:lnTo>
                  <a:pt x="172" y="276"/>
                </a:lnTo>
                <a:lnTo>
                  <a:pt x="172" y="222"/>
                </a:lnTo>
                <a:lnTo>
                  <a:pt x="198" y="202"/>
                </a:lnTo>
                <a:lnTo>
                  <a:pt x="216" y="178"/>
                </a:lnTo>
                <a:lnTo>
                  <a:pt x="230" y="150"/>
                </a:lnTo>
                <a:lnTo>
                  <a:pt x="234" y="118"/>
                </a:lnTo>
                <a:lnTo>
                  <a:pt x="228" y="80"/>
                </a:lnTo>
                <a:lnTo>
                  <a:pt x="212" y="48"/>
                </a:lnTo>
                <a:lnTo>
                  <a:pt x="186" y="22"/>
                </a:lnTo>
                <a:lnTo>
                  <a:pt x="154" y="6"/>
                </a:lnTo>
                <a:lnTo>
                  <a:pt x="118" y="0"/>
                </a:lnTo>
                <a:close/>
                <a:moveTo>
                  <a:pt x="140" y="206"/>
                </a:moveTo>
                <a:lnTo>
                  <a:pt x="140" y="250"/>
                </a:lnTo>
                <a:lnTo>
                  <a:pt x="94" y="250"/>
                </a:lnTo>
                <a:lnTo>
                  <a:pt x="94" y="206"/>
                </a:lnTo>
                <a:lnTo>
                  <a:pt x="66" y="194"/>
                </a:lnTo>
                <a:lnTo>
                  <a:pt x="46" y="174"/>
                </a:lnTo>
                <a:lnTo>
                  <a:pt x="32" y="150"/>
                </a:lnTo>
                <a:lnTo>
                  <a:pt x="28" y="120"/>
                </a:lnTo>
                <a:lnTo>
                  <a:pt x="32" y="92"/>
                </a:lnTo>
                <a:lnTo>
                  <a:pt x="44" y="68"/>
                </a:lnTo>
                <a:lnTo>
                  <a:pt x="64" y="48"/>
                </a:lnTo>
                <a:lnTo>
                  <a:pt x="88" y="36"/>
                </a:lnTo>
                <a:lnTo>
                  <a:pt x="116" y="30"/>
                </a:lnTo>
                <a:lnTo>
                  <a:pt x="144" y="36"/>
                </a:lnTo>
                <a:lnTo>
                  <a:pt x="168" y="48"/>
                </a:lnTo>
                <a:lnTo>
                  <a:pt x="188" y="68"/>
                </a:lnTo>
                <a:lnTo>
                  <a:pt x="200" y="92"/>
                </a:lnTo>
                <a:lnTo>
                  <a:pt x="206" y="120"/>
                </a:lnTo>
                <a:lnTo>
                  <a:pt x="200" y="150"/>
                </a:lnTo>
                <a:lnTo>
                  <a:pt x="186" y="174"/>
                </a:lnTo>
                <a:lnTo>
                  <a:pt x="166" y="194"/>
                </a:lnTo>
                <a:lnTo>
                  <a:pt x="140" y="206"/>
                </a:lnTo>
                <a:close/>
              </a:path>
            </a:pathLst>
          </a:custGeom>
          <a:solidFill>
            <a:schemeClr val="accent1"/>
          </a:solidFill>
          <a:ln w="0">
            <a:noFill/>
            <a:prstDash val="solid"/>
            <a:round/>
          </a:ln>
        </p:spPr>
        <p:txBody>
          <a:bodyPr/>
          <a:lstStyle/>
          <a:p>
            <a:endParaRPr lang="en-US"/>
          </a:p>
        </p:txBody>
      </p:sp>
      <p:sp>
        <p:nvSpPr>
          <p:cNvPr id="17" name="Freeform 16"/>
          <p:cNvSpPr/>
          <p:nvPr/>
        </p:nvSpPr>
        <p:spPr>
          <a:xfrm>
            <a:off x="6005779" y="2788136"/>
            <a:ext cx="2973658" cy="2106366"/>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a:solidFill>
                  <a:schemeClr val="accent6">
                    <a:lumMod val="75000"/>
                  </a:schemeClr>
                </a:solidFill>
              </a:rPr>
              <a:t>Lịch sử đúc kết những bài học kinh nghiệm về sự thành công và thất bại của quá khứ để phục vụ hiện tại và xây dựng cuộc sống mới trong tương lai.</a:t>
            </a:r>
            <a:endParaRPr lang="en-US" sz="1700" dirty="0">
              <a:solidFill>
                <a:schemeClr val="accent6">
                  <a:lumMod val="75000"/>
                </a:schemeClr>
              </a:solidFill>
            </a:endParaRPr>
          </a:p>
        </p:txBody>
      </p:sp>
      <p:sp>
        <p:nvSpPr>
          <p:cNvPr id="18" name="Rectangle 117"/>
          <p:cNvSpPr>
            <a:spLocks noChangeArrowheads="1"/>
          </p:cNvSpPr>
          <p:nvPr/>
        </p:nvSpPr>
        <p:spPr bwMode="auto">
          <a:xfrm>
            <a:off x="7264916" y="1459922"/>
            <a:ext cx="252213" cy="59822"/>
          </a:xfrm>
          <a:prstGeom prst="rect">
            <a:avLst/>
          </a:prstGeom>
          <a:solidFill>
            <a:schemeClr val="accent1"/>
          </a:solidFill>
          <a:ln w="0">
            <a:noFill/>
            <a:miter lim="800000"/>
          </a:ln>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circle(in)">
                                      <p:cBhvr>
                                        <p:cTn id="7" dur="2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7"/>
          <p:cNvSpPr txBox="1">
            <a:spLocks noGrp="1"/>
          </p:cNvSpPr>
          <p:nvPr>
            <p:ph type="subTitle" idx="4294967295"/>
          </p:nvPr>
        </p:nvSpPr>
        <p:spPr>
          <a:xfrm>
            <a:off x="73153" y="505225"/>
            <a:ext cx="9005010" cy="38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en-US" b="1" dirty="0">
                <a:solidFill>
                  <a:schemeClr val="lt1"/>
                </a:solidFill>
                <a:latin typeface="+mj-lt"/>
                <a:ea typeface="Roboto Slab"/>
                <a:cs typeface="Roboto Slab"/>
                <a:sym typeface="Roboto Slab"/>
              </a:rPr>
              <a:t>CẢM ƠN CÁC EM ĐÃ LẮNG NGHE BÀI GIẢNG!</a:t>
            </a:r>
            <a:endParaRPr b="1" dirty="0">
              <a:solidFill>
                <a:srgbClr val="FFFFFF"/>
              </a:solidFill>
              <a:latin typeface="+mj-lt"/>
            </a:endParaRPr>
          </a:p>
        </p:txBody>
      </p:sp>
      <p:sp>
        <p:nvSpPr>
          <p:cNvPr id="440" name="Google Shape;440;p3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25</a:t>
            </a:fld>
            <a:endParaRPr lang="en-GB"/>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9">
                                            <p:txEl>
                                              <p:pRg st="0" end="0"/>
                                            </p:txEl>
                                          </p:spTgt>
                                        </p:tgtEl>
                                        <p:attrNameLst>
                                          <p:attrName>style.visibility</p:attrName>
                                        </p:attrNameLst>
                                      </p:cBhvr>
                                      <p:to>
                                        <p:strVal val="visible"/>
                                      </p:to>
                                    </p:set>
                                    <p:animEffect transition="in" filter="wipe(down)">
                                      <p:cBhvr>
                                        <p:cTn id="7" dur="580">
                                          <p:stCondLst>
                                            <p:cond delay="0"/>
                                          </p:stCondLst>
                                        </p:cTn>
                                        <p:tgtEl>
                                          <p:spTgt spid="439">
                                            <p:txEl>
                                              <p:pRg st="0" end="0"/>
                                            </p:txEl>
                                          </p:spTgt>
                                        </p:tgtEl>
                                      </p:cBhvr>
                                    </p:animEffect>
                                    <p:anim calcmode="lin" valueType="num">
                                      <p:cBhvr>
                                        <p:cTn id="8" dur="1822" tmFilter="0,0; 0.14,0.36; 0.43,0.73; 0.71,0.91; 1.0,1.0">
                                          <p:stCondLst>
                                            <p:cond delay="0"/>
                                          </p:stCondLst>
                                        </p:cTn>
                                        <p:tgtEl>
                                          <p:spTgt spid="43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9">
                                            <p:txEl>
                                              <p:pRg st="0" end="0"/>
                                            </p:txEl>
                                          </p:spTgt>
                                        </p:tgtEl>
                                      </p:cBhvr>
                                      <p:to x="100000" y="60000"/>
                                    </p:animScale>
                                    <p:animScale>
                                      <p:cBhvr>
                                        <p:cTn id="14" dur="166" decel="50000">
                                          <p:stCondLst>
                                            <p:cond delay="676"/>
                                          </p:stCondLst>
                                        </p:cTn>
                                        <p:tgtEl>
                                          <p:spTgt spid="439">
                                            <p:txEl>
                                              <p:pRg st="0" end="0"/>
                                            </p:txEl>
                                          </p:spTgt>
                                        </p:tgtEl>
                                      </p:cBhvr>
                                      <p:to x="100000" y="100000"/>
                                    </p:animScale>
                                    <p:animScale>
                                      <p:cBhvr>
                                        <p:cTn id="15" dur="26">
                                          <p:stCondLst>
                                            <p:cond delay="1312"/>
                                          </p:stCondLst>
                                        </p:cTn>
                                        <p:tgtEl>
                                          <p:spTgt spid="439">
                                            <p:txEl>
                                              <p:pRg st="0" end="0"/>
                                            </p:txEl>
                                          </p:spTgt>
                                        </p:tgtEl>
                                      </p:cBhvr>
                                      <p:to x="100000" y="80000"/>
                                    </p:animScale>
                                    <p:animScale>
                                      <p:cBhvr>
                                        <p:cTn id="16" dur="166" decel="50000">
                                          <p:stCondLst>
                                            <p:cond delay="1338"/>
                                          </p:stCondLst>
                                        </p:cTn>
                                        <p:tgtEl>
                                          <p:spTgt spid="439">
                                            <p:txEl>
                                              <p:pRg st="0" end="0"/>
                                            </p:txEl>
                                          </p:spTgt>
                                        </p:tgtEl>
                                      </p:cBhvr>
                                      <p:to x="100000" y="100000"/>
                                    </p:animScale>
                                    <p:animScale>
                                      <p:cBhvr>
                                        <p:cTn id="17" dur="26">
                                          <p:stCondLst>
                                            <p:cond delay="1642"/>
                                          </p:stCondLst>
                                        </p:cTn>
                                        <p:tgtEl>
                                          <p:spTgt spid="439">
                                            <p:txEl>
                                              <p:pRg st="0" end="0"/>
                                            </p:txEl>
                                          </p:spTgt>
                                        </p:tgtEl>
                                      </p:cBhvr>
                                      <p:to x="100000" y="90000"/>
                                    </p:animScale>
                                    <p:animScale>
                                      <p:cBhvr>
                                        <p:cTn id="18" dur="166" decel="50000">
                                          <p:stCondLst>
                                            <p:cond delay="1668"/>
                                          </p:stCondLst>
                                        </p:cTn>
                                        <p:tgtEl>
                                          <p:spTgt spid="439">
                                            <p:txEl>
                                              <p:pRg st="0" end="0"/>
                                            </p:txEl>
                                          </p:spTgt>
                                        </p:tgtEl>
                                      </p:cBhvr>
                                      <p:to x="100000" y="100000"/>
                                    </p:animScale>
                                    <p:animScale>
                                      <p:cBhvr>
                                        <p:cTn id="19" dur="26">
                                          <p:stCondLst>
                                            <p:cond delay="1808"/>
                                          </p:stCondLst>
                                        </p:cTn>
                                        <p:tgtEl>
                                          <p:spTgt spid="439">
                                            <p:txEl>
                                              <p:pRg st="0" end="0"/>
                                            </p:txEl>
                                          </p:spTgt>
                                        </p:tgtEl>
                                      </p:cBhvr>
                                      <p:to x="100000" y="95000"/>
                                    </p:animScale>
                                    <p:animScale>
                                      <p:cBhvr>
                                        <p:cTn id="20" dur="166" decel="50000">
                                          <p:stCondLst>
                                            <p:cond delay="1834"/>
                                          </p:stCondLst>
                                        </p:cTn>
                                        <p:tgtEl>
                                          <p:spTgt spid="43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3</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0" y="100"/>
            <a:ext cx="9206304"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a:p>
        </p:txBody>
      </p:sp>
      <p:sp>
        <p:nvSpPr>
          <p:cNvPr id="4" name="Rectangle 3">
            <a:extLst>
              <a:ext uri="{FF2B5EF4-FFF2-40B4-BE49-F238E27FC236}">
                <a16:creationId xmlns:a16="http://schemas.microsoft.com/office/drawing/2014/main" id="{6C9E0B8F-236D-43D5-9FF5-02A312FF6E2B}"/>
              </a:ext>
            </a:extLst>
          </p:cNvPr>
          <p:cNvSpPr/>
          <p:nvPr/>
        </p:nvSpPr>
        <p:spPr>
          <a:xfrm>
            <a:off x="41756" y="0"/>
            <a:ext cx="9144000" cy="13253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III. KHÁM PHÁ QUÁ KHỨ TỪ CÁC NGUỒN SỬ LIỆU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5244C9F-1A52-4804-A42D-13F0C365075B}"/>
              </a:ext>
            </a:extLst>
          </p:cNvPr>
          <p:cNvSpPr/>
          <p:nvPr/>
        </p:nvSpPr>
        <p:spPr>
          <a:xfrm>
            <a:off x="195209" y="1325366"/>
            <a:ext cx="8948791" cy="2289324"/>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p>
        </p:txBody>
      </p:sp>
      <p:sp>
        <p:nvSpPr>
          <p:cNvPr id="6" name="Rectangle 5">
            <a:extLst>
              <a:ext uri="{FF2B5EF4-FFF2-40B4-BE49-F238E27FC236}">
                <a16:creationId xmlns:a16="http://schemas.microsoft.com/office/drawing/2014/main" id="{12158726-29F6-4BB7-B226-E8E0FA728F42}"/>
              </a:ext>
            </a:extLst>
          </p:cNvPr>
          <p:cNvSpPr/>
          <p:nvPr/>
        </p:nvSpPr>
        <p:spPr>
          <a:xfrm>
            <a:off x="0" y="1794942"/>
            <a:ext cx="9185756" cy="1819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 Là </a:t>
            </a:r>
            <a:r>
              <a:rPr lang="fr-FR" sz="2400" b="1" dirty="0" err="1">
                <a:latin typeface="Times New Roman" panose="02020603050405020304" pitchFamily="18" charset="0"/>
                <a:cs typeface="Times New Roman" panose="02020603050405020304" pitchFamily="18" charset="0"/>
              </a:rPr>
              <a:t>nguồn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tư</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liệu</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liên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quan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trực</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tiếp</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đến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sự</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kiện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lịch</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sử</a:t>
            </a:r>
            <a:r>
              <a:rPr lang="fr-FR" sz="2400" b="1" dirty="0">
                <a:latin typeface="Times New Roman" panose="02020603050405020304" pitchFamily="18" charset="0"/>
                <a:cs typeface="Times New Roman" panose="02020603050405020304" pitchFamily="18" charset="0"/>
              </a:rPr>
              <a:t> ra </a:t>
            </a:r>
            <a:r>
              <a:rPr lang="fr-FR" sz="2400" b="1" dirty="0" err="1">
                <a:latin typeface="Times New Roman" panose="02020603050405020304" pitchFamily="18" charset="0"/>
                <a:cs typeface="Times New Roman" panose="02020603050405020304" pitchFamily="18" charset="0"/>
              </a:rPr>
              <a:t>đời</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vào</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thời</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điểm</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diễn</a:t>
            </a:r>
            <a:r>
              <a:rPr lang="fr-FR" sz="2400" b="1" dirty="0">
                <a:latin typeface="Times New Roman" panose="02020603050405020304" pitchFamily="18" charset="0"/>
                <a:cs typeface="Times New Roman" panose="02020603050405020304" pitchFamily="18" charset="0"/>
              </a:rPr>
              <a:t> ra </a:t>
            </a:r>
            <a:r>
              <a:rPr lang="fr-FR" sz="2400" b="1" dirty="0" err="1">
                <a:latin typeface="Times New Roman" panose="02020603050405020304" pitchFamily="18" charset="0"/>
                <a:cs typeface="Times New Roman" panose="02020603050405020304" pitchFamily="18" charset="0"/>
              </a:rPr>
              <a:t>sự</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kiện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phản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ánh</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sự</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kiện</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lịch</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sử</a:t>
            </a:r>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đó</a:t>
            </a:r>
            <a:r>
              <a:rPr lang="fr-FR"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Đây</a:t>
            </a:r>
            <a:r>
              <a:rPr lang="fr-FR" sz="2400" b="1" dirty="0">
                <a:latin typeface="Times New Roman" panose="02020603050405020304" pitchFamily="18" charset="0"/>
                <a:cs typeface="Times New Roman" panose="02020603050405020304" pitchFamily="18" charset="0"/>
              </a:rPr>
              <a:t> là </a:t>
            </a:r>
            <a:r>
              <a:rPr lang="nl-NL" sz="2400" b="1" dirty="0">
                <a:latin typeface="Times New Roman" panose="02020603050405020304" pitchFamily="18" charset="0"/>
                <a:cs typeface="Times New Roman" panose="02020603050405020304" pitchFamily="18" charset="0"/>
              </a:rPr>
              <a:t>nguồn sử liệu có giá trị lịch sử xác thực và đáng tin cậy nhất khi tìm hiểu lịch sử.</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05AADAD-5603-4941-A473-C05D78A2BC03}"/>
              </a:ext>
            </a:extLst>
          </p:cNvPr>
          <p:cNvSpPr/>
          <p:nvPr/>
        </p:nvSpPr>
        <p:spPr>
          <a:xfrm>
            <a:off x="0" y="1297579"/>
            <a:ext cx="2548389" cy="46957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457200" indent="-457200" algn="ctr">
              <a:buAutoNum type="arabicPeriod"/>
            </a:pPr>
            <a:r>
              <a:rPr lang="en-US" sz="2400" b="1" dirty="0">
                <a:solidFill>
                  <a:srgbClr val="FF0000"/>
                </a:solidFill>
              </a:rPr>
              <a:t>T</a:t>
            </a:r>
            <a:r>
              <a:rPr lang="vi-VN" sz="2400" b="1" dirty="0">
                <a:solidFill>
                  <a:srgbClr val="FF0000"/>
                </a:solidFill>
              </a:rPr>
              <a:t>ư</a:t>
            </a:r>
            <a:r>
              <a:rPr lang="en-US" sz="2400" b="1" dirty="0">
                <a:solidFill>
                  <a:srgbClr val="FF0000"/>
                </a:solidFill>
              </a:rPr>
              <a:t> </a:t>
            </a:r>
            <a:r>
              <a:rPr lang="en-US" sz="2400" b="1" dirty="0" err="1">
                <a:solidFill>
                  <a:srgbClr val="FF0000"/>
                </a:solidFill>
              </a:rPr>
              <a:t>liệu</a:t>
            </a:r>
            <a:r>
              <a:rPr lang="en-US" sz="2400" b="1" dirty="0">
                <a:solidFill>
                  <a:srgbClr val="FF0000"/>
                </a:solidFill>
              </a:rPr>
              <a:t> </a:t>
            </a:r>
            <a:r>
              <a:rPr lang="en-US" sz="2400" b="1" dirty="0" err="1">
                <a:solidFill>
                  <a:srgbClr val="FF0000"/>
                </a:solidFill>
              </a:rPr>
              <a:t>gốc</a:t>
            </a:r>
            <a:r>
              <a:rPr lang="en-US" sz="2400" b="1" dirty="0">
                <a:solidFill>
                  <a:srgbClr val="FF0000"/>
                </a:solidFill>
              </a:rPr>
              <a:t>:</a:t>
            </a:r>
          </a:p>
        </p:txBody>
      </p:sp>
    </p:spTree>
    <p:extLst>
      <p:ext uri="{BB962C8B-B14F-4D97-AF65-F5344CB8AC3E}">
        <p14:creationId xmlns:p14="http://schemas.microsoft.com/office/powerpoint/2010/main" val="412317768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87846-7E1E-4236-96B5-F2031ED044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4</a:t>
            </a:fld>
            <a:endParaRPr lang="en-GB"/>
          </a:p>
        </p:txBody>
      </p:sp>
      <p:sp>
        <p:nvSpPr>
          <p:cNvPr id="3" name="Rectangle 2">
            <a:extLst>
              <a:ext uri="{FF2B5EF4-FFF2-40B4-BE49-F238E27FC236}">
                <a16:creationId xmlns:a16="http://schemas.microsoft.com/office/drawing/2014/main" id="{2F2D6483-D81B-4CD2-ABB9-123810709F8E}"/>
              </a:ext>
            </a:extLst>
          </p:cNvPr>
          <p:cNvSpPr/>
          <p:nvPr/>
        </p:nvSpPr>
        <p:spPr>
          <a:xfrm>
            <a:off x="0" y="6970"/>
            <a:ext cx="9144000" cy="51435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solidFill>
                <a:schemeClr val="bg1"/>
              </a:solidFill>
            </a:endParaRPr>
          </a:p>
        </p:txBody>
      </p:sp>
      <p:sp>
        <p:nvSpPr>
          <p:cNvPr id="4" name="Rectangle 3">
            <a:extLst>
              <a:ext uri="{FF2B5EF4-FFF2-40B4-BE49-F238E27FC236}">
                <a16:creationId xmlns:a16="http://schemas.microsoft.com/office/drawing/2014/main" id="{E5E0F6D9-F83F-4B7E-8BA8-705AD4BAD1BB}"/>
              </a:ext>
            </a:extLst>
          </p:cNvPr>
          <p:cNvSpPr/>
          <p:nvPr/>
        </p:nvSpPr>
        <p:spPr>
          <a:xfrm>
            <a:off x="2709746" y="111512"/>
            <a:ext cx="3300761" cy="109282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ý</a:t>
            </a:r>
          </a:p>
        </p:txBody>
      </p:sp>
      <p:sp>
        <p:nvSpPr>
          <p:cNvPr id="5" name="Rectangle 4">
            <a:extLst>
              <a:ext uri="{FF2B5EF4-FFF2-40B4-BE49-F238E27FC236}">
                <a16:creationId xmlns:a16="http://schemas.microsoft.com/office/drawing/2014/main" id="{62ADC5FD-38C5-4BE0-AFAB-287C4315B852}"/>
              </a:ext>
            </a:extLst>
          </p:cNvPr>
          <p:cNvSpPr/>
          <p:nvPr/>
        </p:nvSpPr>
        <p:spPr>
          <a:xfrm>
            <a:off x="1" y="992459"/>
            <a:ext cx="9144000" cy="8920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ts val="3000"/>
              </a:lnSpc>
            </a:pPr>
            <a:r>
              <a:rPr lang="nl-NL" sz="2400" b="1" dirty="0">
                <a:solidFill>
                  <a:srgbClr val="002060"/>
                </a:solidFill>
                <a:latin typeface="Times New Roman" panose="02020603050405020304" pitchFamily="18" charset="0"/>
                <a:cs typeface="Times New Roman" panose="02020603050405020304" pitchFamily="18" charset="0"/>
              </a:rPr>
              <a:t>Tư liệu gốc bao giờ cũng cung cấp những thông tin chính xác và đáng tin cậy hơn cả</a:t>
            </a:r>
          </a:p>
        </p:txBody>
      </p:sp>
      <p:sp>
        <p:nvSpPr>
          <p:cNvPr id="6" name="Rectangle 5">
            <a:extLst>
              <a:ext uri="{FF2B5EF4-FFF2-40B4-BE49-F238E27FC236}">
                <a16:creationId xmlns:a16="http://schemas.microsoft.com/office/drawing/2014/main" id="{3823CB7C-35E7-45A5-91CC-D158CA57B32D}"/>
              </a:ext>
            </a:extLst>
          </p:cNvPr>
          <p:cNvSpPr/>
          <p:nvPr/>
        </p:nvSpPr>
        <p:spPr>
          <a:xfrm>
            <a:off x="235799" y="1985954"/>
            <a:ext cx="1820582" cy="163922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sz="2400" b="1" dirty="0">
                <a:solidFill>
                  <a:schemeClr val="bg1"/>
                </a:solidFill>
                <a:latin typeface="Times New Roman" panose="02020603050405020304" pitchFamily="18" charset="0"/>
                <a:cs typeface="Times New Roman" panose="02020603050405020304" pitchFamily="18" charset="0"/>
              </a:rPr>
              <a:t>Cung cấp những thông tin đầu tiên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5D46B1C-81F0-43D1-B54C-A6FE279885DE}"/>
              </a:ext>
            </a:extLst>
          </p:cNvPr>
          <p:cNvSpPr/>
          <p:nvPr/>
        </p:nvSpPr>
        <p:spPr>
          <a:xfrm>
            <a:off x="6934956" y="1985953"/>
            <a:ext cx="1820582" cy="163922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l-NL" sz="2400" b="1" dirty="0">
                <a:solidFill>
                  <a:schemeClr val="bg1"/>
                </a:solidFill>
                <a:latin typeface="Times New Roman" panose="02020603050405020304" pitchFamily="18" charset="0"/>
                <a:cs typeface="Times New Roman" panose="02020603050405020304" pitchFamily="18" charset="0"/>
              </a:rPr>
              <a:t>Cung cấp những thông tin tr</a:t>
            </a:r>
            <a:r>
              <a:rPr lang="en-US" altLang="nl-NL" sz="2400" b="1" dirty="0">
                <a:solidFill>
                  <a:schemeClr val="bg1"/>
                </a:solidFill>
                <a:latin typeface="Times New Roman" panose="02020603050405020304" pitchFamily="18" charset="0"/>
                <a:cs typeface="Times New Roman" panose="02020603050405020304" pitchFamily="18" charset="0"/>
              </a:rPr>
              <a:t>ự</a:t>
            </a:r>
            <a:r>
              <a:rPr lang="nl-NL" sz="2400" b="1" dirty="0">
                <a:solidFill>
                  <a:schemeClr val="bg1"/>
                </a:solidFill>
                <a:latin typeface="Times New Roman" panose="02020603050405020304" pitchFamily="18" charset="0"/>
                <a:cs typeface="Times New Roman" panose="02020603050405020304" pitchFamily="18" charset="0"/>
              </a:rPr>
              <a:t>c tiếp</a:t>
            </a:r>
            <a:endParaRPr lang="en-US" sz="2400" dirty="0">
              <a:latin typeface="Times New Roman" panose="02020603050405020304" pitchFamily="18" charset="0"/>
              <a:cs typeface="Times New Roman" panose="02020603050405020304" pitchFamily="18" charset="0"/>
            </a:endParaRPr>
          </a:p>
        </p:txBody>
      </p:sp>
      <p:sp>
        <p:nvSpPr>
          <p:cNvPr id="8" name="Up-Down Arrow 6">
            <a:extLst>
              <a:ext uri="{FF2B5EF4-FFF2-40B4-BE49-F238E27FC236}">
                <a16:creationId xmlns:a16="http://schemas.microsoft.com/office/drawing/2014/main" id="{2E286543-D52A-48E4-BA55-65C4C2FB4C9C}"/>
              </a:ext>
            </a:extLst>
          </p:cNvPr>
          <p:cNvSpPr/>
          <p:nvPr/>
        </p:nvSpPr>
        <p:spPr>
          <a:xfrm rot="5400000">
            <a:off x="2379089" y="2478911"/>
            <a:ext cx="370999"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B51B0A-5130-4799-9952-8BDC4A94A170}"/>
              </a:ext>
            </a:extLst>
          </p:cNvPr>
          <p:cNvSpPr/>
          <p:nvPr/>
        </p:nvSpPr>
        <p:spPr>
          <a:xfrm>
            <a:off x="3100038" y="1923227"/>
            <a:ext cx="2520176" cy="15170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gốc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Up-Down Arrow 6">
            <a:extLst>
              <a:ext uri="{FF2B5EF4-FFF2-40B4-BE49-F238E27FC236}">
                <a16:creationId xmlns:a16="http://schemas.microsoft.com/office/drawing/2014/main" id="{68646FD6-34B3-43D5-9380-61435FBBE698}"/>
              </a:ext>
            </a:extLst>
          </p:cNvPr>
          <p:cNvSpPr/>
          <p:nvPr/>
        </p:nvSpPr>
        <p:spPr>
          <a:xfrm rot="5400000">
            <a:off x="6026646" y="2478911"/>
            <a:ext cx="370999"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1ECF55-3239-444B-A100-3208D6B1D0BF}"/>
              </a:ext>
            </a:extLst>
          </p:cNvPr>
          <p:cNvSpPr/>
          <p:nvPr/>
        </p:nvSpPr>
        <p:spPr>
          <a:xfrm>
            <a:off x="259914" y="3851224"/>
            <a:ext cx="2561345" cy="128530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171450" indent="-171450" rtl="1">
              <a:spcAft>
                <a:spcPts val="600"/>
              </a:spcAft>
              <a:buClr>
                <a:schemeClr val="accent3"/>
              </a:buClr>
              <a:buFont typeface="Wingdings" panose="05000000000000000000" pitchFamily="2" charset="2"/>
              <a:buChar char="§"/>
            </a:pPr>
            <a:r>
              <a:rPr lang="nl-NL" sz="2000" dirty="0">
                <a:solidFill>
                  <a:schemeClr val="accent4">
                    <a:lumMod val="50000"/>
                  </a:schemeClr>
                </a:solidFill>
                <a:latin typeface="Times New Roman" panose="02020603050405020304" pitchFamily="18" charset="0"/>
                <a:cs typeface="Times New Roman" panose="02020603050405020304" pitchFamily="18" charset="0"/>
              </a:rPr>
              <a:t>Lần đầu tiên sự kiện</a:t>
            </a:r>
          </a:p>
          <a:p>
            <a:pPr marL="171450" indent="-171450" rtl="1">
              <a:spcAft>
                <a:spcPts val="600"/>
              </a:spcAft>
              <a:buClr>
                <a:schemeClr val="accent3"/>
              </a:buClr>
              <a:buFont typeface="Wingdings" panose="05000000000000000000" pitchFamily="2" charset="2"/>
              <a:buChar char="§"/>
            </a:pPr>
            <a:r>
              <a:rPr lang="nl-NL" sz="2000" dirty="0">
                <a:solidFill>
                  <a:schemeClr val="accent4">
                    <a:lumMod val="50000"/>
                  </a:schemeClr>
                </a:solidFill>
                <a:latin typeface="Times New Roman" panose="02020603050405020304" pitchFamily="18" charset="0"/>
                <a:cs typeface="Times New Roman" panose="02020603050405020304" pitchFamily="18" charset="0"/>
              </a:rPr>
              <a:t>đó được đề cập tới thông qua tư liệu</a:t>
            </a:r>
            <a:endParaRPr lang="en-US" sz="20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DEC73C0-027A-4CED-825B-C425C693C5B8}"/>
              </a:ext>
            </a:extLst>
          </p:cNvPr>
          <p:cNvSpPr/>
          <p:nvPr/>
        </p:nvSpPr>
        <p:spPr>
          <a:xfrm>
            <a:off x="5853767" y="3969834"/>
            <a:ext cx="3290233" cy="11735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171450" indent="-171450">
              <a:spcAft>
                <a:spcPts val="600"/>
              </a:spcAft>
              <a:buClr>
                <a:schemeClr val="accent5"/>
              </a:buClr>
              <a:buFont typeface="Wingdings" panose="05000000000000000000" pitchFamily="2" charset="2"/>
              <a:buChar char="§"/>
            </a:pPr>
            <a:r>
              <a:rPr lang="nl-NL" sz="2000" dirty="0">
                <a:solidFill>
                  <a:srgbClr val="002060"/>
                </a:solidFill>
                <a:latin typeface="Times New Roman" panose="02020603050405020304" pitchFamily="18" charset="0"/>
                <a:cs typeface="Times New Roman" panose="02020603050405020304" pitchFamily="18" charset="0"/>
              </a:rPr>
              <a:t>Những thông tin đó do người tham gia hay chứng kiến trực tiếp cung cấp</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3977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5</a:t>
            </a:fld>
            <a:endParaRPr lang="en-GB"/>
          </a:p>
        </p:txBody>
      </p:sp>
      <p:sp>
        <p:nvSpPr>
          <p:cNvPr id="3" name="Rectangle 2"/>
          <p:cNvSpPr/>
          <p:nvPr/>
        </p:nvSpPr>
        <p:spPr>
          <a:xfrm>
            <a:off x="769127" y="501279"/>
            <a:ext cx="5006499" cy="492443"/>
          </a:xfrm>
          <a:prstGeom prst="rect">
            <a:avLst/>
          </a:prstGeom>
        </p:spPr>
        <p:txBody>
          <a:bodyPr wrap="none">
            <a:spAutoFit/>
          </a:bodyPr>
          <a:lstStyle/>
          <a:p>
            <a:r>
              <a:rPr lang="en-US" sz="2600" b="1" dirty="0">
                <a:solidFill>
                  <a:srgbClr val="002060"/>
                </a:solidFill>
                <a:latin typeface="+mj-lt"/>
                <a:cs typeface="Times New Roman" panose="02020603050405020304" pitchFamily="18" charset="0"/>
              </a:rPr>
              <a:t>Một số hình ảnh về tư liệu gốc</a:t>
            </a:r>
            <a:endParaRPr lang="en-US" sz="2600" b="1" dirty="0">
              <a:solidFill>
                <a:srgbClr val="002060"/>
              </a:solidFill>
              <a:latin typeface="+mj-lt"/>
            </a:endParaRPr>
          </a:p>
        </p:txBody>
      </p:sp>
      <p:sp>
        <p:nvSpPr>
          <p:cNvPr id="4" name="Text Placeholder 2"/>
          <p:cNvSpPr txBox="1"/>
          <p:nvPr/>
        </p:nvSpPr>
        <p:spPr>
          <a:xfrm>
            <a:off x="586860" y="1234679"/>
            <a:ext cx="3320064"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latin typeface="+mj-lt"/>
              </a:rPr>
              <a:t> </a:t>
            </a:r>
            <a:endParaRPr lang="en-US" b="1" dirty="0"/>
          </a:p>
        </p:txBody>
      </p:sp>
      <p:pic>
        <p:nvPicPr>
          <p:cNvPr id="5" name="Picture 4"/>
          <p:cNvPicPr>
            <a:picLocks noChangeAspect="1"/>
          </p:cNvPicPr>
          <p:nvPr/>
        </p:nvPicPr>
        <p:blipFill>
          <a:blip r:embed="rId2"/>
          <a:stretch>
            <a:fillRect/>
          </a:stretch>
        </p:blipFill>
        <p:spPr>
          <a:xfrm>
            <a:off x="5160220" y="1164248"/>
            <a:ext cx="3271398" cy="3144104"/>
          </a:xfrm>
          <a:prstGeom prst="rect">
            <a:avLst/>
          </a:prstGeom>
        </p:spPr>
      </p:pic>
      <p:sp>
        <p:nvSpPr>
          <p:cNvPr id="6" name="Text Placeholder 3"/>
          <p:cNvSpPr txBox="1"/>
          <p:nvPr/>
        </p:nvSpPr>
        <p:spPr>
          <a:xfrm>
            <a:off x="4162349" y="1345997"/>
            <a:ext cx="3093747"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latin typeface="+mj-lt"/>
              </a:rPr>
              <a:t> </a:t>
            </a:r>
          </a:p>
        </p:txBody>
      </p:sp>
      <p:pic>
        <p:nvPicPr>
          <p:cNvPr id="7" name="Picture 6"/>
          <p:cNvPicPr>
            <a:picLocks noChangeAspect="1"/>
          </p:cNvPicPr>
          <p:nvPr/>
        </p:nvPicPr>
        <p:blipFill>
          <a:blip r:embed="rId3"/>
          <a:stretch>
            <a:fillRect/>
          </a:stretch>
        </p:blipFill>
        <p:spPr>
          <a:xfrm>
            <a:off x="865349" y="1164248"/>
            <a:ext cx="3510710" cy="3144104"/>
          </a:xfrm>
          <a:prstGeom prst="rect">
            <a:avLst/>
          </a:prstGeom>
        </p:spPr>
      </p:pic>
      <p:sp>
        <p:nvSpPr>
          <p:cNvPr id="8" name="Rectangle 7"/>
          <p:cNvSpPr/>
          <p:nvPr/>
        </p:nvSpPr>
        <p:spPr>
          <a:xfrm>
            <a:off x="865348" y="4398053"/>
            <a:ext cx="3510711" cy="646331"/>
          </a:xfrm>
          <a:prstGeom prst="rect">
            <a:avLst/>
          </a:prstGeom>
        </p:spPr>
        <p:txBody>
          <a:bodyPr wrap="square">
            <a:spAutoFit/>
          </a:bodyPr>
          <a:lstStyle/>
          <a:p>
            <a:pPr algn="ctr"/>
            <a:r>
              <a:rPr lang="en-US" sz="1800" b="1" dirty="0">
                <a:solidFill>
                  <a:srgbClr val="002060"/>
                </a:solidFill>
              </a:rPr>
              <a:t>M</a:t>
            </a:r>
            <a:r>
              <a:rPr lang="vi-VN" sz="1800" b="1" dirty="0">
                <a:solidFill>
                  <a:srgbClr val="002060"/>
                </a:solidFill>
              </a:rPr>
              <a:t>ảnh ngói thời Lê Sơ </a:t>
            </a:r>
            <a:endParaRPr lang="en-US" sz="1800" b="1" dirty="0">
              <a:solidFill>
                <a:srgbClr val="002060"/>
              </a:solidFill>
            </a:endParaRPr>
          </a:p>
          <a:p>
            <a:pPr algn="ctr"/>
            <a:r>
              <a:rPr lang="vi-VN" sz="1800" b="1" dirty="0">
                <a:solidFill>
                  <a:srgbClr val="002060"/>
                </a:solidFill>
              </a:rPr>
              <a:t>tráng men xanh</a:t>
            </a:r>
          </a:p>
        </p:txBody>
      </p:sp>
      <p:sp>
        <p:nvSpPr>
          <p:cNvPr id="9" name="Rectangle 8"/>
          <p:cNvSpPr/>
          <p:nvPr/>
        </p:nvSpPr>
        <p:spPr>
          <a:xfrm>
            <a:off x="5160220" y="4511623"/>
            <a:ext cx="3271398" cy="369332"/>
          </a:xfrm>
          <a:prstGeom prst="rect">
            <a:avLst/>
          </a:prstGeom>
        </p:spPr>
        <p:txBody>
          <a:bodyPr wrap="square">
            <a:spAutoFit/>
          </a:bodyPr>
          <a:lstStyle/>
          <a:p>
            <a:pPr algn="ctr"/>
            <a:r>
              <a:rPr lang="en-US" sz="1800" b="1" dirty="0">
                <a:solidFill>
                  <a:srgbClr val="002060"/>
                </a:solidFill>
              </a:rPr>
              <a:t>Cố đô Huế</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6</a:t>
            </a:fld>
            <a:endParaRPr lang="en-GB"/>
          </a:p>
        </p:txBody>
      </p:sp>
      <p:sp>
        <p:nvSpPr>
          <p:cNvPr id="3" name="Text Placeholder 2"/>
          <p:cNvSpPr txBox="1"/>
          <p:nvPr/>
        </p:nvSpPr>
        <p:spPr>
          <a:xfrm>
            <a:off x="1040533" y="565796"/>
            <a:ext cx="315899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nl-NL" dirty="0"/>
              <a:t> </a:t>
            </a:r>
            <a:endParaRPr lang="en-US" sz="1800" b="1" dirty="0">
              <a:latin typeface="+mj-lt"/>
            </a:endParaRPr>
          </a:p>
        </p:txBody>
      </p:sp>
      <p:sp>
        <p:nvSpPr>
          <p:cNvPr id="4" name="Text Placeholder 3"/>
          <p:cNvSpPr txBox="1"/>
          <p:nvPr/>
        </p:nvSpPr>
        <p:spPr>
          <a:xfrm>
            <a:off x="4755131" y="565796"/>
            <a:ext cx="317867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1800" b="1" dirty="0">
              <a:latin typeface="+mj-lt"/>
            </a:endParaRPr>
          </a:p>
        </p:txBody>
      </p:sp>
      <p:pic>
        <p:nvPicPr>
          <p:cNvPr id="5" name="Picture 4"/>
          <p:cNvPicPr>
            <a:picLocks noChangeAspect="1"/>
          </p:cNvPicPr>
          <p:nvPr/>
        </p:nvPicPr>
        <p:blipFill>
          <a:blip r:embed="rId2"/>
          <a:stretch>
            <a:fillRect/>
          </a:stretch>
        </p:blipFill>
        <p:spPr>
          <a:xfrm>
            <a:off x="1075477" y="461397"/>
            <a:ext cx="3158998" cy="3819597"/>
          </a:xfrm>
          <a:prstGeom prst="rect">
            <a:avLst/>
          </a:prstGeom>
        </p:spPr>
      </p:pic>
      <p:pic>
        <p:nvPicPr>
          <p:cNvPr id="6" name="Picture 5"/>
          <p:cNvPicPr>
            <a:picLocks noChangeAspect="1"/>
          </p:cNvPicPr>
          <p:nvPr/>
        </p:nvPicPr>
        <p:blipFill>
          <a:blip r:embed="rId3"/>
          <a:stretch>
            <a:fillRect/>
          </a:stretch>
        </p:blipFill>
        <p:spPr>
          <a:xfrm>
            <a:off x="4755132" y="565796"/>
            <a:ext cx="3108792" cy="3715198"/>
          </a:xfrm>
          <a:prstGeom prst="rect">
            <a:avLst/>
          </a:prstGeom>
        </p:spPr>
      </p:pic>
      <p:sp>
        <p:nvSpPr>
          <p:cNvPr id="7" name="Rectangle 6"/>
          <p:cNvSpPr/>
          <p:nvPr/>
        </p:nvSpPr>
        <p:spPr>
          <a:xfrm>
            <a:off x="1075478" y="4511623"/>
            <a:ext cx="3158998" cy="369332"/>
          </a:xfrm>
          <a:prstGeom prst="rect">
            <a:avLst/>
          </a:prstGeom>
        </p:spPr>
        <p:txBody>
          <a:bodyPr wrap="square">
            <a:spAutoFit/>
          </a:bodyPr>
          <a:lstStyle/>
          <a:p>
            <a:pPr algn="ctr"/>
            <a:r>
              <a:rPr lang="nl-NL" sz="1800" b="1" dirty="0">
                <a:solidFill>
                  <a:srgbClr val="002060"/>
                </a:solidFill>
              </a:rPr>
              <a:t>Đại Việt sử kí toàn thư</a:t>
            </a:r>
            <a:endParaRPr lang="en-US" sz="1800" b="1" dirty="0">
              <a:solidFill>
                <a:srgbClr val="002060"/>
              </a:solidFill>
            </a:endParaRPr>
          </a:p>
        </p:txBody>
      </p:sp>
      <p:sp>
        <p:nvSpPr>
          <p:cNvPr id="8" name="Rectangle 7"/>
          <p:cNvSpPr/>
          <p:nvPr/>
        </p:nvSpPr>
        <p:spPr>
          <a:xfrm>
            <a:off x="4755132" y="4388512"/>
            <a:ext cx="3178678" cy="369332"/>
          </a:xfrm>
          <a:prstGeom prst="rect">
            <a:avLst/>
          </a:prstGeom>
        </p:spPr>
        <p:txBody>
          <a:bodyPr wrap="square">
            <a:spAutoFit/>
          </a:bodyPr>
          <a:lstStyle/>
          <a:p>
            <a:pPr algn="ctr"/>
            <a:r>
              <a:rPr lang="nl-NL" sz="1800" b="1" dirty="0">
                <a:solidFill>
                  <a:srgbClr val="002060"/>
                </a:solidFill>
              </a:rPr>
              <a:t>Trống đồng Đông Sơn</a:t>
            </a:r>
            <a:endParaRPr lang="en-US" sz="1800" b="1" dirty="0">
              <a:solidFill>
                <a:srgbClr val="00206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7</a:t>
            </a:fld>
            <a:endParaRPr lang="en-GB"/>
          </a:p>
        </p:txBody>
      </p:sp>
      <p:sp>
        <p:nvSpPr>
          <p:cNvPr id="3" name="Rectangle 2"/>
          <p:cNvSpPr/>
          <p:nvPr/>
        </p:nvSpPr>
        <p:spPr>
          <a:xfrm>
            <a:off x="959170" y="360701"/>
            <a:ext cx="3825086" cy="461665"/>
          </a:xfrm>
          <a:prstGeom prst="rect">
            <a:avLst/>
          </a:prstGeom>
        </p:spPr>
        <p:txBody>
          <a:bodyPr wrap="none">
            <a:spAutoFit/>
          </a:bodyPr>
          <a:lstStyle/>
          <a:p>
            <a:r>
              <a:rPr lang="en-US" sz="2400" b="1" dirty="0">
                <a:solidFill>
                  <a:schemeClr val="accent4">
                    <a:lumMod val="50000"/>
                  </a:schemeClr>
                </a:solidFill>
                <a:latin typeface="Times New Roman" panose="02020603050405020304" pitchFamily="18" charset="0"/>
                <a:cs typeface="Times New Roman" panose="02020603050405020304" pitchFamily="18" charset="0"/>
              </a:rPr>
              <a:t>Thảo luận và trả lời câu hỏi</a:t>
            </a:r>
          </a:p>
        </p:txBody>
      </p:sp>
      <p:sp>
        <p:nvSpPr>
          <p:cNvPr id="4" name="Freeform 3"/>
          <p:cNvSpPr/>
          <p:nvPr/>
        </p:nvSpPr>
        <p:spPr>
          <a:xfrm>
            <a:off x="399393" y="886446"/>
            <a:ext cx="8744607" cy="2010198"/>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1" fmla="*/ 123825 w 2679700"/>
              <a:gd name="connsiteY0-2" fmla="*/ 1006475 h 1006475"/>
              <a:gd name="connsiteX1-3" fmla="*/ 2200275 w 2679700"/>
              <a:gd name="connsiteY1-4" fmla="*/ 1006475 h 1006475"/>
              <a:gd name="connsiteX2-5" fmla="*/ 2679700 w 2679700"/>
              <a:gd name="connsiteY2-6" fmla="*/ 806450 h 1006475"/>
              <a:gd name="connsiteX3-7" fmla="*/ 2501900 w 2679700"/>
              <a:gd name="connsiteY3-8" fmla="*/ 396875 h 1006475"/>
              <a:gd name="connsiteX4-9" fmla="*/ 1666875 w 2679700"/>
              <a:gd name="connsiteY4-10" fmla="*/ 0 h 1006475"/>
              <a:gd name="connsiteX5-11" fmla="*/ 600075 w 2679700"/>
              <a:gd name="connsiteY5-12" fmla="*/ 25400 h 1006475"/>
              <a:gd name="connsiteX6-13" fmla="*/ 0 w 2679700"/>
              <a:gd name="connsiteY6-14" fmla="*/ 615950 h 1006475"/>
              <a:gd name="connsiteX7-15" fmla="*/ 123825 w 2679700"/>
              <a:gd name="connsiteY7-16" fmla="*/ 1006475 h 1006475"/>
              <a:gd name="connsiteX0-17" fmla="*/ 123825 w 2679700"/>
              <a:gd name="connsiteY0-18" fmla="*/ 1006475 h 1006475"/>
              <a:gd name="connsiteX1-19" fmla="*/ 2200275 w 2679700"/>
              <a:gd name="connsiteY1-20" fmla="*/ 1006475 h 1006475"/>
              <a:gd name="connsiteX2-21" fmla="*/ 2679700 w 2679700"/>
              <a:gd name="connsiteY2-22" fmla="*/ 806450 h 1006475"/>
              <a:gd name="connsiteX3-23" fmla="*/ 2501900 w 2679700"/>
              <a:gd name="connsiteY3-24" fmla="*/ 396875 h 1006475"/>
              <a:gd name="connsiteX4-25" fmla="*/ 1666875 w 2679700"/>
              <a:gd name="connsiteY4-26" fmla="*/ 0 h 1006475"/>
              <a:gd name="connsiteX5-27" fmla="*/ 600075 w 2679700"/>
              <a:gd name="connsiteY5-28" fmla="*/ 25400 h 1006475"/>
              <a:gd name="connsiteX6-29" fmla="*/ 0 w 2679700"/>
              <a:gd name="connsiteY6-30" fmla="*/ 615950 h 1006475"/>
              <a:gd name="connsiteX7-31" fmla="*/ 123825 w 2679700"/>
              <a:gd name="connsiteY7-32" fmla="*/ 1006475 h 1006475"/>
              <a:gd name="connsiteX0-33" fmla="*/ 123825 w 2704185"/>
              <a:gd name="connsiteY0-34" fmla="*/ 1006475 h 1006475"/>
              <a:gd name="connsiteX1-35" fmla="*/ 2200275 w 2704185"/>
              <a:gd name="connsiteY1-36" fmla="*/ 1006475 h 1006475"/>
              <a:gd name="connsiteX2-37" fmla="*/ 2679700 w 2704185"/>
              <a:gd name="connsiteY2-38" fmla="*/ 806450 h 1006475"/>
              <a:gd name="connsiteX3-39" fmla="*/ 2501900 w 2704185"/>
              <a:gd name="connsiteY3-40" fmla="*/ 396875 h 1006475"/>
              <a:gd name="connsiteX4-41" fmla="*/ 1666875 w 2704185"/>
              <a:gd name="connsiteY4-42" fmla="*/ 0 h 1006475"/>
              <a:gd name="connsiteX5-43" fmla="*/ 600075 w 2704185"/>
              <a:gd name="connsiteY5-44" fmla="*/ 25400 h 1006475"/>
              <a:gd name="connsiteX6-45" fmla="*/ 0 w 2704185"/>
              <a:gd name="connsiteY6-46" fmla="*/ 615950 h 1006475"/>
              <a:gd name="connsiteX7-47" fmla="*/ 123825 w 2704185"/>
              <a:gd name="connsiteY7-48" fmla="*/ 1006475 h 1006475"/>
              <a:gd name="connsiteX0-49" fmla="*/ 123825 w 2710992"/>
              <a:gd name="connsiteY0-50" fmla="*/ 1006475 h 1006475"/>
              <a:gd name="connsiteX1-51" fmla="*/ 2200275 w 2710992"/>
              <a:gd name="connsiteY1-52" fmla="*/ 1006475 h 1006475"/>
              <a:gd name="connsiteX2-53" fmla="*/ 2679700 w 2710992"/>
              <a:gd name="connsiteY2-54" fmla="*/ 806450 h 1006475"/>
              <a:gd name="connsiteX3-55" fmla="*/ 2501900 w 2710992"/>
              <a:gd name="connsiteY3-56" fmla="*/ 396875 h 1006475"/>
              <a:gd name="connsiteX4-57" fmla="*/ 1666875 w 2710992"/>
              <a:gd name="connsiteY4-58" fmla="*/ 0 h 1006475"/>
              <a:gd name="connsiteX5-59" fmla="*/ 600075 w 2710992"/>
              <a:gd name="connsiteY5-60" fmla="*/ 25400 h 1006475"/>
              <a:gd name="connsiteX6-61" fmla="*/ 0 w 2710992"/>
              <a:gd name="connsiteY6-62" fmla="*/ 615950 h 1006475"/>
              <a:gd name="connsiteX7-63" fmla="*/ 123825 w 2710992"/>
              <a:gd name="connsiteY7-64" fmla="*/ 1006475 h 1006475"/>
              <a:gd name="connsiteX0-65" fmla="*/ 123825 w 2710992"/>
              <a:gd name="connsiteY0-66" fmla="*/ 1006475 h 1006475"/>
              <a:gd name="connsiteX1-67" fmla="*/ 2200275 w 2710992"/>
              <a:gd name="connsiteY1-68" fmla="*/ 1006475 h 1006475"/>
              <a:gd name="connsiteX2-69" fmla="*/ 2679700 w 2710992"/>
              <a:gd name="connsiteY2-70" fmla="*/ 806450 h 1006475"/>
              <a:gd name="connsiteX3-71" fmla="*/ 2501900 w 2710992"/>
              <a:gd name="connsiteY3-72" fmla="*/ 396875 h 1006475"/>
              <a:gd name="connsiteX4-73" fmla="*/ 1666875 w 2710992"/>
              <a:gd name="connsiteY4-74" fmla="*/ 0 h 1006475"/>
              <a:gd name="connsiteX5-75" fmla="*/ 600075 w 2710992"/>
              <a:gd name="connsiteY5-76" fmla="*/ 25400 h 1006475"/>
              <a:gd name="connsiteX6-77" fmla="*/ 0 w 2710992"/>
              <a:gd name="connsiteY6-78" fmla="*/ 615950 h 1006475"/>
              <a:gd name="connsiteX7-79" fmla="*/ 123825 w 2710992"/>
              <a:gd name="connsiteY7-80" fmla="*/ 1006475 h 1006475"/>
              <a:gd name="connsiteX0-81" fmla="*/ 123825 w 2710992"/>
              <a:gd name="connsiteY0-82" fmla="*/ 1101363 h 1101363"/>
              <a:gd name="connsiteX1-83" fmla="*/ 2200275 w 2710992"/>
              <a:gd name="connsiteY1-84" fmla="*/ 1101363 h 1101363"/>
              <a:gd name="connsiteX2-85" fmla="*/ 2679700 w 2710992"/>
              <a:gd name="connsiteY2-86" fmla="*/ 901338 h 1101363"/>
              <a:gd name="connsiteX3-87" fmla="*/ 2501900 w 2710992"/>
              <a:gd name="connsiteY3-88" fmla="*/ 491763 h 1101363"/>
              <a:gd name="connsiteX4-89" fmla="*/ 1666875 w 2710992"/>
              <a:gd name="connsiteY4-90" fmla="*/ 94888 h 1101363"/>
              <a:gd name="connsiteX5-91" fmla="*/ 600075 w 2710992"/>
              <a:gd name="connsiteY5-92" fmla="*/ 120288 h 1101363"/>
              <a:gd name="connsiteX6-93" fmla="*/ 0 w 2710992"/>
              <a:gd name="connsiteY6-94" fmla="*/ 710838 h 1101363"/>
              <a:gd name="connsiteX7-95" fmla="*/ 123825 w 2710992"/>
              <a:gd name="connsiteY7-96" fmla="*/ 1101363 h 1101363"/>
              <a:gd name="connsiteX0-97" fmla="*/ 123825 w 2710992"/>
              <a:gd name="connsiteY0-98" fmla="*/ 1173121 h 1173121"/>
              <a:gd name="connsiteX1-99" fmla="*/ 2200275 w 2710992"/>
              <a:gd name="connsiteY1-100" fmla="*/ 1173121 h 1173121"/>
              <a:gd name="connsiteX2-101" fmla="*/ 2679700 w 2710992"/>
              <a:gd name="connsiteY2-102" fmla="*/ 973096 h 1173121"/>
              <a:gd name="connsiteX3-103" fmla="*/ 2501900 w 2710992"/>
              <a:gd name="connsiteY3-104" fmla="*/ 563521 h 1173121"/>
              <a:gd name="connsiteX4-105" fmla="*/ 1666875 w 2710992"/>
              <a:gd name="connsiteY4-106" fmla="*/ 166646 h 1173121"/>
              <a:gd name="connsiteX5-107" fmla="*/ 600075 w 2710992"/>
              <a:gd name="connsiteY5-108" fmla="*/ 192046 h 1173121"/>
              <a:gd name="connsiteX6-109" fmla="*/ 0 w 2710992"/>
              <a:gd name="connsiteY6-110" fmla="*/ 782596 h 1173121"/>
              <a:gd name="connsiteX7-111" fmla="*/ 123825 w 2710992"/>
              <a:gd name="connsiteY7-112" fmla="*/ 1173121 h 1173121"/>
              <a:gd name="connsiteX0-113" fmla="*/ 123825 w 2710992"/>
              <a:gd name="connsiteY0-114" fmla="*/ 1285704 h 1285704"/>
              <a:gd name="connsiteX1-115" fmla="*/ 2200275 w 2710992"/>
              <a:gd name="connsiteY1-116" fmla="*/ 1285704 h 1285704"/>
              <a:gd name="connsiteX2-117" fmla="*/ 2679700 w 2710992"/>
              <a:gd name="connsiteY2-118" fmla="*/ 1085679 h 1285704"/>
              <a:gd name="connsiteX3-119" fmla="*/ 2501900 w 2710992"/>
              <a:gd name="connsiteY3-120" fmla="*/ 676104 h 1285704"/>
              <a:gd name="connsiteX4-121" fmla="*/ 1666875 w 2710992"/>
              <a:gd name="connsiteY4-122" fmla="*/ 279229 h 1285704"/>
              <a:gd name="connsiteX5-123" fmla="*/ 600075 w 2710992"/>
              <a:gd name="connsiteY5-124" fmla="*/ 304629 h 1285704"/>
              <a:gd name="connsiteX6-125" fmla="*/ 0 w 2710992"/>
              <a:gd name="connsiteY6-126" fmla="*/ 895179 h 1285704"/>
              <a:gd name="connsiteX7-127" fmla="*/ 123825 w 2710992"/>
              <a:gd name="connsiteY7-128" fmla="*/ 1285704 h 1285704"/>
              <a:gd name="connsiteX0-129" fmla="*/ 123825 w 2710992"/>
              <a:gd name="connsiteY0-130" fmla="*/ 1285704 h 1285704"/>
              <a:gd name="connsiteX1-131" fmla="*/ 2200275 w 2710992"/>
              <a:gd name="connsiteY1-132" fmla="*/ 1285704 h 1285704"/>
              <a:gd name="connsiteX2-133" fmla="*/ 2679700 w 2710992"/>
              <a:gd name="connsiteY2-134" fmla="*/ 1085679 h 1285704"/>
              <a:gd name="connsiteX3-135" fmla="*/ 2501900 w 2710992"/>
              <a:gd name="connsiteY3-136" fmla="*/ 676104 h 1285704"/>
              <a:gd name="connsiteX4-137" fmla="*/ 1666875 w 2710992"/>
              <a:gd name="connsiteY4-138" fmla="*/ 279229 h 1285704"/>
              <a:gd name="connsiteX5-139" fmla="*/ 600075 w 2710992"/>
              <a:gd name="connsiteY5-140" fmla="*/ 304629 h 1285704"/>
              <a:gd name="connsiteX6-141" fmla="*/ 0 w 2710992"/>
              <a:gd name="connsiteY6-142" fmla="*/ 895179 h 1285704"/>
              <a:gd name="connsiteX7-143" fmla="*/ 123825 w 2710992"/>
              <a:gd name="connsiteY7-144" fmla="*/ 1285704 h 1285704"/>
              <a:gd name="connsiteX0-145" fmla="*/ 216585 w 2803752"/>
              <a:gd name="connsiteY0-146" fmla="*/ 1285704 h 1285704"/>
              <a:gd name="connsiteX1-147" fmla="*/ 2293035 w 2803752"/>
              <a:gd name="connsiteY1-148" fmla="*/ 1285704 h 1285704"/>
              <a:gd name="connsiteX2-149" fmla="*/ 2772460 w 2803752"/>
              <a:gd name="connsiteY2-150" fmla="*/ 1085679 h 1285704"/>
              <a:gd name="connsiteX3-151" fmla="*/ 2594660 w 2803752"/>
              <a:gd name="connsiteY3-152" fmla="*/ 676104 h 1285704"/>
              <a:gd name="connsiteX4-153" fmla="*/ 1759635 w 2803752"/>
              <a:gd name="connsiteY4-154" fmla="*/ 279229 h 1285704"/>
              <a:gd name="connsiteX5-155" fmla="*/ 692835 w 2803752"/>
              <a:gd name="connsiteY5-156" fmla="*/ 304629 h 1285704"/>
              <a:gd name="connsiteX6-157" fmla="*/ 92760 w 2803752"/>
              <a:gd name="connsiteY6-158" fmla="*/ 895179 h 1285704"/>
              <a:gd name="connsiteX7-159" fmla="*/ 216585 w 2803752"/>
              <a:gd name="connsiteY7-160" fmla="*/ 1285704 h 1285704"/>
              <a:gd name="connsiteX0-161" fmla="*/ 319131 w 2906298"/>
              <a:gd name="connsiteY0-162" fmla="*/ 1285704 h 1285704"/>
              <a:gd name="connsiteX1-163" fmla="*/ 2395581 w 2906298"/>
              <a:gd name="connsiteY1-164" fmla="*/ 1285704 h 1285704"/>
              <a:gd name="connsiteX2-165" fmla="*/ 2875006 w 2906298"/>
              <a:gd name="connsiteY2-166" fmla="*/ 1085679 h 1285704"/>
              <a:gd name="connsiteX3-167" fmla="*/ 2697206 w 2906298"/>
              <a:gd name="connsiteY3-168" fmla="*/ 676104 h 1285704"/>
              <a:gd name="connsiteX4-169" fmla="*/ 1862181 w 2906298"/>
              <a:gd name="connsiteY4-170" fmla="*/ 279229 h 1285704"/>
              <a:gd name="connsiteX5-171" fmla="*/ 795381 w 2906298"/>
              <a:gd name="connsiteY5-172" fmla="*/ 304629 h 1285704"/>
              <a:gd name="connsiteX6-173" fmla="*/ 195306 w 2906298"/>
              <a:gd name="connsiteY6-174" fmla="*/ 895179 h 1285704"/>
              <a:gd name="connsiteX7-175" fmla="*/ 319131 w 2906298"/>
              <a:gd name="connsiteY7-176" fmla="*/ 1285704 h 1285704"/>
              <a:gd name="connsiteX0-177" fmla="*/ 420994 w 3008161"/>
              <a:gd name="connsiteY0-178" fmla="*/ 1285704 h 1285704"/>
              <a:gd name="connsiteX1-179" fmla="*/ 2497444 w 3008161"/>
              <a:gd name="connsiteY1-180" fmla="*/ 1285704 h 1285704"/>
              <a:gd name="connsiteX2-181" fmla="*/ 2976869 w 3008161"/>
              <a:gd name="connsiteY2-182" fmla="*/ 1085679 h 1285704"/>
              <a:gd name="connsiteX3-183" fmla="*/ 2799069 w 3008161"/>
              <a:gd name="connsiteY3-184" fmla="*/ 676104 h 1285704"/>
              <a:gd name="connsiteX4-185" fmla="*/ 1964044 w 3008161"/>
              <a:gd name="connsiteY4-186" fmla="*/ 279229 h 1285704"/>
              <a:gd name="connsiteX5-187" fmla="*/ 897244 w 3008161"/>
              <a:gd name="connsiteY5-188" fmla="*/ 304629 h 1285704"/>
              <a:gd name="connsiteX6-189" fmla="*/ 297169 w 3008161"/>
              <a:gd name="connsiteY6-190" fmla="*/ 895179 h 1285704"/>
              <a:gd name="connsiteX7-191" fmla="*/ 420994 w 3008161"/>
              <a:gd name="connsiteY7-192" fmla="*/ 1285704 h 12857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1">
              <a:lumMod val="40000"/>
              <a:lumOff val="6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a:solidFill>
                  <a:srgbClr val="002060"/>
                </a:solidFill>
                <a:cs typeface="Times New Roman" panose="02020603050405020304" pitchFamily="18" charset="0"/>
              </a:rPr>
              <a:t>              </a:t>
            </a:r>
          </a:p>
          <a:p>
            <a:pPr algn="ctr">
              <a:lnSpc>
                <a:spcPts val="2800"/>
              </a:lnSpc>
            </a:pPr>
            <a:r>
              <a:rPr lang="nl-NL" sz="1600" dirty="0">
                <a:solidFill>
                  <a:srgbClr val="002060"/>
                </a:solidFill>
                <a:cs typeface="Times New Roman" panose="02020603050405020304" pitchFamily="18" charset="0"/>
              </a:rPr>
              <a:t>        </a:t>
            </a:r>
            <a:r>
              <a:rPr lang="nl-NL" sz="2000" i="1" dirty="0">
                <a:solidFill>
                  <a:schemeClr val="accent4">
                    <a:lumMod val="50000"/>
                  </a:schemeClr>
                </a:solidFill>
                <a:latin typeface="Times New Roman" panose="02020603050405020304" pitchFamily="18" charset="0"/>
                <a:cs typeface="Times New Roman" panose="02020603050405020304" pitchFamily="18" charset="0"/>
              </a:rPr>
              <a:t>Một chiến sĩ đã từng tham gia chiến</a:t>
            </a:r>
          </a:p>
          <a:p>
            <a:pPr algn="ctr">
              <a:lnSpc>
                <a:spcPts val="2800"/>
              </a:lnSpc>
            </a:pPr>
            <a:r>
              <a:rPr lang="nl-NL" sz="2000" i="1" dirty="0">
                <a:solidFill>
                  <a:schemeClr val="accent4">
                    <a:lumMod val="50000"/>
                  </a:schemeClr>
                </a:solidFill>
                <a:latin typeface="Times New Roman" panose="02020603050405020304" pitchFamily="18" charset="0"/>
                <a:cs typeface="Times New Roman" panose="02020603050405020304" pitchFamily="18" charset="0"/>
              </a:rPr>
              <a:t>      đấu trong chiến dịch Điên Biên Phủ, viết </a:t>
            </a:r>
          </a:p>
          <a:p>
            <a:pPr algn="ctr">
              <a:lnSpc>
                <a:spcPts val="2800"/>
              </a:lnSpc>
            </a:pPr>
            <a:r>
              <a:rPr lang="nl-NL" sz="2000" i="1" dirty="0">
                <a:solidFill>
                  <a:schemeClr val="accent4">
                    <a:lumMod val="50000"/>
                  </a:schemeClr>
                </a:solidFill>
                <a:latin typeface="Times New Roman" panose="02020603050405020304" pitchFamily="18" charset="0"/>
                <a:cs typeface="Times New Roman" panose="02020603050405020304" pitchFamily="18" charset="0"/>
              </a:rPr>
              <a:t>        về các trận đánh diễn ra như thế nào có được coi là tư liệu gốc không? Vì sao?</a:t>
            </a:r>
            <a:endParaRPr lang="en-US" sz="2000" i="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5" name="Freeform 4"/>
          <p:cNvSpPr/>
          <p:nvPr/>
        </p:nvSpPr>
        <p:spPr>
          <a:xfrm>
            <a:off x="1055547" y="3043623"/>
            <a:ext cx="7647964" cy="178706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1" fmla="*/ 366911 w 2430661"/>
              <a:gd name="connsiteY0-2" fmla="*/ 1203325 h 1203325"/>
              <a:gd name="connsiteX1-3" fmla="*/ 2179836 w 2430661"/>
              <a:gd name="connsiteY1-4" fmla="*/ 1203325 h 1203325"/>
              <a:gd name="connsiteX2-5" fmla="*/ 2430661 w 2430661"/>
              <a:gd name="connsiteY2-6" fmla="*/ 508000 h 1203325"/>
              <a:gd name="connsiteX3-7" fmla="*/ 2198886 w 2430661"/>
              <a:gd name="connsiteY3-8" fmla="*/ 349250 h 1203325"/>
              <a:gd name="connsiteX4-9" fmla="*/ 1973461 w 2430661"/>
              <a:gd name="connsiteY4-10" fmla="*/ 123825 h 1203325"/>
              <a:gd name="connsiteX5-11" fmla="*/ 1544836 w 2430661"/>
              <a:gd name="connsiteY5-12" fmla="*/ 0 h 1203325"/>
              <a:gd name="connsiteX6-13" fmla="*/ 1046361 w 2430661"/>
              <a:gd name="connsiteY6-14" fmla="*/ 31750 h 1203325"/>
              <a:gd name="connsiteX7-15" fmla="*/ 760611 w 2430661"/>
              <a:gd name="connsiteY7-16" fmla="*/ 177800 h 1203325"/>
              <a:gd name="connsiteX8-17" fmla="*/ 109736 w 2430661"/>
              <a:gd name="connsiteY8-18" fmla="*/ 415925 h 1203325"/>
              <a:gd name="connsiteX9-19" fmla="*/ 192286 w 2430661"/>
              <a:gd name="connsiteY9-20" fmla="*/ 1111250 h 1203325"/>
              <a:gd name="connsiteX10-21" fmla="*/ 366911 w 2430661"/>
              <a:gd name="connsiteY10-22" fmla="*/ 1203325 h 1203325"/>
              <a:gd name="connsiteX0-23" fmla="*/ 423812 w 2487562"/>
              <a:gd name="connsiteY0-24" fmla="*/ 1203325 h 1203325"/>
              <a:gd name="connsiteX1-25" fmla="*/ 2236737 w 2487562"/>
              <a:gd name="connsiteY1-26" fmla="*/ 1203325 h 1203325"/>
              <a:gd name="connsiteX2-27" fmla="*/ 2487562 w 2487562"/>
              <a:gd name="connsiteY2-28" fmla="*/ 508000 h 1203325"/>
              <a:gd name="connsiteX3-29" fmla="*/ 2255787 w 2487562"/>
              <a:gd name="connsiteY3-30" fmla="*/ 349250 h 1203325"/>
              <a:gd name="connsiteX4-31" fmla="*/ 2030362 w 2487562"/>
              <a:gd name="connsiteY4-32" fmla="*/ 123825 h 1203325"/>
              <a:gd name="connsiteX5-33" fmla="*/ 1601737 w 2487562"/>
              <a:gd name="connsiteY5-34" fmla="*/ 0 h 1203325"/>
              <a:gd name="connsiteX6-35" fmla="*/ 1103262 w 2487562"/>
              <a:gd name="connsiteY6-36" fmla="*/ 31750 h 1203325"/>
              <a:gd name="connsiteX7-37" fmla="*/ 817512 w 2487562"/>
              <a:gd name="connsiteY7-38" fmla="*/ 177800 h 1203325"/>
              <a:gd name="connsiteX8-39" fmla="*/ 166637 w 2487562"/>
              <a:gd name="connsiteY8-40" fmla="*/ 415925 h 1203325"/>
              <a:gd name="connsiteX9-41" fmla="*/ 249187 w 2487562"/>
              <a:gd name="connsiteY9-42" fmla="*/ 1111250 h 1203325"/>
              <a:gd name="connsiteX10-43" fmla="*/ 423812 w 2487562"/>
              <a:gd name="connsiteY10-44" fmla="*/ 1203325 h 1203325"/>
              <a:gd name="connsiteX0-45" fmla="*/ 423812 w 2487562"/>
              <a:gd name="connsiteY0-46" fmla="*/ 1203325 h 1203325"/>
              <a:gd name="connsiteX1-47" fmla="*/ 2236737 w 2487562"/>
              <a:gd name="connsiteY1-48" fmla="*/ 1203325 h 1203325"/>
              <a:gd name="connsiteX2-49" fmla="*/ 2487562 w 2487562"/>
              <a:gd name="connsiteY2-50" fmla="*/ 508000 h 1203325"/>
              <a:gd name="connsiteX3-51" fmla="*/ 2255787 w 2487562"/>
              <a:gd name="connsiteY3-52" fmla="*/ 349250 h 1203325"/>
              <a:gd name="connsiteX4-53" fmla="*/ 2030362 w 2487562"/>
              <a:gd name="connsiteY4-54" fmla="*/ 123825 h 1203325"/>
              <a:gd name="connsiteX5-55" fmla="*/ 1601737 w 2487562"/>
              <a:gd name="connsiteY5-56" fmla="*/ 0 h 1203325"/>
              <a:gd name="connsiteX6-57" fmla="*/ 1103262 w 2487562"/>
              <a:gd name="connsiteY6-58" fmla="*/ 31750 h 1203325"/>
              <a:gd name="connsiteX7-59" fmla="*/ 817512 w 2487562"/>
              <a:gd name="connsiteY7-60" fmla="*/ 177800 h 1203325"/>
              <a:gd name="connsiteX8-61" fmla="*/ 166637 w 2487562"/>
              <a:gd name="connsiteY8-62" fmla="*/ 415925 h 1203325"/>
              <a:gd name="connsiteX9-63" fmla="*/ 249187 w 2487562"/>
              <a:gd name="connsiteY9-64" fmla="*/ 1111250 h 1203325"/>
              <a:gd name="connsiteX10-65" fmla="*/ 423812 w 2487562"/>
              <a:gd name="connsiteY10-66" fmla="*/ 1203325 h 1203325"/>
              <a:gd name="connsiteX0-67" fmla="*/ 423812 w 2487562"/>
              <a:gd name="connsiteY0-68" fmla="*/ 1203325 h 1203325"/>
              <a:gd name="connsiteX1-69" fmla="*/ 2236737 w 2487562"/>
              <a:gd name="connsiteY1-70" fmla="*/ 1203325 h 1203325"/>
              <a:gd name="connsiteX2-71" fmla="*/ 2487562 w 2487562"/>
              <a:gd name="connsiteY2-72" fmla="*/ 508000 h 1203325"/>
              <a:gd name="connsiteX3-73" fmla="*/ 2255787 w 2487562"/>
              <a:gd name="connsiteY3-74" fmla="*/ 349250 h 1203325"/>
              <a:gd name="connsiteX4-75" fmla="*/ 2030362 w 2487562"/>
              <a:gd name="connsiteY4-76" fmla="*/ 123825 h 1203325"/>
              <a:gd name="connsiteX5-77" fmla="*/ 1601737 w 2487562"/>
              <a:gd name="connsiteY5-78" fmla="*/ 0 h 1203325"/>
              <a:gd name="connsiteX6-79" fmla="*/ 1103262 w 2487562"/>
              <a:gd name="connsiteY6-80" fmla="*/ 31750 h 1203325"/>
              <a:gd name="connsiteX7-81" fmla="*/ 817512 w 2487562"/>
              <a:gd name="connsiteY7-82" fmla="*/ 177800 h 1203325"/>
              <a:gd name="connsiteX8-83" fmla="*/ 166637 w 2487562"/>
              <a:gd name="connsiteY8-84" fmla="*/ 415925 h 1203325"/>
              <a:gd name="connsiteX9-85" fmla="*/ 249187 w 2487562"/>
              <a:gd name="connsiteY9-86" fmla="*/ 1111250 h 1203325"/>
              <a:gd name="connsiteX10-87" fmla="*/ 423812 w 2487562"/>
              <a:gd name="connsiteY10-88" fmla="*/ 1203325 h 1203325"/>
              <a:gd name="connsiteX0-89" fmla="*/ 423812 w 2487562"/>
              <a:gd name="connsiteY0-90" fmla="*/ 1203325 h 1203325"/>
              <a:gd name="connsiteX1-91" fmla="*/ 2236737 w 2487562"/>
              <a:gd name="connsiteY1-92" fmla="*/ 1203325 h 1203325"/>
              <a:gd name="connsiteX2-93" fmla="*/ 2487562 w 2487562"/>
              <a:gd name="connsiteY2-94" fmla="*/ 508000 h 1203325"/>
              <a:gd name="connsiteX3-95" fmla="*/ 2255787 w 2487562"/>
              <a:gd name="connsiteY3-96" fmla="*/ 349250 h 1203325"/>
              <a:gd name="connsiteX4-97" fmla="*/ 2030362 w 2487562"/>
              <a:gd name="connsiteY4-98" fmla="*/ 123825 h 1203325"/>
              <a:gd name="connsiteX5-99" fmla="*/ 1601737 w 2487562"/>
              <a:gd name="connsiteY5-100" fmla="*/ 0 h 1203325"/>
              <a:gd name="connsiteX6-101" fmla="*/ 1103262 w 2487562"/>
              <a:gd name="connsiteY6-102" fmla="*/ 31750 h 1203325"/>
              <a:gd name="connsiteX7-103" fmla="*/ 817512 w 2487562"/>
              <a:gd name="connsiteY7-104" fmla="*/ 177800 h 1203325"/>
              <a:gd name="connsiteX8-105" fmla="*/ 166637 w 2487562"/>
              <a:gd name="connsiteY8-106" fmla="*/ 415925 h 1203325"/>
              <a:gd name="connsiteX9-107" fmla="*/ 249187 w 2487562"/>
              <a:gd name="connsiteY9-108" fmla="*/ 1111250 h 1203325"/>
              <a:gd name="connsiteX10-109" fmla="*/ 423812 w 2487562"/>
              <a:gd name="connsiteY10-110" fmla="*/ 1203325 h 1203325"/>
              <a:gd name="connsiteX0-111" fmla="*/ 423812 w 2487562"/>
              <a:gd name="connsiteY0-112" fmla="*/ 1203325 h 1203325"/>
              <a:gd name="connsiteX1-113" fmla="*/ 2236737 w 2487562"/>
              <a:gd name="connsiteY1-114" fmla="*/ 1203325 h 1203325"/>
              <a:gd name="connsiteX2-115" fmla="*/ 2487562 w 2487562"/>
              <a:gd name="connsiteY2-116" fmla="*/ 508000 h 1203325"/>
              <a:gd name="connsiteX3-117" fmla="*/ 2255787 w 2487562"/>
              <a:gd name="connsiteY3-118" fmla="*/ 349250 h 1203325"/>
              <a:gd name="connsiteX4-119" fmla="*/ 2030362 w 2487562"/>
              <a:gd name="connsiteY4-120" fmla="*/ 123825 h 1203325"/>
              <a:gd name="connsiteX5-121" fmla="*/ 1601737 w 2487562"/>
              <a:gd name="connsiteY5-122" fmla="*/ 0 h 1203325"/>
              <a:gd name="connsiteX6-123" fmla="*/ 1103262 w 2487562"/>
              <a:gd name="connsiteY6-124" fmla="*/ 31750 h 1203325"/>
              <a:gd name="connsiteX7-125" fmla="*/ 817512 w 2487562"/>
              <a:gd name="connsiteY7-126" fmla="*/ 177800 h 1203325"/>
              <a:gd name="connsiteX8-127" fmla="*/ 166637 w 2487562"/>
              <a:gd name="connsiteY8-128" fmla="*/ 415925 h 1203325"/>
              <a:gd name="connsiteX9-129" fmla="*/ 249187 w 2487562"/>
              <a:gd name="connsiteY9-130" fmla="*/ 1111250 h 1203325"/>
              <a:gd name="connsiteX10-131" fmla="*/ 423812 w 2487562"/>
              <a:gd name="connsiteY10-132" fmla="*/ 1203325 h 1203325"/>
              <a:gd name="connsiteX0-133" fmla="*/ 423812 w 2487562"/>
              <a:gd name="connsiteY0-134" fmla="*/ 1203325 h 1203325"/>
              <a:gd name="connsiteX1-135" fmla="*/ 2236737 w 2487562"/>
              <a:gd name="connsiteY1-136" fmla="*/ 1203325 h 1203325"/>
              <a:gd name="connsiteX2-137" fmla="*/ 2487562 w 2487562"/>
              <a:gd name="connsiteY2-138" fmla="*/ 508000 h 1203325"/>
              <a:gd name="connsiteX3-139" fmla="*/ 2255787 w 2487562"/>
              <a:gd name="connsiteY3-140" fmla="*/ 349250 h 1203325"/>
              <a:gd name="connsiteX4-141" fmla="*/ 2030362 w 2487562"/>
              <a:gd name="connsiteY4-142" fmla="*/ 123825 h 1203325"/>
              <a:gd name="connsiteX5-143" fmla="*/ 1601737 w 2487562"/>
              <a:gd name="connsiteY5-144" fmla="*/ 0 h 1203325"/>
              <a:gd name="connsiteX6-145" fmla="*/ 1103262 w 2487562"/>
              <a:gd name="connsiteY6-146" fmla="*/ 31750 h 1203325"/>
              <a:gd name="connsiteX7-147" fmla="*/ 817512 w 2487562"/>
              <a:gd name="connsiteY7-148" fmla="*/ 177800 h 1203325"/>
              <a:gd name="connsiteX8-149" fmla="*/ 166637 w 2487562"/>
              <a:gd name="connsiteY8-150" fmla="*/ 415925 h 1203325"/>
              <a:gd name="connsiteX9-151" fmla="*/ 249187 w 2487562"/>
              <a:gd name="connsiteY9-152" fmla="*/ 1111250 h 1203325"/>
              <a:gd name="connsiteX10-153" fmla="*/ 423812 w 2487562"/>
              <a:gd name="connsiteY10-154" fmla="*/ 1203325 h 1203325"/>
              <a:gd name="connsiteX0-155" fmla="*/ 423812 w 2487562"/>
              <a:gd name="connsiteY0-156" fmla="*/ 1203325 h 1203325"/>
              <a:gd name="connsiteX1-157" fmla="*/ 2236737 w 2487562"/>
              <a:gd name="connsiteY1-158" fmla="*/ 1203325 h 1203325"/>
              <a:gd name="connsiteX2-159" fmla="*/ 2487562 w 2487562"/>
              <a:gd name="connsiteY2-160" fmla="*/ 508000 h 1203325"/>
              <a:gd name="connsiteX3-161" fmla="*/ 2255787 w 2487562"/>
              <a:gd name="connsiteY3-162" fmla="*/ 349250 h 1203325"/>
              <a:gd name="connsiteX4-163" fmla="*/ 2030362 w 2487562"/>
              <a:gd name="connsiteY4-164" fmla="*/ 123825 h 1203325"/>
              <a:gd name="connsiteX5-165" fmla="*/ 1601737 w 2487562"/>
              <a:gd name="connsiteY5-166" fmla="*/ 0 h 1203325"/>
              <a:gd name="connsiteX6-167" fmla="*/ 1103262 w 2487562"/>
              <a:gd name="connsiteY6-168" fmla="*/ 31750 h 1203325"/>
              <a:gd name="connsiteX7-169" fmla="*/ 817512 w 2487562"/>
              <a:gd name="connsiteY7-170" fmla="*/ 177800 h 1203325"/>
              <a:gd name="connsiteX8-171" fmla="*/ 166637 w 2487562"/>
              <a:gd name="connsiteY8-172" fmla="*/ 415925 h 1203325"/>
              <a:gd name="connsiteX9-173" fmla="*/ 249187 w 2487562"/>
              <a:gd name="connsiteY9-174" fmla="*/ 1111250 h 1203325"/>
              <a:gd name="connsiteX10-175" fmla="*/ 423812 w 2487562"/>
              <a:gd name="connsiteY10-176" fmla="*/ 1203325 h 1203325"/>
              <a:gd name="connsiteX0-177" fmla="*/ 423812 w 2487562"/>
              <a:gd name="connsiteY0-178" fmla="*/ 1203325 h 1203325"/>
              <a:gd name="connsiteX1-179" fmla="*/ 2236737 w 2487562"/>
              <a:gd name="connsiteY1-180" fmla="*/ 1203325 h 1203325"/>
              <a:gd name="connsiteX2-181" fmla="*/ 2487562 w 2487562"/>
              <a:gd name="connsiteY2-182" fmla="*/ 508000 h 1203325"/>
              <a:gd name="connsiteX3-183" fmla="*/ 2255787 w 2487562"/>
              <a:gd name="connsiteY3-184" fmla="*/ 349250 h 1203325"/>
              <a:gd name="connsiteX4-185" fmla="*/ 2030362 w 2487562"/>
              <a:gd name="connsiteY4-186" fmla="*/ 123825 h 1203325"/>
              <a:gd name="connsiteX5-187" fmla="*/ 1601737 w 2487562"/>
              <a:gd name="connsiteY5-188" fmla="*/ 0 h 1203325"/>
              <a:gd name="connsiteX6-189" fmla="*/ 1103262 w 2487562"/>
              <a:gd name="connsiteY6-190" fmla="*/ 31750 h 1203325"/>
              <a:gd name="connsiteX7-191" fmla="*/ 817512 w 2487562"/>
              <a:gd name="connsiteY7-192" fmla="*/ 123825 h 1203325"/>
              <a:gd name="connsiteX8-193" fmla="*/ 166637 w 2487562"/>
              <a:gd name="connsiteY8-194" fmla="*/ 415925 h 1203325"/>
              <a:gd name="connsiteX9-195" fmla="*/ 249187 w 2487562"/>
              <a:gd name="connsiteY9-196" fmla="*/ 1111250 h 1203325"/>
              <a:gd name="connsiteX10-197" fmla="*/ 423812 w 2487562"/>
              <a:gd name="connsiteY10-198" fmla="*/ 1203325 h 1203325"/>
              <a:gd name="connsiteX0-199" fmla="*/ 423812 w 2487562"/>
              <a:gd name="connsiteY0-200" fmla="*/ 1210965 h 1210965"/>
              <a:gd name="connsiteX1-201" fmla="*/ 2236737 w 2487562"/>
              <a:gd name="connsiteY1-202" fmla="*/ 1210965 h 1210965"/>
              <a:gd name="connsiteX2-203" fmla="*/ 2487562 w 2487562"/>
              <a:gd name="connsiteY2-204" fmla="*/ 515640 h 1210965"/>
              <a:gd name="connsiteX3-205" fmla="*/ 2255787 w 2487562"/>
              <a:gd name="connsiteY3-206" fmla="*/ 356890 h 1210965"/>
              <a:gd name="connsiteX4-207" fmla="*/ 2030362 w 2487562"/>
              <a:gd name="connsiteY4-208" fmla="*/ 131465 h 1210965"/>
              <a:gd name="connsiteX5-209" fmla="*/ 1601737 w 2487562"/>
              <a:gd name="connsiteY5-210" fmla="*/ 7640 h 1210965"/>
              <a:gd name="connsiteX6-211" fmla="*/ 1103262 w 2487562"/>
              <a:gd name="connsiteY6-212" fmla="*/ 39390 h 1210965"/>
              <a:gd name="connsiteX7-213" fmla="*/ 817512 w 2487562"/>
              <a:gd name="connsiteY7-214" fmla="*/ 131465 h 1210965"/>
              <a:gd name="connsiteX8-215" fmla="*/ 166637 w 2487562"/>
              <a:gd name="connsiteY8-216" fmla="*/ 423565 h 1210965"/>
              <a:gd name="connsiteX9-217" fmla="*/ 249187 w 2487562"/>
              <a:gd name="connsiteY9-218" fmla="*/ 1118890 h 1210965"/>
              <a:gd name="connsiteX10-219" fmla="*/ 423812 w 2487562"/>
              <a:gd name="connsiteY10-220" fmla="*/ 1210965 h 1210965"/>
              <a:gd name="connsiteX0-221" fmla="*/ 423812 w 2487562"/>
              <a:gd name="connsiteY0-222" fmla="*/ 1224763 h 1224763"/>
              <a:gd name="connsiteX1-223" fmla="*/ 2236737 w 2487562"/>
              <a:gd name="connsiteY1-224" fmla="*/ 1224763 h 1224763"/>
              <a:gd name="connsiteX2-225" fmla="*/ 2487562 w 2487562"/>
              <a:gd name="connsiteY2-226" fmla="*/ 529438 h 1224763"/>
              <a:gd name="connsiteX3-227" fmla="*/ 2255787 w 2487562"/>
              <a:gd name="connsiteY3-228" fmla="*/ 370688 h 1224763"/>
              <a:gd name="connsiteX4-229" fmla="*/ 2030362 w 2487562"/>
              <a:gd name="connsiteY4-230" fmla="*/ 145263 h 1224763"/>
              <a:gd name="connsiteX5-231" fmla="*/ 1601737 w 2487562"/>
              <a:gd name="connsiteY5-232" fmla="*/ 21438 h 1224763"/>
              <a:gd name="connsiteX6-233" fmla="*/ 1112787 w 2487562"/>
              <a:gd name="connsiteY6-234" fmla="*/ 30963 h 1224763"/>
              <a:gd name="connsiteX7-235" fmla="*/ 817512 w 2487562"/>
              <a:gd name="connsiteY7-236" fmla="*/ 145263 h 1224763"/>
              <a:gd name="connsiteX8-237" fmla="*/ 166637 w 2487562"/>
              <a:gd name="connsiteY8-238" fmla="*/ 437363 h 1224763"/>
              <a:gd name="connsiteX9-239" fmla="*/ 249187 w 2487562"/>
              <a:gd name="connsiteY9-240" fmla="*/ 1132688 h 1224763"/>
              <a:gd name="connsiteX10-241" fmla="*/ 423812 w 2487562"/>
              <a:gd name="connsiteY10-242" fmla="*/ 1224763 h 1224763"/>
              <a:gd name="connsiteX0-243" fmla="*/ 423812 w 2487562"/>
              <a:gd name="connsiteY0-244" fmla="*/ 1276040 h 1276040"/>
              <a:gd name="connsiteX1-245" fmla="*/ 2236737 w 2487562"/>
              <a:gd name="connsiteY1-246" fmla="*/ 1276040 h 1276040"/>
              <a:gd name="connsiteX2-247" fmla="*/ 2487562 w 2487562"/>
              <a:gd name="connsiteY2-248" fmla="*/ 580715 h 1276040"/>
              <a:gd name="connsiteX3-249" fmla="*/ 2255787 w 2487562"/>
              <a:gd name="connsiteY3-250" fmla="*/ 421965 h 1276040"/>
              <a:gd name="connsiteX4-251" fmla="*/ 2030362 w 2487562"/>
              <a:gd name="connsiteY4-252" fmla="*/ 196540 h 1276040"/>
              <a:gd name="connsiteX5-253" fmla="*/ 1601737 w 2487562"/>
              <a:gd name="connsiteY5-254" fmla="*/ 72715 h 1276040"/>
              <a:gd name="connsiteX6-255" fmla="*/ 1112787 w 2487562"/>
              <a:gd name="connsiteY6-256" fmla="*/ 82240 h 1276040"/>
              <a:gd name="connsiteX7-257" fmla="*/ 817512 w 2487562"/>
              <a:gd name="connsiteY7-258" fmla="*/ 196540 h 1276040"/>
              <a:gd name="connsiteX8-259" fmla="*/ 166637 w 2487562"/>
              <a:gd name="connsiteY8-260" fmla="*/ 488640 h 1276040"/>
              <a:gd name="connsiteX9-261" fmla="*/ 249187 w 2487562"/>
              <a:gd name="connsiteY9-262" fmla="*/ 1183965 h 1276040"/>
              <a:gd name="connsiteX10-263" fmla="*/ 423812 w 2487562"/>
              <a:gd name="connsiteY10-264" fmla="*/ 1276040 h 1276040"/>
              <a:gd name="connsiteX0-265" fmla="*/ 423812 w 2487562"/>
              <a:gd name="connsiteY0-266" fmla="*/ 1359584 h 1359584"/>
              <a:gd name="connsiteX1-267" fmla="*/ 2236737 w 2487562"/>
              <a:gd name="connsiteY1-268" fmla="*/ 1359584 h 1359584"/>
              <a:gd name="connsiteX2-269" fmla="*/ 2487562 w 2487562"/>
              <a:gd name="connsiteY2-270" fmla="*/ 664259 h 1359584"/>
              <a:gd name="connsiteX3-271" fmla="*/ 2255787 w 2487562"/>
              <a:gd name="connsiteY3-272" fmla="*/ 505509 h 1359584"/>
              <a:gd name="connsiteX4-273" fmla="*/ 2030362 w 2487562"/>
              <a:gd name="connsiteY4-274" fmla="*/ 280084 h 1359584"/>
              <a:gd name="connsiteX5-275" fmla="*/ 1601737 w 2487562"/>
              <a:gd name="connsiteY5-276" fmla="*/ 156259 h 1359584"/>
              <a:gd name="connsiteX6-277" fmla="*/ 1112787 w 2487562"/>
              <a:gd name="connsiteY6-278" fmla="*/ 165784 h 1359584"/>
              <a:gd name="connsiteX7-279" fmla="*/ 817512 w 2487562"/>
              <a:gd name="connsiteY7-280" fmla="*/ 280084 h 1359584"/>
              <a:gd name="connsiteX8-281" fmla="*/ 166637 w 2487562"/>
              <a:gd name="connsiteY8-282" fmla="*/ 572184 h 1359584"/>
              <a:gd name="connsiteX9-283" fmla="*/ 249187 w 2487562"/>
              <a:gd name="connsiteY9-284" fmla="*/ 1267509 h 1359584"/>
              <a:gd name="connsiteX10-285" fmla="*/ 423812 w 2487562"/>
              <a:gd name="connsiteY10-286" fmla="*/ 1359584 h 1359584"/>
              <a:gd name="connsiteX0-287" fmla="*/ 423812 w 2487562"/>
              <a:gd name="connsiteY0-288" fmla="*/ 1359584 h 1359584"/>
              <a:gd name="connsiteX1-289" fmla="*/ 2236737 w 2487562"/>
              <a:gd name="connsiteY1-290" fmla="*/ 1359584 h 1359584"/>
              <a:gd name="connsiteX2-291" fmla="*/ 2487562 w 2487562"/>
              <a:gd name="connsiteY2-292" fmla="*/ 664259 h 1359584"/>
              <a:gd name="connsiteX3-293" fmla="*/ 2255787 w 2487562"/>
              <a:gd name="connsiteY3-294" fmla="*/ 505509 h 1359584"/>
              <a:gd name="connsiteX4-295" fmla="*/ 2030362 w 2487562"/>
              <a:gd name="connsiteY4-296" fmla="*/ 280084 h 1359584"/>
              <a:gd name="connsiteX5-297" fmla="*/ 1601737 w 2487562"/>
              <a:gd name="connsiteY5-298" fmla="*/ 156259 h 1359584"/>
              <a:gd name="connsiteX6-299" fmla="*/ 1112787 w 2487562"/>
              <a:gd name="connsiteY6-300" fmla="*/ 165784 h 1359584"/>
              <a:gd name="connsiteX7-301" fmla="*/ 817512 w 2487562"/>
              <a:gd name="connsiteY7-302" fmla="*/ 280084 h 1359584"/>
              <a:gd name="connsiteX8-303" fmla="*/ 166637 w 2487562"/>
              <a:gd name="connsiteY8-304" fmla="*/ 572184 h 1359584"/>
              <a:gd name="connsiteX9-305" fmla="*/ 249187 w 2487562"/>
              <a:gd name="connsiteY9-306" fmla="*/ 1267509 h 1359584"/>
              <a:gd name="connsiteX10-307" fmla="*/ 423812 w 2487562"/>
              <a:gd name="connsiteY10-308" fmla="*/ 1359584 h 1359584"/>
              <a:gd name="connsiteX0-309" fmla="*/ 423812 w 2487562"/>
              <a:gd name="connsiteY0-310" fmla="*/ 1359584 h 1359584"/>
              <a:gd name="connsiteX1-311" fmla="*/ 2236737 w 2487562"/>
              <a:gd name="connsiteY1-312" fmla="*/ 1359584 h 1359584"/>
              <a:gd name="connsiteX2-313" fmla="*/ 2487562 w 2487562"/>
              <a:gd name="connsiteY2-314" fmla="*/ 664259 h 1359584"/>
              <a:gd name="connsiteX3-315" fmla="*/ 2255787 w 2487562"/>
              <a:gd name="connsiteY3-316" fmla="*/ 505509 h 1359584"/>
              <a:gd name="connsiteX4-317" fmla="*/ 2030362 w 2487562"/>
              <a:gd name="connsiteY4-318" fmla="*/ 280084 h 1359584"/>
              <a:gd name="connsiteX5-319" fmla="*/ 1601737 w 2487562"/>
              <a:gd name="connsiteY5-320" fmla="*/ 156259 h 1359584"/>
              <a:gd name="connsiteX6-321" fmla="*/ 1112787 w 2487562"/>
              <a:gd name="connsiteY6-322" fmla="*/ 165784 h 1359584"/>
              <a:gd name="connsiteX7-323" fmla="*/ 817512 w 2487562"/>
              <a:gd name="connsiteY7-324" fmla="*/ 280084 h 1359584"/>
              <a:gd name="connsiteX8-325" fmla="*/ 166637 w 2487562"/>
              <a:gd name="connsiteY8-326" fmla="*/ 572184 h 1359584"/>
              <a:gd name="connsiteX9-327" fmla="*/ 249187 w 2487562"/>
              <a:gd name="connsiteY9-328" fmla="*/ 1267509 h 1359584"/>
              <a:gd name="connsiteX10-329" fmla="*/ 423812 w 2487562"/>
              <a:gd name="connsiteY10-330" fmla="*/ 1359584 h 1359584"/>
              <a:gd name="connsiteX0-331" fmla="*/ 423812 w 2487562"/>
              <a:gd name="connsiteY0-332" fmla="*/ 1359584 h 1359584"/>
              <a:gd name="connsiteX1-333" fmla="*/ 2236737 w 2487562"/>
              <a:gd name="connsiteY1-334" fmla="*/ 1359584 h 1359584"/>
              <a:gd name="connsiteX2-335" fmla="*/ 2487562 w 2487562"/>
              <a:gd name="connsiteY2-336" fmla="*/ 664259 h 1359584"/>
              <a:gd name="connsiteX3-337" fmla="*/ 2255787 w 2487562"/>
              <a:gd name="connsiteY3-338" fmla="*/ 505509 h 1359584"/>
              <a:gd name="connsiteX4-339" fmla="*/ 2030362 w 2487562"/>
              <a:gd name="connsiteY4-340" fmla="*/ 280084 h 1359584"/>
              <a:gd name="connsiteX5-341" fmla="*/ 1601737 w 2487562"/>
              <a:gd name="connsiteY5-342" fmla="*/ 156259 h 1359584"/>
              <a:gd name="connsiteX6-343" fmla="*/ 1112787 w 2487562"/>
              <a:gd name="connsiteY6-344" fmla="*/ 165784 h 1359584"/>
              <a:gd name="connsiteX7-345" fmla="*/ 817512 w 2487562"/>
              <a:gd name="connsiteY7-346" fmla="*/ 280084 h 1359584"/>
              <a:gd name="connsiteX8-347" fmla="*/ 166637 w 2487562"/>
              <a:gd name="connsiteY8-348" fmla="*/ 572184 h 1359584"/>
              <a:gd name="connsiteX9-349" fmla="*/ 249187 w 2487562"/>
              <a:gd name="connsiteY9-350" fmla="*/ 1267509 h 1359584"/>
              <a:gd name="connsiteX10-351" fmla="*/ 423812 w 2487562"/>
              <a:gd name="connsiteY10-352" fmla="*/ 1359584 h 1359584"/>
              <a:gd name="connsiteX0-353" fmla="*/ 423812 w 2487562"/>
              <a:gd name="connsiteY0-354" fmla="*/ 1359584 h 1359584"/>
              <a:gd name="connsiteX1-355" fmla="*/ 2236737 w 2487562"/>
              <a:gd name="connsiteY1-356" fmla="*/ 1359584 h 1359584"/>
              <a:gd name="connsiteX2-357" fmla="*/ 2487562 w 2487562"/>
              <a:gd name="connsiteY2-358" fmla="*/ 664259 h 1359584"/>
              <a:gd name="connsiteX3-359" fmla="*/ 2255787 w 2487562"/>
              <a:gd name="connsiteY3-360" fmla="*/ 505509 h 1359584"/>
              <a:gd name="connsiteX4-361" fmla="*/ 2030362 w 2487562"/>
              <a:gd name="connsiteY4-362" fmla="*/ 280084 h 1359584"/>
              <a:gd name="connsiteX5-363" fmla="*/ 1601737 w 2487562"/>
              <a:gd name="connsiteY5-364" fmla="*/ 156259 h 1359584"/>
              <a:gd name="connsiteX6-365" fmla="*/ 1112787 w 2487562"/>
              <a:gd name="connsiteY6-366" fmla="*/ 165784 h 1359584"/>
              <a:gd name="connsiteX7-367" fmla="*/ 817512 w 2487562"/>
              <a:gd name="connsiteY7-368" fmla="*/ 280084 h 1359584"/>
              <a:gd name="connsiteX8-369" fmla="*/ 166637 w 2487562"/>
              <a:gd name="connsiteY8-370" fmla="*/ 572184 h 1359584"/>
              <a:gd name="connsiteX9-371" fmla="*/ 249187 w 2487562"/>
              <a:gd name="connsiteY9-372" fmla="*/ 1267509 h 1359584"/>
              <a:gd name="connsiteX10-373" fmla="*/ 423812 w 2487562"/>
              <a:gd name="connsiteY10-374" fmla="*/ 1359584 h 1359584"/>
              <a:gd name="connsiteX0-375" fmla="*/ 423812 w 2487562"/>
              <a:gd name="connsiteY0-376" fmla="*/ 1359584 h 1359584"/>
              <a:gd name="connsiteX1-377" fmla="*/ 2236737 w 2487562"/>
              <a:gd name="connsiteY1-378" fmla="*/ 1359584 h 1359584"/>
              <a:gd name="connsiteX2-379" fmla="*/ 2487562 w 2487562"/>
              <a:gd name="connsiteY2-380" fmla="*/ 664259 h 1359584"/>
              <a:gd name="connsiteX3-381" fmla="*/ 2255787 w 2487562"/>
              <a:gd name="connsiteY3-382" fmla="*/ 505509 h 1359584"/>
              <a:gd name="connsiteX4-383" fmla="*/ 2030362 w 2487562"/>
              <a:gd name="connsiteY4-384" fmla="*/ 280084 h 1359584"/>
              <a:gd name="connsiteX5-385" fmla="*/ 1601737 w 2487562"/>
              <a:gd name="connsiteY5-386" fmla="*/ 156259 h 1359584"/>
              <a:gd name="connsiteX6-387" fmla="*/ 1112787 w 2487562"/>
              <a:gd name="connsiteY6-388" fmla="*/ 165784 h 1359584"/>
              <a:gd name="connsiteX7-389" fmla="*/ 817512 w 2487562"/>
              <a:gd name="connsiteY7-390" fmla="*/ 280084 h 1359584"/>
              <a:gd name="connsiteX8-391" fmla="*/ 166637 w 2487562"/>
              <a:gd name="connsiteY8-392" fmla="*/ 572184 h 1359584"/>
              <a:gd name="connsiteX9-393" fmla="*/ 249187 w 2487562"/>
              <a:gd name="connsiteY9-394" fmla="*/ 1267509 h 1359584"/>
              <a:gd name="connsiteX10-395" fmla="*/ 423812 w 2487562"/>
              <a:gd name="connsiteY10-396" fmla="*/ 1359584 h 1359584"/>
              <a:gd name="connsiteX0-397" fmla="*/ 423812 w 2487562"/>
              <a:gd name="connsiteY0-398" fmla="*/ 1359584 h 1359584"/>
              <a:gd name="connsiteX1-399" fmla="*/ 2236737 w 2487562"/>
              <a:gd name="connsiteY1-400" fmla="*/ 1359584 h 1359584"/>
              <a:gd name="connsiteX2-401" fmla="*/ 2487562 w 2487562"/>
              <a:gd name="connsiteY2-402" fmla="*/ 664259 h 1359584"/>
              <a:gd name="connsiteX3-403" fmla="*/ 2255787 w 2487562"/>
              <a:gd name="connsiteY3-404" fmla="*/ 505509 h 1359584"/>
              <a:gd name="connsiteX4-405" fmla="*/ 2030362 w 2487562"/>
              <a:gd name="connsiteY4-406" fmla="*/ 280084 h 1359584"/>
              <a:gd name="connsiteX5-407" fmla="*/ 1601737 w 2487562"/>
              <a:gd name="connsiteY5-408" fmla="*/ 156259 h 1359584"/>
              <a:gd name="connsiteX6-409" fmla="*/ 1112787 w 2487562"/>
              <a:gd name="connsiteY6-410" fmla="*/ 165784 h 1359584"/>
              <a:gd name="connsiteX7-411" fmla="*/ 817512 w 2487562"/>
              <a:gd name="connsiteY7-412" fmla="*/ 280084 h 1359584"/>
              <a:gd name="connsiteX8-413" fmla="*/ 166637 w 2487562"/>
              <a:gd name="connsiteY8-414" fmla="*/ 572184 h 1359584"/>
              <a:gd name="connsiteX9-415" fmla="*/ 249187 w 2487562"/>
              <a:gd name="connsiteY9-416" fmla="*/ 1267509 h 1359584"/>
              <a:gd name="connsiteX10-417" fmla="*/ 423812 w 2487562"/>
              <a:gd name="connsiteY10-418" fmla="*/ 1359584 h 1359584"/>
              <a:gd name="connsiteX0-419" fmla="*/ 423812 w 2487562"/>
              <a:gd name="connsiteY0-420" fmla="*/ 1359584 h 1359584"/>
              <a:gd name="connsiteX1-421" fmla="*/ 2236737 w 2487562"/>
              <a:gd name="connsiteY1-422" fmla="*/ 1359584 h 1359584"/>
              <a:gd name="connsiteX2-423" fmla="*/ 2487562 w 2487562"/>
              <a:gd name="connsiteY2-424" fmla="*/ 664259 h 1359584"/>
              <a:gd name="connsiteX3-425" fmla="*/ 2255787 w 2487562"/>
              <a:gd name="connsiteY3-426" fmla="*/ 505509 h 1359584"/>
              <a:gd name="connsiteX4-427" fmla="*/ 2030362 w 2487562"/>
              <a:gd name="connsiteY4-428" fmla="*/ 280084 h 1359584"/>
              <a:gd name="connsiteX5-429" fmla="*/ 1601737 w 2487562"/>
              <a:gd name="connsiteY5-430" fmla="*/ 156259 h 1359584"/>
              <a:gd name="connsiteX6-431" fmla="*/ 1112787 w 2487562"/>
              <a:gd name="connsiteY6-432" fmla="*/ 165784 h 1359584"/>
              <a:gd name="connsiteX7-433" fmla="*/ 817512 w 2487562"/>
              <a:gd name="connsiteY7-434" fmla="*/ 280084 h 1359584"/>
              <a:gd name="connsiteX8-435" fmla="*/ 166637 w 2487562"/>
              <a:gd name="connsiteY8-436" fmla="*/ 572184 h 1359584"/>
              <a:gd name="connsiteX9-437" fmla="*/ 249187 w 2487562"/>
              <a:gd name="connsiteY9-438" fmla="*/ 1267509 h 1359584"/>
              <a:gd name="connsiteX10-439" fmla="*/ 423812 w 2487562"/>
              <a:gd name="connsiteY10-440" fmla="*/ 1359584 h 1359584"/>
              <a:gd name="connsiteX0-441" fmla="*/ 423812 w 2488256"/>
              <a:gd name="connsiteY0-442" fmla="*/ 1359584 h 1359584"/>
              <a:gd name="connsiteX1-443" fmla="*/ 2236737 w 2488256"/>
              <a:gd name="connsiteY1-444" fmla="*/ 1359584 h 1359584"/>
              <a:gd name="connsiteX2-445" fmla="*/ 2487562 w 2488256"/>
              <a:gd name="connsiteY2-446" fmla="*/ 664259 h 1359584"/>
              <a:gd name="connsiteX3-447" fmla="*/ 2255787 w 2488256"/>
              <a:gd name="connsiteY3-448" fmla="*/ 505509 h 1359584"/>
              <a:gd name="connsiteX4-449" fmla="*/ 2030362 w 2488256"/>
              <a:gd name="connsiteY4-450" fmla="*/ 280084 h 1359584"/>
              <a:gd name="connsiteX5-451" fmla="*/ 1601737 w 2488256"/>
              <a:gd name="connsiteY5-452" fmla="*/ 156259 h 1359584"/>
              <a:gd name="connsiteX6-453" fmla="*/ 1112787 w 2488256"/>
              <a:gd name="connsiteY6-454" fmla="*/ 165784 h 1359584"/>
              <a:gd name="connsiteX7-455" fmla="*/ 817512 w 2488256"/>
              <a:gd name="connsiteY7-456" fmla="*/ 280084 h 1359584"/>
              <a:gd name="connsiteX8-457" fmla="*/ 166637 w 2488256"/>
              <a:gd name="connsiteY8-458" fmla="*/ 572184 h 1359584"/>
              <a:gd name="connsiteX9-459" fmla="*/ 249187 w 2488256"/>
              <a:gd name="connsiteY9-460" fmla="*/ 1267509 h 1359584"/>
              <a:gd name="connsiteX10-461" fmla="*/ 423812 w 2488256"/>
              <a:gd name="connsiteY10-462" fmla="*/ 1359584 h 1359584"/>
              <a:gd name="connsiteX0-463" fmla="*/ 423812 w 2613718"/>
              <a:gd name="connsiteY0-464" fmla="*/ 1359584 h 1359584"/>
              <a:gd name="connsiteX1-465" fmla="*/ 2236737 w 2613718"/>
              <a:gd name="connsiteY1-466" fmla="*/ 1359584 h 1359584"/>
              <a:gd name="connsiteX2-467" fmla="*/ 2487562 w 2613718"/>
              <a:gd name="connsiteY2-468" fmla="*/ 664259 h 1359584"/>
              <a:gd name="connsiteX3-469" fmla="*/ 2255787 w 2613718"/>
              <a:gd name="connsiteY3-470" fmla="*/ 505509 h 1359584"/>
              <a:gd name="connsiteX4-471" fmla="*/ 2030362 w 2613718"/>
              <a:gd name="connsiteY4-472" fmla="*/ 280084 h 1359584"/>
              <a:gd name="connsiteX5-473" fmla="*/ 1601737 w 2613718"/>
              <a:gd name="connsiteY5-474" fmla="*/ 156259 h 1359584"/>
              <a:gd name="connsiteX6-475" fmla="*/ 1112787 w 2613718"/>
              <a:gd name="connsiteY6-476" fmla="*/ 165784 h 1359584"/>
              <a:gd name="connsiteX7-477" fmla="*/ 817512 w 2613718"/>
              <a:gd name="connsiteY7-478" fmla="*/ 280084 h 1359584"/>
              <a:gd name="connsiteX8-479" fmla="*/ 166637 w 2613718"/>
              <a:gd name="connsiteY8-480" fmla="*/ 572184 h 1359584"/>
              <a:gd name="connsiteX9-481" fmla="*/ 249187 w 2613718"/>
              <a:gd name="connsiteY9-482" fmla="*/ 1267509 h 1359584"/>
              <a:gd name="connsiteX10-483" fmla="*/ 423812 w 2613718"/>
              <a:gd name="connsiteY10-484" fmla="*/ 1359584 h 1359584"/>
              <a:gd name="connsiteX0-485" fmla="*/ 423812 w 2679088"/>
              <a:gd name="connsiteY0-486" fmla="*/ 1359584 h 1359584"/>
              <a:gd name="connsiteX1-487" fmla="*/ 2236737 w 2679088"/>
              <a:gd name="connsiteY1-488" fmla="*/ 1359584 h 1359584"/>
              <a:gd name="connsiteX2-489" fmla="*/ 2487562 w 2679088"/>
              <a:gd name="connsiteY2-490" fmla="*/ 664259 h 1359584"/>
              <a:gd name="connsiteX3-491" fmla="*/ 2255787 w 2679088"/>
              <a:gd name="connsiteY3-492" fmla="*/ 505509 h 1359584"/>
              <a:gd name="connsiteX4-493" fmla="*/ 2030362 w 2679088"/>
              <a:gd name="connsiteY4-494" fmla="*/ 280084 h 1359584"/>
              <a:gd name="connsiteX5-495" fmla="*/ 1601737 w 2679088"/>
              <a:gd name="connsiteY5-496" fmla="*/ 156259 h 1359584"/>
              <a:gd name="connsiteX6-497" fmla="*/ 1112787 w 2679088"/>
              <a:gd name="connsiteY6-498" fmla="*/ 165784 h 1359584"/>
              <a:gd name="connsiteX7-499" fmla="*/ 817512 w 2679088"/>
              <a:gd name="connsiteY7-500" fmla="*/ 280084 h 1359584"/>
              <a:gd name="connsiteX8-501" fmla="*/ 166637 w 2679088"/>
              <a:gd name="connsiteY8-502" fmla="*/ 572184 h 1359584"/>
              <a:gd name="connsiteX9-503" fmla="*/ 249187 w 2679088"/>
              <a:gd name="connsiteY9-504" fmla="*/ 1267509 h 1359584"/>
              <a:gd name="connsiteX10-505" fmla="*/ 423812 w 2679088"/>
              <a:gd name="connsiteY10-506" fmla="*/ 1359584 h 1359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endParaRPr lang="nl-NL" dirty="0">
              <a:solidFill>
                <a:srgbClr val="002060"/>
              </a:solidFill>
              <a:cs typeface="Times New Roman" panose="02020603050405020304" pitchFamily="18" charset="0"/>
            </a:endParaRPr>
          </a:p>
          <a:p>
            <a:pPr algn="ctr">
              <a:lnSpc>
                <a:spcPts val="2800"/>
              </a:lnSpc>
            </a:pPr>
            <a:r>
              <a:rPr lang="nl-NL" sz="2400" b="1" dirty="0">
                <a:solidFill>
                  <a:schemeClr val="accent4">
                    <a:lumMod val="50000"/>
                  </a:schemeClr>
                </a:solidFill>
                <a:latin typeface="Times New Roman" panose="02020603050405020304" pitchFamily="18" charset="0"/>
                <a:cs typeface="Times New Roman" panose="02020603050405020304" pitchFamily="18" charset="0"/>
              </a:rPr>
              <a:t>Chiến sĩ đã viết về các trận </a:t>
            </a:r>
          </a:p>
          <a:p>
            <a:pPr algn="ctr">
              <a:lnSpc>
                <a:spcPts val="2800"/>
              </a:lnSpc>
            </a:pPr>
            <a:r>
              <a:rPr lang="nl-NL" sz="2400" b="1" dirty="0">
                <a:solidFill>
                  <a:schemeClr val="accent4">
                    <a:lumMod val="50000"/>
                  </a:schemeClr>
                </a:solidFill>
                <a:latin typeface="Times New Roman" panose="02020603050405020304" pitchFamily="18" charset="0"/>
                <a:cs typeface="Times New Roman" panose="02020603050405020304" pitchFamily="18" charset="0"/>
              </a:rPr>
              <a:t>đánh diễn ra được coi là tư liệu gốc:</a:t>
            </a:r>
          </a:p>
          <a:p>
            <a:pPr algn="ctr">
              <a:lnSpc>
                <a:spcPts val="2800"/>
              </a:lnSpc>
            </a:pPr>
            <a:r>
              <a:rPr lang="nl-NL" sz="2400" b="1" dirty="0">
                <a:solidFill>
                  <a:schemeClr val="accent4">
                    <a:lumMod val="50000"/>
                  </a:schemeClr>
                </a:solidFill>
                <a:latin typeface="Times New Roman" panose="02020603050405020304" pitchFamily="18" charset="0"/>
                <a:cs typeface="Times New Roman" panose="02020603050405020304" pitchFamily="18" charset="0"/>
              </a:rPr>
              <a:t>đó là người tham gia và </a:t>
            </a:r>
          </a:p>
          <a:p>
            <a:pPr algn="ctr">
              <a:lnSpc>
                <a:spcPts val="2800"/>
              </a:lnSpc>
            </a:pPr>
            <a:r>
              <a:rPr lang="nl-NL" sz="2400" b="1" dirty="0">
                <a:solidFill>
                  <a:schemeClr val="accent4">
                    <a:lumMod val="50000"/>
                  </a:schemeClr>
                </a:solidFill>
                <a:latin typeface="Times New Roman" panose="02020603050405020304" pitchFamily="18" charset="0"/>
                <a:cs typeface="Times New Roman" panose="02020603050405020304" pitchFamily="18" charset="0"/>
              </a:rPr>
              <a:t>chứng kiến sự kiện, biến cố đó</a:t>
            </a:r>
            <a:r>
              <a:rPr lang="nl-NL" sz="1600" b="1" dirty="0">
                <a:solidFill>
                  <a:schemeClr val="accent4">
                    <a:lumMod val="50000"/>
                  </a:schemeClr>
                </a:solidFill>
                <a:cs typeface="Times New Roman" panose="02020603050405020304" pitchFamily="18" charset="0"/>
              </a:rPr>
              <a:t>.</a:t>
            </a:r>
            <a:endParaRPr lang="en-US" sz="1600" b="1" dirty="0">
              <a:solidFill>
                <a:schemeClr val="accent4">
                  <a:lumMod val="50000"/>
                </a:schemeClr>
              </a:solidFill>
            </a:endParaRPr>
          </a:p>
        </p:txBody>
      </p:sp>
      <p:grpSp>
        <p:nvGrpSpPr>
          <p:cNvPr id="6" name="Google Shape;533;p40"/>
          <p:cNvGrpSpPr/>
          <p:nvPr/>
        </p:nvGrpSpPr>
        <p:grpSpPr>
          <a:xfrm>
            <a:off x="471859" y="360701"/>
            <a:ext cx="487311" cy="417130"/>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8</a:t>
            </a:fld>
            <a:endParaRPr lang="en-GB"/>
          </a:p>
        </p:txBody>
      </p:sp>
      <p:grpSp>
        <p:nvGrpSpPr>
          <p:cNvPr id="3" name="Group 2"/>
          <p:cNvGrpSpPr/>
          <p:nvPr/>
        </p:nvGrpSpPr>
        <p:grpSpPr>
          <a:xfrm>
            <a:off x="1228952" y="416966"/>
            <a:ext cx="6634887" cy="4153444"/>
            <a:chOff x="1219200" y="1433286"/>
            <a:chExt cx="6853058" cy="4710912"/>
          </a:xfrm>
        </p:grpSpPr>
        <p:sp>
          <p:nvSpPr>
            <p:cNvPr id="4" name="Rounded Rectangle 3"/>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sp>
          <p:nvSpPr>
            <p:cNvPr id="5" name="Rounded Rectangle 4"/>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grpSp>
          <p:nvGrpSpPr>
            <p:cNvPr id="6" name="Group 7177"/>
            <p:cNvGrpSpPr/>
            <p:nvPr/>
          </p:nvGrpSpPr>
          <p:grpSpPr bwMode="auto">
            <a:xfrm>
              <a:off x="2892533" y="1433286"/>
              <a:ext cx="3717799" cy="1092200"/>
              <a:chOff x="3371850" y="1509486"/>
              <a:chExt cx="2480086" cy="730346"/>
            </a:xfrm>
          </p:grpSpPr>
          <p:sp>
            <p:nvSpPr>
              <p:cNvPr id="10" name="Oval 9"/>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sp>
            <p:nvSpPr>
              <p:cNvPr id="11" name="Oval 10"/>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sp>
            <p:nvSpPr>
              <p:cNvPr id="12" name="Oval 11"/>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cxnSp>
            <p:nvCxnSpPr>
              <p:cNvPr id="13" name="Straight Connector 12"/>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ln>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ln>
              <a:extLst>
                <a:ext uri="{909E8E84-426E-40DD-AFC4-6F175D3DCCD1}">
                  <a14:hiddenFill xmlns:a14="http://schemas.microsoft.com/office/drawing/2010/main">
                    <a:noFill/>
                  </a14:hiddenFill>
                </a:ext>
              </a:extLst>
            </p:spPr>
          </p:cxnSp>
          <p:sp>
            <p:nvSpPr>
              <p:cNvPr id="15" name="Oval 14"/>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a:solidFill>
                    <a:srgbClr val="000000">
                      <a:lumMod val="75000"/>
                      <a:lumOff val="25000"/>
                    </a:srgbClr>
                  </a:solidFill>
                  <a:cs typeface="Arial" panose="020B0604020202020204" pitchFamily="34" charset="0"/>
                </a:endParaRPr>
              </a:p>
            </p:txBody>
          </p:sp>
        </p:grpSp>
        <p:grpSp>
          <p:nvGrpSpPr>
            <p:cNvPr id="7" name="Group 6"/>
            <p:cNvGrpSpPr/>
            <p:nvPr/>
          </p:nvGrpSpPr>
          <p:grpSpPr bwMode="auto">
            <a:xfrm>
              <a:off x="1423458" y="2642113"/>
              <a:ext cx="6485683" cy="3064341"/>
              <a:chOff x="905025" y="918386"/>
              <a:chExt cx="7451425" cy="3519640"/>
            </a:xfrm>
          </p:grpSpPr>
          <p:pic>
            <p:nvPicPr>
              <p:cNvPr id="8" name="Picture 345" descr="shadow_1_m"/>
              <p:cNvPicPr>
                <a:picLocks noChangeAspect="1" noChangeArrowheads="1"/>
              </p:cNvPicPr>
              <p:nvPr/>
            </p:nvPicPr>
            <p:blipFill>
              <a:blip r:embed="rId2">
                <a:extLst>
                  <a:ext uri="{28A0092B-C50C-407E-A947-70E740481C1C}">
                    <a14:useLocalDpi xmlns:a14="http://schemas.microsoft.com/office/drawing/2010/main"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a:solidFill>
                    <a:srgbClr val="000000">
                      <a:lumMod val="75000"/>
                      <a:lumOff val="25000"/>
                    </a:srgbClr>
                  </a:solidFill>
                  <a:cs typeface="Arial" panose="020B0604020202020204" pitchFamily="34" charset="0"/>
                </a:endParaRPr>
              </a:p>
            </p:txBody>
          </p:sp>
        </p:grpSp>
      </p:grpSp>
      <p:sp>
        <p:nvSpPr>
          <p:cNvPr id="16" name="Rectangle 15"/>
          <p:cNvSpPr/>
          <p:nvPr/>
        </p:nvSpPr>
        <p:spPr>
          <a:xfrm>
            <a:off x="1696745" y="1495137"/>
            <a:ext cx="5483391" cy="830997"/>
          </a:xfrm>
          <a:prstGeom prst="rect">
            <a:avLst/>
          </a:prstGeom>
        </p:spPr>
        <p:txBody>
          <a:bodyPr wrap="square">
            <a:spAutoFit/>
          </a:bodyPr>
          <a:lstStyle/>
          <a:p>
            <a:pPr algn="ctr"/>
            <a:r>
              <a:rPr lang="nl-NL"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Vì sao các nhà nghiên cứu lịch sử</a:t>
            </a:r>
          </a:p>
          <a:p>
            <a:pPr algn="ctr"/>
            <a:r>
              <a:rPr lang="nl-NL"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được ví như những thám tử? </a:t>
            </a:r>
            <a:endParaRPr lang="en-US" sz="2200" i="1" dirty="0">
              <a:solidFill>
                <a:srgbClr val="0070C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575792" y="2252187"/>
            <a:ext cx="5879971" cy="2246769"/>
          </a:xfrm>
          <a:prstGeom prst="rect">
            <a:avLst/>
          </a:prstGeom>
        </p:spPr>
        <p:txBody>
          <a:bodyPr wrap="square">
            <a:spAutoFit/>
          </a:bodyPr>
          <a:lstStyle/>
          <a:p>
            <a:pPr algn="just">
              <a:lnSpc>
                <a:spcPts val="2800"/>
              </a:lnSpc>
              <a:spcBef>
                <a:spcPts val="800"/>
              </a:spcBef>
              <a:spcAft>
                <a:spcPts val="800"/>
              </a:spcAft>
            </a:pPr>
            <a:r>
              <a:rPr lang="nl-NL"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Muốn biết và dựng lại lịch sử trong quá khứ, các nhà nghiên cứu phải đi tìm tòi các bằng chứng, tức là các tư liệu lịch sử, sau đó khai thác, phân tích, phê phán,... về các tư liệu đó, và trình bày lại lịch sử theo cách của mình. </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circle(in)">
                                      <p:cBhvr>
                                        <p:cTn id="19" dur="2000"/>
                                        <p:tgtEl>
                                          <p:spTgt spid="16">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circle(in)">
                                      <p:cBhvr>
                                        <p:cTn id="22" dur="20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B78D3-B6E8-4700-A79E-8A96B08F10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t>9</a:t>
            </a:fld>
            <a:endParaRPr lang="en-GB"/>
          </a:p>
        </p:txBody>
      </p:sp>
      <p:sp>
        <p:nvSpPr>
          <p:cNvPr id="3" name="Rectangle 2">
            <a:extLst>
              <a:ext uri="{FF2B5EF4-FFF2-40B4-BE49-F238E27FC236}">
                <a16:creationId xmlns:a16="http://schemas.microsoft.com/office/drawing/2014/main" id="{8ED0DD0F-4DAA-4133-B383-DB691B27FB04}"/>
              </a:ext>
            </a:extLst>
          </p:cNvPr>
          <p:cNvSpPr/>
          <p:nvPr/>
        </p:nvSpPr>
        <p:spPr>
          <a:xfrm>
            <a:off x="0" y="134143"/>
            <a:ext cx="9339209" cy="514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p:txBody>
      </p:sp>
      <p:sp>
        <p:nvSpPr>
          <p:cNvPr id="4" name="Rectangle 3">
            <a:extLst>
              <a:ext uri="{FF2B5EF4-FFF2-40B4-BE49-F238E27FC236}">
                <a16:creationId xmlns:a16="http://schemas.microsoft.com/office/drawing/2014/main" id="{6C9E0B8F-236D-43D5-9FF5-02A312FF6E2B}"/>
              </a:ext>
            </a:extLst>
          </p:cNvPr>
          <p:cNvSpPr/>
          <p:nvPr/>
        </p:nvSpPr>
        <p:spPr>
          <a:xfrm>
            <a:off x="0" y="1"/>
            <a:ext cx="9339209" cy="75001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III. KHÁM PHÁ QUÁ KHỨ TỪ CÁC NGUỒN SỬ LIỆU</a:t>
            </a:r>
          </a:p>
        </p:txBody>
      </p:sp>
      <p:sp>
        <p:nvSpPr>
          <p:cNvPr id="5" name="Rectangle 4">
            <a:extLst>
              <a:ext uri="{FF2B5EF4-FFF2-40B4-BE49-F238E27FC236}">
                <a16:creationId xmlns:a16="http://schemas.microsoft.com/office/drawing/2014/main" id="{25244C9F-1A52-4804-A42D-13F0C365075B}"/>
              </a:ext>
            </a:extLst>
          </p:cNvPr>
          <p:cNvSpPr/>
          <p:nvPr/>
        </p:nvSpPr>
        <p:spPr>
          <a:xfrm>
            <a:off x="-1" y="752000"/>
            <a:ext cx="9339209" cy="88544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5AADAD-5603-4941-A473-C05D78A2BC03}"/>
              </a:ext>
            </a:extLst>
          </p:cNvPr>
          <p:cNvSpPr/>
          <p:nvPr/>
        </p:nvSpPr>
        <p:spPr>
          <a:xfrm>
            <a:off x="-102100" y="617521"/>
            <a:ext cx="2219478"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b="1" dirty="0">
                <a:solidFill>
                  <a:srgbClr val="FF0000"/>
                </a:solidFill>
              </a:rPr>
              <a:t>1. T</a:t>
            </a:r>
            <a:r>
              <a:rPr lang="vi-VN" sz="2000" b="1" dirty="0">
                <a:solidFill>
                  <a:srgbClr val="FF0000"/>
                </a:solidFill>
              </a:rPr>
              <a:t>ư</a:t>
            </a:r>
            <a:r>
              <a:rPr lang="en-US" sz="2000" b="1" dirty="0">
                <a:solidFill>
                  <a:srgbClr val="FF0000"/>
                </a:solidFill>
              </a:rPr>
              <a:t> </a:t>
            </a:r>
            <a:r>
              <a:rPr lang="en-US" sz="2000" b="1" dirty="0" err="1">
                <a:solidFill>
                  <a:srgbClr val="FF0000"/>
                </a:solidFill>
              </a:rPr>
              <a:t>liệu</a:t>
            </a:r>
            <a:r>
              <a:rPr lang="en-US" sz="2000" b="1" dirty="0">
                <a:solidFill>
                  <a:srgbClr val="FF0000"/>
                </a:solidFill>
              </a:rPr>
              <a:t> </a:t>
            </a:r>
            <a:r>
              <a:rPr lang="en-US" sz="2000" b="1" dirty="0" err="1">
                <a:solidFill>
                  <a:srgbClr val="FF0000"/>
                </a:solidFill>
              </a:rPr>
              <a:t>gốc</a:t>
            </a:r>
            <a:r>
              <a:rPr lang="en-US" sz="2000" b="1" dirty="0">
                <a:solidFill>
                  <a:srgbClr val="FF0000"/>
                </a:solidFill>
              </a:rPr>
              <a:t>:</a:t>
            </a:r>
            <a:endParaRPr lang="en-US" sz="2000" dirty="0"/>
          </a:p>
        </p:txBody>
      </p:sp>
      <p:sp>
        <p:nvSpPr>
          <p:cNvPr id="8" name="Rectangle 7">
            <a:extLst>
              <a:ext uri="{FF2B5EF4-FFF2-40B4-BE49-F238E27FC236}">
                <a16:creationId xmlns:a16="http://schemas.microsoft.com/office/drawing/2014/main" id="{A2B1AA87-9872-4EA7-9C38-3F40D9A9651F}"/>
              </a:ext>
            </a:extLst>
          </p:cNvPr>
          <p:cNvSpPr/>
          <p:nvPr/>
        </p:nvSpPr>
        <p:spPr>
          <a:xfrm>
            <a:off x="0" y="1091312"/>
            <a:ext cx="3267182" cy="6786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2.T</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61EB3A53-2B34-46AA-8B55-D807424830E1}"/>
              </a:ext>
            </a:extLst>
          </p:cNvPr>
          <p:cNvSpPr/>
          <p:nvPr/>
        </p:nvSpPr>
        <p:spPr>
          <a:xfrm>
            <a:off x="0" y="1801042"/>
            <a:ext cx="5800222" cy="14211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vi-VN" sz="2400" b="1" dirty="0">
                <a:solidFill>
                  <a:schemeClr val="tx1"/>
                </a:solidFill>
                <a:latin typeface="+mj-lt"/>
                <a:cs typeface="Times New Roman" panose="02020603050405020304" pitchFamily="18" charset="0"/>
              </a:rPr>
              <a:t>Tư liệu truyền miệng là những câu chuyện dân gian, truyền thuyết được kể truyền miệng từ đời này qua đời khác gọi là tư liệu truyền miệng. </a:t>
            </a:r>
            <a:endParaRPr lang="en-US" sz="2400" b="1" dirty="0">
              <a:solidFill>
                <a:schemeClr val="tx1"/>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A217F0CC-68A3-470B-940F-789710478A30}"/>
              </a:ext>
            </a:extLst>
          </p:cNvPr>
          <p:cNvSpPr/>
          <p:nvPr/>
        </p:nvSpPr>
        <p:spPr>
          <a:xfrm>
            <a:off x="0" y="3385841"/>
            <a:ext cx="3929864" cy="118621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just"/>
            <a:r>
              <a:rPr lang="fr-FR" sz="2400" dirty="0" err="1">
                <a:solidFill>
                  <a:schemeClr val="tx1"/>
                </a:solidFill>
                <a:latin typeface="Times New Roman" panose="02020603050405020304" pitchFamily="18" charset="0"/>
                <a:cs typeface="Times New Roman" panose="02020603050405020304" pitchFamily="18" charset="0"/>
              </a:rPr>
              <a:t>Gồm</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nhiều</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thể</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loại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như</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truyền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thuyết</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thần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thoại</a:t>
            </a:r>
            <a:r>
              <a:rPr lang="fr-FR" sz="2400" dirty="0">
                <a:solidFill>
                  <a:schemeClr val="tx1"/>
                </a:solidFill>
                <a:latin typeface="Times New Roman" panose="02020603050405020304" pitchFamily="18" charset="0"/>
                <a:cs typeface="Times New Roman" panose="02020603050405020304" pitchFamily="18" charset="0"/>
              </a:rPr>
              <a:t>, ca dao, </a:t>
            </a:r>
            <a:r>
              <a:rPr lang="fr-FR" sz="2400" dirty="0" err="1">
                <a:solidFill>
                  <a:schemeClr val="tx1"/>
                </a:solidFill>
                <a:latin typeface="Times New Roman" panose="02020603050405020304" pitchFamily="18" charset="0"/>
                <a:cs typeface="Times New Roman" panose="02020603050405020304" pitchFamily="18" charset="0"/>
              </a:rPr>
              <a:t>dân</a:t>
            </a:r>
            <a:r>
              <a:rPr lang="fr-FR" sz="2400" dirty="0">
                <a:solidFill>
                  <a:schemeClr val="tx1"/>
                </a:solidFill>
                <a:latin typeface="Times New Roman" panose="02020603050405020304" pitchFamily="18" charset="0"/>
                <a:cs typeface="Times New Roman" panose="02020603050405020304" pitchFamily="18" charset="0"/>
              </a:rPr>
              <a:t> ca,...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6" name="Callout: Left Arrow 15">
            <a:extLst>
              <a:ext uri="{FF2B5EF4-FFF2-40B4-BE49-F238E27FC236}">
                <a16:creationId xmlns:a16="http://schemas.microsoft.com/office/drawing/2014/main" id="{5595E88C-D427-4E25-ACB2-2D79EF81931F}"/>
              </a:ext>
            </a:extLst>
          </p:cNvPr>
          <p:cNvSpPr/>
          <p:nvPr/>
        </p:nvSpPr>
        <p:spPr>
          <a:xfrm>
            <a:off x="6072026" y="1972918"/>
            <a:ext cx="3143892" cy="732925"/>
          </a:xfrm>
          <a:prstGeom prst="leftArrowCallout">
            <a:avLst>
              <a:gd name="adj1" fmla="val 44625"/>
              <a:gd name="adj2" fmla="val 26402"/>
              <a:gd name="adj3" fmla="val 25000"/>
              <a:gd name="adj4" fmla="val 74781"/>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400" dirty="0">
                <a:solidFill>
                  <a:srgbClr val="FF0000"/>
                </a:solidFill>
                <a:latin typeface="+mj-lt"/>
                <a:cs typeface="Times New Roman" panose="02020603050405020304" pitchFamily="18" charset="0"/>
              </a:rPr>
              <a:t>Tư liệu truyền miệng là gì ?</a:t>
            </a:r>
            <a:endParaRPr lang="en-US" sz="2400" dirty="0">
              <a:solidFill>
                <a:srgbClr val="FF0000"/>
              </a:solidFill>
              <a:latin typeface="+mj-lt"/>
              <a:cs typeface="Times New Roman" panose="02020603050405020304" pitchFamily="18" charset="0"/>
            </a:endParaRPr>
          </a:p>
        </p:txBody>
      </p:sp>
      <p:sp>
        <p:nvSpPr>
          <p:cNvPr id="17" name="Thought Bubble: Cloud 16">
            <a:extLst>
              <a:ext uri="{FF2B5EF4-FFF2-40B4-BE49-F238E27FC236}">
                <a16:creationId xmlns:a16="http://schemas.microsoft.com/office/drawing/2014/main" id="{99EE5526-1087-4FBF-8920-8FDCD9723AD2}"/>
              </a:ext>
            </a:extLst>
          </p:cNvPr>
          <p:cNvSpPr/>
          <p:nvPr/>
        </p:nvSpPr>
        <p:spPr>
          <a:xfrm>
            <a:off x="4425823" y="3023726"/>
            <a:ext cx="3143892" cy="1114240"/>
          </a:xfrm>
          <a:prstGeom prst="cloudCallout">
            <a:avLst>
              <a:gd name="adj1" fmla="val -59395"/>
              <a:gd name="adj2" fmla="val 5235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Gồm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t>
            </a:r>
            <a:r>
              <a:rPr lang="vi-VN" sz="2400" b="1" dirty="0">
                <a:solidFill>
                  <a:srgbClr val="FF0000"/>
                </a:solidFill>
                <a:latin typeface="Times New Roman" panose="02020603050405020304" pitchFamily="18" charset="0"/>
                <a:cs typeface="Times New Roman" panose="02020603050405020304" pitchFamily="18" charset="0"/>
              </a:rPr>
              <a:t>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vi-VN" sz="2400" b="1" dirty="0">
                <a:solidFill>
                  <a:srgbClr val="FF0000"/>
                </a:solidFill>
                <a:latin typeface="Times New Roman" panose="02020603050405020304" pitchFamily="18" charset="0"/>
                <a:cs typeface="Times New Roman" panose="02020603050405020304" pitchFamily="18" charset="0"/>
              </a:rPr>
              <a:t> nào?</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7681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1" grpId="0"/>
      <p:bldP spid="13" grpId="0" animBg="1"/>
      <p:bldP spid="16" grpId="0" animBg="1"/>
      <p:bldP spid="17" grpId="0" animBg="1"/>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1543</Words>
  <Application>Microsoft Office PowerPoint</Application>
  <PresentationFormat>On-screen Show (16:9)</PresentationFormat>
  <Paragraphs>158</Paragraphs>
  <Slides>25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Wingdings</vt:lpstr>
      <vt:lpstr>Roboto Slab</vt:lpstr>
      <vt:lpstr>Times New Roman</vt:lpstr>
      <vt:lpstr>Comic Sans MS</vt:lpstr>
      <vt:lpstr>Calibri</vt:lpstr>
      <vt:lpstr>Nixie One</vt:lpstr>
      <vt:lpstr>Warwick template</vt:lpstr>
      <vt:lpstr>PowerPoint Presentation</vt:lpstr>
      <vt:lpstr>Nguồn sử liệu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Trả lởi  câu hỏi trắc nghiệm</vt:lpstr>
      <vt:lpstr>PowerPoint Presentation</vt:lpstr>
      <vt:lpstr>PowerPoint Presentation</vt:lpstr>
      <vt:lpstr>Luyện tập nâng cao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ADMIN</cp:lastModifiedBy>
  <cp:revision>211</cp:revision>
  <dcterms:created xsi:type="dcterms:W3CDTF">2021-09-13T13:56:00Z</dcterms:created>
  <dcterms:modified xsi:type="dcterms:W3CDTF">2023-09-12T19:30:58Z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192A127EC93D4047AC76BC958B26F4D9</vt:lpwstr>
  </property>
  <property fmtid="{D5CDD505-2E9C-101B-9397-08002B2CF9AE}" pid="3" name="KSOProductBuildVer">
    <vt:lpwstr>1033-11.2.0.10323</vt:lpwstr>
  </property>
</Properties>
</file>