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0"/>
  </p:notesMasterIdLst>
  <p:sldIdLst>
    <p:sldId id="260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4" r:id="rId10"/>
    <p:sldId id="281" r:id="rId11"/>
    <p:sldId id="286" r:id="rId12"/>
    <p:sldId id="285" r:id="rId13"/>
    <p:sldId id="288" r:id="rId14"/>
    <p:sldId id="283" r:id="rId15"/>
    <p:sldId id="289" r:id="rId16"/>
    <p:sldId id="287" r:id="rId17"/>
    <p:sldId id="266" r:id="rId18"/>
    <p:sldId id="257" r:id="rId19"/>
    <p:sldId id="292" r:id="rId20"/>
    <p:sldId id="295" r:id="rId21"/>
    <p:sldId id="296" r:id="rId22"/>
    <p:sldId id="297" r:id="rId23"/>
    <p:sldId id="298" r:id="rId24"/>
    <p:sldId id="299" r:id="rId25"/>
    <p:sldId id="301" r:id="rId26"/>
    <p:sldId id="300" r:id="rId27"/>
    <p:sldId id="302" r:id="rId28"/>
    <p:sldId id="303" r:id="rId29"/>
    <p:sldId id="305" r:id="rId30"/>
    <p:sldId id="304" r:id="rId31"/>
    <p:sldId id="306" r:id="rId32"/>
    <p:sldId id="307" r:id="rId33"/>
    <p:sldId id="311" r:id="rId34"/>
    <p:sldId id="308" r:id="rId35"/>
    <p:sldId id="262" r:id="rId36"/>
    <p:sldId id="256" r:id="rId37"/>
    <p:sldId id="312" r:id="rId38"/>
    <p:sldId id="265" r:id="rId39"/>
  </p:sldIdLst>
  <p:sldSz cx="18288000" cy="10287000"/>
  <p:notesSz cx="6858000" cy="9144000"/>
  <p:embeddedFontLst>
    <p:embeddedFont>
      <p:font typeface="#9Slide03 Arima Madurai Bold" panose="00000800000000000000" pitchFamily="2" charset="0"/>
      <p:bold r:id="rId41"/>
    </p:embeddedFont>
    <p:embeddedFont>
      <p:font typeface="#9Slide03 BoosterNextFYBlack" panose="02000A03000000020004" pitchFamily="2" charset="0"/>
      <p:regular r:id="rId42"/>
    </p:embeddedFont>
    <p:embeddedFont>
      <p:font typeface="#9Slide06 SVNJonitha Script" panose="02000000000000000000" pitchFamily="2" charset="0"/>
      <p:regular r:id="rId43"/>
    </p:embeddedFont>
    <p:embeddedFont>
      <p:font typeface="#9Slide07 SVNZero" panose="02040603050506020204" pitchFamily="18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51" d="100"/>
          <a:sy n="51" d="100"/>
        </p:scale>
        <p:origin x="898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DB582-2969-4E02-BB66-49C082F9A4C0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46794-F9C2-46B7-ADC3-6B582CA9A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46794-F9C2-46B7-ADC3-6B582CA9A5B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1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11" Type="http://schemas.openxmlformats.org/officeDocument/2006/relationships/hyperlink" Target="B8.1.%20PHT%20-%20Qu&#7847;n%20th&#7875;%20di%20t&#237;ch%20C&#7889;%20&#273;&#244;%20Hu&#7871;%20-%20Nh&#243;m%203H1K.pdf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hyperlink" Target="B8.1.%20PHT%20-%20Qu&#7847;n%20th&#7875;%20di%20t&#237;ch%20C&#7889;%20&#273;&#244;%20Hu&#7871;%20-%20Nh&#243;m%203H1K.pdf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7096" y="1952037"/>
            <a:ext cx="29176523" cy="17980032"/>
          </a:xfrm>
          <a:custGeom>
            <a:avLst/>
            <a:gdLst/>
            <a:ahLst/>
            <a:cxnLst/>
            <a:rect l="l" t="t" r="r" b="b"/>
            <a:pathLst>
              <a:path w="29176523" h="17980032">
                <a:moveTo>
                  <a:pt x="0" y="0"/>
                </a:moveTo>
                <a:lnTo>
                  <a:pt x="29176523" y="0"/>
                </a:lnTo>
                <a:lnTo>
                  <a:pt x="29176523" y="17980033"/>
                </a:lnTo>
                <a:lnTo>
                  <a:pt x="0" y="17980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729164" y="-6112097"/>
            <a:ext cx="21746327" cy="9849274"/>
          </a:xfrm>
          <a:custGeom>
            <a:avLst/>
            <a:gdLst/>
            <a:ahLst/>
            <a:cxnLst/>
            <a:rect l="l" t="t" r="r" b="b"/>
            <a:pathLst>
              <a:path w="21746327" h="9849274">
                <a:moveTo>
                  <a:pt x="0" y="0"/>
                </a:moveTo>
                <a:lnTo>
                  <a:pt x="21746328" y="0"/>
                </a:lnTo>
                <a:lnTo>
                  <a:pt x="21746328" y="9849274"/>
                </a:lnTo>
                <a:lnTo>
                  <a:pt x="0" y="98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walkway leading to a building&#10;&#10;Description automatically generated">
            <a:extLst>
              <a:ext uri="{FF2B5EF4-FFF2-40B4-BE49-F238E27FC236}">
                <a16:creationId xmlns:a16="http://schemas.microsoft.com/office/drawing/2014/main" id="{6771193E-2083-99CC-6F87-DB3DEE69A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951992"/>
            <a:ext cx="14097000" cy="838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5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7096" y="1952037"/>
            <a:ext cx="29176523" cy="17980032"/>
          </a:xfrm>
          <a:custGeom>
            <a:avLst/>
            <a:gdLst/>
            <a:ahLst/>
            <a:cxnLst/>
            <a:rect l="l" t="t" r="r" b="b"/>
            <a:pathLst>
              <a:path w="29176523" h="17980032">
                <a:moveTo>
                  <a:pt x="0" y="0"/>
                </a:moveTo>
                <a:lnTo>
                  <a:pt x="29176523" y="0"/>
                </a:lnTo>
                <a:lnTo>
                  <a:pt x="29176523" y="17980033"/>
                </a:lnTo>
                <a:lnTo>
                  <a:pt x="0" y="17980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729164" y="-6112097"/>
            <a:ext cx="21746327" cy="9849274"/>
          </a:xfrm>
          <a:custGeom>
            <a:avLst/>
            <a:gdLst/>
            <a:ahLst/>
            <a:cxnLst/>
            <a:rect l="l" t="t" r="r" b="b"/>
            <a:pathLst>
              <a:path w="21746327" h="9849274">
                <a:moveTo>
                  <a:pt x="0" y="0"/>
                </a:moveTo>
                <a:lnTo>
                  <a:pt x="21746328" y="0"/>
                </a:lnTo>
                <a:lnTo>
                  <a:pt x="21746328" y="9849274"/>
                </a:lnTo>
                <a:lnTo>
                  <a:pt x="0" y="98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92024" y="4191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ddddd</a:t>
            </a:r>
          </a:p>
        </p:txBody>
      </p:sp>
      <p:sp>
        <p:nvSpPr>
          <p:cNvPr id="3" name="Subtitle 2"/>
          <p:cNvSpPr>
            <a:spLocks noGrp="1"/>
          </p:cNvSpPr>
          <p:nvPr/>
        </p:nvSpPr>
        <p:spPr>
          <a:xfrm>
            <a:off x="593777" y="8405407"/>
            <a:ext cx="8688705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</a:t>
            </a:r>
            <a:r>
              <a:rPr kumimoji="0" lang="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Miếu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Quốc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Tử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Giám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+mn-ea"/>
              <a:cs typeface="#9Slide03 Arima Madurai Bold" panose="00000800000000000000" charset="0"/>
            </a:endParaRPr>
          </a:p>
        </p:txBody>
      </p:sp>
      <p:sp>
        <p:nvSpPr>
          <p:cNvPr id="5" name="Subtitle 2"/>
          <p:cNvSpPr>
            <a:spLocks noGrp="1"/>
          </p:cNvSpPr>
          <p:nvPr/>
        </p:nvSpPr>
        <p:spPr>
          <a:xfrm>
            <a:off x="9282482" y="2515671"/>
            <a:ext cx="8307070" cy="472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biểu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t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ợng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sự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hiếu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học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nền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v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ă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hóa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giáo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dục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Việt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Nam. 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Đư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ợc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xây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dựng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vào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ă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 1070 d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ới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triều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ại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L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ý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ây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nơi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thờ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Khổng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Tử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các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học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trò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ông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ồng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thời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trung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tâm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giáo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dục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ầu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tiên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Việt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Nam.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Quốc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Tử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Giám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đư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ợc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xem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tr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ờng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ại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học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ầu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tiên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Việt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Nam, 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ã 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ào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tạo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nhiều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danh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nhân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Nguyễn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Trãi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Chu V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ă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 An,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nhiều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vị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trạng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nguyên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khác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Với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kiến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trúc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cổ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kính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hàng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loạt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các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bia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tiến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s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ĩ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ghi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danh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những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ng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ời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ỗ 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ạt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qua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các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khoa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thi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V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ă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Miếu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không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chỉ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một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iểm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tham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quan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du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lịch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nổi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tiếng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mà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còn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nơi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thể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hiện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r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õ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ràng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tinh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thần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tôn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trọng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tri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thức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v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ă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hóa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ng</a:t>
            </a:r>
            <a:r>
              <a:rPr kumimoji="0" lang="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ời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Việt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qua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các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thời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kỳ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</a:t>
            </a:r>
          </a:p>
        </p:txBody>
      </p:sp>
      <p:pic>
        <p:nvPicPr>
          <p:cNvPr id="6" name="Picture 5" descr="A water body with a building and trees&#10;&#10;Description automatically generated">
            <a:extLst>
              <a:ext uri="{FF2B5EF4-FFF2-40B4-BE49-F238E27FC236}">
                <a16:creationId xmlns:a16="http://schemas.microsoft.com/office/drawing/2014/main" id="{D3C1C297-9BB1-BF75-D63E-9DE7A4FBA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1" r="21151" b="17102"/>
          <a:stretch/>
        </p:blipFill>
        <p:spPr>
          <a:xfrm>
            <a:off x="1447800" y="811343"/>
            <a:ext cx="7320449" cy="729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3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7096" y="1952037"/>
            <a:ext cx="29176523" cy="17980032"/>
          </a:xfrm>
          <a:custGeom>
            <a:avLst/>
            <a:gdLst/>
            <a:ahLst/>
            <a:cxnLst/>
            <a:rect l="l" t="t" r="r" b="b"/>
            <a:pathLst>
              <a:path w="29176523" h="17980032">
                <a:moveTo>
                  <a:pt x="0" y="0"/>
                </a:moveTo>
                <a:lnTo>
                  <a:pt x="29176523" y="0"/>
                </a:lnTo>
                <a:lnTo>
                  <a:pt x="29176523" y="17980033"/>
                </a:lnTo>
                <a:lnTo>
                  <a:pt x="0" y="17980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729164" y="-6112097"/>
            <a:ext cx="21746327" cy="9849274"/>
          </a:xfrm>
          <a:custGeom>
            <a:avLst/>
            <a:gdLst/>
            <a:ahLst/>
            <a:cxnLst/>
            <a:rect l="l" t="t" r="r" b="b"/>
            <a:pathLst>
              <a:path w="21746327" h="9849274">
                <a:moveTo>
                  <a:pt x="0" y="0"/>
                </a:moveTo>
                <a:lnTo>
                  <a:pt x="21746328" y="0"/>
                </a:lnTo>
                <a:lnTo>
                  <a:pt x="21746328" y="9849274"/>
                </a:lnTo>
                <a:lnTo>
                  <a:pt x="0" y="98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353541" y="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ddddd</a:t>
            </a:r>
          </a:p>
        </p:txBody>
      </p:sp>
      <p:sp>
        <p:nvSpPr>
          <p:cNvPr id="3" name="Subtitle 2"/>
          <p:cNvSpPr>
            <a:spLocks noGrp="1"/>
          </p:cNvSpPr>
          <p:nvPr/>
        </p:nvSpPr>
        <p:spPr>
          <a:xfrm>
            <a:off x="465302" y="8005102"/>
            <a:ext cx="8688705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ô Hoa L</a:t>
            </a:r>
            <a:r>
              <a:rPr kumimoji="0" lang="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(Ninh Bình)</a:t>
            </a:r>
          </a:p>
        </p:txBody>
      </p:sp>
      <p:sp>
        <p:nvSpPr>
          <p:cNvPr id="5" name="Subtitle 2"/>
          <p:cNvSpPr>
            <a:spLocks noGrp="1"/>
          </p:cNvSpPr>
          <p:nvPr/>
        </p:nvSpPr>
        <p:spPr>
          <a:xfrm>
            <a:off x="8991600" y="4450298"/>
            <a:ext cx="8012430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kinh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ô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ầu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tiên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ớc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phong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kiến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trung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ơng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tập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quyền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Việt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Nam d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ới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triều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ại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inh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Tiền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Lê.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ây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nơi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inh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Bộ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L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ĩ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lên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ngôi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vua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lập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nên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triều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ại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inh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vào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ă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 968,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mở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ra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kỷ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nguyên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ộc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lập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cho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ất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ớc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sau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hơn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1.000 n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ă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bị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Bắc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thuộc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di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tích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cố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ô Hoa L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hiện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nay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còn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l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u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giữ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nhiều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công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trình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kiến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trúc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cổ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ền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vua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inh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ền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vua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Lê,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các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di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tích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khác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 Hoa L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không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chỉ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mang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giá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trị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lịch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sử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về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chính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trị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còn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nơi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l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u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giữ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những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dấu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ấn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v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ă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hóa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tôn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giáo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quan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trọng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qua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các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thời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kỳ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</a:t>
            </a:r>
          </a:p>
        </p:txBody>
      </p:sp>
      <p:pic>
        <p:nvPicPr>
          <p:cNvPr id="8" name="Picture 7" descr="A bridge over a river with a pagoda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2028" y="2126666"/>
            <a:ext cx="7315251" cy="5036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178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build="p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7096" y="1952037"/>
            <a:ext cx="29176523" cy="17980032"/>
          </a:xfrm>
          <a:custGeom>
            <a:avLst/>
            <a:gdLst/>
            <a:ahLst/>
            <a:cxnLst/>
            <a:rect l="l" t="t" r="r" b="b"/>
            <a:pathLst>
              <a:path w="29176523" h="17980032">
                <a:moveTo>
                  <a:pt x="0" y="0"/>
                </a:moveTo>
                <a:lnTo>
                  <a:pt x="29176523" y="0"/>
                </a:lnTo>
                <a:lnTo>
                  <a:pt x="29176523" y="17980033"/>
                </a:lnTo>
                <a:lnTo>
                  <a:pt x="0" y="17980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729164" y="-6112097"/>
            <a:ext cx="21746327" cy="9849274"/>
          </a:xfrm>
          <a:custGeom>
            <a:avLst/>
            <a:gdLst/>
            <a:ahLst/>
            <a:cxnLst/>
            <a:rect l="l" t="t" r="r" b="b"/>
            <a:pathLst>
              <a:path w="21746327" h="9849274">
                <a:moveTo>
                  <a:pt x="0" y="0"/>
                </a:moveTo>
                <a:lnTo>
                  <a:pt x="21746328" y="0"/>
                </a:lnTo>
                <a:lnTo>
                  <a:pt x="21746328" y="9849274"/>
                </a:lnTo>
                <a:lnTo>
                  <a:pt x="0" y="98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369570" y="23114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ddddd</a:t>
            </a:r>
          </a:p>
        </p:txBody>
      </p:sp>
      <p:sp>
        <p:nvSpPr>
          <p:cNvPr id="3" name="Subtitle 2"/>
          <p:cNvSpPr>
            <a:spLocks noGrp="1"/>
          </p:cNvSpPr>
          <p:nvPr/>
        </p:nvSpPr>
        <p:spPr>
          <a:xfrm>
            <a:off x="546229" y="8050008"/>
            <a:ext cx="8688705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Quần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di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tích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ô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Huế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</a:t>
            </a:r>
          </a:p>
        </p:txBody>
      </p:sp>
      <p:sp>
        <p:nvSpPr>
          <p:cNvPr id="5" name="Subtitle 2"/>
          <p:cNvSpPr>
            <a:spLocks noGrp="1"/>
          </p:cNvSpPr>
          <p:nvPr/>
        </p:nvSpPr>
        <p:spPr>
          <a:xfrm>
            <a:off x="9350253" y="4610476"/>
            <a:ext cx="8012430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Kinh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ô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triều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ại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Tây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Sơn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rồi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ến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Kinh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ô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quốc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thống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nhất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d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ới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13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triều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vua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Nguyễn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Cố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ô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Huế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ngày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nay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vẫn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còn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l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u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giữ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trong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lòng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những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di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sản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v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ă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hóa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vật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thể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phi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vật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thể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chứa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ựng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nhiều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giá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trị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biểu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tr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cho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trí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tuệ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tâm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hồn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dân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tộc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Việt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Nam.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nơi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hội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tụ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nền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v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ă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hóa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ậm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à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bản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sắc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với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những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thành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quách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cung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iện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son,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những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ền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ài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miếu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v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ũ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lộng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lẫy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những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l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ă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tẩm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uy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nghiêm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những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danh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lam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cổ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tự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trầm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t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u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tịch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những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thắng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tích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thiên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nhiên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</a:t>
            </a:r>
          </a:p>
        </p:txBody>
      </p:sp>
      <p:pic>
        <p:nvPicPr>
          <p:cNvPr id="8" name="Picture 7" descr="A walkway leading to a building&#10;&#10;Description automatically generated">
            <a:extLst>
              <a:ext uri="{FF2B5EF4-FFF2-40B4-BE49-F238E27FC236}">
                <a16:creationId xmlns:a16="http://schemas.microsoft.com/office/drawing/2014/main" id="{5377C21A-7777-03FF-4E4C-F9257F961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3" r="10400"/>
          <a:stretch/>
        </p:blipFill>
        <p:spPr>
          <a:xfrm>
            <a:off x="1219199" y="1709504"/>
            <a:ext cx="7342766" cy="610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3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build="p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7096" y="1952037"/>
            <a:ext cx="29176523" cy="17980032"/>
          </a:xfrm>
          <a:custGeom>
            <a:avLst/>
            <a:gdLst/>
            <a:ahLst/>
            <a:cxnLst/>
            <a:rect l="l" t="t" r="r" b="b"/>
            <a:pathLst>
              <a:path w="29176523" h="17980032">
                <a:moveTo>
                  <a:pt x="0" y="0"/>
                </a:moveTo>
                <a:lnTo>
                  <a:pt x="29176523" y="0"/>
                </a:lnTo>
                <a:lnTo>
                  <a:pt x="29176523" y="17980033"/>
                </a:lnTo>
                <a:lnTo>
                  <a:pt x="0" y="17980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729164" y="-6112097"/>
            <a:ext cx="21746327" cy="9849274"/>
          </a:xfrm>
          <a:custGeom>
            <a:avLst/>
            <a:gdLst/>
            <a:ahLst/>
            <a:cxnLst/>
            <a:rect l="l" t="t" r="r" b="b"/>
            <a:pathLst>
              <a:path w="21746327" h="9849274">
                <a:moveTo>
                  <a:pt x="0" y="0"/>
                </a:moveTo>
                <a:lnTo>
                  <a:pt x="21746328" y="0"/>
                </a:lnTo>
                <a:lnTo>
                  <a:pt x="21746328" y="9849274"/>
                </a:lnTo>
                <a:lnTo>
                  <a:pt x="0" y="98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336550" y="4191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ddddd</a:t>
            </a:r>
          </a:p>
        </p:txBody>
      </p:sp>
      <p:sp>
        <p:nvSpPr>
          <p:cNvPr id="3" name="Subtitle 2"/>
          <p:cNvSpPr>
            <a:spLocks noGrp="1"/>
          </p:cNvSpPr>
          <p:nvPr/>
        </p:nvSpPr>
        <p:spPr>
          <a:xfrm>
            <a:off x="455294" y="7946795"/>
            <a:ext cx="8688705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Bán </a:t>
            </a:r>
            <a:r>
              <a:rPr kumimoji="0" lang="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ảo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Trà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+mn-ea"/>
              <a:cs typeface="#9Slide03 Arima Madurai Bold" panose="00000800000000000000" charset="0"/>
            </a:endParaRPr>
          </a:p>
        </p:txBody>
      </p:sp>
      <p:sp>
        <p:nvSpPr>
          <p:cNvPr id="5" name="Subtitle 2"/>
          <p:cNvSpPr>
            <a:spLocks noGrp="1"/>
          </p:cNvSpPr>
          <p:nvPr/>
        </p:nvSpPr>
        <p:spPr>
          <a:xfrm>
            <a:off x="8983281" y="4237495"/>
            <a:ext cx="8413750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di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tích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lịch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sử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gắn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liền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với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thời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kỳ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kháng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chiến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chống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Mỹ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Nơi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ây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từng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c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ă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cứ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quân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sự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quan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trọng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vẫn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còn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nhiều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dấu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tích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các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công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trình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quân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sự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Ngày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nay,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Sơn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một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iểm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ến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yêu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thích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du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khách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ến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à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Nẵng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với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nhiều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hoạt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ộng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du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lịch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leo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núi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ă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quan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các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ngôi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chùa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cổ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khám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phá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hệ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sinh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thái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rừng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nguyên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sinh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</a:t>
            </a:r>
          </a:p>
        </p:txBody>
      </p:sp>
      <p:pic>
        <p:nvPicPr>
          <p:cNvPr id="1981940031" name="Picture 5" descr="A large white statue in a city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9" r="11779"/>
          <a:stretch/>
        </p:blipFill>
        <p:spPr>
          <a:xfrm>
            <a:off x="1544723" y="1559437"/>
            <a:ext cx="6918124" cy="6387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3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build="p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7096" y="1952037"/>
            <a:ext cx="29176523" cy="17980032"/>
          </a:xfrm>
          <a:custGeom>
            <a:avLst/>
            <a:gdLst/>
            <a:ahLst/>
            <a:cxnLst/>
            <a:rect l="l" t="t" r="r" b="b"/>
            <a:pathLst>
              <a:path w="29176523" h="17980032">
                <a:moveTo>
                  <a:pt x="0" y="0"/>
                </a:moveTo>
                <a:lnTo>
                  <a:pt x="29176523" y="0"/>
                </a:lnTo>
                <a:lnTo>
                  <a:pt x="29176523" y="17980033"/>
                </a:lnTo>
                <a:lnTo>
                  <a:pt x="0" y="17980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729164" y="-6112097"/>
            <a:ext cx="21746327" cy="9849274"/>
          </a:xfrm>
          <a:custGeom>
            <a:avLst/>
            <a:gdLst/>
            <a:ahLst/>
            <a:cxnLst/>
            <a:rect l="l" t="t" r="r" b="b"/>
            <a:pathLst>
              <a:path w="21746327" h="9849274">
                <a:moveTo>
                  <a:pt x="0" y="0"/>
                </a:moveTo>
                <a:lnTo>
                  <a:pt x="21746328" y="0"/>
                </a:lnTo>
                <a:lnTo>
                  <a:pt x="21746328" y="9849274"/>
                </a:lnTo>
                <a:lnTo>
                  <a:pt x="0" y="98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389557" y="4191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ddddd</a:t>
            </a:r>
          </a:p>
        </p:txBody>
      </p:sp>
      <p:sp>
        <p:nvSpPr>
          <p:cNvPr id="3" name="Subtitle 2"/>
          <p:cNvSpPr>
            <a:spLocks noGrp="1"/>
          </p:cNvSpPr>
          <p:nvPr/>
        </p:nvSpPr>
        <p:spPr>
          <a:xfrm>
            <a:off x="838200" y="8030451"/>
            <a:ext cx="8688705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Dinh </a:t>
            </a:r>
            <a:r>
              <a:rPr kumimoji="0" lang="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ộc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Lập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(Thành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phố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HCM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)</a:t>
            </a:r>
          </a:p>
        </p:txBody>
      </p:sp>
      <p:sp>
        <p:nvSpPr>
          <p:cNvPr id="5" name="Subtitle 2"/>
          <p:cNvSpPr>
            <a:spLocks noGrp="1"/>
          </p:cNvSpPr>
          <p:nvPr/>
        </p:nvSpPr>
        <p:spPr>
          <a:xfrm>
            <a:off x="9733253" y="4112260"/>
            <a:ext cx="7518307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biểu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t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ợng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chế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ộ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Sài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Gòn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nơi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diễn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ra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nhiều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sự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kiện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lịch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sử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quan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trọng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trong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chiến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tranh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Việt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Nam.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nơi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Tổng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thống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Việt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Nam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Cộng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hòa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tuyên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bố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ầu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hàng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quân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giải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phóng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vào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ngày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30/4/1975,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ánh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dấu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sự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thống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nhất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ất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ớc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 Dinh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ộc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Lập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ngày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nay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một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iểm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ến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lịch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sử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giúp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ng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ời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xem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hiểu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r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õ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hơn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về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giai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oạn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ầy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biến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ộng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Việt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Nam.</a:t>
            </a:r>
          </a:p>
        </p:txBody>
      </p:sp>
      <p:pic>
        <p:nvPicPr>
          <p:cNvPr id="8" name="Picture 7" descr="Independence Palace with a fountain and a flag&#10;&#10;Description automatically generated">
            <a:extLst>
              <a:ext uri="{FF2B5EF4-FFF2-40B4-BE49-F238E27FC236}">
                <a16:creationId xmlns:a16="http://schemas.microsoft.com/office/drawing/2014/main" id="{A2C23320-2796-A7C9-C524-DC6CD89A6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14" y="1428236"/>
            <a:ext cx="8295129" cy="64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build="p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7096" y="1952037"/>
            <a:ext cx="29176523" cy="17980032"/>
          </a:xfrm>
          <a:custGeom>
            <a:avLst/>
            <a:gdLst/>
            <a:ahLst/>
            <a:cxnLst/>
            <a:rect l="l" t="t" r="r" b="b"/>
            <a:pathLst>
              <a:path w="29176523" h="17980032">
                <a:moveTo>
                  <a:pt x="0" y="0"/>
                </a:moveTo>
                <a:lnTo>
                  <a:pt x="29176523" y="0"/>
                </a:lnTo>
                <a:lnTo>
                  <a:pt x="29176523" y="17980033"/>
                </a:lnTo>
                <a:lnTo>
                  <a:pt x="0" y="17980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729164" y="-6112097"/>
            <a:ext cx="21746327" cy="9849274"/>
          </a:xfrm>
          <a:custGeom>
            <a:avLst/>
            <a:gdLst/>
            <a:ahLst/>
            <a:cxnLst/>
            <a:rect l="l" t="t" r="r" b="b"/>
            <a:pathLst>
              <a:path w="21746327" h="9849274">
                <a:moveTo>
                  <a:pt x="0" y="0"/>
                </a:moveTo>
                <a:lnTo>
                  <a:pt x="21746328" y="0"/>
                </a:lnTo>
                <a:lnTo>
                  <a:pt x="21746328" y="9849274"/>
                </a:lnTo>
                <a:lnTo>
                  <a:pt x="0" y="98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33400" y="4191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ddddd</a:t>
            </a:r>
          </a:p>
        </p:txBody>
      </p:sp>
      <p:sp>
        <p:nvSpPr>
          <p:cNvPr id="3" name="Subtitle 2"/>
          <p:cNvSpPr>
            <a:spLocks noGrp="1"/>
          </p:cNvSpPr>
          <p:nvPr/>
        </p:nvSpPr>
        <p:spPr>
          <a:xfrm>
            <a:off x="805228" y="8128103"/>
            <a:ext cx="8688705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Bến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Rồng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charset="0"/>
              <a:ea typeface="+mn-ea"/>
              <a:cs typeface="#9Slide03 Arima Madurai Bold" panose="00000800000000000000" charset="0"/>
            </a:endParaRPr>
          </a:p>
        </p:txBody>
      </p:sp>
      <p:sp>
        <p:nvSpPr>
          <p:cNvPr id="5" name="Subtitle 2"/>
          <p:cNvSpPr>
            <a:spLocks noGrp="1"/>
          </p:cNvSpPr>
          <p:nvPr/>
        </p:nvSpPr>
        <p:spPr>
          <a:xfrm>
            <a:off x="9924842" y="4112260"/>
            <a:ext cx="7664450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nơi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Bác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Hồ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ã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lên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đư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ờng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ra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tìm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đư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ờng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cứu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ớc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vào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ngày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5/6/1911.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di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tích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lịch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sử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quan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trọng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ghi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dấu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sự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kiện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mang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tính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b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ớc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ngoặt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trong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cuộc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ời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Chủ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tịch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Hồ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Chí Minh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trong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hành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trình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giải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phóng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dân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tộc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</a:t>
            </a:r>
          </a:p>
        </p:txBody>
      </p:sp>
      <p:pic>
        <p:nvPicPr>
          <p:cNvPr id="8" name="Picture 7" descr="A building next to a body of water&#10;&#10;Description automatically generated">
            <a:extLst>
              <a:ext uri="{FF2B5EF4-FFF2-40B4-BE49-F238E27FC236}">
                <a16:creationId xmlns:a16="http://schemas.microsoft.com/office/drawing/2014/main" id="{FF9DEF42-D715-2590-56C8-523065A4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2"/>
          <a:stretch/>
        </p:blipFill>
        <p:spPr>
          <a:xfrm>
            <a:off x="934322" y="1381097"/>
            <a:ext cx="8465496" cy="669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6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build="p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7096" y="1952037"/>
            <a:ext cx="29176523" cy="17980032"/>
          </a:xfrm>
          <a:custGeom>
            <a:avLst/>
            <a:gdLst/>
            <a:ahLst/>
            <a:cxnLst/>
            <a:rect l="l" t="t" r="r" b="b"/>
            <a:pathLst>
              <a:path w="29176523" h="17980032">
                <a:moveTo>
                  <a:pt x="0" y="0"/>
                </a:moveTo>
                <a:lnTo>
                  <a:pt x="29176523" y="0"/>
                </a:lnTo>
                <a:lnTo>
                  <a:pt x="29176523" y="17980033"/>
                </a:lnTo>
                <a:lnTo>
                  <a:pt x="0" y="17980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729164" y="-6112097"/>
            <a:ext cx="21746327" cy="9849274"/>
          </a:xfrm>
          <a:custGeom>
            <a:avLst/>
            <a:gdLst/>
            <a:ahLst/>
            <a:cxnLst/>
            <a:rect l="l" t="t" r="r" b="b"/>
            <a:pathLst>
              <a:path w="21746327" h="9849274">
                <a:moveTo>
                  <a:pt x="0" y="0"/>
                </a:moveTo>
                <a:lnTo>
                  <a:pt x="21746328" y="0"/>
                </a:lnTo>
                <a:lnTo>
                  <a:pt x="21746328" y="9849274"/>
                </a:lnTo>
                <a:lnTo>
                  <a:pt x="0" y="98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370819" y="4191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ddddd</a:t>
            </a:r>
          </a:p>
        </p:txBody>
      </p:sp>
      <p:sp>
        <p:nvSpPr>
          <p:cNvPr id="3" name="Subtitle 2"/>
          <p:cNvSpPr>
            <a:spLocks noGrp="1"/>
          </p:cNvSpPr>
          <p:nvPr/>
        </p:nvSpPr>
        <p:spPr>
          <a:xfrm>
            <a:off x="455294" y="8465482"/>
            <a:ext cx="8688705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Côn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ảo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(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Rịa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-V</a:t>
            </a:r>
            <a:r>
              <a:rPr kumimoji="0" lang="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ũ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Tàu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)</a:t>
            </a:r>
          </a:p>
        </p:txBody>
      </p:sp>
      <p:sp>
        <p:nvSpPr>
          <p:cNvPr id="5" name="Subtitle 2"/>
          <p:cNvSpPr>
            <a:spLocks noGrp="1"/>
          </p:cNvSpPr>
          <p:nvPr/>
        </p:nvSpPr>
        <p:spPr>
          <a:xfrm>
            <a:off x="9243496" y="4667250"/>
            <a:ext cx="8012430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tù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do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chính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quyền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thực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dân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Pháp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ế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quốc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Mỹ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xây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dựng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với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127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phòng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giam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42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xà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lim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504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phòng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giam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biệt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lập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ặc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biệt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nhất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chính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vực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phòng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giam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biệt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lập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nơi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ây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đư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ợc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mệnh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danh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“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chuồng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cọp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”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nổi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tiếng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tàn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ác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chuyên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dùng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các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hình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thức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khủng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khiếp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ể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thực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hiện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tấn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tù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nhân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Sau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thống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nhất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ất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ớc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vào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ă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 1975,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tù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Côn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ảo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bị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giải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thể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ến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ă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 1979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thì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nơi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ây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đư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ợc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Bộ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VHTTDL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xếp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hạng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di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tích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quốc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</a:t>
            </a:r>
          </a:p>
        </p:txBody>
      </p:sp>
      <p:pic>
        <p:nvPicPr>
          <p:cNvPr id="8" name="Picture 7" descr="A stone building with a sign&#10;&#10;Description automatically generated">
            <a:extLst>
              <a:ext uri="{FF2B5EF4-FFF2-40B4-BE49-F238E27FC236}">
                <a16:creationId xmlns:a16="http://schemas.microsoft.com/office/drawing/2014/main" id="{CA4D7599-ABCD-5688-D012-78F5EC924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4" r="18201"/>
          <a:stretch/>
        </p:blipFill>
        <p:spPr>
          <a:xfrm>
            <a:off x="1066800" y="1181100"/>
            <a:ext cx="7113905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7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build="p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965200" y="11430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8321" y="626364"/>
            <a:ext cx="16364460" cy="1874091"/>
          </a:xfrm>
        </p:spPr>
        <p:txBody>
          <a:bodyPr anchor="ctr">
            <a:normAutofit fontScale="90000"/>
          </a:bodyPr>
          <a:lstStyle/>
          <a:p>
            <a:r>
              <a:rPr lang="en-US" sz="9900">
                <a:latin typeface="#9Slide07 SVNZero" panose="02040603050506020204" charset="0"/>
                <a:cs typeface="#9Slide07 SVNZero" panose="02040603050506020204" charset="0"/>
              </a:rPr>
              <a:t>Quần thể di tích Cố đô Huế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857500"/>
            <a:ext cx="8688705" cy="103124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Giáo viên: Nhóm 3H1K</a:t>
            </a:r>
          </a:p>
        </p:txBody>
      </p:sp>
      <p:sp>
        <p:nvSpPr>
          <p:cNvPr id="63" name="sketch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11553" y="2600181"/>
            <a:ext cx="6858000" cy="27432"/>
          </a:xfrm>
          <a:custGeom>
            <a:avLst/>
            <a:gdLst>
              <a:gd name="connsiteX0" fmla="*/ 0 w 6858000"/>
              <a:gd name="connsiteY0" fmla="*/ 0 h 27432"/>
              <a:gd name="connsiteX1" fmla="*/ 685800 w 6858000"/>
              <a:gd name="connsiteY1" fmla="*/ 0 h 27432"/>
              <a:gd name="connsiteX2" fmla="*/ 1440180 w 6858000"/>
              <a:gd name="connsiteY2" fmla="*/ 0 h 27432"/>
              <a:gd name="connsiteX3" fmla="*/ 2057400 w 6858000"/>
              <a:gd name="connsiteY3" fmla="*/ 0 h 27432"/>
              <a:gd name="connsiteX4" fmla="*/ 2606040 w 6858000"/>
              <a:gd name="connsiteY4" fmla="*/ 0 h 27432"/>
              <a:gd name="connsiteX5" fmla="*/ 3154680 w 6858000"/>
              <a:gd name="connsiteY5" fmla="*/ 0 h 27432"/>
              <a:gd name="connsiteX6" fmla="*/ 3634740 w 6858000"/>
              <a:gd name="connsiteY6" fmla="*/ 0 h 27432"/>
              <a:gd name="connsiteX7" fmla="*/ 4457700 w 6858000"/>
              <a:gd name="connsiteY7" fmla="*/ 0 h 27432"/>
              <a:gd name="connsiteX8" fmla="*/ 5280660 w 6858000"/>
              <a:gd name="connsiteY8" fmla="*/ 0 h 27432"/>
              <a:gd name="connsiteX9" fmla="*/ 6103620 w 6858000"/>
              <a:gd name="connsiteY9" fmla="*/ 0 h 27432"/>
              <a:gd name="connsiteX10" fmla="*/ 6858000 w 6858000"/>
              <a:gd name="connsiteY10" fmla="*/ 0 h 27432"/>
              <a:gd name="connsiteX11" fmla="*/ 6858000 w 6858000"/>
              <a:gd name="connsiteY11" fmla="*/ 27432 h 27432"/>
              <a:gd name="connsiteX12" fmla="*/ 6172200 w 6858000"/>
              <a:gd name="connsiteY12" fmla="*/ 27432 h 27432"/>
              <a:gd name="connsiteX13" fmla="*/ 5417820 w 6858000"/>
              <a:gd name="connsiteY13" fmla="*/ 27432 h 27432"/>
              <a:gd name="connsiteX14" fmla="*/ 4937760 w 6858000"/>
              <a:gd name="connsiteY14" fmla="*/ 27432 h 27432"/>
              <a:gd name="connsiteX15" fmla="*/ 4457700 w 6858000"/>
              <a:gd name="connsiteY15" fmla="*/ 27432 h 27432"/>
              <a:gd name="connsiteX16" fmla="*/ 3977640 w 6858000"/>
              <a:gd name="connsiteY16" fmla="*/ 27432 h 27432"/>
              <a:gd name="connsiteX17" fmla="*/ 3429000 w 6858000"/>
              <a:gd name="connsiteY17" fmla="*/ 27432 h 27432"/>
              <a:gd name="connsiteX18" fmla="*/ 2880360 w 6858000"/>
              <a:gd name="connsiteY18" fmla="*/ 27432 h 27432"/>
              <a:gd name="connsiteX19" fmla="*/ 2331720 w 6858000"/>
              <a:gd name="connsiteY19" fmla="*/ 27432 h 27432"/>
              <a:gd name="connsiteX20" fmla="*/ 1783080 w 6858000"/>
              <a:gd name="connsiteY20" fmla="*/ 27432 h 27432"/>
              <a:gd name="connsiteX21" fmla="*/ 1234440 w 6858000"/>
              <a:gd name="connsiteY21" fmla="*/ 27432 h 27432"/>
              <a:gd name="connsiteX22" fmla="*/ 0 w 6858000"/>
              <a:gd name="connsiteY22" fmla="*/ 27432 h 27432"/>
              <a:gd name="connsiteX23" fmla="*/ 0 w 6858000"/>
              <a:gd name="connsiteY23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858000" h="27432" fill="none" extrusionOk="0">
                <a:moveTo>
                  <a:pt x="0" y="0"/>
                </a:moveTo>
                <a:cubicBezTo>
                  <a:pt x="215590" y="-30068"/>
                  <a:pt x="451130" y="3342"/>
                  <a:pt x="685800" y="0"/>
                </a:cubicBezTo>
                <a:cubicBezTo>
                  <a:pt x="920470" y="-3342"/>
                  <a:pt x="1074689" y="-1124"/>
                  <a:pt x="1440180" y="0"/>
                </a:cubicBezTo>
                <a:cubicBezTo>
                  <a:pt x="1805671" y="1124"/>
                  <a:pt x="1804503" y="24385"/>
                  <a:pt x="2057400" y="0"/>
                </a:cubicBezTo>
                <a:cubicBezTo>
                  <a:pt x="2310297" y="-24385"/>
                  <a:pt x="2441267" y="14201"/>
                  <a:pt x="2606040" y="0"/>
                </a:cubicBezTo>
                <a:cubicBezTo>
                  <a:pt x="2770813" y="-14201"/>
                  <a:pt x="3030077" y="-8591"/>
                  <a:pt x="3154680" y="0"/>
                </a:cubicBezTo>
                <a:cubicBezTo>
                  <a:pt x="3279283" y="8591"/>
                  <a:pt x="3408730" y="2964"/>
                  <a:pt x="3634740" y="0"/>
                </a:cubicBezTo>
                <a:cubicBezTo>
                  <a:pt x="3860750" y="-2964"/>
                  <a:pt x="4113360" y="31645"/>
                  <a:pt x="4457700" y="0"/>
                </a:cubicBezTo>
                <a:cubicBezTo>
                  <a:pt x="4802040" y="-31645"/>
                  <a:pt x="4891056" y="-34232"/>
                  <a:pt x="5280660" y="0"/>
                </a:cubicBezTo>
                <a:cubicBezTo>
                  <a:pt x="5670264" y="34232"/>
                  <a:pt x="5850574" y="-30118"/>
                  <a:pt x="6103620" y="0"/>
                </a:cubicBezTo>
                <a:cubicBezTo>
                  <a:pt x="6356666" y="30118"/>
                  <a:pt x="6500548" y="26566"/>
                  <a:pt x="6858000" y="0"/>
                </a:cubicBezTo>
                <a:cubicBezTo>
                  <a:pt x="6858934" y="12270"/>
                  <a:pt x="6856937" y="20068"/>
                  <a:pt x="6858000" y="27432"/>
                </a:cubicBezTo>
                <a:cubicBezTo>
                  <a:pt x="6631559" y="18669"/>
                  <a:pt x="6328621" y="9880"/>
                  <a:pt x="6172200" y="27432"/>
                </a:cubicBezTo>
                <a:cubicBezTo>
                  <a:pt x="6015779" y="44984"/>
                  <a:pt x="5587593" y="50957"/>
                  <a:pt x="5417820" y="27432"/>
                </a:cubicBezTo>
                <a:cubicBezTo>
                  <a:pt x="5248047" y="3907"/>
                  <a:pt x="5064249" y="35470"/>
                  <a:pt x="4937760" y="27432"/>
                </a:cubicBezTo>
                <a:cubicBezTo>
                  <a:pt x="4811271" y="19394"/>
                  <a:pt x="4608241" y="38748"/>
                  <a:pt x="4457700" y="27432"/>
                </a:cubicBezTo>
                <a:cubicBezTo>
                  <a:pt x="4307159" y="16116"/>
                  <a:pt x="4159191" y="16480"/>
                  <a:pt x="3977640" y="27432"/>
                </a:cubicBezTo>
                <a:cubicBezTo>
                  <a:pt x="3796089" y="38384"/>
                  <a:pt x="3667146" y="13299"/>
                  <a:pt x="3429000" y="27432"/>
                </a:cubicBezTo>
                <a:cubicBezTo>
                  <a:pt x="3190854" y="41565"/>
                  <a:pt x="3107099" y="22812"/>
                  <a:pt x="2880360" y="27432"/>
                </a:cubicBezTo>
                <a:cubicBezTo>
                  <a:pt x="2653621" y="32052"/>
                  <a:pt x="2590509" y="47999"/>
                  <a:pt x="2331720" y="27432"/>
                </a:cubicBezTo>
                <a:cubicBezTo>
                  <a:pt x="2072931" y="6865"/>
                  <a:pt x="1918868" y="13213"/>
                  <a:pt x="1783080" y="27432"/>
                </a:cubicBezTo>
                <a:cubicBezTo>
                  <a:pt x="1647292" y="41651"/>
                  <a:pt x="1435571" y="28957"/>
                  <a:pt x="1234440" y="27432"/>
                </a:cubicBezTo>
                <a:cubicBezTo>
                  <a:pt x="1033309" y="25907"/>
                  <a:pt x="360779" y="-20159"/>
                  <a:pt x="0" y="27432"/>
                </a:cubicBezTo>
                <a:cubicBezTo>
                  <a:pt x="-1194" y="21937"/>
                  <a:pt x="1202" y="7917"/>
                  <a:pt x="0" y="0"/>
                </a:cubicBezTo>
                <a:close/>
              </a:path>
              <a:path w="6858000" h="27432" stroke="0" extrusionOk="0">
                <a:moveTo>
                  <a:pt x="0" y="0"/>
                </a:moveTo>
                <a:cubicBezTo>
                  <a:pt x="199753" y="11129"/>
                  <a:pt x="427543" y="-24377"/>
                  <a:pt x="548640" y="0"/>
                </a:cubicBezTo>
                <a:cubicBezTo>
                  <a:pt x="669737" y="24377"/>
                  <a:pt x="858975" y="-6980"/>
                  <a:pt x="1028700" y="0"/>
                </a:cubicBezTo>
                <a:cubicBezTo>
                  <a:pt x="1198425" y="6980"/>
                  <a:pt x="1339223" y="9579"/>
                  <a:pt x="1577340" y="0"/>
                </a:cubicBezTo>
                <a:cubicBezTo>
                  <a:pt x="1815457" y="-9579"/>
                  <a:pt x="1981259" y="26161"/>
                  <a:pt x="2263140" y="0"/>
                </a:cubicBezTo>
                <a:cubicBezTo>
                  <a:pt x="2545021" y="-26161"/>
                  <a:pt x="2797354" y="3173"/>
                  <a:pt x="3017520" y="0"/>
                </a:cubicBezTo>
                <a:cubicBezTo>
                  <a:pt x="3237686" y="-3173"/>
                  <a:pt x="3502108" y="34170"/>
                  <a:pt x="3840480" y="0"/>
                </a:cubicBezTo>
                <a:cubicBezTo>
                  <a:pt x="4178852" y="-34170"/>
                  <a:pt x="4330073" y="24591"/>
                  <a:pt x="4663440" y="0"/>
                </a:cubicBezTo>
                <a:cubicBezTo>
                  <a:pt x="4996807" y="-24591"/>
                  <a:pt x="5064374" y="-9832"/>
                  <a:pt x="5280660" y="0"/>
                </a:cubicBezTo>
                <a:cubicBezTo>
                  <a:pt x="5496946" y="9832"/>
                  <a:pt x="5660598" y="-22499"/>
                  <a:pt x="6035040" y="0"/>
                </a:cubicBezTo>
                <a:cubicBezTo>
                  <a:pt x="6409482" y="22499"/>
                  <a:pt x="6465852" y="8665"/>
                  <a:pt x="6858000" y="0"/>
                </a:cubicBezTo>
                <a:cubicBezTo>
                  <a:pt x="6858316" y="13405"/>
                  <a:pt x="6858486" y="14360"/>
                  <a:pt x="6858000" y="27432"/>
                </a:cubicBezTo>
                <a:cubicBezTo>
                  <a:pt x="6561421" y="57414"/>
                  <a:pt x="6483029" y="41776"/>
                  <a:pt x="6172200" y="27432"/>
                </a:cubicBezTo>
                <a:cubicBezTo>
                  <a:pt x="5861371" y="13088"/>
                  <a:pt x="5665550" y="52650"/>
                  <a:pt x="5417820" y="27432"/>
                </a:cubicBezTo>
                <a:cubicBezTo>
                  <a:pt x="5170090" y="2214"/>
                  <a:pt x="4952853" y="56369"/>
                  <a:pt x="4800600" y="27432"/>
                </a:cubicBezTo>
                <a:cubicBezTo>
                  <a:pt x="4648347" y="-1505"/>
                  <a:pt x="4376162" y="9762"/>
                  <a:pt x="4183380" y="27432"/>
                </a:cubicBezTo>
                <a:cubicBezTo>
                  <a:pt x="3990598" y="45102"/>
                  <a:pt x="3680061" y="65071"/>
                  <a:pt x="3360420" y="27432"/>
                </a:cubicBezTo>
                <a:cubicBezTo>
                  <a:pt x="3040779" y="-10207"/>
                  <a:pt x="3085116" y="25176"/>
                  <a:pt x="2811780" y="27432"/>
                </a:cubicBezTo>
                <a:cubicBezTo>
                  <a:pt x="2538444" y="29688"/>
                  <a:pt x="2242657" y="48552"/>
                  <a:pt x="2057400" y="27432"/>
                </a:cubicBezTo>
                <a:cubicBezTo>
                  <a:pt x="1872143" y="6312"/>
                  <a:pt x="1686102" y="29937"/>
                  <a:pt x="1577340" y="27432"/>
                </a:cubicBezTo>
                <a:cubicBezTo>
                  <a:pt x="1468578" y="24927"/>
                  <a:pt x="1195030" y="38035"/>
                  <a:pt x="891540" y="27432"/>
                </a:cubicBezTo>
                <a:cubicBezTo>
                  <a:pt x="588050" y="16829"/>
                  <a:pt x="299230" y="-3970"/>
                  <a:pt x="0" y="27432"/>
                </a:cubicBezTo>
                <a:cubicBezTo>
                  <a:pt x="-116" y="21844"/>
                  <a:pt x="591" y="65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walkway leading to a building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8" r="-1" b="19623"/>
          <a:stretch>
            <a:fillRect/>
          </a:stretch>
        </p:blipFill>
        <p:spPr>
          <a:xfrm>
            <a:off x="2180325" y="3950208"/>
            <a:ext cx="13922778" cy="537952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/>
          <p:cNvSpPr/>
          <p:nvPr/>
        </p:nvSpPr>
        <p:spPr>
          <a:xfrm>
            <a:off x="23446" y="-263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1795268" h="13858158">
                <a:moveTo>
                  <a:pt x="0" y="0"/>
                </a:moveTo>
                <a:lnTo>
                  <a:pt x="21795268" y="0"/>
                </a:lnTo>
                <a:lnTo>
                  <a:pt x="21795268" y="13858157"/>
                </a:lnTo>
                <a:lnTo>
                  <a:pt x="0" y="13858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/>
          <p:cNvSpPr/>
          <p:nvPr/>
        </p:nvSpPr>
        <p:spPr>
          <a:xfrm>
            <a:off x="23446" y="3086100"/>
            <a:ext cx="8968154" cy="7174523"/>
          </a:xfrm>
          <a:custGeom>
            <a:avLst/>
            <a:gdLst/>
            <a:ahLst/>
            <a:cxnLst/>
            <a:rect l="l" t="t" r="r" b="b"/>
            <a:pathLst>
              <a:path w="8067775" h="5539872">
                <a:moveTo>
                  <a:pt x="0" y="0"/>
                </a:moveTo>
                <a:lnTo>
                  <a:pt x="8067775" y="0"/>
                </a:lnTo>
                <a:lnTo>
                  <a:pt x="8067775" y="5539872"/>
                </a:lnTo>
                <a:lnTo>
                  <a:pt x="0" y="55398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4478000" y="8206997"/>
            <a:ext cx="3275295" cy="2027249"/>
          </a:xfrm>
          <a:custGeom>
            <a:avLst/>
            <a:gdLst/>
            <a:ahLst/>
            <a:cxnLst/>
            <a:rect l="l" t="t" r="r" b="b"/>
            <a:pathLst>
              <a:path w="3275295" h="2027249">
                <a:moveTo>
                  <a:pt x="0" y="0"/>
                </a:moveTo>
                <a:lnTo>
                  <a:pt x="3275295" y="0"/>
                </a:lnTo>
                <a:lnTo>
                  <a:pt x="3275295" y="2027249"/>
                </a:lnTo>
                <a:lnTo>
                  <a:pt x="0" y="20272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"/>
          <p:cNvSpPr/>
          <p:nvPr/>
        </p:nvSpPr>
        <p:spPr>
          <a:xfrm>
            <a:off x="52754" y="-266700"/>
            <a:ext cx="10674428" cy="4648200"/>
          </a:xfrm>
          <a:custGeom>
            <a:avLst/>
            <a:gdLst/>
            <a:ahLst/>
            <a:cxnLst/>
            <a:rect l="l" t="t" r="r" b="b"/>
            <a:pathLst>
              <a:path w="21795268" h="13858158">
                <a:moveTo>
                  <a:pt x="0" y="0"/>
                </a:moveTo>
                <a:lnTo>
                  <a:pt x="21795268" y="0"/>
                </a:lnTo>
                <a:lnTo>
                  <a:pt x="21795268" y="13858157"/>
                </a:lnTo>
                <a:lnTo>
                  <a:pt x="0" y="13858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"/>
          <p:cNvSpPr/>
          <p:nvPr/>
        </p:nvSpPr>
        <p:spPr>
          <a:xfrm>
            <a:off x="-22123" y="-2365577"/>
            <a:ext cx="18874163" cy="6747077"/>
          </a:xfrm>
          <a:custGeom>
            <a:avLst/>
            <a:gdLst/>
            <a:ahLst/>
            <a:cxnLst/>
            <a:rect l="l" t="t" r="r" b="b"/>
            <a:pathLst>
              <a:path w="21746327" h="9849274">
                <a:moveTo>
                  <a:pt x="0" y="0"/>
                </a:moveTo>
                <a:lnTo>
                  <a:pt x="21746328" y="0"/>
                </a:lnTo>
                <a:lnTo>
                  <a:pt x="21746328" y="9849274"/>
                </a:lnTo>
                <a:lnTo>
                  <a:pt x="0" y="98492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Subtitle 2"/>
          <p:cNvSpPr>
            <a:spLocks noGrp="1"/>
          </p:cNvSpPr>
          <p:nvPr/>
        </p:nvSpPr>
        <p:spPr>
          <a:xfrm>
            <a:off x="8603217" y="4085883"/>
            <a:ext cx="8380695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8800" dirty="0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I. </a:t>
            </a:r>
            <a:r>
              <a:rPr lang="" altLang="en-US" sz="8800" dirty="0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Đ</a:t>
            </a:r>
            <a:r>
              <a:rPr lang="en-US" altLang="en-US" sz="8800" dirty="0" err="1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ọc</a:t>
            </a:r>
            <a:r>
              <a:rPr lang="en-US" altLang="en-US" sz="8800" dirty="0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 </a:t>
            </a:r>
            <a:r>
              <a:rPr lang="en-US" altLang="en-US" sz="8800" dirty="0" err="1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và</a:t>
            </a:r>
            <a:r>
              <a:rPr lang="en-US" altLang="en-US" sz="8800" dirty="0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 </a:t>
            </a:r>
          </a:p>
          <a:p>
            <a:r>
              <a:rPr lang="en-US" altLang="en-US" sz="8800" dirty="0" err="1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tìm</a:t>
            </a:r>
            <a:r>
              <a:rPr lang="en-US" altLang="en-US" sz="8800" dirty="0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 </a:t>
            </a:r>
            <a:r>
              <a:rPr lang="en-US" altLang="en-US" sz="8800" dirty="0" err="1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hiểu</a:t>
            </a:r>
            <a:r>
              <a:rPr lang="en-US" altLang="en-US" sz="8800" dirty="0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 </a:t>
            </a:r>
            <a:r>
              <a:rPr lang="en-US" altLang="en-US" sz="8800" dirty="0" err="1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chung</a:t>
            </a:r>
            <a:endParaRPr lang="en-US" altLang="en-US" sz="8800" dirty="0">
              <a:solidFill>
                <a:schemeClr val="tx1"/>
              </a:solidFill>
              <a:latin typeface="#9Slide06 SVNJonitha Script" panose="02000000000000000000" charset="0"/>
              <a:cs typeface="#9Slide06 SVNJonitha Script" panose="02000000000000000000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01043" y="1028700"/>
            <a:ext cx="14364393" cy="8229600"/>
          </a:xfrm>
          <a:custGeom>
            <a:avLst/>
            <a:gdLst/>
            <a:ahLst/>
            <a:cxnLst/>
            <a:rect l="l" t="t" r="r" b="b"/>
            <a:pathLst>
              <a:path w="14364393" h="8229600">
                <a:moveTo>
                  <a:pt x="0" y="0"/>
                </a:moveTo>
                <a:lnTo>
                  <a:pt x="14364392" y="0"/>
                </a:lnTo>
                <a:lnTo>
                  <a:pt x="143643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4433805" y="6579021"/>
            <a:ext cx="21141479" cy="3803229"/>
          </a:xfrm>
          <a:custGeom>
            <a:avLst/>
            <a:gdLst/>
            <a:ahLst/>
            <a:cxnLst/>
            <a:rect l="l" t="t" r="r" b="b"/>
            <a:pathLst>
              <a:path w="21141479" h="3803229">
                <a:moveTo>
                  <a:pt x="21141479" y="0"/>
                </a:moveTo>
                <a:lnTo>
                  <a:pt x="0" y="0"/>
                </a:lnTo>
                <a:lnTo>
                  <a:pt x="0" y="3803229"/>
                </a:lnTo>
                <a:lnTo>
                  <a:pt x="21141479" y="3803229"/>
                </a:lnTo>
                <a:lnTo>
                  <a:pt x="21141479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248006" y="3650683"/>
            <a:ext cx="6686452" cy="6457998"/>
          </a:xfrm>
          <a:custGeom>
            <a:avLst/>
            <a:gdLst/>
            <a:ahLst/>
            <a:cxnLst/>
            <a:rect l="l" t="t" r="r" b="b"/>
            <a:pathLst>
              <a:path w="6686452" h="6457998">
                <a:moveTo>
                  <a:pt x="0" y="0"/>
                </a:moveTo>
                <a:lnTo>
                  <a:pt x="6686451" y="0"/>
                </a:lnTo>
                <a:lnTo>
                  <a:pt x="6686451" y="6457998"/>
                </a:lnTo>
                <a:lnTo>
                  <a:pt x="0" y="6457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919945"/>
            <a:ext cx="13687519" cy="2462305"/>
          </a:xfrm>
          <a:custGeom>
            <a:avLst/>
            <a:gdLst/>
            <a:ahLst/>
            <a:cxnLst/>
            <a:rect l="l" t="t" r="r" b="b"/>
            <a:pathLst>
              <a:path w="13687519" h="2462305">
                <a:moveTo>
                  <a:pt x="0" y="0"/>
                </a:moveTo>
                <a:lnTo>
                  <a:pt x="13687519" y="0"/>
                </a:lnTo>
                <a:lnTo>
                  <a:pt x="13687519" y="2462305"/>
                </a:lnTo>
                <a:lnTo>
                  <a:pt x="0" y="24623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8638166"/>
            <a:ext cx="9666976" cy="1744084"/>
          </a:xfrm>
          <a:custGeom>
            <a:avLst/>
            <a:gdLst/>
            <a:ahLst/>
            <a:cxnLst/>
            <a:rect l="l" t="t" r="r" b="b"/>
            <a:pathLst>
              <a:path w="9666976" h="1744084">
                <a:moveTo>
                  <a:pt x="0" y="0"/>
                </a:moveTo>
                <a:lnTo>
                  <a:pt x="9666976" y="0"/>
                </a:lnTo>
                <a:lnTo>
                  <a:pt x="9666976" y="1744084"/>
                </a:lnTo>
                <a:lnTo>
                  <a:pt x="0" y="1744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283239" y="8638166"/>
            <a:ext cx="9666976" cy="1744084"/>
          </a:xfrm>
          <a:custGeom>
            <a:avLst/>
            <a:gdLst/>
            <a:ahLst/>
            <a:cxnLst/>
            <a:rect l="l" t="t" r="r" b="b"/>
            <a:pathLst>
              <a:path w="9666976" h="1744084">
                <a:moveTo>
                  <a:pt x="0" y="0"/>
                </a:moveTo>
                <a:lnTo>
                  <a:pt x="9666976" y="0"/>
                </a:lnTo>
                <a:lnTo>
                  <a:pt x="9666976" y="1744084"/>
                </a:lnTo>
                <a:lnTo>
                  <a:pt x="0" y="1744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: Rounded Corners 8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1159730" y="2069532"/>
            <a:ext cx="1596853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66700">
              <a:spcBef>
                <a:spcPts val="600"/>
              </a:spcBef>
              <a:spcAft>
                <a:spcPts val="600"/>
              </a:spcAft>
            </a:pPr>
            <a:r>
              <a:rPr lang="en-US" altLang="en-US" sz="3400" dirty="0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-  H</a:t>
            </a:r>
            <a:r>
              <a:rPr lang="" altLang="en-US" sz="3400" dirty="0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ư</a:t>
            </a:r>
            <a:r>
              <a:rPr lang="en-US" altLang="en-US" sz="3400" dirty="0" err="1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ớng</a:t>
            </a:r>
            <a:r>
              <a:rPr lang="en-US" altLang="en-US" sz="3400" dirty="0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dẫn</a:t>
            </a:r>
            <a:r>
              <a:rPr lang="en-US" altLang="en-US" sz="3400" dirty="0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" altLang="en-US" sz="3400" dirty="0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đ</a:t>
            </a:r>
            <a:r>
              <a:rPr lang="en-US" altLang="en-US" sz="3400" dirty="0" err="1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ọc</a:t>
            </a:r>
            <a:r>
              <a:rPr lang="en-US" altLang="en-US" sz="3400" dirty="0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:</a:t>
            </a:r>
          </a:p>
          <a:p>
            <a:pPr algn="just" defTabSz="266700">
              <a:spcBef>
                <a:spcPts val="600"/>
              </a:spcBef>
              <a:spcAft>
                <a:spcPts val="600"/>
              </a:spcAft>
            </a:pP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+ 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Đ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ọc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r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õ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ràng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,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mạch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lạc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toàn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v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ă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n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bản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.</a:t>
            </a:r>
          </a:p>
          <a:p>
            <a:pPr algn="just" defTabSz="266700">
              <a:spcBef>
                <a:spcPts val="600"/>
              </a:spcBef>
              <a:spcAft>
                <a:spcPts val="600"/>
              </a:spcAft>
            </a:pP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+ 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Đ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ọc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chậm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rãi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, r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õ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ràng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trong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phần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đ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ầu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;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Thay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đ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ổi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giọng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biểu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cảm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phù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hợp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trong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các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đ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oạn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ở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phần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sau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, 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đ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ặc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biệt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là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phần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cuối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v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ă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n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bản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. </a:t>
            </a:r>
          </a:p>
          <a:p>
            <a:pPr algn="just" defTabSz="266700">
              <a:spcBef>
                <a:spcPts val="600"/>
              </a:spcBef>
              <a:spcAft>
                <a:spcPts val="600"/>
              </a:spcAft>
            </a:pP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+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Chú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ý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phát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âm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chính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xác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các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từ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chỉ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tên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ng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ư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ời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,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tên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đ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ịa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danh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,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các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mốc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thời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gian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,...</a:t>
            </a:r>
          </a:p>
        </p:txBody>
      </p:sp>
      <p:sp>
        <p:nvSpPr>
          <p:cNvPr id="10" name="Subtitle 2"/>
          <p:cNvSpPr>
            <a:spLocks noGrp="1"/>
          </p:cNvSpPr>
          <p:nvPr/>
        </p:nvSpPr>
        <p:spPr>
          <a:xfrm>
            <a:off x="1132576" y="942063"/>
            <a:ext cx="8534400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1. </a:t>
            </a:r>
            <a:r>
              <a:rPr 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giải</a:t>
            </a:r>
            <a:r>
              <a:rPr 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thích</a:t>
            </a:r>
            <a:r>
              <a:rPr 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từ</a:t>
            </a:r>
            <a:r>
              <a:rPr 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khó</a:t>
            </a:r>
            <a:endParaRPr lang="en-US" sz="4000" dirty="0">
              <a:solidFill>
                <a:schemeClr val="tx1"/>
              </a:solidFill>
              <a:latin typeface="#9Slide03 BoosterNextFYBlack" panose="02000A03000000020004" pitchFamily="2" charset="0"/>
              <a:cs typeface="#9Slide05 Amplify" panose="02000000000000000000" charset="0"/>
            </a:endParaRPr>
          </a:p>
        </p:txBody>
      </p:sp>
      <p:sp>
        <p:nvSpPr>
          <p:cNvPr id="11" name="Text Box 6"/>
          <p:cNvSpPr txBox="1"/>
          <p:nvPr/>
        </p:nvSpPr>
        <p:spPr>
          <a:xfrm>
            <a:off x="1159730" y="5553274"/>
            <a:ext cx="164401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66700">
              <a:spcBef>
                <a:spcPts val="600"/>
              </a:spcBef>
              <a:spcAft>
                <a:spcPts val="600"/>
              </a:spcAft>
            </a:pPr>
            <a:r>
              <a:rPr lang="en-US" altLang="en-US" sz="3400" dirty="0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- </a:t>
            </a:r>
            <a:r>
              <a:rPr lang="en-US" altLang="en-US" sz="3400" dirty="0" err="1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Giải</a:t>
            </a:r>
            <a:r>
              <a:rPr lang="en-US" altLang="en-US" sz="3400" dirty="0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thích</a:t>
            </a:r>
            <a:r>
              <a:rPr lang="en-US" altLang="en-US" sz="3400" dirty="0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một</a:t>
            </a:r>
            <a:r>
              <a:rPr lang="en-US" altLang="en-US" sz="3400" dirty="0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số</a:t>
            </a:r>
            <a:r>
              <a:rPr lang="en-US" altLang="en-US" sz="3400" dirty="0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từ</a:t>
            </a:r>
            <a:r>
              <a:rPr lang="en-US" altLang="en-US" sz="3400" dirty="0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khó</a:t>
            </a:r>
            <a:r>
              <a:rPr lang="en-US" altLang="en-US" sz="3400" dirty="0">
                <a:solidFill>
                  <a:srgbClr val="0070C0"/>
                </a:solidFill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:</a:t>
            </a:r>
          </a:p>
          <a:p>
            <a:pPr algn="just" defTabSz="266700">
              <a:spcBef>
                <a:spcPts val="600"/>
              </a:spcBef>
              <a:spcAft>
                <a:spcPts val="600"/>
              </a:spcAft>
            </a:pP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+ </a:t>
            </a:r>
            <a:r>
              <a:rPr lang="en-US" altLang="en-US" sz="3400" i="1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u </a:t>
            </a:r>
            <a:r>
              <a:rPr lang="en-US" altLang="en-US" sz="3400" i="1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tịch</a:t>
            </a:r>
            <a:r>
              <a:rPr lang="en-US" altLang="en-US" sz="3400" i="1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(v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ă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n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ch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ư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ơng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):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vắng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vẻ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và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t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ĩ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nh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mịch</a:t>
            </a:r>
            <a:endParaRPr lang="en-US" altLang="en-US" sz="3400" dirty="0">
              <a:latin typeface="#9Slide03 Arima Madurai Bold" panose="00000800000000000000" charset="0"/>
              <a:ea typeface="ArialMT"/>
              <a:cs typeface="#9Slide03 Arima Madurai Bold" panose="00000800000000000000" charset="0"/>
            </a:endParaRPr>
          </a:p>
          <a:p>
            <a:pPr algn="just" defTabSz="266700">
              <a:spcBef>
                <a:spcPts val="600"/>
              </a:spcBef>
              <a:spcAft>
                <a:spcPts val="600"/>
              </a:spcAft>
            </a:pP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+ </a:t>
            </a:r>
            <a:r>
              <a:rPr lang="en-US" altLang="en-US" sz="3400" i="1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khánh</a:t>
            </a:r>
            <a:r>
              <a:rPr lang="en-US" altLang="en-US" sz="3400" i="1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i="1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tiết</a:t>
            </a:r>
            <a:r>
              <a:rPr lang="en-US" altLang="en-US" sz="3400" i="1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(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trang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trọng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):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lễ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mừng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,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lễ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tiết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lớn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(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nói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khái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quát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)</a:t>
            </a:r>
          </a:p>
          <a:p>
            <a:pPr algn="just" defTabSz="266700">
              <a:spcBef>
                <a:spcPts val="600"/>
              </a:spcBef>
              <a:spcAft>
                <a:spcPts val="600"/>
              </a:spcAft>
            </a:pP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+ (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thú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) </a:t>
            </a:r>
            <a:r>
              <a:rPr lang="en-US" altLang="en-US" sz="3400" i="1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tiêu</a:t>
            </a:r>
            <a:r>
              <a:rPr lang="en-US" altLang="en-US" sz="3400" i="1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dao: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(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từ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c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ũ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, v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ă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n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ch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ư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ơng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) 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đ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i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chơi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đ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ây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đ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ó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với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tâm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hồn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thảnh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thơi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,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không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v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ư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ớng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bận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chuyện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đ</a:t>
            </a:r>
            <a:r>
              <a:rPr lang="en-US" altLang="en-US" sz="34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ời</a:t>
            </a:r>
            <a:r>
              <a:rPr lang="en-US" altLang="en-US" sz="34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/>
      <p:bldP spid="11" grpId="0" build="p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7096" y="1952037"/>
            <a:ext cx="29176523" cy="17980032"/>
          </a:xfrm>
          <a:custGeom>
            <a:avLst/>
            <a:gdLst/>
            <a:ahLst/>
            <a:cxnLst/>
            <a:rect l="l" t="t" r="r" b="b"/>
            <a:pathLst>
              <a:path w="29176523" h="17980032">
                <a:moveTo>
                  <a:pt x="0" y="0"/>
                </a:moveTo>
                <a:lnTo>
                  <a:pt x="29176523" y="0"/>
                </a:lnTo>
                <a:lnTo>
                  <a:pt x="29176523" y="17980033"/>
                </a:lnTo>
                <a:lnTo>
                  <a:pt x="0" y="17980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729164" y="-6112097"/>
            <a:ext cx="21746327" cy="9849274"/>
          </a:xfrm>
          <a:custGeom>
            <a:avLst/>
            <a:gdLst/>
            <a:ahLst/>
            <a:cxnLst/>
            <a:rect l="l" t="t" r="r" b="b"/>
            <a:pathLst>
              <a:path w="21746327" h="9849274">
                <a:moveTo>
                  <a:pt x="0" y="0"/>
                </a:moveTo>
                <a:lnTo>
                  <a:pt x="21746328" y="0"/>
                </a:lnTo>
                <a:lnTo>
                  <a:pt x="21746328" y="9849274"/>
                </a:lnTo>
                <a:lnTo>
                  <a:pt x="0" y="98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Independence Palace with a fountain and a flag&#10;&#10;Description automatically generated">
            <a:extLst>
              <a:ext uri="{FF2B5EF4-FFF2-40B4-BE49-F238E27FC236}">
                <a16:creationId xmlns:a16="http://schemas.microsoft.com/office/drawing/2014/main" id="{6B8ED024-A353-68A4-693C-8D6D50889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42" y="800100"/>
            <a:ext cx="16681622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24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01043" y="1028700"/>
            <a:ext cx="14364393" cy="8229600"/>
          </a:xfrm>
          <a:custGeom>
            <a:avLst/>
            <a:gdLst/>
            <a:ahLst/>
            <a:cxnLst/>
            <a:rect l="l" t="t" r="r" b="b"/>
            <a:pathLst>
              <a:path w="14364393" h="8229600">
                <a:moveTo>
                  <a:pt x="0" y="0"/>
                </a:moveTo>
                <a:lnTo>
                  <a:pt x="14364392" y="0"/>
                </a:lnTo>
                <a:lnTo>
                  <a:pt x="143643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4433805" y="6579021"/>
            <a:ext cx="21141479" cy="3803229"/>
          </a:xfrm>
          <a:custGeom>
            <a:avLst/>
            <a:gdLst/>
            <a:ahLst/>
            <a:cxnLst/>
            <a:rect l="l" t="t" r="r" b="b"/>
            <a:pathLst>
              <a:path w="21141479" h="3803229">
                <a:moveTo>
                  <a:pt x="21141479" y="0"/>
                </a:moveTo>
                <a:lnTo>
                  <a:pt x="0" y="0"/>
                </a:lnTo>
                <a:lnTo>
                  <a:pt x="0" y="3803229"/>
                </a:lnTo>
                <a:lnTo>
                  <a:pt x="21141479" y="3803229"/>
                </a:lnTo>
                <a:lnTo>
                  <a:pt x="21141479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248006" y="3650683"/>
            <a:ext cx="6686452" cy="6457998"/>
          </a:xfrm>
          <a:custGeom>
            <a:avLst/>
            <a:gdLst/>
            <a:ahLst/>
            <a:cxnLst/>
            <a:rect l="l" t="t" r="r" b="b"/>
            <a:pathLst>
              <a:path w="6686452" h="6457998">
                <a:moveTo>
                  <a:pt x="0" y="0"/>
                </a:moveTo>
                <a:lnTo>
                  <a:pt x="6686451" y="0"/>
                </a:lnTo>
                <a:lnTo>
                  <a:pt x="6686451" y="6457998"/>
                </a:lnTo>
                <a:lnTo>
                  <a:pt x="0" y="6457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919945"/>
            <a:ext cx="13687519" cy="2462305"/>
          </a:xfrm>
          <a:custGeom>
            <a:avLst/>
            <a:gdLst/>
            <a:ahLst/>
            <a:cxnLst/>
            <a:rect l="l" t="t" r="r" b="b"/>
            <a:pathLst>
              <a:path w="13687519" h="2462305">
                <a:moveTo>
                  <a:pt x="0" y="0"/>
                </a:moveTo>
                <a:lnTo>
                  <a:pt x="13687519" y="0"/>
                </a:lnTo>
                <a:lnTo>
                  <a:pt x="13687519" y="2462305"/>
                </a:lnTo>
                <a:lnTo>
                  <a:pt x="0" y="24623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8638166"/>
            <a:ext cx="9666976" cy="1744084"/>
          </a:xfrm>
          <a:custGeom>
            <a:avLst/>
            <a:gdLst/>
            <a:ahLst/>
            <a:cxnLst/>
            <a:rect l="l" t="t" r="r" b="b"/>
            <a:pathLst>
              <a:path w="9666976" h="1744084">
                <a:moveTo>
                  <a:pt x="0" y="0"/>
                </a:moveTo>
                <a:lnTo>
                  <a:pt x="9666976" y="0"/>
                </a:lnTo>
                <a:lnTo>
                  <a:pt x="9666976" y="1744084"/>
                </a:lnTo>
                <a:lnTo>
                  <a:pt x="0" y="1744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283239" y="8638166"/>
            <a:ext cx="9666976" cy="1744084"/>
          </a:xfrm>
          <a:custGeom>
            <a:avLst/>
            <a:gdLst/>
            <a:ahLst/>
            <a:cxnLst/>
            <a:rect l="l" t="t" r="r" b="b"/>
            <a:pathLst>
              <a:path w="9666976" h="1744084">
                <a:moveTo>
                  <a:pt x="0" y="0"/>
                </a:moveTo>
                <a:lnTo>
                  <a:pt x="9666976" y="0"/>
                </a:lnTo>
                <a:lnTo>
                  <a:pt x="9666976" y="1744084"/>
                </a:lnTo>
                <a:lnTo>
                  <a:pt x="0" y="1744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: Rounded Corners 8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940313" y="1890289"/>
            <a:ext cx="162808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66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40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- </a:t>
            </a:r>
            <a:r>
              <a:rPr lang="en-US" altLang="en-US" sz="40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Xuất</a:t>
            </a:r>
            <a:r>
              <a:rPr lang="en-US" altLang="en-US" sz="40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xứ</a:t>
            </a:r>
            <a:r>
              <a:rPr lang="en-US" altLang="en-US" sz="40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: Theo </a:t>
            </a:r>
            <a:r>
              <a:rPr lang="en-US" altLang="en-US" sz="40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khamphahue.com.vn</a:t>
            </a:r>
            <a:endParaRPr lang="en-US" altLang="en-US" sz="4000" dirty="0">
              <a:latin typeface="#9Slide03 Arima Madurai Bold" panose="00000800000000000000" charset="0"/>
              <a:ea typeface="ArialMT"/>
              <a:cs typeface="#9Slide03 Arima Madurai Bold" panose="00000800000000000000" charset="0"/>
            </a:endParaRPr>
          </a:p>
          <a:p>
            <a:pPr algn="just" defTabSz="266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40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- Ph</a:t>
            </a:r>
            <a:r>
              <a:rPr lang="" altLang="en-US" sz="40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ư</a:t>
            </a:r>
            <a:r>
              <a:rPr lang="en-US" altLang="en-US" sz="40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ơng</a:t>
            </a:r>
            <a:r>
              <a:rPr lang="en-US" altLang="en-US" sz="40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thức</a:t>
            </a:r>
            <a:r>
              <a:rPr lang="en-US" altLang="en-US" sz="40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biểu</a:t>
            </a:r>
            <a:r>
              <a:rPr lang="en-US" altLang="en-US" sz="40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" altLang="en-US" sz="40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đ</a:t>
            </a:r>
            <a:r>
              <a:rPr lang="en-US" altLang="en-US" sz="40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ạt</a:t>
            </a:r>
            <a:r>
              <a:rPr lang="en-US" altLang="en-US" sz="40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chính</a:t>
            </a:r>
            <a:r>
              <a:rPr lang="en-US" altLang="en-US" sz="40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: </a:t>
            </a:r>
            <a:r>
              <a:rPr lang="en-US" altLang="en-US" sz="40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thuyết</a:t>
            </a:r>
            <a:r>
              <a:rPr lang="en-US" altLang="en-US" sz="40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minh</a:t>
            </a:r>
            <a:endParaRPr lang="en-US" altLang="en-US" sz="4000" dirty="0">
              <a:latin typeface="#9Slide03 Arima Madurai Bold" panose="00000800000000000000" charset="0"/>
              <a:ea typeface="ArialMT"/>
              <a:cs typeface="#9Slide03 Arima Madurai Bold" panose="00000800000000000000" charset="0"/>
            </a:endParaRPr>
          </a:p>
          <a:p>
            <a:pPr algn="just" defTabSz="266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40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-  </a:t>
            </a:r>
            <a:r>
              <a:rPr lang="en-US" altLang="en-US" sz="40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Bố</a:t>
            </a:r>
            <a:r>
              <a:rPr lang="en-US" altLang="en-US" sz="40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cục</a:t>
            </a:r>
            <a:r>
              <a:rPr lang="en-US" altLang="en-US" sz="4000" dirty="0">
                <a:latin typeface="#9Slide03 Arima Madurai Bold" panose="00000800000000000000" charset="0"/>
                <a:ea typeface="ArialMT"/>
                <a:cs typeface="#9Slide03 Arima Madurai Bold" panose="00000800000000000000" charset="0"/>
              </a:rPr>
              <a:t>:</a:t>
            </a:r>
          </a:p>
        </p:txBody>
      </p:sp>
      <p:sp>
        <p:nvSpPr>
          <p:cNvPr id="10" name="Subtitle 2"/>
          <p:cNvSpPr>
            <a:spLocks noGrp="1"/>
          </p:cNvSpPr>
          <p:nvPr/>
        </p:nvSpPr>
        <p:spPr>
          <a:xfrm>
            <a:off x="940313" y="699398"/>
            <a:ext cx="9543415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2.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Tìm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hiểu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chung</a:t>
            </a:r>
            <a:endParaRPr lang="en-US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5" name="Picture 14" descr="A computer screen with colorful arrows&#10;&#10;Description automatically generated">
            <a:extLst>
              <a:ext uri="{FF2B5EF4-FFF2-40B4-BE49-F238E27FC236}">
                <a16:creationId xmlns:a16="http://schemas.microsoft.com/office/drawing/2014/main" id="{7037CCC7-5E8C-82EE-C0C7-EA5D36184C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09" y="4374534"/>
            <a:ext cx="13932892" cy="5043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/>
          <p:cNvSpPr/>
          <p:nvPr/>
        </p:nvSpPr>
        <p:spPr>
          <a:xfrm>
            <a:off x="23446" y="-263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1795268" h="13858158">
                <a:moveTo>
                  <a:pt x="0" y="0"/>
                </a:moveTo>
                <a:lnTo>
                  <a:pt x="21795268" y="0"/>
                </a:lnTo>
                <a:lnTo>
                  <a:pt x="21795268" y="13858157"/>
                </a:lnTo>
                <a:lnTo>
                  <a:pt x="0" y="13858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/>
          <p:cNvSpPr/>
          <p:nvPr/>
        </p:nvSpPr>
        <p:spPr>
          <a:xfrm>
            <a:off x="23446" y="3086100"/>
            <a:ext cx="8968154" cy="7174523"/>
          </a:xfrm>
          <a:custGeom>
            <a:avLst/>
            <a:gdLst/>
            <a:ahLst/>
            <a:cxnLst/>
            <a:rect l="l" t="t" r="r" b="b"/>
            <a:pathLst>
              <a:path w="8067775" h="5539872">
                <a:moveTo>
                  <a:pt x="0" y="0"/>
                </a:moveTo>
                <a:lnTo>
                  <a:pt x="8067775" y="0"/>
                </a:lnTo>
                <a:lnTo>
                  <a:pt x="8067775" y="5539872"/>
                </a:lnTo>
                <a:lnTo>
                  <a:pt x="0" y="55398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4478000" y="8206997"/>
            <a:ext cx="3275295" cy="2027249"/>
          </a:xfrm>
          <a:custGeom>
            <a:avLst/>
            <a:gdLst/>
            <a:ahLst/>
            <a:cxnLst/>
            <a:rect l="l" t="t" r="r" b="b"/>
            <a:pathLst>
              <a:path w="3275295" h="2027249">
                <a:moveTo>
                  <a:pt x="0" y="0"/>
                </a:moveTo>
                <a:lnTo>
                  <a:pt x="3275295" y="0"/>
                </a:lnTo>
                <a:lnTo>
                  <a:pt x="3275295" y="2027249"/>
                </a:lnTo>
                <a:lnTo>
                  <a:pt x="0" y="20272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"/>
          <p:cNvSpPr/>
          <p:nvPr/>
        </p:nvSpPr>
        <p:spPr>
          <a:xfrm>
            <a:off x="52754" y="-266700"/>
            <a:ext cx="10674428" cy="4648200"/>
          </a:xfrm>
          <a:custGeom>
            <a:avLst/>
            <a:gdLst/>
            <a:ahLst/>
            <a:cxnLst/>
            <a:rect l="l" t="t" r="r" b="b"/>
            <a:pathLst>
              <a:path w="21795268" h="13858158">
                <a:moveTo>
                  <a:pt x="0" y="0"/>
                </a:moveTo>
                <a:lnTo>
                  <a:pt x="21795268" y="0"/>
                </a:lnTo>
                <a:lnTo>
                  <a:pt x="21795268" y="13858157"/>
                </a:lnTo>
                <a:lnTo>
                  <a:pt x="0" y="13858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"/>
          <p:cNvSpPr/>
          <p:nvPr/>
        </p:nvSpPr>
        <p:spPr>
          <a:xfrm>
            <a:off x="0" y="-2365577"/>
            <a:ext cx="18874163" cy="6747077"/>
          </a:xfrm>
          <a:custGeom>
            <a:avLst/>
            <a:gdLst/>
            <a:ahLst/>
            <a:cxnLst/>
            <a:rect l="l" t="t" r="r" b="b"/>
            <a:pathLst>
              <a:path w="21746327" h="9849274">
                <a:moveTo>
                  <a:pt x="0" y="0"/>
                </a:moveTo>
                <a:lnTo>
                  <a:pt x="21746328" y="0"/>
                </a:lnTo>
                <a:lnTo>
                  <a:pt x="21746328" y="9849274"/>
                </a:lnTo>
                <a:lnTo>
                  <a:pt x="0" y="98492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Subtitle 2"/>
          <p:cNvSpPr>
            <a:spLocks noGrp="1"/>
          </p:cNvSpPr>
          <p:nvPr/>
        </p:nvSpPr>
        <p:spPr>
          <a:xfrm>
            <a:off x="8192674" y="3590583"/>
            <a:ext cx="9543415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8000" dirty="0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II. </a:t>
            </a:r>
            <a:r>
              <a:rPr lang="" altLang="en-US" sz="8000" dirty="0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Đ</a:t>
            </a:r>
            <a:r>
              <a:rPr lang="en-US" altLang="en-US" sz="8000" dirty="0" err="1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ọc</a:t>
            </a:r>
            <a:r>
              <a:rPr lang="en-US" altLang="en-US" sz="8000" dirty="0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 </a:t>
            </a:r>
            <a:r>
              <a:rPr lang="en-US" altLang="en-US" sz="8000" dirty="0" err="1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và</a:t>
            </a:r>
            <a:endParaRPr lang="en-US" altLang="en-US" sz="8000" dirty="0">
              <a:solidFill>
                <a:schemeClr val="tx1"/>
              </a:solidFill>
              <a:latin typeface="#9Slide06 SVNJonitha Script" panose="02000000000000000000" charset="0"/>
              <a:cs typeface="#9Slide06 SVNJonitha Script" panose="02000000000000000000" charset="0"/>
            </a:endParaRPr>
          </a:p>
          <a:p>
            <a:r>
              <a:rPr lang="en-US" altLang="en-US" sz="8000" dirty="0" err="1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tìm</a:t>
            </a:r>
            <a:r>
              <a:rPr lang="en-US" altLang="en-US" sz="8000" dirty="0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 </a:t>
            </a:r>
            <a:r>
              <a:rPr lang="en-US" altLang="en-US" sz="8000" dirty="0" err="1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hiểu</a:t>
            </a:r>
            <a:r>
              <a:rPr lang="en-US" altLang="en-US" sz="8000" dirty="0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 chi </a:t>
            </a:r>
            <a:r>
              <a:rPr lang="en-US" altLang="en-US" sz="8000" dirty="0" err="1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tiết</a:t>
            </a:r>
            <a:endParaRPr lang="en-US" altLang="en-US" sz="8000" dirty="0">
              <a:solidFill>
                <a:schemeClr val="tx1"/>
              </a:solidFill>
              <a:latin typeface="#9Slide06 SVNJonitha Script" panose="02000000000000000000" charset="0"/>
              <a:cs typeface="#9Slide06 SVNJonitha Script" panose="02000000000000000000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1599" y="-190500"/>
            <a:ext cx="18469599" cy="9619583"/>
          </a:xfrm>
          <a:custGeom>
            <a:avLst/>
            <a:gdLst/>
            <a:ahLst/>
            <a:cxnLst/>
            <a:rect l="l" t="t" r="r" b="b"/>
            <a:pathLst>
              <a:path w="18469599" h="9619583">
                <a:moveTo>
                  <a:pt x="0" y="0"/>
                </a:moveTo>
                <a:lnTo>
                  <a:pt x="18469599" y="0"/>
                </a:lnTo>
                <a:lnTo>
                  <a:pt x="18469599" y="9619583"/>
                </a:lnTo>
                <a:lnTo>
                  <a:pt x="0" y="961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232937" y="1770806"/>
            <a:ext cx="14364393" cy="8229600"/>
          </a:xfrm>
          <a:custGeom>
            <a:avLst/>
            <a:gdLst/>
            <a:ahLst/>
            <a:cxnLst/>
            <a:rect l="l" t="t" r="r" b="b"/>
            <a:pathLst>
              <a:path w="14364393" h="8229600">
                <a:moveTo>
                  <a:pt x="0" y="0"/>
                </a:moveTo>
                <a:lnTo>
                  <a:pt x="14364393" y="0"/>
                </a:lnTo>
                <a:lnTo>
                  <a:pt x="143643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7079226" y="4675372"/>
            <a:ext cx="27692741" cy="17065651"/>
          </a:xfrm>
          <a:custGeom>
            <a:avLst/>
            <a:gdLst/>
            <a:ahLst/>
            <a:cxnLst/>
            <a:rect l="l" t="t" r="r" b="b"/>
            <a:pathLst>
              <a:path w="27692741" h="17065651">
                <a:moveTo>
                  <a:pt x="0" y="0"/>
                </a:moveTo>
                <a:lnTo>
                  <a:pt x="27692741" y="0"/>
                </a:lnTo>
                <a:lnTo>
                  <a:pt x="27692741" y="17065651"/>
                </a:lnTo>
                <a:lnTo>
                  <a:pt x="0" y="170656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232529" y="7765492"/>
            <a:ext cx="14732275" cy="3044670"/>
          </a:xfrm>
          <a:custGeom>
            <a:avLst/>
            <a:gdLst/>
            <a:ahLst/>
            <a:cxnLst/>
            <a:rect l="l" t="t" r="r" b="b"/>
            <a:pathLst>
              <a:path w="14732275" h="3044670">
                <a:moveTo>
                  <a:pt x="0" y="0"/>
                </a:moveTo>
                <a:lnTo>
                  <a:pt x="14732275" y="0"/>
                </a:lnTo>
                <a:lnTo>
                  <a:pt x="14732275" y="3044670"/>
                </a:lnTo>
                <a:lnTo>
                  <a:pt x="0" y="30446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106461" y="9358870"/>
            <a:ext cx="2211497" cy="1147214"/>
          </a:xfrm>
          <a:custGeom>
            <a:avLst/>
            <a:gdLst/>
            <a:ahLst/>
            <a:cxnLst/>
            <a:rect l="l" t="t" r="r" b="b"/>
            <a:pathLst>
              <a:path w="2211497" h="1147214">
                <a:moveTo>
                  <a:pt x="0" y="0"/>
                </a:moveTo>
                <a:lnTo>
                  <a:pt x="2211497" y="0"/>
                </a:lnTo>
                <a:lnTo>
                  <a:pt x="2211497" y="1147214"/>
                </a:lnTo>
                <a:lnTo>
                  <a:pt x="0" y="11472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12209" y="8300189"/>
            <a:ext cx="14732275" cy="3044670"/>
          </a:xfrm>
          <a:custGeom>
            <a:avLst/>
            <a:gdLst/>
            <a:ahLst/>
            <a:cxnLst/>
            <a:rect l="l" t="t" r="r" b="b"/>
            <a:pathLst>
              <a:path w="14732275" h="3044670">
                <a:moveTo>
                  <a:pt x="0" y="0"/>
                </a:moveTo>
                <a:lnTo>
                  <a:pt x="14732275" y="0"/>
                </a:lnTo>
                <a:lnTo>
                  <a:pt x="14732275" y="3044670"/>
                </a:lnTo>
                <a:lnTo>
                  <a:pt x="0" y="30446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654923" y="8983793"/>
            <a:ext cx="2934536" cy="1522291"/>
          </a:xfrm>
          <a:custGeom>
            <a:avLst/>
            <a:gdLst/>
            <a:ahLst/>
            <a:cxnLst/>
            <a:rect l="l" t="t" r="r" b="b"/>
            <a:pathLst>
              <a:path w="2934536" h="1522291">
                <a:moveTo>
                  <a:pt x="0" y="0"/>
                </a:moveTo>
                <a:lnTo>
                  <a:pt x="2934537" y="0"/>
                </a:lnTo>
                <a:lnTo>
                  <a:pt x="2934537" y="1522291"/>
                </a:lnTo>
                <a:lnTo>
                  <a:pt x="0" y="15222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4391021"/>
            <a:ext cx="7615966" cy="5609385"/>
          </a:xfrm>
          <a:custGeom>
            <a:avLst/>
            <a:gdLst/>
            <a:ahLst/>
            <a:cxnLst/>
            <a:rect l="l" t="t" r="r" b="b"/>
            <a:pathLst>
              <a:path w="7615966" h="5609385">
                <a:moveTo>
                  <a:pt x="0" y="0"/>
                </a:moveTo>
                <a:lnTo>
                  <a:pt x="7615966" y="0"/>
                </a:lnTo>
                <a:lnTo>
                  <a:pt x="7615966" y="5609385"/>
                </a:lnTo>
                <a:lnTo>
                  <a:pt x="0" y="56093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370626" y="0"/>
            <a:ext cx="4619291" cy="4619291"/>
          </a:xfrm>
          <a:custGeom>
            <a:avLst/>
            <a:gdLst/>
            <a:ahLst/>
            <a:cxnLst/>
            <a:rect l="l" t="t" r="r" b="b"/>
            <a:pathLst>
              <a:path w="4619291" h="4619291">
                <a:moveTo>
                  <a:pt x="0" y="0"/>
                </a:moveTo>
                <a:lnTo>
                  <a:pt x="4619291" y="0"/>
                </a:lnTo>
                <a:lnTo>
                  <a:pt x="4619291" y="4619291"/>
                </a:lnTo>
                <a:lnTo>
                  <a:pt x="0" y="46192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00685" flipH="1">
            <a:off x="15016536" y="8130357"/>
            <a:ext cx="1598024" cy="1046129"/>
          </a:xfrm>
          <a:custGeom>
            <a:avLst/>
            <a:gdLst/>
            <a:ahLst/>
            <a:cxnLst/>
            <a:rect l="l" t="t" r="r" b="b"/>
            <a:pathLst>
              <a:path w="1598024" h="1046129">
                <a:moveTo>
                  <a:pt x="1598023" y="0"/>
                </a:moveTo>
                <a:lnTo>
                  <a:pt x="0" y="0"/>
                </a:lnTo>
                <a:lnTo>
                  <a:pt x="0" y="1046129"/>
                </a:lnTo>
                <a:lnTo>
                  <a:pt x="1598023" y="1046129"/>
                </a:lnTo>
                <a:lnTo>
                  <a:pt x="159802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: Rounded Corners 13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/>
          <p:cNvSpPr>
            <a:spLocks noGrp="1"/>
          </p:cNvSpPr>
          <p:nvPr/>
        </p:nvSpPr>
        <p:spPr>
          <a:xfrm>
            <a:off x="2416259" y="597391"/>
            <a:ext cx="14173200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1.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Cách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triển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khai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thông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tin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trong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v</a:t>
            </a:r>
            <a:r>
              <a:rPr lang="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ă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n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bản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</a:p>
        </p:txBody>
      </p:sp>
      <p:sp>
        <p:nvSpPr>
          <p:cNvPr id="13" name="Subtitle 2">
            <a:hlinkClick r:id="rId11" action="ppaction://hlinkfile"/>
          </p:cNvPr>
          <p:cNvSpPr>
            <a:spLocks noGrp="1"/>
          </p:cNvSpPr>
          <p:nvPr/>
        </p:nvSpPr>
        <p:spPr>
          <a:xfrm>
            <a:off x="4639379" y="1488088"/>
            <a:ext cx="9543415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600" u="sng" dirty="0" err="1">
                <a:solidFill>
                  <a:srgbClr val="0070C0"/>
                </a:solidFill>
                <a:latin typeface="#9Slide03 BoosterNextFYBlack" panose="02000A03000000020004" charset="0"/>
                <a:cs typeface="#9Slide03 BoosterNextFYBlack" panose="02000A03000000020004" charset="0"/>
              </a:rPr>
              <a:t>PHIẾU</a:t>
            </a:r>
            <a:r>
              <a:rPr lang="en-US" altLang="en-US" sz="3600" u="sng" dirty="0">
                <a:solidFill>
                  <a:srgbClr val="0070C0"/>
                </a:solidFill>
                <a:latin typeface="#9Slide03 BoosterNextFYBlack" panose="02000A03000000020004" charset="0"/>
                <a:cs typeface="#9Slide03 BoosterNextFYBlack" panose="02000A03000000020004" charset="0"/>
              </a:rPr>
              <a:t> </a:t>
            </a:r>
            <a:r>
              <a:rPr lang="en-US" altLang="en-US" sz="3600" u="sng" dirty="0" err="1">
                <a:solidFill>
                  <a:srgbClr val="0070C0"/>
                </a:solidFill>
                <a:latin typeface="#9Slide03 BoosterNextFYBlack" panose="02000A03000000020004" charset="0"/>
                <a:cs typeface="#9Slide03 BoosterNextFYBlack" panose="02000A03000000020004" charset="0"/>
              </a:rPr>
              <a:t>HỌC</a:t>
            </a:r>
            <a:r>
              <a:rPr lang="en-US" altLang="en-US" sz="3600" u="sng" dirty="0">
                <a:solidFill>
                  <a:srgbClr val="0070C0"/>
                </a:solidFill>
                <a:latin typeface="#9Slide03 BoosterNextFYBlack" panose="02000A03000000020004" charset="0"/>
                <a:cs typeface="#9Slide03 BoosterNextFYBlack" panose="02000A03000000020004" charset="0"/>
              </a:rPr>
              <a:t> </a:t>
            </a:r>
            <a:r>
              <a:rPr lang="en-US" altLang="en-US" sz="3600" u="sng" dirty="0" err="1">
                <a:solidFill>
                  <a:srgbClr val="0070C0"/>
                </a:solidFill>
                <a:latin typeface="#9Slide03 BoosterNextFYBlack" panose="02000A03000000020004" charset="0"/>
                <a:cs typeface="#9Slide03 BoosterNextFYBlack" panose="02000A03000000020004" charset="0"/>
              </a:rPr>
              <a:t>TẬP</a:t>
            </a:r>
            <a:r>
              <a:rPr lang="en-US" altLang="en-US" sz="3600" u="sng" dirty="0">
                <a:solidFill>
                  <a:srgbClr val="0070C0"/>
                </a:solidFill>
                <a:latin typeface="#9Slide03 BoosterNextFYBlack" panose="02000A03000000020004" charset="0"/>
                <a:cs typeface="#9Slide03 BoosterNextFYBlack" panose="02000A03000000020004" charset="0"/>
              </a:rPr>
              <a:t> </a:t>
            </a:r>
            <a:r>
              <a:rPr lang="en-US" altLang="en-US" sz="3600" u="sng" dirty="0" err="1">
                <a:solidFill>
                  <a:srgbClr val="0070C0"/>
                </a:solidFill>
                <a:latin typeface="#9Slide03 BoosterNextFYBlack" panose="02000A03000000020004" charset="0"/>
                <a:cs typeface="#9Slide03 BoosterNextFYBlack" panose="02000A03000000020004" charset="0"/>
              </a:rPr>
              <a:t>SỐ</a:t>
            </a:r>
            <a:r>
              <a:rPr lang="en-US" altLang="en-US" sz="3600" u="sng" dirty="0">
                <a:solidFill>
                  <a:srgbClr val="0070C0"/>
                </a:solidFill>
                <a:latin typeface="#9Slide03 BoosterNextFYBlack" panose="02000A03000000020004" charset="0"/>
                <a:cs typeface="#9Slide03 BoosterNextFYBlack" panose="02000A03000000020004" charset="0"/>
              </a:rPr>
              <a:t> 1</a:t>
            </a:r>
          </a:p>
        </p:txBody>
      </p:sp>
      <p:graphicFrame>
        <p:nvGraphicFramePr>
          <p:cNvPr id="15" name="Table 1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52549716"/>
              </p:ext>
            </p:extLst>
          </p:nvPr>
        </p:nvGraphicFramePr>
        <p:xfrm>
          <a:off x="992474" y="2552786"/>
          <a:ext cx="16395700" cy="699941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97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92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05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41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</a:rPr>
                        <a:t>Các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</a:rPr>
                        <a:t>phần</a:t>
                      </a:r>
                      <a:endParaRPr sz="3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</a:rPr>
                        <a:t>Nội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</a:rPr>
                        <a:t> dung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</a:rPr>
                        <a:t>thông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</a:rPr>
                        <a:t> tin</a:t>
                      </a:r>
                      <a:endParaRPr sz="3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</a:rPr>
                        <a:t>Cách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</a:rPr>
                        <a:t>triển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</a:rPr>
                        <a:t>khai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</a:rPr>
                        <a:t>thông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</a:rPr>
                        <a:t> tin</a:t>
                      </a:r>
                      <a:endParaRPr sz="3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917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</a:rPr>
                        <a:t> 1. Giới thiệu chung</a:t>
                      </a:r>
                      <a:endParaRPr sz="3600" b="1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Text Box 6"/>
          <p:cNvSpPr txBox="1"/>
          <p:nvPr/>
        </p:nvSpPr>
        <p:spPr>
          <a:xfrm>
            <a:off x="2805611" y="4985713"/>
            <a:ext cx="8635246" cy="42106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Lịch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sử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400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năm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Huế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gắn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với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triều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đại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phong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kiến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sz="3600" dirty="0">
              <a:solidFill>
                <a:schemeClr val="tx1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Nơi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hội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tụ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tinh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hoa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cả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nước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nơi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hun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đúc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nền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hoá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đậm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bản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sắc</a:t>
            </a:r>
            <a:r>
              <a:rPr lang="en-US"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 . .</a:t>
            </a:r>
            <a:endParaRPr sz="3600" dirty="0">
              <a:solidFill>
                <a:schemeClr val="tx1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Đã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được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UNESCO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vinh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danh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Di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sản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hoá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thế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giới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6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17" name="Text Box 7"/>
          <p:cNvSpPr txBox="1"/>
          <p:nvPr/>
        </p:nvSpPr>
        <p:spPr>
          <a:xfrm>
            <a:off x="11770388" y="5196086"/>
            <a:ext cx="5360799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=&gt;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Triển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khai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thông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tin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theo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trật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tự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thời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gian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kết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hợp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với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triển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khai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theo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quan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hệ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nguyên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nhân</a:t>
            </a:r>
            <a:r>
              <a:rPr lang="en-US"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</a:t>
            </a:r>
            <a:r>
              <a:rPr lang="en-US"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kết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quả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6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6" grpId="1"/>
      <p:bldP spid="17" grpId="0"/>
      <p:bldP spid="1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71821" y="381000"/>
            <a:ext cx="21231643" cy="12110883"/>
          </a:xfrm>
          <a:custGeom>
            <a:avLst/>
            <a:gdLst/>
            <a:ahLst/>
            <a:cxnLst/>
            <a:rect l="l" t="t" r="r" b="b"/>
            <a:pathLst>
              <a:path w="21231643" h="12110883">
                <a:moveTo>
                  <a:pt x="0" y="0"/>
                </a:moveTo>
                <a:lnTo>
                  <a:pt x="21231642" y="0"/>
                </a:lnTo>
                <a:lnTo>
                  <a:pt x="21231642" y="12110883"/>
                </a:lnTo>
                <a:lnTo>
                  <a:pt x="0" y="12110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35077" y="8361823"/>
            <a:ext cx="19358155" cy="3428007"/>
          </a:xfrm>
          <a:custGeom>
            <a:avLst/>
            <a:gdLst/>
            <a:ahLst/>
            <a:cxnLst/>
            <a:rect l="l" t="t" r="r" b="b"/>
            <a:pathLst>
              <a:path w="19358155" h="3428007">
                <a:moveTo>
                  <a:pt x="0" y="0"/>
                </a:moveTo>
                <a:lnTo>
                  <a:pt x="19358154" y="0"/>
                </a:lnTo>
                <a:lnTo>
                  <a:pt x="19358154" y="3428007"/>
                </a:lnTo>
                <a:lnTo>
                  <a:pt x="0" y="3428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1596052"/>
              </p:ext>
            </p:extLst>
          </p:nvPr>
        </p:nvGraphicFramePr>
        <p:xfrm>
          <a:off x="946150" y="1709263"/>
          <a:ext cx="16395700" cy="8090235"/>
        </p:xfrm>
        <a:graphic>
          <a:graphicData uri="http://schemas.openxmlformats.org/drawingml/2006/table">
            <a:tbl>
              <a:tblPr/>
              <a:tblGrid>
                <a:gridCol w="1597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7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3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22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Các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phần</a:t>
                      </a:r>
                      <a:endParaRPr sz="3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Nội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dung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thông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tin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Cách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triển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khai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thông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tin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160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2. Nét đặc trưng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/>
        </p:nvGraphicFramePr>
        <p:xfrm>
          <a:off x="10570527" y="-3451860"/>
          <a:ext cx="1311910" cy="198120"/>
        </p:xfrm>
        <a:graphic>
          <a:graphicData uri="http://schemas.openxmlformats.org/drawingml/2006/table">
            <a:tbl>
              <a:tblPr/>
              <a:tblGrid>
                <a:gridCol w="1311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1300">
                          <a:solidFill>
                            <a:srgbClr val="0070C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2883345" y="3563815"/>
            <a:ext cx="9935210" cy="593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Bao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gồm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hệ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thống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di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tích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liên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quan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đến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triều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Nguyễn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phân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bố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ở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thành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phố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Huế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thị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xã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;</a:t>
            </a:r>
            <a:endParaRPr sz="3600" dirty="0">
              <a:solidFill>
                <a:schemeClr val="tx1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sự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kết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hợp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độc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đáo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giữa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kiến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trúc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truyền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thống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Việt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tư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tưởng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triết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lí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phương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Đông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kiến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trúc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quân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sự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phương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Tây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hài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hoà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với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yếu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tố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tự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nhiên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sz="3600" dirty="0">
              <a:solidFill>
                <a:schemeClr val="tx1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Huế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bảo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tồn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được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diện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mạo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kinh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đô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xưa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</a:t>
            </a:r>
            <a:r>
              <a:rPr lang="en-US"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có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giá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trị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đặc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biệt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về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lịch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sử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hoá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mang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đậm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bản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sắc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Huế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6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3454178" y="5143500"/>
            <a:ext cx="357822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=&gt;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Triển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khai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thông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tin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theo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quan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hệ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nguyên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nhân</a:t>
            </a:r>
            <a:r>
              <a:rPr lang="en-US"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kết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quả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6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27BFE8F-9B4F-BC82-4688-F4B2861665F6}"/>
              </a:ext>
            </a:extLst>
          </p:cNvPr>
          <p:cNvSpPr>
            <a:spLocks noGrp="1"/>
          </p:cNvSpPr>
          <p:nvPr/>
        </p:nvSpPr>
        <p:spPr>
          <a:xfrm>
            <a:off x="2438400" y="498987"/>
            <a:ext cx="14173200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1.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Cách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triển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khai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thông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tin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trong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v</a:t>
            </a:r>
            <a:r>
              <a:rPr lang="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ă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n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bản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/>
      <p:bldP spid="7" grpId="0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71821" y="381000"/>
            <a:ext cx="21231643" cy="12110883"/>
          </a:xfrm>
          <a:custGeom>
            <a:avLst/>
            <a:gdLst/>
            <a:ahLst/>
            <a:cxnLst/>
            <a:rect l="l" t="t" r="r" b="b"/>
            <a:pathLst>
              <a:path w="21231643" h="12110883">
                <a:moveTo>
                  <a:pt x="0" y="0"/>
                </a:moveTo>
                <a:lnTo>
                  <a:pt x="21231642" y="0"/>
                </a:lnTo>
                <a:lnTo>
                  <a:pt x="21231642" y="12110883"/>
                </a:lnTo>
                <a:lnTo>
                  <a:pt x="0" y="12110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35077" y="8361823"/>
            <a:ext cx="19358155" cy="3428007"/>
          </a:xfrm>
          <a:custGeom>
            <a:avLst/>
            <a:gdLst/>
            <a:ahLst/>
            <a:cxnLst/>
            <a:rect l="l" t="t" r="r" b="b"/>
            <a:pathLst>
              <a:path w="19358155" h="3428007">
                <a:moveTo>
                  <a:pt x="0" y="0"/>
                </a:moveTo>
                <a:lnTo>
                  <a:pt x="19358154" y="0"/>
                </a:lnTo>
                <a:lnTo>
                  <a:pt x="19358154" y="3428007"/>
                </a:lnTo>
                <a:lnTo>
                  <a:pt x="0" y="3428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3814954"/>
              </p:ext>
            </p:extLst>
          </p:nvPr>
        </p:nvGraphicFramePr>
        <p:xfrm>
          <a:off x="924560" y="1409700"/>
          <a:ext cx="16395700" cy="8229600"/>
        </p:xfrm>
        <a:graphic>
          <a:graphicData uri="http://schemas.openxmlformats.org/drawingml/2006/table">
            <a:tbl>
              <a:tblPr/>
              <a:tblGrid>
                <a:gridCol w="1597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5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3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50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Các</a:t>
                      </a:r>
                      <a:r>
                        <a:rPr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phần</a:t>
                      </a:r>
                      <a:endParaRPr sz="32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Nội</a:t>
                      </a:r>
                      <a:r>
                        <a:rPr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dung </a:t>
                      </a:r>
                      <a:r>
                        <a:rPr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thông</a:t>
                      </a:r>
                      <a:r>
                        <a:rPr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tin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Cách</a:t>
                      </a:r>
                      <a:r>
                        <a:rPr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triển</a:t>
                      </a:r>
                      <a:r>
                        <a:rPr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khai</a:t>
                      </a:r>
                      <a:r>
                        <a:rPr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thông</a:t>
                      </a:r>
                      <a:r>
                        <a:rPr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tin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7453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2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3. </a:t>
                      </a:r>
                      <a:r>
                        <a:rPr sz="32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Kiến</a:t>
                      </a:r>
                      <a:r>
                        <a:rPr sz="32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2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trúc</a:t>
                      </a:r>
                      <a:endParaRPr sz="32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2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2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 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2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/>
        </p:nvGraphicFramePr>
        <p:xfrm>
          <a:off x="10570527" y="-3451860"/>
          <a:ext cx="1311910" cy="198120"/>
        </p:xfrm>
        <a:graphic>
          <a:graphicData uri="http://schemas.openxmlformats.org/drawingml/2006/table">
            <a:tbl>
              <a:tblPr/>
              <a:tblGrid>
                <a:gridCol w="1311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1300">
                          <a:solidFill>
                            <a:srgbClr val="0070C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2592665" y="2784331"/>
            <a:ext cx="11428730" cy="6463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Gồm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nhiều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di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tích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tiêu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biểu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</a:t>
            </a:r>
            <a:endParaRPr sz="3200" dirty="0">
              <a:solidFill>
                <a:schemeClr val="tx1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Kinh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thành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Huế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ba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toà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thành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lồng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vào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nhau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bố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trí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đăng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đối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trên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một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trục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dọc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xuyên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suốt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từ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mặt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nam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ra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mặt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bắc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...</a:t>
            </a:r>
            <a:endParaRPr sz="3200" dirty="0">
              <a:solidFill>
                <a:schemeClr val="tx1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Đại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Nội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(Hoàng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thành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Hoàng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cung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):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nằm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giữa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trục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chính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Kinh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thành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Huế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bao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gồm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Khu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vực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phòng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;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Khu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vực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cử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hành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đại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lễ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;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Khu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vực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miếu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thờ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vua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chúa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Nguyễn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; 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Khu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vực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ăn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ở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hoàng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thái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hậu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thái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hoàng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thái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hậu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; 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Khu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vực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phủ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Nội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vụ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;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Khu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vực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vườn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Cơ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Hạ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điện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Khâm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Văn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;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Khu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vực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Tử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Cấm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thành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;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Ngọ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Môn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;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Điện</a:t>
            </a:r>
            <a:r>
              <a:rPr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Thái </a:t>
            </a:r>
            <a:r>
              <a:rPr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Hoà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Lăng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tẩm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vua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Nguyễn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những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thành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tựu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nền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kiến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trúc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cảnh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vật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hoá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bao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gồm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Lăng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Minh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Mệnh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(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Hiếu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Lăng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);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Lăng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Tự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Đức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(Khiêm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Lăng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).</a:t>
            </a:r>
            <a:endParaRPr lang="en-US" sz="32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20FE34F-C79D-5897-B1FD-517472808D31}"/>
              </a:ext>
            </a:extLst>
          </p:cNvPr>
          <p:cNvSpPr>
            <a:spLocks noGrp="1"/>
          </p:cNvSpPr>
          <p:nvPr/>
        </p:nvSpPr>
        <p:spPr>
          <a:xfrm>
            <a:off x="2209800" y="320123"/>
            <a:ext cx="14173200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1.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Cách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triển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khai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thông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tin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trong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v</a:t>
            </a:r>
            <a:r>
              <a:rPr lang="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ă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n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bản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71821" y="381000"/>
            <a:ext cx="21231643" cy="12110883"/>
          </a:xfrm>
          <a:custGeom>
            <a:avLst/>
            <a:gdLst/>
            <a:ahLst/>
            <a:cxnLst/>
            <a:rect l="l" t="t" r="r" b="b"/>
            <a:pathLst>
              <a:path w="21231643" h="12110883">
                <a:moveTo>
                  <a:pt x="0" y="0"/>
                </a:moveTo>
                <a:lnTo>
                  <a:pt x="21231642" y="0"/>
                </a:lnTo>
                <a:lnTo>
                  <a:pt x="21231642" y="12110883"/>
                </a:lnTo>
                <a:lnTo>
                  <a:pt x="0" y="12110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35077" y="8361823"/>
            <a:ext cx="19358155" cy="3428007"/>
          </a:xfrm>
          <a:custGeom>
            <a:avLst/>
            <a:gdLst/>
            <a:ahLst/>
            <a:cxnLst/>
            <a:rect l="l" t="t" r="r" b="b"/>
            <a:pathLst>
              <a:path w="19358155" h="3428007">
                <a:moveTo>
                  <a:pt x="0" y="0"/>
                </a:moveTo>
                <a:lnTo>
                  <a:pt x="19358154" y="0"/>
                </a:lnTo>
                <a:lnTo>
                  <a:pt x="19358154" y="3428007"/>
                </a:lnTo>
                <a:lnTo>
                  <a:pt x="0" y="3428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0153554"/>
              </p:ext>
            </p:extLst>
          </p:nvPr>
        </p:nvGraphicFramePr>
        <p:xfrm>
          <a:off x="946150" y="1844986"/>
          <a:ext cx="16395700" cy="7534593"/>
        </p:xfrm>
        <a:graphic>
          <a:graphicData uri="http://schemas.openxmlformats.org/drawingml/2006/table">
            <a:tbl>
              <a:tblPr/>
              <a:tblGrid>
                <a:gridCol w="1597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7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3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44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Các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phần</a:t>
                      </a:r>
                      <a:endParaRPr sz="3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Nội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dung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thông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tin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Cách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triển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khai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thông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tin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009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3.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Kiến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trúc</a:t>
                      </a:r>
                      <a:endParaRPr sz="36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 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/>
        </p:nvGraphicFramePr>
        <p:xfrm>
          <a:off x="10570527" y="-3451860"/>
          <a:ext cx="1311910" cy="198120"/>
        </p:xfrm>
        <a:graphic>
          <a:graphicData uri="http://schemas.openxmlformats.org/drawingml/2006/table">
            <a:tbl>
              <a:tblPr/>
              <a:tblGrid>
                <a:gridCol w="1311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1300">
                          <a:solidFill>
                            <a:srgbClr val="0070C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2780725" y="3263097"/>
            <a:ext cx="10019665" cy="59400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Đàn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Nam Giao: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có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mặt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bằng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hình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chữ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nhật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chiều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dài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390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mét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chiều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rộng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265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mét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gồm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hạng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mục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Đàn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Tế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Trai Cung,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Thần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Trù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Thần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Khố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sz="3600" dirty="0">
              <a:solidFill>
                <a:schemeClr val="tx1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Văn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Miếu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quay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mặt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về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hướng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nam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bao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gồm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Văn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Miếu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Đông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Vu,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Tây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Vu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dãy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bia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sz="3600" dirty="0">
              <a:solidFill>
                <a:schemeClr val="tx1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Hổ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Quyền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đấu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trường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có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mặt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bằng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hình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gồm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hai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vòng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tường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gạch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xung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quanh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trổ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chuồng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cọp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cửa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vòm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cho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voi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vào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phía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trên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khán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đàn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6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3482484" y="4272429"/>
            <a:ext cx="368109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=&gt;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Kết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hợp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triển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khai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thông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tin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theo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phân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loại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đối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tượng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trật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tự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không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gian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6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E1B0228-546F-3488-4FD4-065A88959B40}"/>
              </a:ext>
            </a:extLst>
          </p:cNvPr>
          <p:cNvSpPr>
            <a:spLocks noGrp="1"/>
          </p:cNvSpPr>
          <p:nvPr/>
        </p:nvSpPr>
        <p:spPr>
          <a:xfrm>
            <a:off x="2416259" y="597391"/>
            <a:ext cx="14173200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1.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Cách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triển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khai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thông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tin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trong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v</a:t>
            </a:r>
            <a:r>
              <a:rPr lang="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ă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n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bản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/>
      <p:bldP spid="7" grpId="0"/>
      <p:bldP spid="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71821" y="381000"/>
            <a:ext cx="21231643" cy="12110883"/>
          </a:xfrm>
          <a:custGeom>
            <a:avLst/>
            <a:gdLst/>
            <a:ahLst/>
            <a:cxnLst/>
            <a:rect l="l" t="t" r="r" b="b"/>
            <a:pathLst>
              <a:path w="21231643" h="12110883">
                <a:moveTo>
                  <a:pt x="0" y="0"/>
                </a:moveTo>
                <a:lnTo>
                  <a:pt x="21231642" y="0"/>
                </a:lnTo>
                <a:lnTo>
                  <a:pt x="21231642" y="12110883"/>
                </a:lnTo>
                <a:lnTo>
                  <a:pt x="0" y="12110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35077" y="8361823"/>
            <a:ext cx="19358155" cy="3428007"/>
          </a:xfrm>
          <a:custGeom>
            <a:avLst/>
            <a:gdLst/>
            <a:ahLst/>
            <a:cxnLst/>
            <a:rect l="l" t="t" r="r" b="b"/>
            <a:pathLst>
              <a:path w="19358155" h="3428007">
                <a:moveTo>
                  <a:pt x="0" y="0"/>
                </a:moveTo>
                <a:lnTo>
                  <a:pt x="19358154" y="0"/>
                </a:lnTo>
                <a:lnTo>
                  <a:pt x="19358154" y="3428007"/>
                </a:lnTo>
                <a:lnTo>
                  <a:pt x="0" y="3428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6467405"/>
              </p:ext>
            </p:extLst>
          </p:nvPr>
        </p:nvGraphicFramePr>
        <p:xfrm>
          <a:off x="946150" y="1955309"/>
          <a:ext cx="16395700" cy="7661879"/>
        </p:xfrm>
        <a:graphic>
          <a:graphicData uri="http://schemas.openxmlformats.org/drawingml/2006/table">
            <a:tbl>
              <a:tblPr/>
              <a:tblGrid>
                <a:gridCol w="1597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7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3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49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Các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phần</a:t>
                      </a:r>
                      <a:endParaRPr sz="3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Nội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dung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thông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tin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Cách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triển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khai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thông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tin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427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4. Giá trị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/>
        </p:nvGraphicFramePr>
        <p:xfrm>
          <a:off x="10570527" y="-3451860"/>
          <a:ext cx="1311910" cy="198120"/>
        </p:xfrm>
        <a:graphic>
          <a:graphicData uri="http://schemas.openxmlformats.org/drawingml/2006/table">
            <a:tbl>
              <a:tblPr/>
              <a:tblGrid>
                <a:gridCol w="1311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1300">
                          <a:solidFill>
                            <a:srgbClr val="0070C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2882273" y="4522932"/>
            <a:ext cx="9719945" cy="37230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“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Huế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không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phải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chỉ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mẫu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mực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về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kiến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trúc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còn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cao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điểm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về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tinh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thần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trung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tâm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hoá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sôi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động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…”</a:t>
            </a:r>
            <a:endParaRPr sz="3600" dirty="0">
              <a:solidFill>
                <a:schemeClr val="tx1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=&gt;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hiện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tượng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hoá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độc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đáo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Việt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Nam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thế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giới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sz="3600" dirty="0">
              <a:solidFill>
                <a:schemeClr val="tx1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Được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xếp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hạng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Di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tích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quốc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đặc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biệt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6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3392513" y="5324863"/>
            <a:ext cx="362902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=&gt;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Triển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khai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thông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tin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theo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quan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hệ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nguyên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nhân</a:t>
            </a:r>
            <a:r>
              <a:rPr lang="en-US"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kết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quả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6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7B02F52-1E7C-67A4-7A32-743B5035D36C}"/>
              </a:ext>
            </a:extLst>
          </p:cNvPr>
          <p:cNvSpPr>
            <a:spLocks noGrp="1"/>
          </p:cNvSpPr>
          <p:nvPr/>
        </p:nvSpPr>
        <p:spPr>
          <a:xfrm>
            <a:off x="2416259" y="597391"/>
            <a:ext cx="14173200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1.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Cách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triển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khai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thông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tin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trong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v</a:t>
            </a:r>
            <a:r>
              <a:rPr lang="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ă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n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bản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/>
      <p:bldP spid="8" grpId="0"/>
      <p:bldP spid="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71821" y="381000"/>
            <a:ext cx="21231643" cy="12110883"/>
          </a:xfrm>
          <a:custGeom>
            <a:avLst/>
            <a:gdLst/>
            <a:ahLst/>
            <a:cxnLst/>
            <a:rect l="l" t="t" r="r" b="b"/>
            <a:pathLst>
              <a:path w="21231643" h="12110883">
                <a:moveTo>
                  <a:pt x="0" y="0"/>
                </a:moveTo>
                <a:lnTo>
                  <a:pt x="21231642" y="0"/>
                </a:lnTo>
                <a:lnTo>
                  <a:pt x="21231642" y="12110883"/>
                </a:lnTo>
                <a:lnTo>
                  <a:pt x="0" y="12110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35077" y="8361823"/>
            <a:ext cx="19358155" cy="3428007"/>
          </a:xfrm>
          <a:custGeom>
            <a:avLst/>
            <a:gdLst/>
            <a:ahLst/>
            <a:cxnLst/>
            <a:rect l="l" t="t" r="r" b="b"/>
            <a:pathLst>
              <a:path w="19358155" h="3428007">
                <a:moveTo>
                  <a:pt x="0" y="0"/>
                </a:moveTo>
                <a:lnTo>
                  <a:pt x="19358154" y="0"/>
                </a:lnTo>
                <a:lnTo>
                  <a:pt x="19358154" y="3428007"/>
                </a:lnTo>
                <a:lnTo>
                  <a:pt x="0" y="3428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420052"/>
              </p:ext>
            </p:extLst>
          </p:nvPr>
        </p:nvGraphicFramePr>
        <p:xfrm>
          <a:off x="946150" y="1610851"/>
          <a:ext cx="16395700" cy="8028449"/>
        </p:xfrm>
        <a:graphic>
          <a:graphicData uri="http://schemas.openxmlformats.org/drawingml/2006/table">
            <a:tbl>
              <a:tblPr/>
              <a:tblGrid>
                <a:gridCol w="1597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7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3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04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Các</a:t>
                      </a:r>
                      <a:r>
                        <a:rPr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phần</a:t>
                      </a:r>
                      <a:endParaRPr sz="32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Nội</a:t>
                      </a:r>
                      <a:r>
                        <a:rPr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dung </a:t>
                      </a:r>
                      <a:r>
                        <a:rPr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thông</a:t>
                      </a:r>
                      <a:r>
                        <a:rPr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tin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Cách</a:t>
                      </a:r>
                      <a:r>
                        <a:rPr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triển</a:t>
                      </a:r>
                      <a:r>
                        <a:rPr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khai</a:t>
                      </a:r>
                      <a:r>
                        <a:rPr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2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thông</a:t>
                      </a:r>
                      <a:r>
                        <a:rPr sz="32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tin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301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Nhận xét chung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/>
        </p:nvGraphicFramePr>
        <p:xfrm>
          <a:off x="10570527" y="-3451860"/>
          <a:ext cx="1311910" cy="198120"/>
        </p:xfrm>
        <a:graphic>
          <a:graphicData uri="http://schemas.openxmlformats.org/drawingml/2006/table">
            <a:tbl>
              <a:tblPr/>
              <a:tblGrid>
                <a:gridCol w="1311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1300">
                          <a:solidFill>
                            <a:srgbClr val="0070C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2667000" y="3154044"/>
            <a:ext cx="14401800" cy="61401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Thông tin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trong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văn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bản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được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triển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khai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kết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hợp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trình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bày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rất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phong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phú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theo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nhiều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cách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khác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nhau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giúp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người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đọc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hình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dung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được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sự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đa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dạng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phong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phú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một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di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tích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lịch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sử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có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nhiều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giá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trị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đặc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biệt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sz="3300" dirty="0">
              <a:solidFill>
                <a:schemeClr val="tx1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Cố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đô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Huế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có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nhiều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giá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trị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bao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gồm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giá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trị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tinh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thần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giá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trị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vật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chất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</a:t>
            </a:r>
            <a:endParaRPr sz="3300" dirty="0">
              <a:solidFill>
                <a:schemeClr val="tx1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+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Giá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trị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tinh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thần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niềm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tự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hào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người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Việt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về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di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tích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lịch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sử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đồng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thời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cũng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một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danh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lam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thắng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cảnh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độc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đáo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lâu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đời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;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hấp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dẫn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với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du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khách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trong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ngoài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nước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sz="3300" dirty="0">
              <a:solidFill>
                <a:schemeClr val="tx1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+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Giá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trị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vật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chất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một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điểm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tham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quan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du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lịch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có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giá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trị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kinh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tế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;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được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UNESCO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công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nhận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Di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sản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văn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hoá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thế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giới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;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được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xếp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hạng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Di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tích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quốc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gia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đặc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biệt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(Di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tích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lịch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sử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kiến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trúc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nghệ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thuật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trong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Quần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thể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kiến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trúc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Cố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đô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3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Huế</a:t>
            </a:r>
            <a:r>
              <a:rPr sz="33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)</a:t>
            </a:r>
            <a:endParaRPr lang="en-US" sz="33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6CD260D-1B1D-30F0-781A-B914D381F7C7}"/>
              </a:ext>
            </a:extLst>
          </p:cNvPr>
          <p:cNvSpPr>
            <a:spLocks noGrp="1"/>
          </p:cNvSpPr>
          <p:nvPr/>
        </p:nvSpPr>
        <p:spPr>
          <a:xfrm>
            <a:off x="2057400" y="313772"/>
            <a:ext cx="14173200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1.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Cách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triển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khai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thông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tin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trong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v</a:t>
            </a:r>
            <a:r>
              <a:rPr lang="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ă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n </a:t>
            </a:r>
            <a:r>
              <a:rPr lang="en-US" alt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bản</a:t>
            </a:r>
            <a:r>
              <a:rPr lang="en-US" alt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5 Amplify" panose="02000000000000000000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1599" y="-190500"/>
            <a:ext cx="18469599" cy="9619583"/>
          </a:xfrm>
          <a:custGeom>
            <a:avLst/>
            <a:gdLst/>
            <a:ahLst/>
            <a:cxnLst/>
            <a:rect l="l" t="t" r="r" b="b"/>
            <a:pathLst>
              <a:path w="18469599" h="9619583">
                <a:moveTo>
                  <a:pt x="0" y="0"/>
                </a:moveTo>
                <a:lnTo>
                  <a:pt x="18469599" y="0"/>
                </a:lnTo>
                <a:lnTo>
                  <a:pt x="18469599" y="9619583"/>
                </a:lnTo>
                <a:lnTo>
                  <a:pt x="0" y="96195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232937" y="1770806"/>
            <a:ext cx="14364393" cy="8229600"/>
          </a:xfrm>
          <a:custGeom>
            <a:avLst/>
            <a:gdLst/>
            <a:ahLst/>
            <a:cxnLst/>
            <a:rect l="l" t="t" r="r" b="b"/>
            <a:pathLst>
              <a:path w="14364393" h="8229600">
                <a:moveTo>
                  <a:pt x="0" y="0"/>
                </a:moveTo>
                <a:lnTo>
                  <a:pt x="14364393" y="0"/>
                </a:lnTo>
                <a:lnTo>
                  <a:pt x="143643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7079226" y="4675372"/>
            <a:ext cx="27692741" cy="17065651"/>
          </a:xfrm>
          <a:custGeom>
            <a:avLst/>
            <a:gdLst/>
            <a:ahLst/>
            <a:cxnLst/>
            <a:rect l="l" t="t" r="r" b="b"/>
            <a:pathLst>
              <a:path w="27692741" h="17065651">
                <a:moveTo>
                  <a:pt x="0" y="0"/>
                </a:moveTo>
                <a:lnTo>
                  <a:pt x="27692741" y="0"/>
                </a:lnTo>
                <a:lnTo>
                  <a:pt x="27692741" y="17065651"/>
                </a:lnTo>
                <a:lnTo>
                  <a:pt x="0" y="17065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232529" y="7765492"/>
            <a:ext cx="14732275" cy="3044670"/>
          </a:xfrm>
          <a:custGeom>
            <a:avLst/>
            <a:gdLst/>
            <a:ahLst/>
            <a:cxnLst/>
            <a:rect l="l" t="t" r="r" b="b"/>
            <a:pathLst>
              <a:path w="14732275" h="3044670">
                <a:moveTo>
                  <a:pt x="0" y="0"/>
                </a:moveTo>
                <a:lnTo>
                  <a:pt x="14732275" y="0"/>
                </a:lnTo>
                <a:lnTo>
                  <a:pt x="14732275" y="3044670"/>
                </a:lnTo>
                <a:lnTo>
                  <a:pt x="0" y="3044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106461" y="9358870"/>
            <a:ext cx="2211497" cy="1147214"/>
          </a:xfrm>
          <a:custGeom>
            <a:avLst/>
            <a:gdLst/>
            <a:ahLst/>
            <a:cxnLst/>
            <a:rect l="l" t="t" r="r" b="b"/>
            <a:pathLst>
              <a:path w="2211497" h="1147214">
                <a:moveTo>
                  <a:pt x="0" y="0"/>
                </a:moveTo>
                <a:lnTo>
                  <a:pt x="2211497" y="0"/>
                </a:lnTo>
                <a:lnTo>
                  <a:pt x="2211497" y="1147214"/>
                </a:lnTo>
                <a:lnTo>
                  <a:pt x="0" y="1147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12209" y="8300189"/>
            <a:ext cx="14732275" cy="3044670"/>
          </a:xfrm>
          <a:custGeom>
            <a:avLst/>
            <a:gdLst/>
            <a:ahLst/>
            <a:cxnLst/>
            <a:rect l="l" t="t" r="r" b="b"/>
            <a:pathLst>
              <a:path w="14732275" h="3044670">
                <a:moveTo>
                  <a:pt x="0" y="0"/>
                </a:moveTo>
                <a:lnTo>
                  <a:pt x="14732275" y="0"/>
                </a:lnTo>
                <a:lnTo>
                  <a:pt x="14732275" y="3044670"/>
                </a:lnTo>
                <a:lnTo>
                  <a:pt x="0" y="3044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654923" y="8983793"/>
            <a:ext cx="2934536" cy="1522291"/>
          </a:xfrm>
          <a:custGeom>
            <a:avLst/>
            <a:gdLst/>
            <a:ahLst/>
            <a:cxnLst/>
            <a:rect l="l" t="t" r="r" b="b"/>
            <a:pathLst>
              <a:path w="2934536" h="1522291">
                <a:moveTo>
                  <a:pt x="0" y="0"/>
                </a:moveTo>
                <a:lnTo>
                  <a:pt x="2934537" y="0"/>
                </a:lnTo>
                <a:lnTo>
                  <a:pt x="2934537" y="1522291"/>
                </a:lnTo>
                <a:lnTo>
                  <a:pt x="0" y="15222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4391021"/>
            <a:ext cx="7615966" cy="5609385"/>
          </a:xfrm>
          <a:custGeom>
            <a:avLst/>
            <a:gdLst/>
            <a:ahLst/>
            <a:cxnLst/>
            <a:rect l="l" t="t" r="r" b="b"/>
            <a:pathLst>
              <a:path w="7615966" h="5609385">
                <a:moveTo>
                  <a:pt x="0" y="0"/>
                </a:moveTo>
                <a:lnTo>
                  <a:pt x="7615966" y="0"/>
                </a:lnTo>
                <a:lnTo>
                  <a:pt x="7615966" y="5609385"/>
                </a:lnTo>
                <a:lnTo>
                  <a:pt x="0" y="56093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370626" y="0"/>
            <a:ext cx="4619291" cy="4619291"/>
          </a:xfrm>
          <a:custGeom>
            <a:avLst/>
            <a:gdLst/>
            <a:ahLst/>
            <a:cxnLst/>
            <a:rect l="l" t="t" r="r" b="b"/>
            <a:pathLst>
              <a:path w="4619291" h="4619291">
                <a:moveTo>
                  <a:pt x="0" y="0"/>
                </a:moveTo>
                <a:lnTo>
                  <a:pt x="4619291" y="0"/>
                </a:lnTo>
                <a:lnTo>
                  <a:pt x="4619291" y="4619291"/>
                </a:lnTo>
                <a:lnTo>
                  <a:pt x="0" y="46192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00685" flipH="1">
            <a:off x="15016536" y="8130357"/>
            <a:ext cx="1598024" cy="1046129"/>
          </a:xfrm>
          <a:custGeom>
            <a:avLst/>
            <a:gdLst/>
            <a:ahLst/>
            <a:cxnLst/>
            <a:rect l="l" t="t" r="r" b="b"/>
            <a:pathLst>
              <a:path w="1598024" h="1046129">
                <a:moveTo>
                  <a:pt x="1598023" y="0"/>
                </a:moveTo>
                <a:lnTo>
                  <a:pt x="0" y="0"/>
                </a:lnTo>
                <a:lnTo>
                  <a:pt x="0" y="1046129"/>
                </a:lnTo>
                <a:lnTo>
                  <a:pt x="1598023" y="1046129"/>
                </a:lnTo>
                <a:lnTo>
                  <a:pt x="1598023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: Rounded Corners 13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/>
          <p:cNvSpPr>
            <a:spLocks noGrp="1"/>
          </p:cNvSpPr>
          <p:nvPr/>
        </p:nvSpPr>
        <p:spPr>
          <a:xfrm>
            <a:off x="1028700" y="926845"/>
            <a:ext cx="16528733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2. </a:t>
            </a:r>
            <a:r>
              <a:rPr lang="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ặc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iểm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của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v</a:t>
            </a:r>
            <a:r>
              <a:rPr lang="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ă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n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bản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thông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tin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thuyết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minh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về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một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di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tích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lịch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sử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trong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“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Quần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thể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di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tích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cố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ô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Huế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”</a:t>
            </a:r>
          </a:p>
        </p:txBody>
      </p:sp>
      <p:sp>
        <p:nvSpPr>
          <p:cNvPr id="13" name="Subtitle 2">
            <a:hlinkClick r:id="rId10" action="ppaction://hlinkfile"/>
          </p:cNvPr>
          <p:cNvSpPr>
            <a:spLocks noGrp="1"/>
          </p:cNvSpPr>
          <p:nvPr/>
        </p:nvSpPr>
        <p:spPr>
          <a:xfrm>
            <a:off x="4187124" y="2147859"/>
            <a:ext cx="9543415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600" u="sng" dirty="0" err="1">
                <a:solidFill>
                  <a:srgbClr val="0070C0"/>
                </a:solidFill>
                <a:latin typeface="#9Slide03 BoosterNextFYBlack" panose="02000A03000000020004" charset="0"/>
                <a:cs typeface="#9Slide03 BoosterNextFYBlack" panose="02000A03000000020004" charset="0"/>
              </a:rPr>
              <a:t>PHIẾU</a:t>
            </a:r>
            <a:r>
              <a:rPr lang="en-US" altLang="en-US" sz="3600" u="sng" dirty="0">
                <a:solidFill>
                  <a:srgbClr val="0070C0"/>
                </a:solidFill>
                <a:latin typeface="#9Slide03 BoosterNextFYBlack" panose="02000A03000000020004" charset="0"/>
                <a:cs typeface="#9Slide03 BoosterNextFYBlack" panose="02000A03000000020004" charset="0"/>
              </a:rPr>
              <a:t> </a:t>
            </a:r>
            <a:r>
              <a:rPr lang="en-US" altLang="en-US" sz="3600" u="sng" dirty="0" err="1">
                <a:solidFill>
                  <a:srgbClr val="0070C0"/>
                </a:solidFill>
                <a:latin typeface="#9Slide03 BoosterNextFYBlack" panose="02000A03000000020004" charset="0"/>
                <a:cs typeface="#9Slide03 BoosterNextFYBlack" panose="02000A03000000020004" charset="0"/>
              </a:rPr>
              <a:t>HỌC</a:t>
            </a:r>
            <a:r>
              <a:rPr lang="en-US" altLang="en-US" sz="3600" u="sng" dirty="0">
                <a:solidFill>
                  <a:srgbClr val="0070C0"/>
                </a:solidFill>
                <a:latin typeface="#9Slide03 BoosterNextFYBlack" panose="02000A03000000020004" charset="0"/>
                <a:cs typeface="#9Slide03 BoosterNextFYBlack" panose="02000A03000000020004" charset="0"/>
              </a:rPr>
              <a:t> </a:t>
            </a:r>
            <a:r>
              <a:rPr lang="en-US" altLang="en-US" sz="3600" u="sng" dirty="0" err="1">
                <a:solidFill>
                  <a:srgbClr val="0070C0"/>
                </a:solidFill>
                <a:latin typeface="#9Slide03 BoosterNextFYBlack" panose="02000A03000000020004" charset="0"/>
                <a:cs typeface="#9Slide03 BoosterNextFYBlack" panose="02000A03000000020004" charset="0"/>
              </a:rPr>
              <a:t>TẬP</a:t>
            </a:r>
            <a:r>
              <a:rPr lang="en-US" altLang="en-US" sz="3600" u="sng" dirty="0">
                <a:solidFill>
                  <a:srgbClr val="0070C0"/>
                </a:solidFill>
                <a:latin typeface="#9Slide03 BoosterNextFYBlack" panose="02000A03000000020004" charset="0"/>
                <a:cs typeface="#9Slide03 BoosterNextFYBlack" panose="02000A03000000020004" charset="0"/>
              </a:rPr>
              <a:t> </a:t>
            </a:r>
            <a:r>
              <a:rPr lang="en-US" altLang="en-US" sz="3600" u="sng" dirty="0" err="1">
                <a:solidFill>
                  <a:srgbClr val="0070C0"/>
                </a:solidFill>
                <a:latin typeface="#9Slide03 BoosterNextFYBlack" panose="02000A03000000020004" charset="0"/>
                <a:cs typeface="#9Slide03 BoosterNextFYBlack" panose="02000A03000000020004" charset="0"/>
              </a:rPr>
              <a:t>SỐ</a:t>
            </a:r>
            <a:r>
              <a:rPr lang="en-US" altLang="en-US" sz="3600" u="sng" dirty="0">
                <a:solidFill>
                  <a:srgbClr val="0070C0"/>
                </a:solidFill>
                <a:latin typeface="#9Slide03 BoosterNextFYBlack" panose="02000A03000000020004" charset="0"/>
                <a:cs typeface="#9Slide03 BoosterNextFYBlack" panose="02000A03000000020004" charset="0"/>
              </a:rPr>
              <a:t> 2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71821" y="381000"/>
            <a:ext cx="21231643" cy="12110883"/>
          </a:xfrm>
          <a:custGeom>
            <a:avLst/>
            <a:gdLst/>
            <a:ahLst/>
            <a:cxnLst/>
            <a:rect l="l" t="t" r="r" b="b"/>
            <a:pathLst>
              <a:path w="21231643" h="12110883">
                <a:moveTo>
                  <a:pt x="0" y="0"/>
                </a:moveTo>
                <a:lnTo>
                  <a:pt x="21231642" y="0"/>
                </a:lnTo>
                <a:lnTo>
                  <a:pt x="21231642" y="12110883"/>
                </a:lnTo>
                <a:lnTo>
                  <a:pt x="0" y="12110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35077" y="8361823"/>
            <a:ext cx="19358155" cy="3428007"/>
          </a:xfrm>
          <a:custGeom>
            <a:avLst/>
            <a:gdLst/>
            <a:ahLst/>
            <a:cxnLst/>
            <a:rect l="l" t="t" r="r" b="b"/>
            <a:pathLst>
              <a:path w="19358155" h="3428007">
                <a:moveTo>
                  <a:pt x="0" y="0"/>
                </a:moveTo>
                <a:lnTo>
                  <a:pt x="19358154" y="0"/>
                </a:lnTo>
                <a:lnTo>
                  <a:pt x="19358154" y="3428007"/>
                </a:lnTo>
                <a:lnTo>
                  <a:pt x="0" y="3428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/>
          <p:nvPr/>
        </p:nvGraphicFramePr>
        <p:xfrm>
          <a:off x="10570527" y="-3451860"/>
          <a:ext cx="1311910" cy="198120"/>
        </p:xfrm>
        <a:graphic>
          <a:graphicData uri="http://schemas.openxmlformats.org/drawingml/2006/table">
            <a:tbl>
              <a:tblPr/>
              <a:tblGrid>
                <a:gridCol w="1311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1300">
                          <a:solidFill>
                            <a:srgbClr val="0070C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7543237"/>
              </p:ext>
            </p:extLst>
          </p:nvPr>
        </p:nvGraphicFramePr>
        <p:xfrm>
          <a:off x="634178" y="2116979"/>
          <a:ext cx="17011650" cy="7576910"/>
        </p:xfrm>
        <a:graphic>
          <a:graphicData uri="http://schemas.openxmlformats.org/drawingml/2006/table">
            <a:tbl>
              <a:tblPr/>
              <a:tblGrid>
                <a:gridCol w="2382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29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13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Đặc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điểm</a:t>
                      </a:r>
                      <a:endParaRPr sz="3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Biểu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hiện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–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Nhận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xét</a:t>
                      </a:r>
                      <a:endParaRPr sz="3600" b="1" i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953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172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b="1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b="1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b="1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b="1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b="1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b="1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 Box 3"/>
          <p:cNvSpPr txBox="1"/>
          <p:nvPr/>
        </p:nvSpPr>
        <p:spPr>
          <a:xfrm>
            <a:off x="619430" y="3685818"/>
            <a:ext cx="21824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1.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Mục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đích</a:t>
            </a:r>
            <a:endParaRPr lang="en-US" sz="36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072730" y="3231214"/>
            <a:ext cx="14325447" cy="22529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Giới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thiệu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rõ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thông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tin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để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người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đọc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biết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được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vẻ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đẹp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tráng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lệ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uy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nghi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độc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đáo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giá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trị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lịch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sử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-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hóa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quần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thể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di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tích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cố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đô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Huế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6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843728" y="6925915"/>
            <a:ext cx="187642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2.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Nội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dung</a:t>
            </a:r>
            <a:endParaRPr lang="en-US" sz="36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072730" y="6033589"/>
            <a:ext cx="14325447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Cung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cấp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thông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tin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về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quần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thể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di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tích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cố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đô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Huế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bao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gồm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</a:t>
            </a:r>
            <a:endParaRPr sz="3600" dirty="0">
              <a:solidFill>
                <a:schemeClr val="tx1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+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thông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tin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khái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quát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về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vị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trí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địa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lí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lịch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sử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hình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thành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phát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triển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;</a:t>
            </a:r>
            <a:endParaRPr sz="3600" dirty="0">
              <a:solidFill>
                <a:schemeClr val="tx1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+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thông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tin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cụ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thể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về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nét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đặc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trưng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giá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trị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; </a:t>
            </a:r>
            <a:endParaRPr sz="3600" dirty="0">
              <a:solidFill>
                <a:schemeClr val="tx1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+ Thông tin chi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tiết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về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kiến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trúc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với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cấu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trúc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di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tích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6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391E2A7-BD49-8AD8-A510-3B59AC3CDED7}"/>
              </a:ext>
            </a:extLst>
          </p:cNvPr>
          <p:cNvSpPr>
            <a:spLocks noGrp="1"/>
          </p:cNvSpPr>
          <p:nvPr/>
        </p:nvSpPr>
        <p:spPr>
          <a:xfrm>
            <a:off x="1016317" y="572913"/>
            <a:ext cx="16528733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2. </a:t>
            </a:r>
            <a:r>
              <a:rPr lang="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ặc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iểm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của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v</a:t>
            </a:r>
            <a:r>
              <a:rPr lang="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ă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n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bản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thông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tin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thuyết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minh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về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một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di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tích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lịch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sử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trong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“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Quần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thể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di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tích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cố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ô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Huế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8" grpId="0"/>
      <p:bldP spid="8" grpId="1"/>
      <p:bldP spid="9" grpId="0" build="p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7096" y="1952037"/>
            <a:ext cx="29176523" cy="17980032"/>
          </a:xfrm>
          <a:custGeom>
            <a:avLst/>
            <a:gdLst/>
            <a:ahLst/>
            <a:cxnLst/>
            <a:rect l="l" t="t" r="r" b="b"/>
            <a:pathLst>
              <a:path w="29176523" h="17980032">
                <a:moveTo>
                  <a:pt x="0" y="0"/>
                </a:moveTo>
                <a:lnTo>
                  <a:pt x="29176523" y="0"/>
                </a:lnTo>
                <a:lnTo>
                  <a:pt x="29176523" y="17980033"/>
                </a:lnTo>
                <a:lnTo>
                  <a:pt x="0" y="17980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729164" y="-6112097"/>
            <a:ext cx="21746327" cy="9849274"/>
          </a:xfrm>
          <a:custGeom>
            <a:avLst/>
            <a:gdLst/>
            <a:ahLst/>
            <a:cxnLst/>
            <a:rect l="l" t="t" r="r" b="b"/>
            <a:pathLst>
              <a:path w="21746327" h="9849274">
                <a:moveTo>
                  <a:pt x="0" y="0"/>
                </a:moveTo>
                <a:lnTo>
                  <a:pt x="21746328" y="0"/>
                </a:lnTo>
                <a:lnTo>
                  <a:pt x="21746328" y="9849274"/>
                </a:lnTo>
                <a:lnTo>
                  <a:pt x="0" y="98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ake with a stone structure in the middle&#10;&#10;Description automatically generated">
            <a:extLst>
              <a:ext uri="{FF2B5EF4-FFF2-40B4-BE49-F238E27FC236}">
                <a16:creationId xmlns:a16="http://schemas.microsoft.com/office/drawing/2014/main" id="{2E7BD652-6662-AA07-8AFD-7E2C55A87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779895"/>
            <a:ext cx="13106400" cy="872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82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71821" y="381000"/>
            <a:ext cx="21231643" cy="12110883"/>
          </a:xfrm>
          <a:custGeom>
            <a:avLst/>
            <a:gdLst/>
            <a:ahLst/>
            <a:cxnLst/>
            <a:rect l="l" t="t" r="r" b="b"/>
            <a:pathLst>
              <a:path w="21231643" h="12110883">
                <a:moveTo>
                  <a:pt x="0" y="0"/>
                </a:moveTo>
                <a:lnTo>
                  <a:pt x="21231642" y="0"/>
                </a:lnTo>
                <a:lnTo>
                  <a:pt x="21231642" y="12110883"/>
                </a:lnTo>
                <a:lnTo>
                  <a:pt x="0" y="12110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35077" y="8361823"/>
            <a:ext cx="19358155" cy="3428007"/>
          </a:xfrm>
          <a:custGeom>
            <a:avLst/>
            <a:gdLst/>
            <a:ahLst/>
            <a:cxnLst/>
            <a:rect l="l" t="t" r="r" b="b"/>
            <a:pathLst>
              <a:path w="19358155" h="3428007">
                <a:moveTo>
                  <a:pt x="0" y="0"/>
                </a:moveTo>
                <a:lnTo>
                  <a:pt x="19358154" y="0"/>
                </a:lnTo>
                <a:lnTo>
                  <a:pt x="19358154" y="3428007"/>
                </a:lnTo>
                <a:lnTo>
                  <a:pt x="0" y="3428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/>
          <p:nvPr/>
        </p:nvGraphicFramePr>
        <p:xfrm>
          <a:off x="10570527" y="-3451860"/>
          <a:ext cx="1311910" cy="198120"/>
        </p:xfrm>
        <a:graphic>
          <a:graphicData uri="http://schemas.openxmlformats.org/drawingml/2006/table">
            <a:tbl>
              <a:tblPr/>
              <a:tblGrid>
                <a:gridCol w="1311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1300">
                          <a:solidFill>
                            <a:srgbClr val="0070C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3508852"/>
              </p:ext>
            </p:extLst>
          </p:nvPr>
        </p:nvGraphicFramePr>
        <p:xfrm>
          <a:off x="666750" y="1943100"/>
          <a:ext cx="17011650" cy="7520940"/>
        </p:xfrm>
        <a:graphic>
          <a:graphicData uri="http://schemas.openxmlformats.org/drawingml/2006/table">
            <a:tbl>
              <a:tblPr/>
              <a:tblGrid>
                <a:gridCol w="2382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29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Đặc điểm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Biểu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hiện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–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Nhận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xét</a:t>
                      </a:r>
                      <a:endParaRPr sz="3600" b="1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102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40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29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 Box 7"/>
          <p:cNvSpPr txBox="1"/>
          <p:nvPr/>
        </p:nvSpPr>
        <p:spPr>
          <a:xfrm>
            <a:off x="3209289" y="2804872"/>
            <a:ext cx="13883005" cy="24622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Trình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bày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theo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trình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tự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Từ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giới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thiệu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khái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quát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đến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cung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cấp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thông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tin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theo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phân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loại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đối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tượng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sz="3600" dirty="0">
              <a:solidFill>
                <a:schemeClr val="tx1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#9Slide03 Arima Madurai Bold" panose="00000800000000000000" charset="0"/>
                <a:ea typeface="Wingdings" panose="05000000000000000000"/>
                <a:cs typeface="#9Slide03 Arima Madurai Bold" panose="00000800000000000000" charset="0"/>
                <a:sym typeface="+mn-ea"/>
              </a:rPr>
              <a:t>=&gt;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Tác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giả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bài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viết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đã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triển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khai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nội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dung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rất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phù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hợp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có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sức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thuyết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phục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đảm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bảo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mục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đích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viết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bản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6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59882" y="3142298"/>
            <a:ext cx="20859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3.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thức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trình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bày</a:t>
            </a:r>
            <a:endParaRPr lang="en-US" sz="36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791056" y="6094731"/>
            <a:ext cx="216217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4.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Kết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hợp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phương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thức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biểu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đạt</a:t>
            </a:r>
            <a:endParaRPr lang="en-US" sz="36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209289" y="5711862"/>
            <a:ext cx="13786485" cy="35702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Sử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dụng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phương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thức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thuyết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minh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kết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hợp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với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miêu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tả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ví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dụ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Đây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một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đấu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trường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có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mặt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bằng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hình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vành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khăn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gồm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hai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vòng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tường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gạch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(ở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trong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ngoài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),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xung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quanh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trổ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chuồng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cọp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cửa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vòm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cho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voi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ra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vào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phía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trên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khán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đài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sz="3600" i="1" dirty="0">
              <a:solidFill>
                <a:schemeClr val="tx1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=&gt;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Giúp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người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đọc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hình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dung,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tưởng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tượng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khá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rõ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về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cấu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trúc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di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tích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lịch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sử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Cố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đô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Huế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nổi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tiếng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này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6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2447923-A126-77C5-50ED-DA81DBACF39E}"/>
              </a:ext>
            </a:extLst>
          </p:cNvPr>
          <p:cNvSpPr>
            <a:spLocks noGrp="1"/>
          </p:cNvSpPr>
          <p:nvPr/>
        </p:nvSpPr>
        <p:spPr>
          <a:xfrm>
            <a:off x="1016317" y="572913"/>
            <a:ext cx="16528733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2. </a:t>
            </a:r>
            <a:r>
              <a:rPr lang="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ặc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iểm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của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v</a:t>
            </a:r>
            <a:r>
              <a:rPr lang="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ă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n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bản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thông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tin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thuyết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minh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về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một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di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tích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lịch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sử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trong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“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Quần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thể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di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tích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cố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ô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Huế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/>
      <p:bldP spid="9" grpId="0"/>
      <p:bldP spid="9" grpId="1"/>
      <p:bldP spid="10" grpId="0"/>
      <p:bldP spid="10" grpId="1"/>
      <p:bldP spid="11" grpId="0" build="p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71821" y="381000"/>
            <a:ext cx="21231643" cy="12110883"/>
          </a:xfrm>
          <a:custGeom>
            <a:avLst/>
            <a:gdLst/>
            <a:ahLst/>
            <a:cxnLst/>
            <a:rect l="l" t="t" r="r" b="b"/>
            <a:pathLst>
              <a:path w="21231643" h="12110883">
                <a:moveTo>
                  <a:pt x="0" y="0"/>
                </a:moveTo>
                <a:lnTo>
                  <a:pt x="21231642" y="0"/>
                </a:lnTo>
                <a:lnTo>
                  <a:pt x="21231642" y="12110883"/>
                </a:lnTo>
                <a:lnTo>
                  <a:pt x="0" y="12110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35077" y="8361823"/>
            <a:ext cx="19358155" cy="3428007"/>
          </a:xfrm>
          <a:custGeom>
            <a:avLst/>
            <a:gdLst/>
            <a:ahLst/>
            <a:cxnLst/>
            <a:rect l="l" t="t" r="r" b="b"/>
            <a:pathLst>
              <a:path w="19358155" h="3428007">
                <a:moveTo>
                  <a:pt x="0" y="0"/>
                </a:moveTo>
                <a:lnTo>
                  <a:pt x="19358154" y="0"/>
                </a:lnTo>
                <a:lnTo>
                  <a:pt x="19358154" y="3428007"/>
                </a:lnTo>
                <a:lnTo>
                  <a:pt x="0" y="3428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/>
          <p:nvPr/>
        </p:nvGraphicFramePr>
        <p:xfrm>
          <a:off x="10570527" y="-3451860"/>
          <a:ext cx="1311910" cy="198120"/>
        </p:xfrm>
        <a:graphic>
          <a:graphicData uri="http://schemas.openxmlformats.org/drawingml/2006/table">
            <a:tbl>
              <a:tblPr/>
              <a:tblGrid>
                <a:gridCol w="1311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1300">
                          <a:solidFill>
                            <a:srgbClr val="0070C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5194626"/>
              </p:ext>
            </p:extLst>
          </p:nvPr>
        </p:nvGraphicFramePr>
        <p:xfrm>
          <a:off x="533400" y="2176861"/>
          <a:ext cx="17011650" cy="7218599"/>
        </p:xfrm>
        <a:graphic>
          <a:graphicData uri="http://schemas.openxmlformats.org/drawingml/2006/table">
            <a:tbl>
              <a:tblPr/>
              <a:tblGrid>
                <a:gridCol w="2382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29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16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Đặc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điểm</a:t>
                      </a:r>
                      <a:endParaRPr sz="36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Biểu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hiện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–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Nhận</a:t>
                      </a:r>
                      <a:r>
                        <a:rPr sz="36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xét</a:t>
                      </a:r>
                      <a:endParaRPr sz="3600" b="1" i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918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6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5. </a:t>
                      </a:r>
                      <a:r>
                        <a:rPr sz="36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Sử</a:t>
                      </a:r>
                      <a:r>
                        <a:rPr sz="36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dụng</a:t>
                      </a:r>
                      <a:r>
                        <a:rPr sz="36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các</a:t>
                      </a:r>
                      <a:r>
                        <a:rPr sz="36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phương</a:t>
                      </a:r>
                      <a:r>
                        <a:rPr sz="36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tiện</a:t>
                      </a:r>
                      <a:r>
                        <a:rPr sz="36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phi </a:t>
                      </a:r>
                      <a:r>
                        <a:rPr sz="36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ngôn</a:t>
                      </a:r>
                      <a:r>
                        <a:rPr sz="36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6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ngữ</a:t>
                      </a: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 Box 3"/>
          <p:cNvSpPr txBox="1"/>
          <p:nvPr/>
        </p:nvSpPr>
        <p:spPr>
          <a:xfrm>
            <a:off x="3124200" y="4075795"/>
            <a:ext cx="14249400" cy="47212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Hình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ảnh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minh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họa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Đại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nội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Huế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di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tích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nằm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trong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quần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thể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di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tích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cố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đô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Huế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;</a:t>
            </a:r>
            <a:endParaRPr sz="3600" dirty="0">
              <a:solidFill>
                <a:schemeClr val="tx1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-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Trình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bày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tiêu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đề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thông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tin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chính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thành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đề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mục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in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đậm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sz="3600" dirty="0">
              <a:solidFill>
                <a:schemeClr val="tx1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=&gt;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giúp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người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đọc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dễ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dàng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nắm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bắt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thông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tin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chính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bản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đồng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thời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hình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dung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rõ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nét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hơn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về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sự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nguy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cổ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kính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ấn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tượng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cố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đô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Huế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;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tăng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cảm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giác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hứng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thú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khám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phá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di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sản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lịch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sử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này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6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AD5063C-D415-B52F-AE02-7926F84BC950}"/>
              </a:ext>
            </a:extLst>
          </p:cNvPr>
          <p:cNvSpPr>
            <a:spLocks noGrp="1"/>
          </p:cNvSpPr>
          <p:nvPr/>
        </p:nvSpPr>
        <p:spPr>
          <a:xfrm>
            <a:off x="1016317" y="572913"/>
            <a:ext cx="16528733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2. </a:t>
            </a:r>
            <a:r>
              <a:rPr lang="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ặc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iểm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của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v</a:t>
            </a:r>
            <a:r>
              <a:rPr lang="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ă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n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bản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thông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tin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thuyết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minh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về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một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di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tích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lịch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sử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trong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“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Quần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thể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di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tích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cố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ô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Huế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/>
          <p:cNvSpPr/>
          <p:nvPr/>
        </p:nvSpPr>
        <p:spPr>
          <a:xfrm>
            <a:off x="23446" y="-263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1795268" h="13858158">
                <a:moveTo>
                  <a:pt x="0" y="0"/>
                </a:moveTo>
                <a:lnTo>
                  <a:pt x="21795268" y="0"/>
                </a:lnTo>
                <a:lnTo>
                  <a:pt x="21795268" y="13858157"/>
                </a:lnTo>
                <a:lnTo>
                  <a:pt x="0" y="13858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/>
          <p:cNvSpPr/>
          <p:nvPr/>
        </p:nvSpPr>
        <p:spPr>
          <a:xfrm>
            <a:off x="23446" y="3086100"/>
            <a:ext cx="8968154" cy="7174523"/>
          </a:xfrm>
          <a:custGeom>
            <a:avLst/>
            <a:gdLst/>
            <a:ahLst/>
            <a:cxnLst/>
            <a:rect l="l" t="t" r="r" b="b"/>
            <a:pathLst>
              <a:path w="8067775" h="5539872">
                <a:moveTo>
                  <a:pt x="0" y="0"/>
                </a:moveTo>
                <a:lnTo>
                  <a:pt x="8067775" y="0"/>
                </a:lnTo>
                <a:lnTo>
                  <a:pt x="8067775" y="5539872"/>
                </a:lnTo>
                <a:lnTo>
                  <a:pt x="0" y="553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4478000" y="8206997"/>
            <a:ext cx="3275295" cy="2027249"/>
          </a:xfrm>
          <a:custGeom>
            <a:avLst/>
            <a:gdLst/>
            <a:ahLst/>
            <a:cxnLst/>
            <a:rect l="l" t="t" r="r" b="b"/>
            <a:pathLst>
              <a:path w="3275295" h="2027249">
                <a:moveTo>
                  <a:pt x="0" y="0"/>
                </a:moveTo>
                <a:lnTo>
                  <a:pt x="3275295" y="0"/>
                </a:lnTo>
                <a:lnTo>
                  <a:pt x="3275295" y="2027249"/>
                </a:lnTo>
                <a:lnTo>
                  <a:pt x="0" y="20272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"/>
          <p:cNvSpPr/>
          <p:nvPr/>
        </p:nvSpPr>
        <p:spPr>
          <a:xfrm>
            <a:off x="52754" y="-266700"/>
            <a:ext cx="10674428" cy="4648200"/>
          </a:xfrm>
          <a:custGeom>
            <a:avLst/>
            <a:gdLst/>
            <a:ahLst/>
            <a:cxnLst/>
            <a:rect l="l" t="t" r="r" b="b"/>
            <a:pathLst>
              <a:path w="21795268" h="13858158">
                <a:moveTo>
                  <a:pt x="0" y="0"/>
                </a:moveTo>
                <a:lnTo>
                  <a:pt x="21795268" y="0"/>
                </a:lnTo>
                <a:lnTo>
                  <a:pt x="21795268" y="13858157"/>
                </a:lnTo>
                <a:lnTo>
                  <a:pt x="0" y="13858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"/>
          <p:cNvSpPr/>
          <p:nvPr/>
        </p:nvSpPr>
        <p:spPr>
          <a:xfrm>
            <a:off x="0" y="-2365577"/>
            <a:ext cx="18874163" cy="6747077"/>
          </a:xfrm>
          <a:custGeom>
            <a:avLst/>
            <a:gdLst/>
            <a:ahLst/>
            <a:cxnLst/>
            <a:rect l="l" t="t" r="r" b="b"/>
            <a:pathLst>
              <a:path w="21746327" h="9849274">
                <a:moveTo>
                  <a:pt x="0" y="0"/>
                </a:moveTo>
                <a:lnTo>
                  <a:pt x="21746328" y="0"/>
                </a:lnTo>
                <a:lnTo>
                  <a:pt x="21746328" y="9849274"/>
                </a:lnTo>
                <a:lnTo>
                  <a:pt x="0" y="98492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Subtitle 2"/>
          <p:cNvSpPr>
            <a:spLocks noGrp="1"/>
          </p:cNvSpPr>
          <p:nvPr/>
        </p:nvSpPr>
        <p:spPr>
          <a:xfrm>
            <a:off x="7620000" y="3590583"/>
            <a:ext cx="9543415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15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SVNJonitha Script" panose="02000000000000000000" charset="0"/>
              </a:rPr>
              <a:t>III. </a:t>
            </a:r>
            <a:r>
              <a:rPr lang="en-US" altLang="en-US" sz="1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SVNJonitha Script" panose="02000000000000000000" charset="0"/>
              </a:rPr>
              <a:t>Tổng</a:t>
            </a:r>
            <a:r>
              <a:rPr lang="en-US" altLang="en-US" sz="115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SVNJonitha Script" panose="02000000000000000000" charset="0"/>
              </a:rPr>
              <a:t> </a:t>
            </a:r>
            <a:r>
              <a:rPr lang="en-US" altLang="en-US" sz="1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SVNJonitha Script" panose="02000000000000000000" charset="0"/>
              </a:rPr>
              <a:t>kết</a:t>
            </a:r>
            <a:endParaRPr lang="en-US" altLang="en-US" sz="11500" dirty="0">
              <a:solidFill>
                <a:schemeClr val="tx1">
                  <a:lumMod val="95000"/>
                  <a:lumOff val="5000"/>
                </a:schemeClr>
              </a:solidFill>
              <a:latin typeface="#9Slide06 SVNJonitha Script" panose="02000000000000000000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FFB075-FE54-2A2C-21DD-087398A1E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AC74AF0-3D66-0FE2-2452-4B0111519C59}"/>
              </a:ext>
            </a:extLst>
          </p:cNvPr>
          <p:cNvSpPr/>
          <p:nvPr/>
        </p:nvSpPr>
        <p:spPr>
          <a:xfrm>
            <a:off x="-1471821" y="381000"/>
            <a:ext cx="21231643" cy="12110883"/>
          </a:xfrm>
          <a:custGeom>
            <a:avLst/>
            <a:gdLst/>
            <a:ahLst/>
            <a:cxnLst/>
            <a:rect l="l" t="t" r="r" b="b"/>
            <a:pathLst>
              <a:path w="21231643" h="12110883">
                <a:moveTo>
                  <a:pt x="0" y="0"/>
                </a:moveTo>
                <a:lnTo>
                  <a:pt x="21231642" y="0"/>
                </a:lnTo>
                <a:lnTo>
                  <a:pt x="21231642" y="12110883"/>
                </a:lnTo>
                <a:lnTo>
                  <a:pt x="0" y="121108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3BEE0BE-652C-239D-6A26-7BFCED381C6E}"/>
              </a:ext>
            </a:extLst>
          </p:cNvPr>
          <p:cNvSpPr/>
          <p:nvPr/>
        </p:nvSpPr>
        <p:spPr>
          <a:xfrm>
            <a:off x="-535077" y="8361823"/>
            <a:ext cx="19358155" cy="3428007"/>
          </a:xfrm>
          <a:custGeom>
            <a:avLst/>
            <a:gdLst/>
            <a:ahLst/>
            <a:cxnLst/>
            <a:rect l="l" t="t" r="r" b="b"/>
            <a:pathLst>
              <a:path w="19358155" h="3428007">
                <a:moveTo>
                  <a:pt x="0" y="0"/>
                </a:moveTo>
                <a:lnTo>
                  <a:pt x="19358154" y="0"/>
                </a:lnTo>
                <a:lnTo>
                  <a:pt x="19358154" y="3428007"/>
                </a:lnTo>
                <a:lnTo>
                  <a:pt x="0" y="3428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51121B5-15B6-F4F5-7489-BA1B860099C9}"/>
              </a:ext>
            </a:extLst>
          </p:cNvPr>
          <p:cNvSpPr/>
          <p:nvPr/>
        </p:nvSpPr>
        <p:spPr>
          <a:xfrm>
            <a:off x="9660" y="42936"/>
            <a:ext cx="18288000" cy="102870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40782A8-8F2C-BAD9-32BB-13E65DED71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6046837"/>
              </p:ext>
            </p:extLst>
          </p:nvPr>
        </p:nvGraphicFramePr>
        <p:xfrm>
          <a:off x="10570527" y="-3518743"/>
          <a:ext cx="2288776" cy="265003"/>
        </p:xfrm>
        <a:graphic>
          <a:graphicData uri="http://schemas.openxmlformats.org/drawingml/2006/table">
            <a:tbl>
              <a:tblPr/>
              <a:tblGrid>
                <a:gridCol w="2288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5003"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1300">
                          <a:solidFill>
                            <a:srgbClr val="0070C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Picture 20">
            <a:extLst>
              <a:ext uri="{FF2B5EF4-FFF2-40B4-BE49-F238E27FC236}">
                <a16:creationId xmlns:a16="http://schemas.microsoft.com/office/drawing/2014/main" id="{522ECEC1-155A-FDE4-6F51-2A6F5DEEB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928" y="8345808"/>
            <a:ext cx="6586047" cy="195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1A062439-5BFC-12CA-CC88-03CFA3B60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21" y="8360974"/>
            <a:ext cx="6608203" cy="121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46DD27B8-9379-20EF-1BA4-725DA0AFA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614" y="7979943"/>
            <a:ext cx="6716218" cy="72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B2F57B82-2D24-11A5-D5C1-A6A0D436A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443" y="6830360"/>
            <a:ext cx="6619282" cy="182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2D559A16-7732-4D8A-F222-5E45CDBB2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559" y="5841832"/>
            <a:ext cx="6694059" cy="286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98C828-3D91-904D-5881-2EF186015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311" y="3786836"/>
            <a:ext cx="4436857" cy="506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C5C36ABB-BA95-B6F1-C32A-CDF81A13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191" y="4452499"/>
            <a:ext cx="6522347" cy="146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2974E078-CBD7-DDDF-8CBE-814D5682D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191" y="4246019"/>
            <a:ext cx="6619282" cy="63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99C70936-9E1E-7110-56CA-F9172F474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191" y="3253343"/>
            <a:ext cx="6574968" cy="151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872D61EC-B099-FBEC-A156-FD158BC54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/>
          <a:stretch/>
        </p:blipFill>
        <p:spPr bwMode="auto">
          <a:xfrm>
            <a:off x="7709175" y="2535239"/>
            <a:ext cx="6252378" cy="254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24E46562-8F04-BF15-5D09-770DC0C19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330" y="4031765"/>
            <a:ext cx="4686119" cy="9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94C1B3AE-A083-B014-C6D9-E3094B7B9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/>
          <a:stretch/>
        </p:blipFill>
        <p:spPr bwMode="auto">
          <a:xfrm>
            <a:off x="7181791" y="1391675"/>
            <a:ext cx="4941569" cy="122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FB9F8582-72C3-3896-4052-33C994B45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807" y="1236262"/>
            <a:ext cx="5669319" cy="65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7B31AD6B-3F8F-D3F2-A77D-83BC7B29B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/>
          <a:stretch/>
        </p:blipFill>
        <p:spPr bwMode="auto">
          <a:xfrm>
            <a:off x="7176862" y="611192"/>
            <a:ext cx="4847514" cy="156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A3B7682F-D137-EEBB-651E-9ABB3A1CB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/>
          <a:stretch/>
        </p:blipFill>
        <p:spPr bwMode="auto">
          <a:xfrm>
            <a:off x="7136592" y="33654"/>
            <a:ext cx="4686120" cy="238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18D31312-0245-7195-49A0-057DC0D2A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685" y="1341363"/>
            <a:ext cx="4675041" cy="421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4B902B6B-BADA-9DEC-3825-772D9F48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39" y="3348931"/>
            <a:ext cx="3497971" cy="250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3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/>
          <p:cNvSpPr/>
          <p:nvPr/>
        </p:nvSpPr>
        <p:spPr>
          <a:xfrm>
            <a:off x="23446" y="-263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1795268" h="13858158">
                <a:moveTo>
                  <a:pt x="0" y="0"/>
                </a:moveTo>
                <a:lnTo>
                  <a:pt x="21795268" y="0"/>
                </a:lnTo>
                <a:lnTo>
                  <a:pt x="21795268" y="13858157"/>
                </a:lnTo>
                <a:lnTo>
                  <a:pt x="0" y="13858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/>
          <p:cNvSpPr/>
          <p:nvPr/>
        </p:nvSpPr>
        <p:spPr>
          <a:xfrm>
            <a:off x="23446" y="3086100"/>
            <a:ext cx="8968154" cy="7174523"/>
          </a:xfrm>
          <a:custGeom>
            <a:avLst/>
            <a:gdLst/>
            <a:ahLst/>
            <a:cxnLst/>
            <a:rect l="l" t="t" r="r" b="b"/>
            <a:pathLst>
              <a:path w="8067775" h="5539872">
                <a:moveTo>
                  <a:pt x="0" y="0"/>
                </a:moveTo>
                <a:lnTo>
                  <a:pt x="8067775" y="0"/>
                </a:lnTo>
                <a:lnTo>
                  <a:pt x="8067775" y="5539872"/>
                </a:lnTo>
                <a:lnTo>
                  <a:pt x="0" y="55398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4478000" y="8206997"/>
            <a:ext cx="3275295" cy="2027249"/>
          </a:xfrm>
          <a:custGeom>
            <a:avLst/>
            <a:gdLst/>
            <a:ahLst/>
            <a:cxnLst/>
            <a:rect l="l" t="t" r="r" b="b"/>
            <a:pathLst>
              <a:path w="3275295" h="2027249">
                <a:moveTo>
                  <a:pt x="0" y="0"/>
                </a:moveTo>
                <a:lnTo>
                  <a:pt x="3275295" y="0"/>
                </a:lnTo>
                <a:lnTo>
                  <a:pt x="3275295" y="2027249"/>
                </a:lnTo>
                <a:lnTo>
                  <a:pt x="0" y="20272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"/>
          <p:cNvSpPr/>
          <p:nvPr/>
        </p:nvSpPr>
        <p:spPr>
          <a:xfrm>
            <a:off x="52754" y="-266700"/>
            <a:ext cx="10674428" cy="4648200"/>
          </a:xfrm>
          <a:custGeom>
            <a:avLst/>
            <a:gdLst/>
            <a:ahLst/>
            <a:cxnLst/>
            <a:rect l="l" t="t" r="r" b="b"/>
            <a:pathLst>
              <a:path w="21795268" h="13858158">
                <a:moveTo>
                  <a:pt x="0" y="0"/>
                </a:moveTo>
                <a:lnTo>
                  <a:pt x="21795268" y="0"/>
                </a:lnTo>
                <a:lnTo>
                  <a:pt x="21795268" y="13858157"/>
                </a:lnTo>
                <a:lnTo>
                  <a:pt x="0" y="13858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"/>
          <p:cNvSpPr/>
          <p:nvPr/>
        </p:nvSpPr>
        <p:spPr>
          <a:xfrm>
            <a:off x="0" y="-2365577"/>
            <a:ext cx="18874163" cy="6747077"/>
          </a:xfrm>
          <a:custGeom>
            <a:avLst/>
            <a:gdLst/>
            <a:ahLst/>
            <a:cxnLst/>
            <a:rect l="l" t="t" r="r" b="b"/>
            <a:pathLst>
              <a:path w="21746327" h="9849274">
                <a:moveTo>
                  <a:pt x="0" y="0"/>
                </a:moveTo>
                <a:lnTo>
                  <a:pt x="21746328" y="0"/>
                </a:lnTo>
                <a:lnTo>
                  <a:pt x="21746328" y="9849274"/>
                </a:lnTo>
                <a:lnTo>
                  <a:pt x="0" y="98492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Subtitle 2"/>
          <p:cNvSpPr>
            <a:spLocks noGrp="1"/>
          </p:cNvSpPr>
          <p:nvPr/>
        </p:nvSpPr>
        <p:spPr>
          <a:xfrm>
            <a:off x="7620000" y="3086100"/>
            <a:ext cx="9543415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9600" dirty="0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IV. </a:t>
            </a:r>
            <a:r>
              <a:rPr lang="en-US" altLang="en-US" sz="9600" dirty="0" err="1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Luyện</a:t>
            </a:r>
            <a:r>
              <a:rPr lang="en-US" altLang="en-US" sz="9600" dirty="0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 </a:t>
            </a:r>
            <a:r>
              <a:rPr lang="en-US" altLang="en-US" sz="9600" dirty="0" err="1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tập</a:t>
            </a:r>
            <a:r>
              <a:rPr lang="en-US" altLang="en-US" sz="9600" dirty="0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,</a:t>
            </a:r>
          </a:p>
          <a:p>
            <a:r>
              <a:rPr lang="en-US" altLang="en-US" sz="9600" dirty="0" err="1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vận</a:t>
            </a:r>
            <a:r>
              <a:rPr lang="en-US" altLang="en-US" sz="9600" dirty="0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 </a:t>
            </a:r>
            <a:r>
              <a:rPr lang="en-US" altLang="en-US" sz="9600" dirty="0" err="1">
                <a:solidFill>
                  <a:schemeClr val="tx1"/>
                </a:solidFill>
                <a:latin typeface="#9Slide06 SVNJonitha Script" panose="02000000000000000000" charset="0"/>
                <a:cs typeface="#9Slide06 SVNJonitha Script" panose="02000000000000000000" charset="0"/>
              </a:rPr>
              <a:t>dụng</a:t>
            </a:r>
            <a:endParaRPr lang="en-US" altLang="en-US" sz="9600" dirty="0">
              <a:solidFill>
                <a:schemeClr val="tx1"/>
              </a:solidFill>
              <a:latin typeface="#9Slide06 SVNJonitha Script" panose="02000000000000000000" charset="0"/>
              <a:cs typeface="#9Slide06 SVNJonitha Script" panose="02000000000000000000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25004" y="1662515"/>
            <a:ext cx="29176523" cy="17980032"/>
          </a:xfrm>
          <a:custGeom>
            <a:avLst/>
            <a:gdLst/>
            <a:ahLst/>
            <a:cxnLst/>
            <a:rect l="l" t="t" r="r" b="b"/>
            <a:pathLst>
              <a:path w="29176523" h="17980032">
                <a:moveTo>
                  <a:pt x="0" y="0"/>
                </a:moveTo>
                <a:lnTo>
                  <a:pt x="29176524" y="0"/>
                </a:lnTo>
                <a:lnTo>
                  <a:pt x="29176524" y="17980032"/>
                </a:lnTo>
                <a:lnTo>
                  <a:pt x="0" y="179800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81599" y="-190500"/>
            <a:ext cx="18469599" cy="9619583"/>
          </a:xfrm>
          <a:custGeom>
            <a:avLst/>
            <a:gdLst/>
            <a:ahLst/>
            <a:cxnLst/>
            <a:rect l="l" t="t" r="r" b="b"/>
            <a:pathLst>
              <a:path w="18469599" h="9619583">
                <a:moveTo>
                  <a:pt x="0" y="0"/>
                </a:moveTo>
                <a:lnTo>
                  <a:pt x="18469599" y="0"/>
                </a:lnTo>
                <a:lnTo>
                  <a:pt x="18469599" y="9619583"/>
                </a:lnTo>
                <a:lnTo>
                  <a:pt x="0" y="961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425423" y="485385"/>
            <a:ext cx="7723650" cy="3671952"/>
          </a:xfrm>
          <a:custGeom>
            <a:avLst/>
            <a:gdLst/>
            <a:ahLst/>
            <a:cxnLst/>
            <a:rect l="l" t="t" r="r" b="b"/>
            <a:pathLst>
              <a:path w="7723650" h="3671952">
                <a:moveTo>
                  <a:pt x="0" y="0"/>
                </a:moveTo>
                <a:lnTo>
                  <a:pt x="7723650" y="0"/>
                </a:lnTo>
                <a:lnTo>
                  <a:pt x="7723650" y="3671952"/>
                </a:lnTo>
                <a:lnTo>
                  <a:pt x="0" y="367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2049367" y="513717"/>
            <a:ext cx="7664056" cy="3643620"/>
          </a:xfrm>
          <a:custGeom>
            <a:avLst/>
            <a:gdLst/>
            <a:ahLst/>
            <a:cxnLst/>
            <a:rect l="l" t="t" r="r" b="b"/>
            <a:pathLst>
              <a:path w="7664056" h="3643620">
                <a:moveTo>
                  <a:pt x="7664056" y="0"/>
                </a:moveTo>
                <a:lnTo>
                  <a:pt x="0" y="0"/>
                </a:lnTo>
                <a:lnTo>
                  <a:pt x="0" y="3643620"/>
                </a:lnTo>
                <a:lnTo>
                  <a:pt x="7664056" y="3643620"/>
                </a:lnTo>
                <a:lnTo>
                  <a:pt x="7664056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458491" y="304410"/>
            <a:ext cx="3371018" cy="3371018"/>
          </a:xfrm>
          <a:custGeom>
            <a:avLst/>
            <a:gdLst/>
            <a:ahLst/>
            <a:cxnLst/>
            <a:rect l="l" t="t" r="r" b="b"/>
            <a:pathLst>
              <a:path w="3371018" h="3371018">
                <a:moveTo>
                  <a:pt x="0" y="0"/>
                </a:moveTo>
                <a:lnTo>
                  <a:pt x="3371018" y="0"/>
                </a:lnTo>
                <a:lnTo>
                  <a:pt x="3371018" y="3371018"/>
                </a:lnTo>
                <a:lnTo>
                  <a:pt x="0" y="33710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: Rounded Corners 13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1841500" y="2913172"/>
            <a:ext cx="14605000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57200" algn="just" defTabSz="2667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(1)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Đọc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văn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bản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,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em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có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thêm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được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những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hiểu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biết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gì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về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Cố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đô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Huế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và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còn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muốn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biết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những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thông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tin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nào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về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di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tích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lịch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sử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nổi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tiếng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này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?</a:t>
            </a:r>
          </a:p>
          <a:p>
            <a:pPr marL="0" indent="457200" algn="just" defTabSz="2667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(2)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Nếu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được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giới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thiệu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một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số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nét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về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một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di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tích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lịch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sử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của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quê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hương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,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em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sẽ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nêu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những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thông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tin </a:t>
            </a:r>
            <a:r>
              <a:rPr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nào</a:t>
            </a:r>
            <a:r>
              <a:rPr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11FFF51-7210-C220-C110-8136983C6F44}"/>
              </a:ext>
            </a:extLst>
          </p:cNvPr>
          <p:cNvSpPr>
            <a:spLocks noGrp="1"/>
          </p:cNvSpPr>
          <p:nvPr/>
        </p:nvSpPr>
        <p:spPr>
          <a:xfrm>
            <a:off x="2027996" y="1304287"/>
            <a:ext cx="13648777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48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6 SVNJonitha Script" panose="02000000000000000000" charset="0"/>
              </a:rPr>
              <a:t>IV. </a:t>
            </a:r>
            <a:r>
              <a:rPr lang="en-US" altLang="en-US" sz="48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6 SVNJonitha Script" panose="02000000000000000000" charset="0"/>
              </a:rPr>
              <a:t>Luyện</a:t>
            </a:r>
            <a:r>
              <a:rPr lang="en-US" altLang="en-US" sz="48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6 SVNJonitha Script" panose="02000000000000000000" charset="0"/>
              </a:rPr>
              <a:t> </a:t>
            </a:r>
            <a:r>
              <a:rPr lang="en-US" altLang="en-US" sz="48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6 SVNJonitha Script" panose="02000000000000000000" charset="0"/>
              </a:rPr>
              <a:t>tập</a:t>
            </a:r>
            <a:r>
              <a:rPr lang="en-US" altLang="en-US" sz="48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6 SVNJonitha Script" panose="02000000000000000000" charset="0"/>
              </a:rPr>
              <a:t>, </a:t>
            </a:r>
            <a:r>
              <a:rPr lang="en-US" altLang="en-US" sz="48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6 SVNJonitha Script" panose="02000000000000000000" charset="0"/>
              </a:rPr>
              <a:t>vận</a:t>
            </a:r>
            <a:r>
              <a:rPr lang="en-US" altLang="en-US" sz="4800" dirty="0">
                <a:solidFill>
                  <a:schemeClr val="tx1"/>
                </a:solidFill>
                <a:latin typeface="#9Slide03 BoosterNextFYBlack" panose="02000A03000000020004" pitchFamily="2" charset="0"/>
                <a:cs typeface="#9Slide06 SVNJonitha Script" panose="02000000000000000000" charset="0"/>
              </a:rPr>
              <a:t> </a:t>
            </a:r>
            <a:r>
              <a:rPr lang="en-US" altLang="en-US" sz="4800" dirty="0" err="1">
                <a:solidFill>
                  <a:schemeClr val="tx1"/>
                </a:solidFill>
                <a:latin typeface="#9Slide03 BoosterNextFYBlack" panose="02000A03000000020004" pitchFamily="2" charset="0"/>
                <a:cs typeface="#9Slide06 SVNJonitha Script" panose="02000000000000000000" charset="0"/>
              </a:rPr>
              <a:t>dụng</a:t>
            </a:r>
            <a:endParaRPr lang="en-US" altLang="en-US" sz="4800" dirty="0">
              <a:solidFill>
                <a:schemeClr val="tx1"/>
              </a:solidFill>
              <a:latin typeface="#9Slide03 BoosterNextFYBlack" panose="02000A03000000020004" pitchFamily="2" charset="0"/>
              <a:cs typeface="#9Slide06 SVNJonitha Script" panose="020000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33600" y="-4267666"/>
            <a:ext cx="18635165" cy="9619583"/>
          </a:xfrm>
          <a:custGeom>
            <a:avLst/>
            <a:gdLst/>
            <a:ahLst/>
            <a:cxnLst/>
            <a:rect l="l" t="t" r="r" b="b"/>
            <a:pathLst>
              <a:path w="18635165" h="9619583">
                <a:moveTo>
                  <a:pt x="0" y="0"/>
                </a:moveTo>
                <a:lnTo>
                  <a:pt x="18635166" y="0"/>
                </a:lnTo>
                <a:lnTo>
                  <a:pt x="18635166" y="9619583"/>
                </a:lnTo>
                <a:lnTo>
                  <a:pt x="0" y="96195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448" b="-4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597451" y="1333359"/>
            <a:ext cx="11065008" cy="8229600"/>
          </a:xfrm>
          <a:custGeom>
            <a:avLst/>
            <a:gdLst/>
            <a:ahLst/>
            <a:cxnLst/>
            <a:rect l="l" t="t" r="r" b="b"/>
            <a:pathLst>
              <a:path w="11065008" h="8229600">
                <a:moveTo>
                  <a:pt x="0" y="0"/>
                </a:moveTo>
                <a:lnTo>
                  <a:pt x="11065008" y="0"/>
                </a:lnTo>
                <a:lnTo>
                  <a:pt x="110650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756689" y="4564269"/>
            <a:ext cx="19518891" cy="12028516"/>
          </a:xfrm>
          <a:custGeom>
            <a:avLst/>
            <a:gdLst/>
            <a:ahLst/>
            <a:cxnLst/>
            <a:rect l="l" t="t" r="r" b="b"/>
            <a:pathLst>
              <a:path w="19518891" h="12028516">
                <a:moveTo>
                  <a:pt x="0" y="0"/>
                </a:moveTo>
                <a:lnTo>
                  <a:pt x="19518891" y="0"/>
                </a:lnTo>
                <a:lnTo>
                  <a:pt x="19518891" y="12028517"/>
                </a:lnTo>
                <a:lnTo>
                  <a:pt x="0" y="120285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968667" y="239799"/>
            <a:ext cx="2055467" cy="2055467"/>
          </a:xfrm>
          <a:custGeom>
            <a:avLst/>
            <a:gdLst/>
            <a:ahLst/>
            <a:cxnLst/>
            <a:rect l="l" t="t" r="r" b="b"/>
            <a:pathLst>
              <a:path w="2055467" h="2055467">
                <a:moveTo>
                  <a:pt x="0" y="0"/>
                </a:moveTo>
                <a:lnTo>
                  <a:pt x="2055467" y="0"/>
                </a:lnTo>
                <a:lnTo>
                  <a:pt x="2055467" y="2055467"/>
                </a:lnTo>
                <a:lnTo>
                  <a:pt x="0" y="20554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29200" y="2746879"/>
            <a:ext cx="3275295" cy="2027249"/>
          </a:xfrm>
          <a:custGeom>
            <a:avLst/>
            <a:gdLst/>
            <a:ahLst/>
            <a:cxnLst/>
            <a:rect l="l" t="t" r="r" b="b"/>
            <a:pathLst>
              <a:path w="3275295" h="2027249">
                <a:moveTo>
                  <a:pt x="0" y="0"/>
                </a:moveTo>
                <a:lnTo>
                  <a:pt x="3275295" y="0"/>
                </a:lnTo>
                <a:lnTo>
                  <a:pt x="3275295" y="2027249"/>
                </a:lnTo>
                <a:lnTo>
                  <a:pt x="0" y="20272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"/>
          <p:cNvSpPr/>
          <p:nvPr/>
        </p:nvSpPr>
        <p:spPr>
          <a:xfrm>
            <a:off x="12739370" y="6680200"/>
            <a:ext cx="5548630" cy="3606800"/>
          </a:xfrm>
          <a:custGeom>
            <a:avLst/>
            <a:gdLst/>
            <a:ahLst/>
            <a:cxnLst/>
            <a:rect l="l" t="t" r="r" b="b"/>
            <a:pathLst>
              <a:path w="8695840" h="5432028">
                <a:moveTo>
                  <a:pt x="0" y="0"/>
                </a:moveTo>
                <a:lnTo>
                  <a:pt x="8695840" y="0"/>
                </a:lnTo>
                <a:lnTo>
                  <a:pt x="8695840" y="5432028"/>
                </a:lnTo>
                <a:lnTo>
                  <a:pt x="0" y="54320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431" t="-2120" r="-31099" b="-403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EC6EFAC-88AD-B6C3-1E35-7D451F5DD128}"/>
              </a:ext>
            </a:extLst>
          </p:cNvPr>
          <p:cNvSpPr/>
          <p:nvPr/>
        </p:nvSpPr>
        <p:spPr>
          <a:xfrm>
            <a:off x="780021" y="448682"/>
            <a:ext cx="16727958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1363666" y="2472507"/>
            <a:ext cx="15552733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57200" algn="just" defTabSz="2667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(1)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Nhiệm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vụ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1. </a:t>
            </a:r>
          </a:p>
          <a:p>
            <a:pPr marL="0" indent="457200" algn="just" defTabSz="2667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-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Có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thể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trình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bày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những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hiểu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biết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mà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v</a:t>
            </a:r>
            <a:r>
              <a:rPr lang="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ă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bản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mang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lại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</a:t>
            </a:r>
            <a:r>
              <a:rPr lang="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ư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các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thông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tin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về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vị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trí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ịa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lí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,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các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iểm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ặc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sắc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ặc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tr</a:t>
            </a:r>
            <a:r>
              <a:rPr lang="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ư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ng,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kiến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trúc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và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các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giá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trị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của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Cố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ô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Huế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,...</a:t>
            </a:r>
          </a:p>
          <a:p>
            <a:pPr marL="0" indent="457200" algn="just" defTabSz="2667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-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Nêu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các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nhu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cầu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khám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phá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và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hiểu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biết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thêm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thông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tin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về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Cố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ô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Huế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ch</a:t>
            </a:r>
            <a:r>
              <a:rPr lang="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ư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a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nêu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trong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v</a:t>
            </a:r>
            <a:r>
              <a:rPr lang="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ă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bản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này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521132" y="1062104"/>
            <a:ext cx="524573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57200" algn="just" defTabSz="2667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0070C0"/>
                </a:solidFill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DỰ</a:t>
            </a:r>
            <a:r>
              <a:rPr lang="en-US" sz="3600" dirty="0">
                <a:solidFill>
                  <a:srgbClr val="0070C0"/>
                </a:solidFill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KIẾN</a:t>
            </a:r>
            <a:r>
              <a:rPr lang="en-US" sz="3600" dirty="0">
                <a:solidFill>
                  <a:srgbClr val="0070C0"/>
                </a:solidFill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PHẨM</a:t>
            </a:r>
            <a:endParaRPr lang="en-US" sz="3600" dirty="0">
              <a:solidFill>
                <a:srgbClr val="0070C0"/>
              </a:solidFill>
              <a:latin typeface="#9Slide03 BoosterNextFYBlack" panose="02000A03000000020004" charset="0"/>
              <a:ea typeface="Times New Roman" panose="02020603050405020304"/>
              <a:cs typeface="#9Slide03 BoosterNextFYBlack" panose="02000A030000000200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A43AC4-136D-DB81-CFAE-4E19D0114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665687-2770-AC94-4C3B-EA626703F577}"/>
              </a:ext>
            </a:extLst>
          </p:cNvPr>
          <p:cNvSpPr/>
          <p:nvPr/>
        </p:nvSpPr>
        <p:spPr>
          <a:xfrm>
            <a:off x="2133600" y="-4267666"/>
            <a:ext cx="18635165" cy="9619583"/>
          </a:xfrm>
          <a:custGeom>
            <a:avLst/>
            <a:gdLst/>
            <a:ahLst/>
            <a:cxnLst/>
            <a:rect l="l" t="t" r="r" b="b"/>
            <a:pathLst>
              <a:path w="18635165" h="9619583">
                <a:moveTo>
                  <a:pt x="0" y="0"/>
                </a:moveTo>
                <a:lnTo>
                  <a:pt x="18635166" y="0"/>
                </a:lnTo>
                <a:lnTo>
                  <a:pt x="18635166" y="9619583"/>
                </a:lnTo>
                <a:lnTo>
                  <a:pt x="0" y="96195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448" b="-44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0F93C7C-AF3C-98EE-AE13-109E73E49807}"/>
              </a:ext>
            </a:extLst>
          </p:cNvPr>
          <p:cNvSpPr/>
          <p:nvPr/>
        </p:nvSpPr>
        <p:spPr>
          <a:xfrm>
            <a:off x="7597451" y="1333359"/>
            <a:ext cx="11065008" cy="8229600"/>
          </a:xfrm>
          <a:custGeom>
            <a:avLst/>
            <a:gdLst/>
            <a:ahLst/>
            <a:cxnLst/>
            <a:rect l="l" t="t" r="r" b="b"/>
            <a:pathLst>
              <a:path w="11065008" h="8229600">
                <a:moveTo>
                  <a:pt x="0" y="0"/>
                </a:moveTo>
                <a:lnTo>
                  <a:pt x="11065008" y="0"/>
                </a:lnTo>
                <a:lnTo>
                  <a:pt x="110650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33D17C9-85D2-6E69-620A-FCAD6F705754}"/>
              </a:ext>
            </a:extLst>
          </p:cNvPr>
          <p:cNvSpPr/>
          <p:nvPr/>
        </p:nvSpPr>
        <p:spPr>
          <a:xfrm>
            <a:off x="-756689" y="4564269"/>
            <a:ext cx="19518891" cy="12028516"/>
          </a:xfrm>
          <a:custGeom>
            <a:avLst/>
            <a:gdLst/>
            <a:ahLst/>
            <a:cxnLst/>
            <a:rect l="l" t="t" r="r" b="b"/>
            <a:pathLst>
              <a:path w="19518891" h="12028516">
                <a:moveTo>
                  <a:pt x="0" y="0"/>
                </a:moveTo>
                <a:lnTo>
                  <a:pt x="19518891" y="0"/>
                </a:lnTo>
                <a:lnTo>
                  <a:pt x="19518891" y="12028517"/>
                </a:lnTo>
                <a:lnTo>
                  <a:pt x="0" y="120285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2964DA3-2FC4-A9DF-4271-F5255ED41F4F}"/>
              </a:ext>
            </a:extLst>
          </p:cNvPr>
          <p:cNvSpPr/>
          <p:nvPr/>
        </p:nvSpPr>
        <p:spPr>
          <a:xfrm>
            <a:off x="15968667" y="239799"/>
            <a:ext cx="2055467" cy="2055467"/>
          </a:xfrm>
          <a:custGeom>
            <a:avLst/>
            <a:gdLst/>
            <a:ahLst/>
            <a:cxnLst/>
            <a:rect l="l" t="t" r="r" b="b"/>
            <a:pathLst>
              <a:path w="2055467" h="2055467">
                <a:moveTo>
                  <a:pt x="0" y="0"/>
                </a:moveTo>
                <a:lnTo>
                  <a:pt x="2055467" y="0"/>
                </a:lnTo>
                <a:lnTo>
                  <a:pt x="2055467" y="2055467"/>
                </a:lnTo>
                <a:lnTo>
                  <a:pt x="0" y="20554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5135089-3691-1E18-362A-CC500CFE5261}"/>
              </a:ext>
            </a:extLst>
          </p:cNvPr>
          <p:cNvSpPr/>
          <p:nvPr/>
        </p:nvSpPr>
        <p:spPr>
          <a:xfrm>
            <a:off x="5029200" y="2746879"/>
            <a:ext cx="3275295" cy="2027249"/>
          </a:xfrm>
          <a:custGeom>
            <a:avLst/>
            <a:gdLst/>
            <a:ahLst/>
            <a:cxnLst/>
            <a:rect l="l" t="t" r="r" b="b"/>
            <a:pathLst>
              <a:path w="3275295" h="2027249">
                <a:moveTo>
                  <a:pt x="0" y="0"/>
                </a:moveTo>
                <a:lnTo>
                  <a:pt x="3275295" y="0"/>
                </a:lnTo>
                <a:lnTo>
                  <a:pt x="3275295" y="2027249"/>
                </a:lnTo>
                <a:lnTo>
                  <a:pt x="0" y="20272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48F01240-B730-5960-CFF2-4F0E25B47273}"/>
              </a:ext>
            </a:extLst>
          </p:cNvPr>
          <p:cNvSpPr/>
          <p:nvPr/>
        </p:nvSpPr>
        <p:spPr>
          <a:xfrm>
            <a:off x="12739370" y="6680200"/>
            <a:ext cx="5548630" cy="3606800"/>
          </a:xfrm>
          <a:custGeom>
            <a:avLst/>
            <a:gdLst/>
            <a:ahLst/>
            <a:cxnLst/>
            <a:rect l="l" t="t" r="r" b="b"/>
            <a:pathLst>
              <a:path w="8695840" h="5432028">
                <a:moveTo>
                  <a:pt x="0" y="0"/>
                </a:moveTo>
                <a:lnTo>
                  <a:pt x="8695840" y="0"/>
                </a:lnTo>
                <a:lnTo>
                  <a:pt x="8695840" y="5432028"/>
                </a:lnTo>
                <a:lnTo>
                  <a:pt x="0" y="54320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431" t="-2120" r="-31099" b="-403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23DA9BE-CDCC-87BE-BEBF-D7A076AE46C6}"/>
              </a:ext>
            </a:extLst>
          </p:cNvPr>
          <p:cNvSpPr/>
          <p:nvPr/>
        </p:nvSpPr>
        <p:spPr>
          <a:xfrm>
            <a:off x="780021" y="448682"/>
            <a:ext cx="16727958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1A9344C-F8E1-AB61-64E8-868D121256BA}"/>
              </a:ext>
            </a:extLst>
          </p:cNvPr>
          <p:cNvSpPr txBox="1"/>
          <p:nvPr/>
        </p:nvSpPr>
        <p:spPr>
          <a:xfrm>
            <a:off x="6521131" y="1179409"/>
            <a:ext cx="524573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2667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DỰ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SẢN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PHẨM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BoosterNextFYBlack" panose="02000A03000000020004" charset="0"/>
              <a:ea typeface="Times New Roman" panose="02020603050405020304"/>
              <a:cs typeface="#9Slide03 BoosterNextFYBlack" panose="02000A03000000020004" charset="0"/>
            </a:endParaRPr>
          </a:p>
        </p:txBody>
      </p:sp>
      <p:sp>
        <p:nvSpPr>
          <p:cNvPr id="10" name="Text Box 6"/>
          <p:cNvSpPr txBox="1"/>
          <p:nvPr/>
        </p:nvSpPr>
        <p:spPr>
          <a:xfrm>
            <a:off x="1384299" y="2840875"/>
            <a:ext cx="15519400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57200" algn="just" defTabSz="2667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(2)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Nhiệm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vụ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2. </a:t>
            </a:r>
          </a:p>
          <a:p>
            <a:pPr marL="0" indent="457200" algn="just" defTabSz="2667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Dựa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vào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bố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cục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và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cấu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trúc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nội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dung v</a:t>
            </a:r>
            <a:r>
              <a:rPr lang="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ă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bản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giới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thiệu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một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di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tích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lịch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sử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ã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học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ể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nêu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lên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những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thông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tin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cần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thiết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khi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giới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thiệu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một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di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tích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lịch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sử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của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quê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h</a:t>
            </a:r>
            <a:r>
              <a:rPr lang="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ư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ơng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;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ví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dụ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: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vị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trí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ịa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lí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;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những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nét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ặc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sắc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về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lịch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sử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,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kiến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trúc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;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các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giá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trị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vật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chất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và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tinh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thần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của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ịa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danh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này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;...</a:t>
            </a:r>
          </a:p>
        </p:txBody>
      </p:sp>
    </p:spTree>
    <p:extLst>
      <p:ext uri="{BB962C8B-B14F-4D97-AF65-F5344CB8AC3E}">
        <p14:creationId xmlns:p14="http://schemas.microsoft.com/office/powerpoint/2010/main" val="65176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0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1599" y="-190500"/>
            <a:ext cx="18469599" cy="9619583"/>
          </a:xfrm>
          <a:custGeom>
            <a:avLst/>
            <a:gdLst/>
            <a:ahLst/>
            <a:cxnLst/>
            <a:rect l="l" t="t" r="r" b="b"/>
            <a:pathLst>
              <a:path w="18469599" h="9619583">
                <a:moveTo>
                  <a:pt x="0" y="0"/>
                </a:moveTo>
                <a:lnTo>
                  <a:pt x="18469599" y="0"/>
                </a:lnTo>
                <a:lnTo>
                  <a:pt x="18469599" y="9619583"/>
                </a:lnTo>
                <a:lnTo>
                  <a:pt x="0" y="96195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232937" y="1770806"/>
            <a:ext cx="14364393" cy="8229600"/>
          </a:xfrm>
          <a:custGeom>
            <a:avLst/>
            <a:gdLst/>
            <a:ahLst/>
            <a:cxnLst/>
            <a:rect l="l" t="t" r="r" b="b"/>
            <a:pathLst>
              <a:path w="14364393" h="8229600">
                <a:moveTo>
                  <a:pt x="0" y="0"/>
                </a:moveTo>
                <a:lnTo>
                  <a:pt x="14364393" y="0"/>
                </a:lnTo>
                <a:lnTo>
                  <a:pt x="143643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7079226" y="4675372"/>
            <a:ext cx="27692741" cy="17065651"/>
          </a:xfrm>
          <a:custGeom>
            <a:avLst/>
            <a:gdLst/>
            <a:ahLst/>
            <a:cxnLst/>
            <a:rect l="l" t="t" r="r" b="b"/>
            <a:pathLst>
              <a:path w="27692741" h="17065651">
                <a:moveTo>
                  <a:pt x="0" y="0"/>
                </a:moveTo>
                <a:lnTo>
                  <a:pt x="27692741" y="0"/>
                </a:lnTo>
                <a:lnTo>
                  <a:pt x="27692741" y="17065651"/>
                </a:lnTo>
                <a:lnTo>
                  <a:pt x="0" y="17065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232529" y="7765492"/>
            <a:ext cx="14732275" cy="3044670"/>
          </a:xfrm>
          <a:custGeom>
            <a:avLst/>
            <a:gdLst/>
            <a:ahLst/>
            <a:cxnLst/>
            <a:rect l="l" t="t" r="r" b="b"/>
            <a:pathLst>
              <a:path w="14732275" h="3044670">
                <a:moveTo>
                  <a:pt x="0" y="0"/>
                </a:moveTo>
                <a:lnTo>
                  <a:pt x="14732275" y="0"/>
                </a:lnTo>
                <a:lnTo>
                  <a:pt x="14732275" y="3044670"/>
                </a:lnTo>
                <a:lnTo>
                  <a:pt x="0" y="3044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106461" y="9358870"/>
            <a:ext cx="2211497" cy="1147214"/>
          </a:xfrm>
          <a:custGeom>
            <a:avLst/>
            <a:gdLst/>
            <a:ahLst/>
            <a:cxnLst/>
            <a:rect l="l" t="t" r="r" b="b"/>
            <a:pathLst>
              <a:path w="2211497" h="1147214">
                <a:moveTo>
                  <a:pt x="0" y="0"/>
                </a:moveTo>
                <a:lnTo>
                  <a:pt x="2211497" y="0"/>
                </a:lnTo>
                <a:lnTo>
                  <a:pt x="2211497" y="1147214"/>
                </a:lnTo>
                <a:lnTo>
                  <a:pt x="0" y="1147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12209" y="8300189"/>
            <a:ext cx="14732275" cy="3044670"/>
          </a:xfrm>
          <a:custGeom>
            <a:avLst/>
            <a:gdLst/>
            <a:ahLst/>
            <a:cxnLst/>
            <a:rect l="l" t="t" r="r" b="b"/>
            <a:pathLst>
              <a:path w="14732275" h="3044670">
                <a:moveTo>
                  <a:pt x="0" y="0"/>
                </a:moveTo>
                <a:lnTo>
                  <a:pt x="14732275" y="0"/>
                </a:lnTo>
                <a:lnTo>
                  <a:pt x="14732275" y="3044670"/>
                </a:lnTo>
                <a:lnTo>
                  <a:pt x="0" y="3044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654923" y="8983793"/>
            <a:ext cx="2934536" cy="1522291"/>
          </a:xfrm>
          <a:custGeom>
            <a:avLst/>
            <a:gdLst/>
            <a:ahLst/>
            <a:cxnLst/>
            <a:rect l="l" t="t" r="r" b="b"/>
            <a:pathLst>
              <a:path w="2934536" h="1522291">
                <a:moveTo>
                  <a:pt x="0" y="0"/>
                </a:moveTo>
                <a:lnTo>
                  <a:pt x="2934537" y="0"/>
                </a:lnTo>
                <a:lnTo>
                  <a:pt x="2934537" y="1522291"/>
                </a:lnTo>
                <a:lnTo>
                  <a:pt x="0" y="15222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4391021"/>
            <a:ext cx="7615966" cy="5609385"/>
          </a:xfrm>
          <a:custGeom>
            <a:avLst/>
            <a:gdLst/>
            <a:ahLst/>
            <a:cxnLst/>
            <a:rect l="l" t="t" r="r" b="b"/>
            <a:pathLst>
              <a:path w="7615966" h="5609385">
                <a:moveTo>
                  <a:pt x="0" y="0"/>
                </a:moveTo>
                <a:lnTo>
                  <a:pt x="7615966" y="0"/>
                </a:lnTo>
                <a:lnTo>
                  <a:pt x="7615966" y="5609385"/>
                </a:lnTo>
                <a:lnTo>
                  <a:pt x="0" y="56093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370626" y="0"/>
            <a:ext cx="4619291" cy="4619291"/>
          </a:xfrm>
          <a:custGeom>
            <a:avLst/>
            <a:gdLst/>
            <a:ahLst/>
            <a:cxnLst/>
            <a:rect l="l" t="t" r="r" b="b"/>
            <a:pathLst>
              <a:path w="4619291" h="4619291">
                <a:moveTo>
                  <a:pt x="0" y="0"/>
                </a:moveTo>
                <a:lnTo>
                  <a:pt x="4619291" y="0"/>
                </a:lnTo>
                <a:lnTo>
                  <a:pt x="4619291" y="4619291"/>
                </a:lnTo>
                <a:lnTo>
                  <a:pt x="0" y="46192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00685" flipH="1">
            <a:off x="15016536" y="8130357"/>
            <a:ext cx="1598024" cy="1046129"/>
          </a:xfrm>
          <a:custGeom>
            <a:avLst/>
            <a:gdLst/>
            <a:ahLst/>
            <a:cxnLst/>
            <a:rect l="l" t="t" r="r" b="b"/>
            <a:pathLst>
              <a:path w="1598024" h="1046129">
                <a:moveTo>
                  <a:pt x="1598023" y="0"/>
                </a:moveTo>
                <a:lnTo>
                  <a:pt x="0" y="0"/>
                </a:lnTo>
                <a:lnTo>
                  <a:pt x="0" y="1046129"/>
                </a:lnTo>
                <a:lnTo>
                  <a:pt x="1598023" y="1046129"/>
                </a:lnTo>
                <a:lnTo>
                  <a:pt x="1598023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: Rounded Corners 13"/>
          <p:cNvSpPr/>
          <p:nvPr/>
        </p:nvSpPr>
        <p:spPr>
          <a:xfrm>
            <a:off x="582142" y="495300"/>
            <a:ext cx="17172458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1317119" y="2850562"/>
            <a:ext cx="1570250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57200" algn="ctr" defTabSz="266700">
              <a:spcBef>
                <a:spcPts val="1200"/>
              </a:spcBef>
              <a:spcAft>
                <a:spcPts val="1200"/>
              </a:spcAft>
            </a:pPr>
            <a:r>
              <a:rPr sz="3600" b="1" dirty="0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</a:rPr>
              <a:t>Văn </a:t>
            </a:r>
            <a:r>
              <a:rPr sz="3600" b="1" dirty="0" err="1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</a:rPr>
              <a:t>bản</a:t>
            </a:r>
            <a:r>
              <a:rPr sz="3600" b="1" dirty="0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</a:rPr>
              <a:t> 2. </a:t>
            </a:r>
            <a:r>
              <a:rPr sz="3600" b="1" dirty="0" err="1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</a:rPr>
              <a:t>Cùng</a:t>
            </a:r>
            <a:r>
              <a:rPr sz="3600" b="1" dirty="0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b="1" dirty="0" err="1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</a:rPr>
              <a:t>nhà</a:t>
            </a:r>
            <a:r>
              <a:rPr sz="3600" b="1" dirty="0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b="1" dirty="0" err="1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</a:rPr>
              <a:t>văn</a:t>
            </a:r>
            <a:r>
              <a:rPr sz="3600" b="1" dirty="0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b="1" dirty="0" err="1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</a:rPr>
              <a:t>Tô</a:t>
            </a:r>
            <a:r>
              <a:rPr sz="3600" b="1" dirty="0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</a:rPr>
              <a:t> Hoài </a:t>
            </a:r>
            <a:r>
              <a:rPr sz="3600" b="1" dirty="0" err="1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</a:rPr>
              <a:t>ngắm</a:t>
            </a:r>
            <a:r>
              <a:rPr sz="3600" b="1" dirty="0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b="1" dirty="0" err="1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</a:rPr>
              <a:t>phố</a:t>
            </a:r>
            <a:r>
              <a:rPr sz="3600" b="1" dirty="0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b="1" dirty="0" err="1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</a:rPr>
              <a:t>phường</a:t>
            </a:r>
            <a:r>
              <a:rPr sz="3600" b="1" dirty="0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</a:rPr>
              <a:t> Hà </a:t>
            </a:r>
            <a:r>
              <a:rPr sz="3600" b="1" dirty="0" err="1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</a:rPr>
              <a:t>Nội</a:t>
            </a:r>
            <a:endParaRPr sz="3600" b="1" dirty="0">
              <a:latin typeface="#9Slide03 BoosterNextFYBlack" panose="02000A03000000020004" pitchFamily="2" charset="0"/>
              <a:ea typeface="Times New Roman" panose="02020603050405020304"/>
              <a:cs typeface="#9Slide03 Arima Madurai Bold" panose="00000800000000000000" charset="0"/>
            </a:endParaRPr>
          </a:p>
          <a:p>
            <a:pPr marL="0" indent="457200" algn="just" defTabSz="266700">
              <a:spcBef>
                <a:spcPts val="1200"/>
              </a:spcBef>
              <a:spcAft>
                <a:spcPts val="12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(1)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Tìm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hiểu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thêm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những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thông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tin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về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những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nét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hóa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lịch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sử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độc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đáo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,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tiêu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biểu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của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Thủ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đô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Hà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Nội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tên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một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số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thành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phố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cổ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trên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thế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giới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.</a:t>
            </a:r>
          </a:p>
          <a:p>
            <a:pPr marL="0" indent="457200" algn="just" defTabSz="266700">
              <a:spcBef>
                <a:spcPts val="1200"/>
              </a:spcBef>
              <a:spcAft>
                <a:spcPts val="12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(2)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Tìm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hiểu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thông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tin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về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người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được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phỏng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vấn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(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Tô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Hoài)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người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phỏng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vấn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(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nhà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thơ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Trần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Đăng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Khoa).</a:t>
            </a:r>
          </a:p>
          <a:p>
            <a:pPr marL="0" indent="457200" algn="just" defTabSz="266700">
              <a:spcBef>
                <a:spcPts val="1200"/>
              </a:spcBef>
              <a:spcAft>
                <a:spcPts val="12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(3)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Thời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điểm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phỏng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vấn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(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ghi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ở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cuối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bản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)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có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ý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nghĩa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gì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?</a:t>
            </a:r>
          </a:p>
          <a:p>
            <a:pPr marL="0" indent="457200" algn="just" defTabSz="266700">
              <a:spcBef>
                <a:spcPts val="1200"/>
              </a:spcBef>
              <a:spcAft>
                <a:spcPts val="1200"/>
              </a:spcAft>
            </a:pP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(4) HS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luyện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đọc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diễn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cảm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bản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Cùng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nhà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văn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Tô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Hoài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ngắm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phố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phường</a:t>
            </a:r>
            <a:r>
              <a:rPr sz="36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Hà </a:t>
            </a:r>
            <a:r>
              <a:rPr sz="36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Nội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;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đồng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thời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tìm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hiểu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các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lệnh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/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câu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hỏi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phần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chỉ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dẫn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đọc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ở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bên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phải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văn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6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bản</a:t>
            </a:r>
            <a:r>
              <a:rPr sz="36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82D230-FA9C-F091-1C8C-58FF689F054F}"/>
              </a:ext>
            </a:extLst>
          </p:cNvPr>
          <p:cNvSpPr txBox="1"/>
          <p:nvPr/>
        </p:nvSpPr>
        <p:spPr>
          <a:xfrm>
            <a:off x="2727752" y="1310891"/>
            <a:ext cx="128324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457200" algn="ctr" defTabSz="266700">
              <a:spcBef>
                <a:spcPts val="600"/>
              </a:spcBef>
              <a:spcAft>
                <a:spcPts val="600"/>
              </a:spcAft>
            </a:pPr>
            <a:r>
              <a:rPr lang="vi-VN" sz="4800" b="1" dirty="0"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* Hướng dẫn chuẩn bị bài sau: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7096" y="1952037"/>
            <a:ext cx="29176523" cy="17980032"/>
          </a:xfrm>
          <a:custGeom>
            <a:avLst/>
            <a:gdLst/>
            <a:ahLst/>
            <a:cxnLst/>
            <a:rect l="l" t="t" r="r" b="b"/>
            <a:pathLst>
              <a:path w="29176523" h="17980032">
                <a:moveTo>
                  <a:pt x="0" y="0"/>
                </a:moveTo>
                <a:lnTo>
                  <a:pt x="29176523" y="0"/>
                </a:lnTo>
                <a:lnTo>
                  <a:pt x="29176523" y="17980033"/>
                </a:lnTo>
                <a:lnTo>
                  <a:pt x="0" y="17980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729164" y="-6112097"/>
            <a:ext cx="21746327" cy="9849274"/>
          </a:xfrm>
          <a:custGeom>
            <a:avLst/>
            <a:gdLst/>
            <a:ahLst/>
            <a:cxnLst/>
            <a:rect l="l" t="t" r="r" b="b"/>
            <a:pathLst>
              <a:path w="21746327" h="9849274">
                <a:moveTo>
                  <a:pt x="0" y="0"/>
                </a:moveTo>
                <a:lnTo>
                  <a:pt x="21746328" y="0"/>
                </a:lnTo>
                <a:lnTo>
                  <a:pt x="21746328" y="9849274"/>
                </a:lnTo>
                <a:lnTo>
                  <a:pt x="0" y="98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water body with a building and trees&#10;&#10;Description automatically generated">
            <a:extLst>
              <a:ext uri="{FF2B5EF4-FFF2-40B4-BE49-F238E27FC236}">
                <a16:creationId xmlns:a16="http://schemas.microsoft.com/office/drawing/2014/main" id="{7F5650C8-DB52-F1C1-E2C4-E9C61242A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4" y="565150"/>
            <a:ext cx="13735050" cy="915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7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7096" y="1952037"/>
            <a:ext cx="29176523" cy="17980032"/>
          </a:xfrm>
          <a:custGeom>
            <a:avLst/>
            <a:gdLst/>
            <a:ahLst/>
            <a:cxnLst/>
            <a:rect l="l" t="t" r="r" b="b"/>
            <a:pathLst>
              <a:path w="29176523" h="17980032">
                <a:moveTo>
                  <a:pt x="0" y="0"/>
                </a:moveTo>
                <a:lnTo>
                  <a:pt x="29176523" y="0"/>
                </a:lnTo>
                <a:lnTo>
                  <a:pt x="29176523" y="17980033"/>
                </a:lnTo>
                <a:lnTo>
                  <a:pt x="0" y="17980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729164" y="-6112097"/>
            <a:ext cx="21746327" cy="9849274"/>
          </a:xfrm>
          <a:custGeom>
            <a:avLst/>
            <a:gdLst/>
            <a:ahLst/>
            <a:cxnLst/>
            <a:rect l="l" t="t" r="r" b="b"/>
            <a:pathLst>
              <a:path w="21746327" h="9849274">
                <a:moveTo>
                  <a:pt x="0" y="0"/>
                </a:moveTo>
                <a:lnTo>
                  <a:pt x="21746328" y="0"/>
                </a:lnTo>
                <a:lnTo>
                  <a:pt x="21746328" y="9849274"/>
                </a:lnTo>
                <a:lnTo>
                  <a:pt x="0" y="98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bridge over a body of water with a bridge over it&#10;&#10;Description automatically generated">
            <a:extLst>
              <a:ext uri="{FF2B5EF4-FFF2-40B4-BE49-F238E27FC236}">
                <a16:creationId xmlns:a16="http://schemas.microsoft.com/office/drawing/2014/main" id="{49DEBD8B-D223-DD6D-1D57-934822F7E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48" y="650509"/>
            <a:ext cx="14516101" cy="898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56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7096" y="1952037"/>
            <a:ext cx="29176523" cy="17980032"/>
          </a:xfrm>
          <a:custGeom>
            <a:avLst/>
            <a:gdLst/>
            <a:ahLst/>
            <a:cxnLst/>
            <a:rect l="l" t="t" r="r" b="b"/>
            <a:pathLst>
              <a:path w="29176523" h="17980032">
                <a:moveTo>
                  <a:pt x="0" y="0"/>
                </a:moveTo>
                <a:lnTo>
                  <a:pt x="29176523" y="0"/>
                </a:lnTo>
                <a:lnTo>
                  <a:pt x="29176523" y="17980033"/>
                </a:lnTo>
                <a:lnTo>
                  <a:pt x="0" y="17980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729164" y="-6112097"/>
            <a:ext cx="21746327" cy="9849274"/>
          </a:xfrm>
          <a:custGeom>
            <a:avLst/>
            <a:gdLst/>
            <a:ahLst/>
            <a:cxnLst/>
            <a:rect l="l" t="t" r="r" b="b"/>
            <a:pathLst>
              <a:path w="21746327" h="9849274">
                <a:moveTo>
                  <a:pt x="0" y="0"/>
                </a:moveTo>
                <a:lnTo>
                  <a:pt x="21746328" y="0"/>
                </a:lnTo>
                <a:lnTo>
                  <a:pt x="21746328" y="9849274"/>
                </a:lnTo>
                <a:lnTo>
                  <a:pt x="0" y="98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stone building with a sign&#10;&#10;Description automatically generated">
            <a:extLst>
              <a:ext uri="{FF2B5EF4-FFF2-40B4-BE49-F238E27FC236}">
                <a16:creationId xmlns:a16="http://schemas.microsoft.com/office/drawing/2014/main" id="{17EC41FD-1C28-E0B6-9388-F4C502E20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29" y="609600"/>
            <a:ext cx="1651694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77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7096" y="1952037"/>
            <a:ext cx="29176523" cy="17980032"/>
          </a:xfrm>
          <a:custGeom>
            <a:avLst/>
            <a:gdLst/>
            <a:ahLst/>
            <a:cxnLst/>
            <a:rect l="l" t="t" r="r" b="b"/>
            <a:pathLst>
              <a:path w="29176523" h="17980032">
                <a:moveTo>
                  <a:pt x="0" y="0"/>
                </a:moveTo>
                <a:lnTo>
                  <a:pt x="29176523" y="0"/>
                </a:lnTo>
                <a:lnTo>
                  <a:pt x="29176523" y="17980033"/>
                </a:lnTo>
                <a:lnTo>
                  <a:pt x="0" y="17980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729164" y="-6112097"/>
            <a:ext cx="21746327" cy="9849274"/>
          </a:xfrm>
          <a:custGeom>
            <a:avLst/>
            <a:gdLst/>
            <a:ahLst/>
            <a:cxnLst/>
            <a:rect l="l" t="t" r="r" b="b"/>
            <a:pathLst>
              <a:path w="21746327" h="9849274">
                <a:moveTo>
                  <a:pt x="0" y="0"/>
                </a:moveTo>
                <a:lnTo>
                  <a:pt x="21746328" y="0"/>
                </a:lnTo>
                <a:lnTo>
                  <a:pt x="21746328" y="9849274"/>
                </a:lnTo>
                <a:lnTo>
                  <a:pt x="0" y="98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large white statue in a forest&#10;&#10;Description automatically generated">
            <a:extLst>
              <a:ext uri="{FF2B5EF4-FFF2-40B4-BE49-F238E27FC236}">
                <a16:creationId xmlns:a16="http://schemas.microsoft.com/office/drawing/2014/main" id="{532601BC-20F2-C45E-3413-8748044E7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870" y="556747"/>
            <a:ext cx="13760257" cy="91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49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7096" y="1952037"/>
            <a:ext cx="29176523" cy="17980032"/>
          </a:xfrm>
          <a:custGeom>
            <a:avLst/>
            <a:gdLst/>
            <a:ahLst/>
            <a:cxnLst/>
            <a:rect l="l" t="t" r="r" b="b"/>
            <a:pathLst>
              <a:path w="29176523" h="17980032">
                <a:moveTo>
                  <a:pt x="0" y="0"/>
                </a:moveTo>
                <a:lnTo>
                  <a:pt x="29176523" y="0"/>
                </a:lnTo>
                <a:lnTo>
                  <a:pt x="29176523" y="17980033"/>
                </a:lnTo>
                <a:lnTo>
                  <a:pt x="0" y="17980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729164" y="-6112097"/>
            <a:ext cx="21746327" cy="9849274"/>
          </a:xfrm>
          <a:custGeom>
            <a:avLst/>
            <a:gdLst/>
            <a:ahLst/>
            <a:cxnLst/>
            <a:rect l="l" t="t" r="r" b="b"/>
            <a:pathLst>
              <a:path w="21746327" h="9849274">
                <a:moveTo>
                  <a:pt x="0" y="0"/>
                </a:moveTo>
                <a:lnTo>
                  <a:pt x="21746328" y="0"/>
                </a:lnTo>
                <a:lnTo>
                  <a:pt x="21746328" y="9849274"/>
                </a:lnTo>
                <a:lnTo>
                  <a:pt x="0" y="98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353542" y="495300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building next to a body of water&#10;&#10;Description automatically generated">
            <a:extLst>
              <a:ext uri="{FF2B5EF4-FFF2-40B4-BE49-F238E27FC236}">
                <a16:creationId xmlns:a16="http://schemas.microsoft.com/office/drawing/2014/main" id="{A11F1BE3-8630-1DE3-1C00-F4BCCD2D2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48" y="557446"/>
            <a:ext cx="16576901" cy="932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63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DBFFF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7096" y="1952037"/>
            <a:ext cx="29176523" cy="17980032"/>
          </a:xfrm>
          <a:custGeom>
            <a:avLst/>
            <a:gdLst/>
            <a:ahLst/>
            <a:cxnLst/>
            <a:rect l="l" t="t" r="r" b="b"/>
            <a:pathLst>
              <a:path w="29176523" h="17980032">
                <a:moveTo>
                  <a:pt x="0" y="0"/>
                </a:moveTo>
                <a:lnTo>
                  <a:pt x="29176523" y="0"/>
                </a:lnTo>
                <a:lnTo>
                  <a:pt x="29176523" y="17980033"/>
                </a:lnTo>
                <a:lnTo>
                  <a:pt x="0" y="17980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729164" y="-6112097"/>
            <a:ext cx="21746327" cy="9849274"/>
          </a:xfrm>
          <a:custGeom>
            <a:avLst/>
            <a:gdLst/>
            <a:ahLst/>
            <a:cxnLst/>
            <a:rect l="l" t="t" r="r" b="b"/>
            <a:pathLst>
              <a:path w="21746327" h="9849274">
                <a:moveTo>
                  <a:pt x="0" y="0"/>
                </a:moveTo>
                <a:lnTo>
                  <a:pt x="21746328" y="0"/>
                </a:lnTo>
                <a:lnTo>
                  <a:pt x="21746328" y="9849274"/>
                </a:lnTo>
                <a:lnTo>
                  <a:pt x="0" y="98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60245" y="253739"/>
            <a:ext cx="17580916" cy="9448800"/>
          </a:xfrm>
          <a:prstGeom prst="roundRect">
            <a:avLst>
              <a:gd name="adj" fmla="val 751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ddddd</a:t>
            </a:r>
          </a:p>
        </p:txBody>
      </p:sp>
      <p:sp>
        <p:nvSpPr>
          <p:cNvPr id="3" name="Subtitle 2"/>
          <p:cNvSpPr>
            <a:spLocks noGrp="1"/>
          </p:cNvSpPr>
          <p:nvPr/>
        </p:nvSpPr>
        <p:spPr>
          <a:xfrm>
            <a:off x="761998" y="8029065"/>
            <a:ext cx="8688705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Hồ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G</a:t>
            </a:r>
            <a:r>
              <a:rPr kumimoji="0" lang="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(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gọi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Hồ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Hoàn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Kiếm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)</a:t>
            </a:r>
          </a:p>
        </p:txBody>
      </p:sp>
      <p:sp>
        <p:nvSpPr>
          <p:cNvPr id="5" name="Subtitle 2"/>
          <p:cNvSpPr>
            <a:spLocks noGrp="1"/>
          </p:cNvSpPr>
          <p:nvPr/>
        </p:nvSpPr>
        <p:spPr>
          <a:xfrm>
            <a:off x="9554786" y="4462519"/>
            <a:ext cx="8012430" cy="103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một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trong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những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di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tích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lịch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sử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nổi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bật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nhất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Hà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Nội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 Di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tích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gắn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liên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với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truyền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thuyết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thời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Lê ở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thế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kỷ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XV -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tên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gọi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Hồ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Hoàn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Kiếm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mang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ý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ngh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ĩ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a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sâu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sắc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về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tinh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thần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ộc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lập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lòng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yêu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ớc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của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dân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tộc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-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Hồ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G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ơm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còn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chứng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kiến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nhiều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sự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kiện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lịch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sử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quan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trọng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cuộc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Cách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mạng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Tháng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Tám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chiến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thắng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iện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Biên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Phủ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Ngày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nay,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Hồ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G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ơm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một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iểm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ến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quan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trọng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hút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du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khách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cả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trong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ngoài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n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ư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ớc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,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nhờ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vẻ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đ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ẹp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thơ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mộng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và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giá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trị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lịch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sử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sâu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 </a:t>
            </a:r>
            <a:r>
              <a:rPr kumimoji="0" lang="en-US" alt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sắc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old" panose="00000800000000000000" charset="0"/>
                <a:ea typeface="+mn-ea"/>
                <a:cs typeface="#9Slide03 Arima Madurai Bold" panose="00000800000000000000" charset="0"/>
              </a:rPr>
              <a:t>.</a:t>
            </a:r>
          </a:p>
        </p:txBody>
      </p:sp>
      <p:pic>
        <p:nvPicPr>
          <p:cNvPr id="8" name="Picture 7" descr="A lake with a stone structure in the middle&#10;&#10;Description automatically generated">
            <a:extLst>
              <a:ext uri="{FF2B5EF4-FFF2-40B4-BE49-F238E27FC236}">
                <a16:creationId xmlns:a16="http://schemas.microsoft.com/office/drawing/2014/main" id="{061693FE-103E-1245-0611-289523D39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7" r="3924"/>
          <a:stretch/>
        </p:blipFill>
        <p:spPr>
          <a:xfrm>
            <a:off x="1103300" y="1131153"/>
            <a:ext cx="7998437" cy="643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1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build="p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276*2458"/>
  <p:tag name="TABLE_ENDDRAG_RECT" val="72*69*1276*24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276*2458"/>
  <p:tag name="TABLE_ENDDRAG_RECT" val="72*69*1276*24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276*2458"/>
  <p:tag name="TABLE_ENDDRAG_RECT" val="72*69*1276*24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291*847"/>
  <p:tag name="TABLE_ENDDRAG_RECT" val="72*64*1291*84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276*2458"/>
  <p:tag name="TABLE_ENDDRAG_RECT" val="72*69*1276*24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276*2458"/>
  <p:tag name="TABLE_ENDDRAG_RECT" val="72*69*1276*24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277*538"/>
  <p:tag name="TABLE_ENDDRAG_RECT" val="96*53*1278*53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277*538"/>
  <p:tag name="TABLE_ENDDRAG_RECT" val="96*53*1278*5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277*538"/>
  <p:tag name="TABLE_ENDDRAG_RECT" val="96*53*1278*5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3163</Words>
  <Application>Microsoft Office PowerPoint</Application>
  <PresentationFormat>Custom</PresentationFormat>
  <Paragraphs>217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#9Slide03 BoosterNextFYBlack</vt:lpstr>
      <vt:lpstr>#9Slide03 Arima Madurai Bold</vt:lpstr>
      <vt:lpstr>#9Slide06 SVNJonitha Script</vt:lpstr>
      <vt:lpstr>Arial</vt:lpstr>
      <vt:lpstr>Times New Roman</vt:lpstr>
      <vt:lpstr>Calibri</vt:lpstr>
      <vt:lpstr>#9Slide07 SVNZero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Quần thể di tích Cố đô Huế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trinhngoctran.tn</cp:lastModifiedBy>
  <cp:revision>8</cp:revision>
  <dcterms:created xsi:type="dcterms:W3CDTF">2006-08-16T00:00:00Z</dcterms:created>
  <dcterms:modified xsi:type="dcterms:W3CDTF">2025-02-02T13:51:33Z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70C1D2312C7546E2AC774BBC2FFD437A_12</vt:lpwstr>
  </property>
  <property fmtid="{D5CDD505-2E9C-101B-9397-08002B2CF9AE}" pid="3" name="KSOProductBuildVer">
    <vt:lpwstr>1033-12.2.0.19805</vt:lpwstr>
  </property>
</Properties>
</file>