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62" r:id="rId2"/>
    <p:sldId id="256" r:id="rId3"/>
    <p:sldId id="266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80" r:id="rId13"/>
    <p:sldId id="277" r:id="rId14"/>
    <p:sldId id="274" r:id="rId15"/>
    <p:sldId id="278" r:id="rId16"/>
    <p:sldId id="281" r:id="rId17"/>
    <p:sldId id="279" r:id="rId18"/>
  </p:sldIdLst>
  <p:sldSz cx="18288000" cy="10287000"/>
  <p:notesSz cx="6858000" cy="9144000"/>
  <p:embeddedFontLst>
    <p:embeddedFont>
      <p:font typeface="#9Slide03 Arima Madurai Bold" panose="00000800000000000000" pitchFamily="2" charset="0"/>
      <p:bold r:id="rId20"/>
    </p:embeddedFont>
    <p:embeddedFont>
      <p:font typeface="#9Slide03 BoosterNextFYBlack" panose="02000A03000000020004" pitchFamily="2" charset="0"/>
      <p:regular r:id="rId21"/>
    </p:embeddedFont>
    <p:embeddedFont>
      <p:font typeface="#9Slide05 Dinh Tran" panose="02040603050506020204" pitchFamily="18" charset="0"/>
      <p:regular r:id="rId22"/>
    </p:embeddedFont>
    <p:embeddedFont>
      <p:font typeface="#9Slide05 Edwardian" panose="02040603050506020204" pitchFamily="18" charset="0"/>
      <p:regular r:id="rId23"/>
    </p:embeddedFont>
    <p:embeddedFont>
      <p:font typeface="#9Slide05 ViceroyJF" panose="0204060305050602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83F"/>
    <a:srgbClr val="F4EBDC"/>
    <a:srgbClr val="E4CCB4"/>
    <a:srgbClr val="FA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84973" autoAdjust="0"/>
  </p:normalViewPr>
  <p:slideViewPr>
    <p:cSldViewPr showGuides="1">
      <p:cViewPr>
        <p:scale>
          <a:sx n="50" d="100"/>
          <a:sy n="50" d="100"/>
        </p:scale>
        <p:origin x="811" y="168"/>
      </p:cViewPr>
      <p:guideLst>
        <p:guide orient="horz" pos="2144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6B0D-D50A-4CDB-B1D8-9434B2D13F3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CB9E3-69D4-4D01-A602-A50E8E45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5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CB9E3-69D4-4D01-A602-A50E8E45D1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CB9E3-69D4-4D01-A602-A50E8E45D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7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hyperlink" Target="B8.5.%20PHT%20-%20Vi&#7871;t%20b&#224;i%20v&#259;n%20NLXH%20v&#7873;%20m&#7897;t%20v&#7845;n%20&#273;&#7873;%20c&#7847;n%20gi&#7843;i%20quy&#7871;t%20-%20Nh&#243;m%203H1K.pdf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hyperlink" Target="B8.5.%20PHT%20-%20Vi&#7871;t%20b&#224;i%20v&#259;n%20NLXH%20v&#7873;%20m&#7897;t%20v&#7845;n%20&#273;&#7873;%20c&#7847;n%20gi&#7843;i%20quy&#7871;t%20-%20Nh&#243;m%203H1K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hyperlink" Target="B8.5.%20PHT%20-%20Vi&#7871;t%20b&#224;i%20v&#259;n%20NLXH%20v&#7873;%20m&#7897;t%20v&#7845;n%20&#273;&#7873;%20c&#7847;n%20gi&#7843;i%20quy&#7871;t%20-%20Nh&#243;m%203H1K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82024">
            <a:off x="3702086" y="8894670"/>
            <a:ext cx="3124140" cy="2620773"/>
          </a:xfrm>
          <a:custGeom>
            <a:avLst/>
            <a:gdLst/>
            <a:ahLst/>
            <a:cxnLst/>
            <a:rect l="l" t="t" r="r" b="b"/>
            <a:pathLst>
              <a:path w="3553119" h="3062143">
                <a:moveTo>
                  <a:pt x="0" y="0"/>
                </a:moveTo>
                <a:lnTo>
                  <a:pt x="3553119" y="0"/>
                </a:lnTo>
                <a:lnTo>
                  <a:pt x="3553119" y="3062142"/>
                </a:lnTo>
                <a:lnTo>
                  <a:pt x="0" y="3062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631141" y="8115299"/>
            <a:ext cx="7660341" cy="4378961"/>
          </a:xfrm>
          <a:custGeom>
            <a:avLst/>
            <a:gdLst/>
            <a:ahLst/>
            <a:cxnLst/>
            <a:rect l="l" t="t" r="r" b="b"/>
            <a:pathLst>
              <a:path w="8712191" h="5116432">
                <a:moveTo>
                  <a:pt x="0" y="0"/>
                </a:moveTo>
                <a:lnTo>
                  <a:pt x="8712191" y="0"/>
                </a:lnTo>
                <a:lnTo>
                  <a:pt x="8712191" y="5116431"/>
                </a:lnTo>
                <a:lnTo>
                  <a:pt x="0" y="5116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010551">
            <a:off x="-396911" y="7734169"/>
            <a:ext cx="2368151" cy="3521702"/>
          </a:xfrm>
          <a:custGeom>
            <a:avLst/>
            <a:gdLst/>
            <a:ahLst/>
            <a:cxnLst/>
            <a:rect l="l" t="t" r="r" b="b"/>
            <a:pathLst>
              <a:path w="2693324" h="4114800">
                <a:moveTo>
                  <a:pt x="0" y="0"/>
                </a:moveTo>
                <a:lnTo>
                  <a:pt x="2693324" y="0"/>
                </a:lnTo>
                <a:lnTo>
                  <a:pt x="26933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240260" y="8063230"/>
            <a:ext cx="1776113" cy="3521702"/>
          </a:xfrm>
          <a:custGeom>
            <a:avLst/>
            <a:gdLst/>
            <a:ahLst/>
            <a:cxnLst/>
            <a:rect l="l" t="t" r="r" b="b"/>
            <a:pathLst>
              <a:path w="2019993" h="4114800">
                <a:moveTo>
                  <a:pt x="0" y="0"/>
                </a:moveTo>
                <a:lnTo>
                  <a:pt x="2019992" y="0"/>
                </a:lnTo>
                <a:lnTo>
                  <a:pt x="20199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817975">
            <a:off x="11317220" y="-1001027"/>
            <a:ext cx="3280820" cy="2695400"/>
          </a:xfrm>
          <a:custGeom>
            <a:avLst/>
            <a:gdLst/>
            <a:ahLst/>
            <a:cxnLst/>
            <a:rect l="l" t="t" r="r" b="b"/>
            <a:pathLst>
              <a:path w="3553119" h="3062143">
                <a:moveTo>
                  <a:pt x="0" y="0"/>
                </a:moveTo>
                <a:lnTo>
                  <a:pt x="3553119" y="0"/>
                </a:lnTo>
                <a:lnTo>
                  <a:pt x="3553119" y="3062142"/>
                </a:lnTo>
                <a:lnTo>
                  <a:pt x="0" y="3062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10800000">
            <a:off x="13411199" y="-1965135"/>
            <a:ext cx="8044518" cy="4503653"/>
          </a:xfrm>
          <a:custGeom>
            <a:avLst/>
            <a:gdLst/>
            <a:ahLst/>
            <a:cxnLst/>
            <a:rect l="l" t="t" r="r" b="b"/>
            <a:pathLst>
              <a:path w="8712191" h="5116432">
                <a:moveTo>
                  <a:pt x="0" y="0"/>
                </a:moveTo>
                <a:lnTo>
                  <a:pt x="8712190" y="0"/>
                </a:lnTo>
                <a:lnTo>
                  <a:pt x="8712190" y="5116432"/>
                </a:lnTo>
                <a:lnTo>
                  <a:pt x="0" y="51164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9789448">
            <a:off x="16722591" y="-746103"/>
            <a:ext cx="2486916" cy="3621983"/>
          </a:xfrm>
          <a:custGeom>
            <a:avLst/>
            <a:gdLst/>
            <a:ahLst/>
            <a:cxnLst/>
            <a:rect l="l" t="t" r="r" b="b"/>
            <a:pathLst>
              <a:path w="2693324" h="4114800">
                <a:moveTo>
                  <a:pt x="0" y="0"/>
                </a:moveTo>
                <a:lnTo>
                  <a:pt x="2693323" y="0"/>
                </a:lnTo>
                <a:lnTo>
                  <a:pt x="26933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14134948" y="-1524301"/>
            <a:ext cx="1865188" cy="3621983"/>
          </a:xfrm>
          <a:custGeom>
            <a:avLst/>
            <a:gdLst/>
            <a:ahLst/>
            <a:cxnLst/>
            <a:rect l="l" t="t" r="r" b="b"/>
            <a:pathLst>
              <a:path w="2019993" h="4114800">
                <a:moveTo>
                  <a:pt x="0" y="0"/>
                </a:moveTo>
                <a:lnTo>
                  <a:pt x="2019993" y="0"/>
                </a:lnTo>
                <a:lnTo>
                  <a:pt x="20199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1305810">
            <a:off x="15630085" y="8119167"/>
            <a:ext cx="1952902" cy="3409829"/>
          </a:xfrm>
          <a:custGeom>
            <a:avLst/>
            <a:gdLst/>
            <a:ahLst/>
            <a:cxnLst/>
            <a:rect l="l" t="t" r="r" b="b"/>
            <a:pathLst>
              <a:path w="1952902" h="3409829">
                <a:moveTo>
                  <a:pt x="0" y="0"/>
                </a:moveTo>
                <a:lnTo>
                  <a:pt x="1952902" y="0"/>
                </a:lnTo>
                <a:lnTo>
                  <a:pt x="1952902" y="3409829"/>
                </a:lnTo>
                <a:lnTo>
                  <a:pt x="0" y="3409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1305810" flipH="1" flipV="1">
            <a:off x="748503" y="-1111834"/>
            <a:ext cx="1952902" cy="3409829"/>
          </a:xfrm>
          <a:custGeom>
            <a:avLst/>
            <a:gdLst/>
            <a:ahLst/>
            <a:cxnLst/>
            <a:rect l="l" t="t" r="r" b="b"/>
            <a:pathLst>
              <a:path w="1952902" h="3409829">
                <a:moveTo>
                  <a:pt x="1952902" y="3409829"/>
                </a:moveTo>
                <a:lnTo>
                  <a:pt x="0" y="3409829"/>
                </a:lnTo>
                <a:lnTo>
                  <a:pt x="0" y="0"/>
                </a:lnTo>
                <a:lnTo>
                  <a:pt x="1952902" y="0"/>
                </a:lnTo>
                <a:lnTo>
                  <a:pt x="1952902" y="3409829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9673215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" y="346674"/>
            <a:ext cx="7449660" cy="4949227"/>
          </a:xfrm>
          <a:prstGeom prst="rect">
            <a:avLst/>
          </a:prstGeom>
        </p:spPr>
      </p:pic>
      <p:pic>
        <p:nvPicPr>
          <p:cNvPr id="980694508" name="Picture 2" descr="People on a beach with trash on the shore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05" y="346673"/>
            <a:ext cx="6808268" cy="4949226"/>
          </a:xfrm>
          <a:prstGeom prst="rect">
            <a:avLst/>
          </a:prstGeom>
        </p:spPr>
      </p:pic>
      <p:pic>
        <p:nvPicPr>
          <p:cNvPr id="504061103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20" y="5464506"/>
            <a:ext cx="6783362" cy="4378961"/>
          </a:xfrm>
          <a:prstGeom prst="rect">
            <a:avLst/>
          </a:prstGeom>
        </p:spPr>
      </p:pic>
      <p:pic>
        <p:nvPicPr>
          <p:cNvPr id="414286281" name="Picture 4" descr="A white house with a ladder and trees&#10;&#10;Description automatically generated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32" y="5464506"/>
            <a:ext cx="5860032" cy="455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67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69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6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8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-301" y="88771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6394938" y="8850847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07020" y="2524850"/>
            <a:ext cx="8519795" cy="16922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40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b, </a:t>
            </a:r>
            <a:r>
              <a:rPr lang="en-US" altLang="en-US" sz="40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Lập</a:t>
            </a:r>
            <a:r>
              <a:rPr lang="en-US" altLang="en-US" sz="40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dàn</a:t>
            </a:r>
            <a:r>
              <a:rPr lang="en-US" altLang="en-US" sz="40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0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ý</a:t>
            </a:r>
          </a:p>
        </p:txBody>
      </p:sp>
      <p:sp>
        <p:nvSpPr>
          <p:cNvPr id="2" name="Text Box 1">
            <a:hlinkClick r:id="rId10" action="ppaction://hlinkfile"/>
          </p:cNvPr>
          <p:cNvSpPr txBox="1"/>
          <p:nvPr/>
        </p:nvSpPr>
        <p:spPr>
          <a:xfrm>
            <a:off x="1744662" y="4373544"/>
            <a:ext cx="14798675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spcBef>
                <a:spcPts val="600"/>
              </a:spcBef>
              <a:spcAft>
                <a:spcPts val="600"/>
              </a:spcAft>
            </a:pPr>
            <a:r>
              <a:rPr sz="4000" b="1" u="sng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PHIẾU</a:t>
            </a:r>
            <a:r>
              <a:rPr sz="4000" b="1" u="sng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u="sng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HỌC</a:t>
            </a:r>
            <a:r>
              <a:rPr sz="4000" b="1" u="sng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u="sng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TẬP</a:t>
            </a:r>
            <a:r>
              <a:rPr sz="4000" b="1" u="sng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u="sng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SỐ</a:t>
            </a:r>
            <a:r>
              <a:rPr sz="4000" b="1" u="sng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1</a:t>
            </a:r>
          </a:p>
          <a:p>
            <a:pPr algn="ctr" defTabSz="266700">
              <a:spcBef>
                <a:spcPts val="600"/>
              </a:spcBef>
              <a:spcAft>
                <a:spcPts val="600"/>
              </a:spcAft>
            </a:pP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Lập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dàn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ý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cho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văn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nghị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xã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hội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bày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suy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nghĩ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emkhi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đứng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trước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sản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văn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đang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xuống</a:t>
            </a:r>
            <a:r>
              <a:rPr sz="40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0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endParaRPr sz="4000" b="1" dirty="0">
              <a:solidFill>
                <a:srgbClr val="0070C0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2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55016" y="6365993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1716460" y="796766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704952" y="3509291"/>
            <a:ext cx="14900971" cy="52908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a, R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è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luyện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k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ĩ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bình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nhận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xét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ánh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)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nghị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endParaRPr lang="en-US" altLang="en-US" sz="4400" dirty="0"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just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Bình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là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những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nhận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xét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ánh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ng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ời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nội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dung 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ang 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Tác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dụng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Làm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r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õ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thêm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nghị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t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sức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thuyết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phục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ồng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cảm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cho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nội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dung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4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ED858-46C8-766A-4DE4-45E6856436C4}"/>
              </a:ext>
            </a:extLst>
          </p:cNvPr>
          <p:cNvSpPr txBox="1"/>
          <p:nvPr/>
        </p:nvSpPr>
        <p:spPr>
          <a:xfrm>
            <a:off x="3429000" y="1941514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266700">
              <a:spcBef>
                <a:spcPts val="600"/>
              </a:spcBef>
              <a:spcAft>
                <a:spcPts val="600"/>
              </a:spcAft>
              <a:defRPr sz="480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defRPr>
            </a:lvl1pPr>
          </a:lstStyle>
          <a:p>
            <a:r>
              <a:rPr lang="en-US" altLang="en-US" dirty="0"/>
              <a:t>B</a:t>
            </a:r>
            <a:r>
              <a:rPr lang="" altLang="en-US" dirty="0"/>
              <a:t>ư</a:t>
            </a:r>
            <a:r>
              <a:rPr lang="en-US" altLang="en-US" dirty="0" err="1"/>
              <a:t>ớc</a:t>
            </a:r>
            <a:r>
              <a:rPr lang="en-US" altLang="en-US" dirty="0"/>
              <a:t> 3: </a:t>
            </a:r>
            <a:r>
              <a:rPr lang="en-US" altLang="en-US" dirty="0" err="1"/>
              <a:t>Viết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ED6F07-3A2C-C73C-5156-290208FFE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F4ECC59-A90F-806C-483A-4782103CAA46}"/>
              </a:ext>
            </a:extLst>
          </p:cNvPr>
          <p:cNvSpPr/>
          <p:nvPr/>
        </p:nvSpPr>
        <p:spPr>
          <a:xfrm>
            <a:off x="15252226" y="6712533"/>
            <a:ext cx="5107290" cy="4571975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B0D0F72-1D44-E4FF-79AF-E4BA4E1326F8}"/>
              </a:ext>
            </a:extLst>
          </p:cNvPr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58E0D11-72C1-F4A8-7CCF-AB6B6255892A}"/>
              </a:ext>
            </a:extLst>
          </p:cNvPr>
          <p:cNvSpPr/>
          <p:nvPr/>
        </p:nvSpPr>
        <p:spPr>
          <a:xfrm rot="1933908">
            <a:off x="-1997889" y="8229599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1CF20B1-57D4-9D3D-8B8F-DBF9EB153109}"/>
              </a:ext>
            </a:extLst>
          </p:cNvPr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39886A3-E869-C4CB-EAF4-F4DA3F1FE9CA}"/>
              </a:ext>
            </a:extLst>
          </p:cNvPr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2D323AF-96E7-F98A-157D-592B91F8413B}"/>
              </a:ext>
            </a:extLst>
          </p:cNvPr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744D307-92A8-DF42-14BA-46D2580ECA3A}"/>
              </a:ext>
            </a:extLst>
          </p:cNvPr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4AA8191-9D6F-F755-8F78-F1F28172DF6B}"/>
              </a:ext>
            </a:extLst>
          </p:cNvPr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44DD053-1916-6AD1-21A6-01FFECB3A474}"/>
              </a:ext>
            </a:extLst>
          </p:cNvPr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68C6FAC-9FA2-F397-9A70-08B36EE5F6BE}"/>
              </a:ext>
            </a:extLst>
          </p:cNvPr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35D0632-D686-6C06-BA7F-2C6CA9B2BF53}"/>
              </a:ext>
            </a:extLst>
          </p:cNvPr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E2596698-9B5E-34EF-A0FD-1AA434BC6F09}"/>
              </a:ext>
            </a:extLst>
          </p:cNvPr>
          <p:cNvSpPr txBox="1"/>
          <p:nvPr/>
        </p:nvSpPr>
        <p:spPr>
          <a:xfrm>
            <a:off x="1546061" y="3109656"/>
            <a:ext cx="14900971" cy="52908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266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prstClr val="black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b, </a:t>
            </a:r>
            <a:r>
              <a:rPr lang="en-US" altLang="en-US" sz="4000" dirty="0" err="1">
                <a:solidFill>
                  <a:prstClr val="black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Thực</a:t>
            </a:r>
            <a:r>
              <a:rPr lang="en-US" altLang="en-US" sz="4000" dirty="0">
                <a:solidFill>
                  <a:prstClr val="black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hành</a:t>
            </a:r>
            <a:r>
              <a:rPr lang="en-US" altLang="en-US" sz="4000" dirty="0">
                <a:solidFill>
                  <a:prstClr val="black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endParaRPr lang="en-US" altLang="en-US" sz="4000" dirty="0">
              <a:solidFill>
                <a:prstClr val="black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marL="0" marR="0" lvl="0" indent="0" algn="just" defTabSz="266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prstClr val="black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Nhóm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1: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oạn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hiện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xuống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hoặc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danh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lam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thắng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marL="0" marR="0" lvl="0" indent="0" algn="just" defTabSz="266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Nhóm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2: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oạn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lí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giải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những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nguyên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nhân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dẫn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thực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xuống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hoặc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danh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lam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thắng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marL="0" marR="0" lvl="0" indent="0" algn="just" defTabSz="266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Nhóm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3: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oạn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xuất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chứng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minh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hiệu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giải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pháp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ể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khắc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phục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xuống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hoặc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danh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lam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thắng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CAD55-A32B-FCCB-AE07-1CC89C4DCB61}"/>
              </a:ext>
            </a:extLst>
          </p:cNvPr>
          <p:cNvSpPr txBox="1"/>
          <p:nvPr/>
        </p:nvSpPr>
        <p:spPr>
          <a:xfrm>
            <a:off x="3651936" y="1680614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266700">
              <a:spcBef>
                <a:spcPts val="600"/>
              </a:spcBef>
              <a:spcAft>
                <a:spcPts val="600"/>
              </a:spcAft>
              <a:defRPr sz="480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defRPr>
            </a:lvl1pPr>
          </a:lstStyle>
          <a:p>
            <a:pPr marL="0" marR="0" lvl="0" indent="0" algn="ctr" defTabSz="2667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3 BoosterNextFYBlack" panose="02000A03000000020004" pitchFamily="2" charset="0"/>
                <a:cs typeface="#9Slide03 Arima Madurai Bold" panose="00000800000000000000" charset="0"/>
              </a:rPr>
              <a:t>B</a:t>
            </a:r>
            <a:r>
              <a:rPr kumimoji="0" lang="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3 BoosterNextFYBlack" panose="02000A03000000020004" pitchFamily="2" charset="0"/>
                <a:cs typeface="#9Slide03 Arima Madurai Bold" panose="00000800000000000000" charset="0"/>
              </a:rPr>
              <a:t>ư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3 BoosterNextFYBlack" panose="02000A03000000020004" pitchFamily="2" charset="0"/>
                <a:cs typeface="#9Slide03 Arima Madurai Bold" panose="00000800000000000000" charset="0"/>
              </a:rPr>
              <a:t>ớc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3 BoosterNextFYBlack" panose="02000A03000000020004" pitchFamily="2" charset="0"/>
                <a:cs typeface="#9Slide03 Arima Madurai Bold" panose="00000800000000000000" charset="0"/>
              </a:rPr>
              <a:t> 3: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3 BoosterNextFYBlack" panose="02000A03000000020004" pitchFamily="2" charset="0"/>
                <a:cs typeface="#9Slide03 Arima Madurai Bold" panose="00000800000000000000" charset="0"/>
              </a:rPr>
              <a:t>Viết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B583F"/>
              </a:solidFill>
              <a:effectLst/>
              <a:uLnTx/>
              <a:uFillTx/>
              <a:latin typeface="#9Slide03 BoosterNextFYBlack" panose="02000A03000000020004" pitchFamily="2" charset="0"/>
              <a:cs typeface="#9Slide03 Arima Madurai Bold" panose="000008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7050" y="6300788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1716460" y="796766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085975" y="2415607"/>
            <a:ext cx="14116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2667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defRPr>
            </a:lvl1pPr>
          </a:lstStyle>
          <a:p>
            <a:r>
              <a:rPr lang="en-US" altLang="en-US" dirty="0"/>
              <a:t>B</a:t>
            </a:r>
            <a:r>
              <a:rPr lang="" altLang="en-US" dirty="0"/>
              <a:t>ư</a:t>
            </a:r>
            <a:r>
              <a:rPr lang="en-US" altLang="en-US" dirty="0" err="1"/>
              <a:t>ớc</a:t>
            </a:r>
            <a:r>
              <a:rPr lang="en-US" altLang="en-US" dirty="0"/>
              <a:t> 4: </a:t>
            </a:r>
            <a:r>
              <a:rPr lang="en-US" altLang="en-US" dirty="0" err="1"/>
              <a:t>Kiểm</a:t>
            </a:r>
            <a:r>
              <a:rPr lang="en-US" altLang="en-US" dirty="0"/>
              <a:t> </a:t>
            </a:r>
            <a:r>
              <a:rPr lang="en-US" altLang="en-US" dirty="0" err="1"/>
              <a:t>tra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chỉnh</a:t>
            </a:r>
            <a:r>
              <a:rPr lang="en-US" altLang="en-US" dirty="0"/>
              <a:t> </a:t>
            </a:r>
            <a:r>
              <a:rPr lang="en-US" altLang="en-US" dirty="0" err="1"/>
              <a:t>sửa</a:t>
            </a:r>
            <a:endParaRPr lang="en-US" altLang="en-US" dirty="0"/>
          </a:p>
        </p:txBody>
      </p:sp>
      <p:sp>
        <p:nvSpPr>
          <p:cNvPr id="13" name="Text Box 12">
            <a:hlinkClick r:id="rId20" action="ppaction://hlinkfile"/>
          </p:cNvPr>
          <p:cNvSpPr txBox="1"/>
          <p:nvPr/>
        </p:nvSpPr>
        <p:spPr>
          <a:xfrm>
            <a:off x="2372052" y="4429146"/>
            <a:ext cx="1354413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spcBef>
                <a:spcPts val="600"/>
              </a:spcBef>
              <a:spcAft>
                <a:spcPts val="600"/>
              </a:spcAft>
            </a:pPr>
            <a:r>
              <a:rPr sz="4400" b="1" u="sng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PHIẾU</a:t>
            </a:r>
            <a:r>
              <a:rPr sz="4400" b="1" u="sng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u="sng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CHẤM</a:t>
            </a:r>
            <a:endParaRPr sz="4400" b="1" u="sng" dirty="0">
              <a:solidFill>
                <a:srgbClr val="0070C0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ctr" defTabSz="266700">
              <a:spcBef>
                <a:spcPts val="600"/>
              </a:spcBef>
              <a:spcAft>
                <a:spcPts val="600"/>
              </a:spcAft>
            </a:pP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văn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nghị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xã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hội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bày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suy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nghĩ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em</a:t>
            </a:r>
            <a:endParaRPr sz="4400" b="1" dirty="0">
              <a:solidFill>
                <a:srgbClr val="0070C0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khi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đứng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trước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sản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văn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đang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xuống</a:t>
            </a:r>
            <a:r>
              <a:rPr sz="4400" b="1" dirty="0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sz="4400" b="1" dirty="0" err="1">
                <a:solidFill>
                  <a:srgbClr val="0070C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endParaRPr sz="4400" b="1" dirty="0">
              <a:solidFill>
                <a:srgbClr val="0070C0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10224229">
            <a:off x="15859918" y="-1245598"/>
            <a:ext cx="3923856" cy="3143216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1009363" y="-899686"/>
            <a:ext cx="3598606" cy="3856773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5642964" y="-1207312"/>
            <a:ext cx="1083931" cy="1731464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6566976" y="9366865"/>
            <a:ext cx="1814279" cy="1532023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882007" y="-1333521"/>
            <a:ext cx="1706132" cy="1983883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97280" y="2369281"/>
            <a:ext cx="16415902" cy="73084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Chuẩn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ây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là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b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rất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quan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trọng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quá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thực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hiện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nghị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xã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hội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 </a:t>
            </a:r>
          </a:p>
          <a:p>
            <a:pPr algn="just" defTabSz="2667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Quá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ũ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y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thông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tin,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kiến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thức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diễn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ra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xuyên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cập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nhật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trên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kênh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thông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tin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khác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nhau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ứng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tr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giải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quyết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có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sự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tìm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hiểu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nghiên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cứu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tham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khảo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k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ĩ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càng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ể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a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ra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những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nguyên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nhân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giải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pháp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hiệu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quả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khả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Tìm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ý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lập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dàn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ý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xây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dựng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hệ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thống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iểm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lí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lẽ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bằng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chứng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cho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theo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tự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hợp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lí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logic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ảm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bảo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2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yêu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cầu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phân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a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ra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những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giải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pháp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khắc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phục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hạn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chế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ề.</a:t>
            </a:r>
          </a:p>
          <a:p>
            <a:pPr algn="just" defTabSz="2667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kết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hợp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nhuần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nhuyễn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lí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lẽ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bằng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chứng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lập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chặt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chẽ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logic,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thể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hiện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quan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iểm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nhân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thật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r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õ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ràng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thuyết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phục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Kiểm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tra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tự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ánh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ánh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chéo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ánh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quá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thực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hành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thân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ng</a:t>
            </a:r>
            <a:r>
              <a:rPr lang="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khác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Rút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ra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những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học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kinh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nghiệm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cho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4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thân</a:t>
            </a:r>
            <a:r>
              <a:rPr lang="en-US" altLang="en-US" sz="34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C5FA5-1821-85BA-2DEB-35079058A22B}"/>
              </a:ext>
            </a:extLst>
          </p:cNvPr>
          <p:cNvSpPr txBox="1"/>
          <p:nvPr/>
        </p:nvSpPr>
        <p:spPr>
          <a:xfrm>
            <a:off x="2286000" y="624372"/>
            <a:ext cx="14630400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667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2. L</a:t>
            </a:r>
            <a:r>
              <a:rPr lang="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u </a:t>
            </a:r>
            <a:r>
              <a:rPr lang="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ý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khi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thực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hiện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quy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NLXH</a:t>
            </a:r>
            <a:endParaRPr lang="en-US" altLang="en-US" sz="3600" dirty="0">
              <a:latin typeface="#9Slide03 BoosterNextFYBlack" panose="02000A03000000020004" pitchFamily="2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ctr" defTabSz="2667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bàn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giữ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gìn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phát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huy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trị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sản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6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6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endParaRPr lang="en-US" altLang="en-US" sz="3600" dirty="0">
              <a:latin typeface="#9Slide03 BoosterNextFYBlack" panose="02000A03000000020004" pitchFamily="2" charset="0"/>
              <a:ea typeface="Times New Roman" panose="02020603050405020304"/>
              <a:cs typeface="#9Slide03 Arima Madurai Bold" panose="00000800000000000000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187CB655-D80B-1082-D629-1853D4FD8159}"/>
              </a:ext>
            </a:extLst>
          </p:cNvPr>
          <p:cNvSpPr/>
          <p:nvPr/>
        </p:nvSpPr>
        <p:spPr>
          <a:xfrm>
            <a:off x="-2192779" y="7886700"/>
            <a:ext cx="2991673" cy="29337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B540928D-CE75-7E92-F5BB-087BD9ED2DE8}"/>
              </a:ext>
            </a:extLst>
          </p:cNvPr>
          <p:cNvSpPr/>
          <p:nvPr/>
        </p:nvSpPr>
        <p:spPr>
          <a:xfrm rot="1933908">
            <a:off x="-957743" y="9071581"/>
            <a:ext cx="2004019" cy="243084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92819F6A-7B3E-6522-E3FF-0D23B53EBFCE}"/>
              </a:ext>
            </a:extLst>
          </p:cNvPr>
          <p:cNvSpPr/>
          <p:nvPr/>
        </p:nvSpPr>
        <p:spPr>
          <a:xfrm rot="-7201778" flipV="1">
            <a:off x="-977144" y="7090347"/>
            <a:ext cx="1667693" cy="1954179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370766" flipH="1">
            <a:off x="807186" y="9723731"/>
            <a:ext cx="785069" cy="1518391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1743" y="7806226"/>
            <a:ext cx="3995603" cy="3986212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1716460" y="796766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4695221" y="10034813"/>
            <a:ext cx="2190621" cy="1773702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7494550" y="6795813"/>
            <a:ext cx="1838093" cy="2286263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376532" y="2681046"/>
            <a:ext cx="1474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 defTabSz="266700">
              <a:spcBef>
                <a:spcPts val="600"/>
              </a:spcBef>
              <a:spcAft>
                <a:spcPts val="600"/>
              </a:spcAft>
            </a:pP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(1)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Tìm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hiểu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thực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trạng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di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sản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hóa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tại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địa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phương</a:t>
            </a:r>
            <a:r>
              <a:rPr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2937576618"/>
              </p:ext>
            </p:extLst>
          </p:nvPr>
        </p:nvGraphicFramePr>
        <p:xfrm>
          <a:off x="1944268" y="3919603"/>
          <a:ext cx="14888957" cy="4668396"/>
        </p:xfrm>
        <a:graphic>
          <a:graphicData uri="http://schemas.openxmlformats.org/drawingml/2006/table">
            <a:tbl>
              <a:tblPr/>
              <a:tblGrid>
                <a:gridCol w="3891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73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Tên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/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địa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điểm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di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sản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văn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hóa</a:t>
                      </a:r>
                      <a:endParaRPr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Điểm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độc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đáo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,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giá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trị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di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sản</a:t>
                      </a:r>
                      <a:endParaRPr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Tình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trạng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xuống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cấp</a:t>
                      </a:r>
                      <a:endParaRPr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Nguyên</a:t>
                      </a:r>
                      <a:r>
                        <a:rPr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nhân</a:t>
                      </a:r>
                      <a:endParaRPr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67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67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67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...</a:t>
                      </a:r>
                      <a:endParaRPr sz="30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2">
            <a:extLst>
              <a:ext uri="{FF2B5EF4-FFF2-40B4-BE49-F238E27FC236}">
                <a16:creationId xmlns:a16="http://schemas.microsoft.com/office/drawing/2014/main" id="{10D53465-C875-4C0B-C7CB-9115EBCCE684}"/>
              </a:ext>
            </a:extLst>
          </p:cNvPr>
          <p:cNvSpPr txBox="1"/>
          <p:nvPr/>
        </p:nvSpPr>
        <p:spPr>
          <a:xfrm>
            <a:off x="4765413" y="921799"/>
            <a:ext cx="887307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just" defTabSz="26670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defRPr>
            </a:lvl1pPr>
          </a:lstStyle>
          <a:p>
            <a:pPr algn="ctr"/>
            <a:r>
              <a:rPr lang="en-US" sz="8000" dirty="0"/>
              <a:t>III. </a:t>
            </a:r>
            <a:r>
              <a:rPr lang="en-US" sz="8000" dirty="0" err="1"/>
              <a:t>Vận</a:t>
            </a:r>
            <a:r>
              <a:rPr lang="en-US" sz="8000" dirty="0"/>
              <a:t> </a:t>
            </a:r>
            <a:r>
              <a:rPr lang="en-US" sz="8000" dirty="0" err="1"/>
              <a:t>dụng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03B6F-3C22-F5B5-53C5-436327FED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7D9FA14-5DAD-4D21-EF9A-E4F973173EF9}"/>
              </a:ext>
            </a:extLst>
          </p:cNvPr>
          <p:cNvSpPr/>
          <p:nvPr/>
        </p:nvSpPr>
        <p:spPr>
          <a:xfrm>
            <a:off x="14457050" y="6300788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0FD8C04-7BED-26F1-AF63-D10EBA03589A}"/>
              </a:ext>
            </a:extLst>
          </p:cNvPr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A8E7AF4-C0BF-ED7B-0978-8973F9A4FEC4}"/>
              </a:ext>
            </a:extLst>
          </p:cNvPr>
          <p:cNvSpPr/>
          <p:nvPr/>
        </p:nvSpPr>
        <p:spPr>
          <a:xfrm rot="1933908">
            <a:off x="-1716460" y="796766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6821F95-E5D1-2D16-87A6-E67665C1468C}"/>
              </a:ext>
            </a:extLst>
          </p:cNvPr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EB25184-5A63-73F4-C553-2195A6034F24}"/>
              </a:ext>
            </a:extLst>
          </p:cNvPr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7482CD7-0C24-4110-35BD-F847378218B4}"/>
              </a:ext>
            </a:extLst>
          </p:cNvPr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AF52244-F5C0-85FB-3229-A774BE2FC817}"/>
              </a:ext>
            </a:extLst>
          </p:cNvPr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6BEB33F-4CAD-B28A-0D80-67DA94D2ACA9}"/>
              </a:ext>
            </a:extLst>
          </p:cNvPr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FCF176A-89EE-860B-7AA1-2FA1700BE648}"/>
              </a:ext>
            </a:extLst>
          </p:cNvPr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1284277-BA74-30F0-306B-743A5D448433}"/>
              </a:ext>
            </a:extLst>
          </p:cNvPr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967A964-8727-B14B-5190-B28535C2FA81}"/>
              </a:ext>
            </a:extLst>
          </p:cNvPr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118BA83-33EC-896F-BA58-F642019CE55D}"/>
              </a:ext>
            </a:extLst>
          </p:cNvPr>
          <p:cNvSpPr txBox="1"/>
          <p:nvPr/>
        </p:nvSpPr>
        <p:spPr>
          <a:xfrm>
            <a:off x="1478644" y="3297644"/>
            <a:ext cx="145821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266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(2)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Lựa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chọn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di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sản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hóa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em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quan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tâm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nhất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đoạn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trình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bày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giải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pháp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hiệu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quả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khả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thi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để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khắc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phục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tình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trạng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xuống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cấp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di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sản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đó</a:t>
            </a:r>
            <a:r>
              <a:rPr kumimoji="0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marL="0" marR="0" lvl="0" indent="457200" algn="just" defTabSz="266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Hoàn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thành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nhiệm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vụ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ở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nhà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theo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yêu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cầu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GV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marL="0" marR="0" lvl="0" indent="457200" algn="just" defTabSz="266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ộp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lên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padlet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/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facebook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lớp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học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marL="0" marR="0" lvl="0" indent="457200" algn="just" defTabSz="266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hận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xét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,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đánh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giá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chấm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điểm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cho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bài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viết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bạn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trên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trang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padlet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/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facebook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lớp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học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E0C7AE9-0AD4-1E88-049B-88FDB6206C6D}"/>
              </a:ext>
            </a:extLst>
          </p:cNvPr>
          <p:cNvSpPr txBox="1"/>
          <p:nvPr/>
        </p:nvSpPr>
        <p:spPr>
          <a:xfrm>
            <a:off x="4677713" y="1272158"/>
            <a:ext cx="887307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just" defTabSz="26670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defRPr>
            </a:lvl1pPr>
          </a:lstStyle>
          <a:p>
            <a:pPr marL="0" marR="0" lvl="0" indent="0" algn="ctr" defTabSz="266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5 ViceroyJF" panose="02040603050506020204" pitchFamily="18" charset="0"/>
                <a:ea typeface="SimSun" panose="02010600030101010101" pitchFamily="2" charset="-122"/>
              </a:rPr>
              <a:t>III.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5 ViceroyJF" panose="02040603050506020204" pitchFamily="18" charset="0"/>
                <a:ea typeface="SimSun" panose="02010600030101010101" pitchFamily="2" charset="-122"/>
              </a:rPr>
              <a:t>Vận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5 ViceroyJF" panose="02040603050506020204" pitchFamily="18" charset="0"/>
                <a:ea typeface="SimSun" panose="02010600030101010101" pitchFamily="2" charset="-122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5 ViceroyJF" panose="02040603050506020204" pitchFamily="18" charset="0"/>
                <a:ea typeface="SimSun" panose="02010600030101010101" pitchFamily="2" charset="-122"/>
              </a:rPr>
              <a:t>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4B583F"/>
              </a:solidFill>
              <a:effectLst/>
              <a:uLnTx/>
              <a:uFillTx/>
              <a:latin typeface="#9Slide05 ViceroyJF" panose="020406030505060202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24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7050" y="6300788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1716460" y="796766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841210" y="1293780"/>
            <a:ext cx="14116050" cy="11080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48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* H</a:t>
            </a:r>
            <a:r>
              <a:rPr lang="" altLang="en-US" sz="48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48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ớng</a:t>
            </a:r>
            <a:r>
              <a:rPr lang="en-US" altLang="en-US" sz="48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dẫn</a:t>
            </a:r>
            <a:r>
              <a:rPr lang="en-US" altLang="en-US" sz="48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chuẩn</a:t>
            </a:r>
            <a:r>
              <a:rPr lang="en-US" altLang="en-US" sz="48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48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48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sau</a:t>
            </a:r>
            <a:r>
              <a:rPr lang="en-US" altLang="en-US" sz="48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9ACC5-27FD-428B-3B2A-795DCEAFE1FB}"/>
              </a:ext>
            </a:extLst>
          </p:cNvPr>
          <p:cNvSpPr txBox="1"/>
          <p:nvPr/>
        </p:nvSpPr>
        <p:spPr>
          <a:xfrm>
            <a:off x="1831922" y="2645522"/>
            <a:ext cx="14677212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b="1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Nói</a:t>
            </a:r>
            <a:r>
              <a:rPr lang="en-US" altLang="en-US" sz="4000" b="1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b="1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4000" b="1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b="1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nghe</a:t>
            </a:r>
            <a:r>
              <a:rPr lang="en-US" altLang="en-US" sz="4000" b="1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. </a:t>
            </a:r>
            <a:r>
              <a:rPr lang="en-US" altLang="en-US" sz="4000" b="1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Phỏng</a:t>
            </a:r>
            <a:r>
              <a:rPr lang="en-US" altLang="en-US" sz="4000" b="1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b="1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4000" b="1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b="1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ngắn</a:t>
            </a:r>
            <a:endParaRPr lang="en-US" altLang="en-US" sz="4000" b="1" dirty="0">
              <a:latin typeface="#9Slide03 BoosterNextFYBlack" panose="02000A03000000020004" pitchFamily="2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ctr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en-US" sz="800" b="1" dirty="0">
              <a:latin typeface="#9Slide03 BoosterNextFYBlack" panose="02000A03000000020004" pitchFamily="2" charset="0"/>
              <a:ea typeface="Times New Roman" panose="02020603050405020304"/>
              <a:cs typeface="#9Slide03 Arima Madurai Bold" panose="00000800000000000000" charset="0"/>
            </a:endParaRPr>
          </a:p>
          <a:p>
            <a:pPr algn="just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1. Hoàn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thiện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</a:p>
          <a:p>
            <a:pPr algn="just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2. </a:t>
            </a:r>
            <a:r>
              <a:rPr lang="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óng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vai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ng</a:t>
            </a:r>
            <a:r>
              <a:rPr lang="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ời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trả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lời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phỏng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ể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chuẩn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nội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dung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trả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lời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câu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hỏi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sau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cho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tình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huống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2 -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Phần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thực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hành</a:t>
            </a:r>
            <a:r>
              <a:rPr lang="en-US" altLang="en-US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</a:t>
            </a:r>
          </a:p>
          <a:p>
            <a:pPr algn="just" defTabSz="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Em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hãy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óng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vai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phóng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viên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ể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phỏng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nhanh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vị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Giám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ốc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Sở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hoá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Thể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thao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Du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sản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ang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xuống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ở </a:t>
            </a:r>
            <a:r>
              <a:rPr lang="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ịa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</a:t>
            </a:r>
            <a:r>
              <a:rPr lang="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4000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ơng</a:t>
            </a:r>
            <a:r>
              <a:rPr lang="en-US" altLang="en-US" sz="4000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</p:txBody>
      </p:sp>
      <p:sp>
        <p:nvSpPr>
          <p:cNvPr id="15" name="TextBox 14">
            <a:hlinkClick r:id="rId20" action="ppaction://hlinkfile"/>
            <a:extLst>
              <a:ext uri="{FF2B5EF4-FFF2-40B4-BE49-F238E27FC236}">
                <a16:creationId xmlns:a16="http://schemas.microsoft.com/office/drawing/2014/main" id="{41581212-43C8-70ED-D34C-A8CBFD5FD4A5}"/>
              </a:ext>
            </a:extLst>
          </p:cNvPr>
          <p:cNvSpPr txBox="1"/>
          <p:nvPr/>
        </p:nvSpPr>
        <p:spPr>
          <a:xfrm>
            <a:off x="4884304" y="3973388"/>
            <a:ext cx="389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#9Slide03 BoosterNextFYBlack" panose="02000A03000000020004" pitchFamily="2" charset="0"/>
              </a:rPr>
              <a:t>PHIẾU</a:t>
            </a:r>
            <a:r>
              <a:rPr lang="en-US" sz="3200" b="1" u="sng" dirty="0">
                <a:solidFill>
                  <a:srgbClr val="0070C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#9Slide03 BoosterNextFYBlack" panose="02000A03000000020004" pitchFamily="2" charset="0"/>
              </a:rPr>
              <a:t>HỌC</a:t>
            </a:r>
            <a:r>
              <a:rPr lang="en-US" sz="3200" b="1" u="sng" dirty="0">
                <a:solidFill>
                  <a:srgbClr val="0070C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#9Slide03 BoosterNextFYBlack" panose="02000A03000000020004" pitchFamily="2" charset="0"/>
              </a:rPr>
              <a:t>TẬP</a:t>
            </a:r>
            <a:endParaRPr lang="en-US" sz="3200" b="1" u="sng" dirty="0">
              <a:solidFill>
                <a:srgbClr val="0070C0"/>
              </a:solidFill>
              <a:latin typeface="#9Slide03 BoosterNextFYBlack" panose="02000A030000000200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7050" y="6300788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933908">
            <a:off x="-1716460" y="796766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15"/>
          <p:cNvSpPr txBox="1"/>
          <p:nvPr/>
        </p:nvSpPr>
        <p:spPr>
          <a:xfrm>
            <a:off x="1478644" y="3396453"/>
            <a:ext cx="15047810" cy="3066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00"/>
              </a:lnSpc>
            </a:pP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văn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nghị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luận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xã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hội</a:t>
            </a:r>
            <a:endParaRPr lang="en-US" altLang="zh-CN" sz="13800" b="1" dirty="0">
              <a:solidFill>
                <a:srgbClr val="4B583F"/>
              </a:solidFill>
              <a:latin typeface="#9Slide05 Edwardian" panose="02040603050506020204" pitchFamily="18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ts val="11300"/>
              </a:lnSpc>
            </a:pP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vấn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đề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cần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giải</a:t>
            </a:r>
            <a:r>
              <a:rPr lang="en-US" altLang="zh-CN" sz="13800" b="1" dirty="0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800" b="1" dirty="0" err="1">
                <a:solidFill>
                  <a:srgbClr val="4B583F"/>
                </a:solidFill>
                <a:latin typeface="#9Slide05 Edwardian" panose="02040603050506020204" pitchFamily="18" charset="0"/>
                <a:ea typeface="Microsoft YaHei UI" panose="020B0503020204020204" pitchFamily="34" charset="-122"/>
                <a:cs typeface="Arial" panose="020B0604020202020204" pitchFamily="34" charset="0"/>
              </a:rPr>
              <a:t>quyết</a:t>
            </a:r>
            <a:endParaRPr lang="en-US" altLang="zh-CN" sz="13800" dirty="0">
              <a:solidFill>
                <a:srgbClr val="4B583F"/>
              </a:solidFill>
              <a:latin typeface="#9Slide05 Dinh Tran" panose="02040603050506020204" pitchFamily="18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3528819" y="7242307"/>
            <a:ext cx="1123036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Daydream"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Daydream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Daydream"/>
                <a:ea typeface="+mn-ea"/>
                <a:cs typeface="+mn-cs"/>
              </a:rPr>
              <a:t>viên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Daydream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Daydream"/>
                <a:ea typeface="+mn-ea"/>
                <a:cs typeface="+mn-cs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Daydream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Daydream"/>
                <a:ea typeface="+mn-ea"/>
                <a:cs typeface="+mn-cs"/>
              </a:rPr>
              <a:t>3H1K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B583F"/>
              </a:solidFill>
              <a:effectLst/>
              <a:uLnTx/>
              <a:uFillTx/>
              <a:latin typeface="Daydream"/>
              <a:ea typeface="+mn-ea"/>
              <a:cs typeface="+mn-cs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3226688" y="2311363"/>
            <a:ext cx="11230362" cy="1015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4B583F"/>
                </a:solidFill>
                <a:effectLst/>
                <a:uLnTx/>
                <a:uFillTx/>
                <a:latin typeface="#9Slide03 BoosterNextFYBlack" panose="02000A03000000020004" charset="0"/>
                <a:ea typeface="+mn-ea"/>
                <a:cs typeface="#9Slide03 BoosterNextFYBlack" panose="02000A03000000020004" charset="0"/>
              </a:rPr>
              <a:t>VIẾT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7050" y="6300788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1716460" y="796766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389926" y="1082397"/>
            <a:ext cx="5353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7200" b="1" dirty="0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rPr>
              <a:t>I. </a:t>
            </a:r>
            <a:r>
              <a:rPr sz="7200" b="1" dirty="0" err="1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rPr>
              <a:t>Định</a:t>
            </a:r>
            <a:r>
              <a:rPr sz="7200" b="1" dirty="0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rPr>
              <a:t> </a:t>
            </a:r>
            <a:r>
              <a:rPr sz="7200" b="1" dirty="0" err="1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rPr>
              <a:t>hướng</a:t>
            </a:r>
            <a:endParaRPr sz="7200" b="1" dirty="0">
              <a:solidFill>
                <a:srgbClr val="4B583F"/>
              </a:solidFill>
              <a:latin typeface="#9Slide05 ViceroyJF" panose="02040603050506020204" pitchFamily="18" charset="0"/>
              <a:ea typeface="SimSun" panose="02010600030101010101" pitchFamily="2" charset="-122"/>
              <a:cs typeface="#9Slide07 Brankovic" panose="0200000000000000000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A54D3-A796-EC85-7369-330CED7A2F64}"/>
              </a:ext>
            </a:extLst>
          </p:cNvPr>
          <p:cNvSpPr txBox="1"/>
          <p:nvPr/>
        </p:nvSpPr>
        <p:spPr>
          <a:xfrm>
            <a:off x="1532783" y="3233737"/>
            <a:ext cx="1484683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66700">
              <a:spcBef>
                <a:spcPts val="1200"/>
              </a:spcBef>
              <a:spcAft>
                <a:spcPts val="1200"/>
              </a:spcAft>
            </a:pPr>
            <a:r>
              <a:rPr lang="vi-VN" sz="4400" b="1" dirty="0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1. Yêu cầu chung</a:t>
            </a:r>
          </a:p>
          <a:p>
            <a:pPr algn="just" defTabSz="266700">
              <a:spcBef>
                <a:spcPts val="1200"/>
              </a:spcBef>
              <a:spcAft>
                <a:spcPts val="1200"/>
              </a:spcAft>
            </a:pPr>
            <a:r>
              <a:rPr lang="vi-VN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Nêu lên được vấn đề cần giải quyết.</a:t>
            </a:r>
          </a:p>
          <a:p>
            <a:pPr algn="just" defTabSz="266700">
              <a:spcBef>
                <a:spcPts val="1200"/>
              </a:spcBef>
              <a:spcAft>
                <a:spcPts val="1200"/>
              </a:spcAft>
            </a:pPr>
            <a:r>
              <a:rPr lang="vi-VN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Triển khai tường minh, mạch lạc; làm rõ những hạn chế của vấn đề cần được khắc phục (hiện trạng, hậu quả, nguyên nhân)</a:t>
            </a:r>
          </a:p>
          <a:p>
            <a:pPr defTabSz="266700">
              <a:spcBef>
                <a:spcPts val="1200"/>
              </a:spcBef>
              <a:spcAft>
                <a:spcPts val="1200"/>
              </a:spcAft>
            </a:pPr>
            <a:r>
              <a:rPr lang="vi-VN" sz="40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Trình bày được một số biện pháp khả thi và có sức thuyết phục để giải quyết những hạn chế của vấn đề.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5350" y="7030423"/>
            <a:ext cx="4824840" cy="4835375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322674" y="6332892"/>
            <a:ext cx="3542578" cy="3518851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2073352" y="8252812"/>
            <a:ext cx="3485143" cy="3518851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25052" flipH="1">
            <a:off x="824430" y="9294114"/>
            <a:ext cx="1216614" cy="2366769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3821529" y="9377459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732263" y="5854192"/>
            <a:ext cx="1812110" cy="2352462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486676" y="2795878"/>
            <a:ext cx="14960356" cy="529082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dirty="0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2. L</a:t>
            </a:r>
            <a:r>
              <a:rPr lang="" altLang="en-US" sz="3600" dirty="0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u </a:t>
            </a:r>
            <a:r>
              <a:rPr lang="" altLang="en-US" sz="3600" dirty="0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ý</a:t>
            </a:r>
            <a:r>
              <a:rPr lang="en-US" altLang="en-US" sz="3600" dirty="0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khi</a:t>
            </a:r>
            <a:r>
              <a:rPr lang="en-US" altLang="en-US" sz="3600" dirty="0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en-US" sz="3600" dirty="0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endParaRPr lang="en-US" altLang="en-US" sz="3600" dirty="0">
              <a:solidFill>
                <a:srgbClr val="0070C0"/>
              </a:solidFill>
              <a:latin typeface="#9Slide03 BoosterNextFYBlack" panose="02000A03000000020004" pitchFamily="2" charset="0"/>
              <a:ea typeface="Times New Roman" panose="02020603050405020304"/>
              <a:cs typeface="#9Slide03 Arima Madurai Bold" panose="00000800000000000000" charset="0"/>
            </a:endParaRPr>
          </a:p>
          <a:p>
            <a:pPr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ịnh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cụ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thể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quanh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tài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giữ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gìn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phát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huy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trị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sản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Xem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lại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ọc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hiểu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danh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lam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thắng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ã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học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liên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hệ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với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những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hiểu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biết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thực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tiễn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sản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quốc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tế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ghi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lại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thông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tin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quan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trọng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sản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ó.</a:t>
            </a:r>
          </a:p>
          <a:p>
            <a:pPr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Biết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triển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khai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nghị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vấn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hội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theo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bố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cục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3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phần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phát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triển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nội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dung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cụ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thể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mỗi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phần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chú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ý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yêu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kết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hợp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nghị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luận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với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ơng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thức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biểu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ạt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thuyết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minh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tự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sự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miêu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biểu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cảm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,…).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B159B9C-B1BE-ACFD-5909-5119EF85C387}"/>
              </a:ext>
            </a:extLst>
          </p:cNvPr>
          <p:cNvSpPr txBox="1"/>
          <p:nvPr/>
        </p:nvSpPr>
        <p:spPr>
          <a:xfrm>
            <a:off x="6389926" y="1082397"/>
            <a:ext cx="5353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7200" b="1" dirty="0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rPr>
              <a:t>I. </a:t>
            </a:r>
            <a:r>
              <a:rPr sz="7200" b="1" dirty="0" err="1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rPr>
              <a:t>Định</a:t>
            </a:r>
            <a:r>
              <a:rPr sz="7200" b="1" dirty="0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rPr>
              <a:t> </a:t>
            </a:r>
            <a:r>
              <a:rPr sz="7200" b="1" dirty="0" err="1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rPr>
              <a:t>hướng</a:t>
            </a:r>
            <a:endParaRPr sz="7200" b="1" dirty="0">
              <a:solidFill>
                <a:srgbClr val="4B583F"/>
              </a:solidFill>
              <a:latin typeface="#9Slide05 ViceroyJF" panose="02040603050506020204" pitchFamily="18" charset="0"/>
              <a:ea typeface="SimSun" panose="02010600030101010101" pitchFamily="2" charset="-122"/>
              <a:cs typeface="#9Slide07 Brankovic" panose="020000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7050" y="6300788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1716460" y="796766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707463" y="2302397"/>
            <a:ext cx="8873074" cy="1862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just" defTabSz="26670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4B583F"/>
                </a:solidFill>
                <a:latin typeface="#9Slide05 ViceroyJF" panose="02040603050506020204" pitchFamily="18" charset="0"/>
                <a:ea typeface="SimSun" panose="02010600030101010101" pitchFamily="2" charset="-122"/>
                <a:cs typeface="#9Slide07 Brankovic" panose="02000000000000000000" charset="0"/>
              </a:defRPr>
            </a:lvl1pPr>
          </a:lstStyle>
          <a:p>
            <a:r>
              <a:rPr lang="en-US" sz="11500" dirty="0"/>
              <a:t>II. </a:t>
            </a:r>
            <a:r>
              <a:rPr lang="en-US" sz="11500" dirty="0" err="1"/>
              <a:t>Thực</a:t>
            </a:r>
            <a:r>
              <a:rPr lang="en-US" sz="11500" dirty="0"/>
              <a:t> </a:t>
            </a:r>
            <a:r>
              <a:rPr lang="en-US" sz="11500" dirty="0" err="1"/>
              <a:t>hành</a:t>
            </a:r>
            <a:endParaRPr lang="en-US" sz="11500" dirty="0"/>
          </a:p>
        </p:txBody>
      </p:sp>
      <p:sp>
        <p:nvSpPr>
          <p:cNvPr id="12" name="Text Box 11"/>
          <p:cNvSpPr txBox="1"/>
          <p:nvPr/>
        </p:nvSpPr>
        <p:spPr>
          <a:xfrm>
            <a:off x="2086096" y="4502823"/>
            <a:ext cx="13306304" cy="1917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1.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Bài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tập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Suy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</a:t>
            </a:r>
            <a:r>
              <a:rPr lang="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ĩ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em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khi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ứng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tr</a:t>
            </a:r>
            <a:r>
              <a:rPr lang="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sản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(di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hoặc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danh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lam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thắng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cảnh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) </a:t>
            </a:r>
            <a:r>
              <a:rPr lang="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ang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xuống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r>
              <a:rPr lang="en-US" altLang="en-US" sz="4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79172" y="6515125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2364797" y="8053322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478643" y="2308713"/>
            <a:ext cx="14900971" cy="52908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Ví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dụ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Di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- v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quốc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thờ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bia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Trịnh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tại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làng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Giang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ông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ĩ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Hòa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huyện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ĩ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Lộc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tỉnh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Thanh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xây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dựng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từ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thời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Lê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sơ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thế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kỷ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15).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thờ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Trịnh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Công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m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bảy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ng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tham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hội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thề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ũ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Nhai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lập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nhiều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chiến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công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cuộc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kháng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chiến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chống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quân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Minh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xâm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xây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dựng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trên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triền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ồi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h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Nam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nhìn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dòng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sông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gồm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Nghinh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môn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Cổng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),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chính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hậu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cung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bia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 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Kiến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trúc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nhiều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hiện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vật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chạm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khắc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tinh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xảo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có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trị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từ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thời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Lê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Sơ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B3B7D-F8EE-0ED5-DC5A-1D86D641CFC4}"/>
              </a:ext>
            </a:extLst>
          </p:cNvPr>
          <p:cNvSpPr txBox="1"/>
          <p:nvPr/>
        </p:nvSpPr>
        <p:spPr>
          <a:xfrm>
            <a:off x="3190240" y="991242"/>
            <a:ext cx="11422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</a:t>
            </a:r>
            <a:r>
              <a:rPr lang="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1: 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Chuẩn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2226" y="7397947"/>
            <a:ext cx="4703104" cy="4598516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29776" y="6066945"/>
            <a:ext cx="3453747" cy="3976279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1933242" y="7892409"/>
            <a:ext cx="3634330" cy="3735648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168013" y="9854785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4340445" y="9534125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970461" y="5732471"/>
            <a:ext cx="1807450" cy="1864053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341418" y="2174254"/>
            <a:ext cx="15605164" cy="8229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Tình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trạng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xuống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Mái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ngói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vỡ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nát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trên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mái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thủng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dột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nhiều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nơi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 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Hệ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thống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sứt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mẻ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rêu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mốc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bám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ầy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ẩm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nhiều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có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thể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ổ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sập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bất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cứ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lúc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nào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linh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vật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vứt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chỏng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chơ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nhiều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nơi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sân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một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cách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không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ơng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tiếc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cây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cỏ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mọc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um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tùm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gạch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ngói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vỡ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vụn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ơng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vãi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khắp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nơi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. . 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Nguyên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nhân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Không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có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kinh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phí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sửa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chữa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tu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bổ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Không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có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ng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sóc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quét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dọn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Không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ợc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chú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trọng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đư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a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vào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hoạt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ộng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lễ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hội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ng</a:t>
            </a:r>
            <a:r>
              <a:rPr lang="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ỡng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nhân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dân</a:t>
            </a: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+. . 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3C3EB-F8DC-B317-069B-315D3F167CC3}"/>
              </a:ext>
            </a:extLst>
          </p:cNvPr>
          <p:cNvSpPr txBox="1"/>
          <p:nvPr/>
        </p:nvSpPr>
        <p:spPr>
          <a:xfrm>
            <a:off x="3190240" y="991242"/>
            <a:ext cx="11422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</a:t>
            </a:r>
            <a:r>
              <a:rPr lang="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1: 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Chuẩn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7050" y="6300788"/>
            <a:ext cx="5604500" cy="5157148"/>
          </a:xfrm>
          <a:custGeom>
            <a:avLst/>
            <a:gdLst/>
            <a:ahLst/>
            <a:cxnLst/>
            <a:rect l="l" t="t" r="r" b="b"/>
            <a:pathLst>
              <a:path w="5604500" h="5157148">
                <a:moveTo>
                  <a:pt x="0" y="0"/>
                </a:moveTo>
                <a:lnTo>
                  <a:pt x="5604500" y="0"/>
                </a:lnTo>
                <a:lnTo>
                  <a:pt x="5604500" y="5157147"/>
                </a:lnTo>
                <a:lnTo>
                  <a:pt x="0" y="515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75863" y="6172200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3882875" h="4114800">
                <a:moveTo>
                  <a:pt x="0" y="0"/>
                </a:moveTo>
                <a:lnTo>
                  <a:pt x="3882875" y="0"/>
                </a:lnTo>
                <a:lnTo>
                  <a:pt x="3882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933908">
            <a:off x="-1997889" y="8152756"/>
            <a:ext cx="4385419" cy="4114800"/>
          </a:xfrm>
          <a:custGeom>
            <a:avLst/>
            <a:gdLst/>
            <a:ahLst/>
            <a:cxnLst/>
            <a:rect l="l" t="t" r="r" b="b"/>
            <a:pathLst>
              <a:path w="4385419" h="4114800">
                <a:moveTo>
                  <a:pt x="0" y="0"/>
                </a:moveTo>
                <a:lnTo>
                  <a:pt x="4385420" y="0"/>
                </a:lnTo>
                <a:lnTo>
                  <a:pt x="4385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928194" y="9093699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3509498" y="9148662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4611973">
            <a:off x="16984393" y="5013410"/>
            <a:ext cx="2607213" cy="3172494"/>
          </a:xfrm>
          <a:custGeom>
            <a:avLst/>
            <a:gdLst/>
            <a:ahLst/>
            <a:cxnLst/>
            <a:rect l="l" t="t" r="r" b="b"/>
            <a:pathLst>
              <a:path w="2607213" h="3172494">
                <a:moveTo>
                  <a:pt x="0" y="0"/>
                </a:moveTo>
                <a:lnTo>
                  <a:pt x="2607214" y="0"/>
                </a:lnTo>
                <a:lnTo>
                  <a:pt x="2607214" y="3172494"/>
                </a:lnTo>
                <a:lnTo>
                  <a:pt x="0" y="31724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7201778" flipV="1">
            <a:off x="-864683" y="5551810"/>
            <a:ext cx="2119007" cy="2578437"/>
          </a:xfrm>
          <a:custGeom>
            <a:avLst/>
            <a:gdLst/>
            <a:ahLst/>
            <a:cxnLst/>
            <a:rect l="l" t="t" r="r" b="b"/>
            <a:pathLst>
              <a:path w="2119007" h="2578437">
                <a:moveTo>
                  <a:pt x="0" y="2578437"/>
                </a:moveTo>
                <a:lnTo>
                  <a:pt x="2119006" y="2578437"/>
                </a:lnTo>
                <a:lnTo>
                  <a:pt x="2119006" y="0"/>
                </a:lnTo>
                <a:lnTo>
                  <a:pt x="0" y="0"/>
                </a:lnTo>
                <a:lnTo>
                  <a:pt x="0" y="257843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407012" y="2405237"/>
            <a:ext cx="15355927" cy="52908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Giải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pháp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chính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quyền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ịa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ơng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cấp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cần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có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kế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hoạch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trùng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huy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ộng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nguồn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kinh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phí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ể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bổ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tôn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tạo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ngân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sách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nguồn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ủng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hộ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từ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nhân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doanh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nghiệp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,…)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Tổ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chức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ơng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giáo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dục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tuyên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truyền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giá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trị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sử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v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ă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hóa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thờ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Trịnh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khuyến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khích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ng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dân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tham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gia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bảo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vệ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giữ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gìn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tổ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chức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chính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trị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hội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tại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xã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huyện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tỉnh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;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các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ơn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vị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tr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ờng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học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,. . .)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Kết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hợp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việc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bảo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tồn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di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tích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với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phát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triển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du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lịch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,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tạo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nguồn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thu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ể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duy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trì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và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bảo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vệ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ền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36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thờ</a:t>
            </a: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pPr algn="just" defTabSz="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+ . .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CF2663-92E7-FA87-F650-033AD8B9A4A4}"/>
              </a:ext>
            </a:extLst>
          </p:cNvPr>
          <p:cNvSpPr txBox="1"/>
          <p:nvPr/>
        </p:nvSpPr>
        <p:spPr>
          <a:xfrm>
            <a:off x="3029907" y="861820"/>
            <a:ext cx="11422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</a:t>
            </a:r>
            <a:r>
              <a:rPr lang="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ư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ớc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1: 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Chuẩn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en-US" sz="4800" dirty="0" err="1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bị</a:t>
            </a:r>
            <a:r>
              <a:rPr lang="en-US" altLang="en-US" sz="4800" dirty="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10224229">
            <a:off x="14788121" y="-1177224"/>
            <a:ext cx="5240324" cy="4411849"/>
          </a:xfrm>
          <a:custGeom>
            <a:avLst/>
            <a:gdLst/>
            <a:ahLst/>
            <a:cxnLst/>
            <a:rect l="l" t="t" r="r" b="b"/>
            <a:pathLst>
              <a:path w="5240324" h="4411849">
                <a:moveTo>
                  <a:pt x="0" y="0"/>
                </a:moveTo>
                <a:lnTo>
                  <a:pt x="5240324" y="0"/>
                </a:lnTo>
                <a:lnTo>
                  <a:pt x="5240324" y="4411848"/>
                </a:lnTo>
                <a:lnTo>
                  <a:pt x="0" y="4411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97771">
            <a:off x="-873539" y="-1692479"/>
            <a:ext cx="4704366" cy="5442357"/>
          </a:xfrm>
          <a:custGeom>
            <a:avLst/>
            <a:gdLst/>
            <a:ahLst/>
            <a:cxnLst/>
            <a:rect l="l" t="t" r="r" b="b"/>
            <a:pathLst>
              <a:path w="4704366" h="5442357">
                <a:moveTo>
                  <a:pt x="0" y="0"/>
                </a:moveTo>
                <a:lnTo>
                  <a:pt x="4704366" y="0"/>
                </a:lnTo>
                <a:lnTo>
                  <a:pt x="4704366" y="5442358"/>
                </a:lnTo>
                <a:lnTo>
                  <a:pt x="0" y="5442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-301" y="88771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1333482" y="0"/>
                </a:moveTo>
                <a:lnTo>
                  <a:pt x="0" y="0"/>
                </a:lnTo>
                <a:lnTo>
                  <a:pt x="0" y="2767602"/>
                </a:lnTo>
                <a:lnTo>
                  <a:pt x="1333482" y="2767602"/>
                </a:lnTo>
                <a:lnTo>
                  <a:pt x="13334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4457050" y="-1159964"/>
            <a:ext cx="1333481" cy="2767603"/>
          </a:xfrm>
          <a:custGeom>
            <a:avLst/>
            <a:gdLst/>
            <a:ahLst/>
            <a:cxnLst/>
            <a:rect l="l" t="t" r="r" b="b"/>
            <a:pathLst>
              <a:path w="1333481" h="2767603">
                <a:moveTo>
                  <a:pt x="0" y="2767603"/>
                </a:moveTo>
                <a:lnTo>
                  <a:pt x="1333481" y="2767603"/>
                </a:lnTo>
                <a:lnTo>
                  <a:pt x="1333481" y="0"/>
                </a:lnTo>
                <a:lnTo>
                  <a:pt x="0" y="0"/>
                </a:lnTo>
                <a:lnTo>
                  <a:pt x="0" y="27676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803979">
            <a:off x="16394938" y="8850847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0" y="0"/>
                </a:moveTo>
                <a:lnTo>
                  <a:pt x="2604522" y="0"/>
                </a:lnTo>
                <a:lnTo>
                  <a:pt x="2604522" y="2657676"/>
                </a:lnTo>
                <a:lnTo>
                  <a:pt x="0" y="2657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3803979" flipH="1" flipV="1">
            <a:off x="1947672" y="-1480624"/>
            <a:ext cx="2604522" cy="2657675"/>
          </a:xfrm>
          <a:custGeom>
            <a:avLst/>
            <a:gdLst/>
            <a:ahLst/>
            <a:cxnLst/>
            <a:rect l="l" t="t" r="r" b="b"/>
            <a:pathLst>
              <a:path w="2604522" h="2657675">
                <a:moveTo>
                  <a:pt x="2604521" y="2657676"/>
                </a:moveTo>
                <a:lnTo>
                  <a:pt x="0" y="2657676"/>
                </a:lnTo>
                <a:lnTo>
                  <a:pt x="0" y="0"/>
                </a:lnTo>
                <a:lnTo>
                  <a:pt x="2604521" y="0"/>
                </a:lnTo>
                <a:lnTo>
                  <a:pt x="2604521" y="265767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363157" y="761501"/>
            <a:ext cx="8519795" cy="8461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266700">
              <a:spcBef>
                <a:spcPts val="600"/>
              </a:spcBef>
              <a:spcAft>
                <a:spcPts val="600"/>
              </a:spcAft>
              <a:defRPr sz="4800">
                <a:solidFill>
                  <a:srgbClr val="4B583F"/>
                </a:solidFill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defRPr>
            </a:lvl1pPr>
          </a:lstStyle>
          <a:p>
            <a:r>
              <a:rPr lang="en-US" altLang="en-US" dirty="0"/>
              <a:t>B</a:t>
            </a:r>
            <a:r>
              <a:rPr lang="" altLang="en-US" dirty="0"/>
              <a:t>ư</a:t>
            </a:r>
            <a:r>
              <a:rPr lang="en-US" altLang="en-US" dirty="0" err="1"/>
              <a:t>ớc</a:t>
            </a:r>
            <a:r>
              <a:rPr lang="en-US" altLang="en-US" dirty="0"/>
              <a:t> 2: </a:t>
            </a:r>
            <a:r>
              <a:rPr lang="en-US" altLang="en-US" dirty="0" err="1"/>
              <a:t>Tìm</a:t>
            </a:r>
            <a:r>
              <a:rPr lang="en-US" altLang="en-US" dirty="0"/>
              <a:t> </a:t>
            </a:r>
            <a:r>
              <a:rPr lang="" altLang="en-US" dirty="0"/>
              <a:t>ý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lập</a:t>
            </a:r>
            <a:r>
              <a:rPr lang="en-US" altLang="en-US" dirty="0"/>
              <a:t> </a:t>
            </a:r>
            <a:r>
              <a:rPr lang="en-US" altLang="en-US" dirty="0" err="1"/>
              <a:t>dàn</a:t>
            </a:r>
            <a:r>
              <a:rPr lang="en-US" altLang="en-US" dirty="0"/>
              <a:t> </a:t>
            </a:r>
            <a:r>
              <a:rPr lang="" altLang="en-US" dirty="0"/>
              <a:t>ý</a:t>
            </a:r>
          </a:p>
        </p:txBody>
      </p:sp>
      <p:pic>
        <p:nvPicPr>
          <p:cNvPr id="1418582230" name="Picture 1" descr="A computer screen with colorful lines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5" y="3966745"/>
            <a:ext cx="11256650" cy="5359417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34EA20A7-72CC-69A1-74DC-E3B1BEF263FD}"/>
              </a:ext>
            </a:extLst>
          </p:cNvPr>
          <p:cNvSpPr txBox="1"/>
          <p:nvPr/>
        </p:nvSpPr>
        <p:spPr>
          <a:xfrm>
            <a:off x="1794830" y="2262158"/>
            <a:ext cx="8519795" cy="65168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40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a, </a:t>
            </a:r>
            <a:r>
              <a:rPr lang="en-US" altLang="en-US" sz="4000" dirty="0" err="1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Tìm</a:t>
            </a:r>
            <a:r>
              <a:rPr lang="en-US" altLang="en-US" sz="40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" altLang="en-US" sz="4000" dirty="0">
                <a:latin typeface="#9Slide03 BoosterNextFYBlack" panose="02000A03000000020004" pitchFamily="2" charset="0"/>
                <a:ea typeface="Times New Roman" panose="02020603050405020304"/>
                <a:cs typeface="#9Slide03 Arima Madurai Bold" panose="00000800000000000000" charset="0"/>
              </a:rPr>
              <a:t>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58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2" grpId="0" build="p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1668</Words>
  <Application>Microsoft Office PowerPoint</Application>
  <PresentationFormat>Custom</PresentationFormat>
  <Paragraphs>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#9Slide03 BoosterNextFYBlack</vt:lpstr>
      <vt:lpstr>Arial</vt:lpstr>
      <vt:lpstr>#9Slide03 Arima Madurai Bold</vt:lpstr>
      <vt:lpstr>Calibri</vt:lpstr>
      <vt:lpstr>Daydream</vt:lpstr>
      <vt:lpstr>Aptos</vt:lpstr>
      <vt:lpstr>#9Slide05 Edwardian</vt:lpstr>
      <vt:lpstr>#9Slide05 ViceroyJF</vt:lpstr>
      <vt:lpstr>#9Slide05 Dinh Tran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beo leo</dc:creator>
  <cp:lastModifiedBy>trinhngoctran.tn</cp:lastModifiedBy>
  <cp:revision>20</cp:revision>
  <dcterms:created xsi:type="dcterms:W3CDTF">2006-08-16T00:00:00Z</dcterms:created>
  <dcterms:modified xsi:type="dcterms:W3CDTF">2025-02-02T17:16:47Z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1F0DC55012414561AF99564D57FC991E_12</vt:lpwstr>
  </property>
  <property fmtid="{D5CDD505-2E9C-101B-9397-08002B2CF9AE}" pid="3" name="KSOProductBuildVer">
    <vt:lpwstr>1033-12.2.0.19805</vt:lpwstr>
  </property>
</Properties>
</file>