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9"/>
  </p:notesMasterIdLst>
  <p:sldIdLst>
    <p:sldId id="405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279" r:id="rId12"/>
    <p:sldId id="395" r:id="rId13"/>
    <p:sldId id="315" r:id="rId14"/>
    <p:sldId id="316" r:id="rId15"/>
    <p:sldId id="317" r:id="rId16"/>
    <p:sldId id="332" r:id="rId17"/>
    <p:sldId id="401" r:id="rId18"/>
    <p:sldId id="423" r:id="rId19"/>
    <p:sldId id="385" r:id="rId20"/>
    <p:sldId id="313" r:id="rId21"/>
    <p:sldId id="406" r:id="rId22"/>
    <p:sldId id="402" r:id="rId23"/>
    <p:sldId id="314" r:id="rId24"/>
    <p:sldId id="330" r:id="rId25"/>
    <p:sldId id="418" r:id="rId26"/>
    <p:sldId id="420" r:id="rId27"/>
    <p:sldId id="42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BB040"/>
    <a:srgbClr val="00A9A5"/>
    <a:srgbClr val="CBEAF0"/>
    <a:srgbClr val="F37D91"/>
    <a:srgbClr val="00B2A5"/>
    <a:srgbClr val="7192A9"/>
    <a:srgbClr val="008A80"/>
    <a:srgbClr val="FFDAAB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6" y="-36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3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CBEA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slide" Target="slide9.xml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11" Type="http://schemas.openxmlformats.org/officeDocument/2006/relationships/slide" Target="slide4.xml"/><Relationship Id="rId5" Type="http://schemas.openxmlformats.org/officeDocument/2006/relationships/image" Target="../media/image4.gif"/><Relationship Id="rId15" Type="http://schemas.openxmlformats.org/officeDocument/2006/relationships/slide" Target="slide8.xml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5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1830" cy="67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37" y="486383"/>
            <a:ext cx="7315200" cy="210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2067" y="2669518"/>
            <a:ext cx="4072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 smtClean="0">
                <a:solidFill>
                  <a:schemeClr val="accent2">
                    <a:lumMod val="75000"/>
                  </a:schemeClr>
                </a:solidFill>
              </a:rPr>
              <a:t>Class : 8 C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5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930" y="212651"/>
            <a:ext cx="11463670" cy="914400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dirty="0">
                <a:solidFill>
                  <a:srgbClr val="002060"/>
                </a:solidFill>
              </a:rPr>
              <a:t>We have a tradition of holding a family </a:t>
            </a:r>
            <a:r>
              <a:rPr lang="en-US" sz="3200" dirty="0" smtClean="0">
                <a:solidFill>
                  <a:srgbClr val="002060"/>
                </a:solidFill>
              </a:rPr>
              <a:t>____ </a:t>
            </a:r>
            <a:r>
              <a:rPr lang="en-US" sz="3200" dirty="0">
                <a:solidFill>
                  <a:srgbClr val="002060"/>
                </a:solidFill>
              </a:rPr>
              <a:t>on the </a:t>
            </a:r>
            <a:r>
              <a:rPr lang="en-US" sz="3200" dirty="0" smtClean="0">
                <a:solidFill>
                  <a:srgbClr val="002060"/>
                </a:solidFill>
              </a:rPr>
              <a:t>first day of Tet</a:t>
            </a:r>
            <a:r>
              <a:rPr lang="en-US" sz="4267" dirty="0" smtClean="0">
                <a:solidFill>
                  <a:srgbClr val="002060"/>
                </a:solidFill>
              </a:rPr>
              <a:t>	</a:t>
            </a:r>
            <a:r>
              <a:rPr lang="en-US" sz="4267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9738" y="5239217"/>
            <a:ext cx="3583173" cy="9787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C00000"/>
                </a:solidFill>
              </a:rPr>
              <a:t>reunion</a:t>
            </a:r>
            <a:endParaRPr lang="en-US" sz="4267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3299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197" y="1481595"/>
            <a:ext cx="5465136" cy="3403077"/>
          </a:xfrm>
          <a:prstGeom prst="rect">
            <a:avLst/>
          </a:prstGeom>
        </p:spPr>
      </p:pic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4145" y="1144327"/>
            <a:ext cx="1065356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Have 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ever been to a Festival?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Do 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like it?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</a:t>
            </a: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describe it? </a:t>
            </a:r>
            <a:endParaRPr lang="en-US" sz="36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-When 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Where is the festival celebrated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-What 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there are? </a:t>
            </a:r>
            <a:endParaRPr lang="en-US" sz="36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-What 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and your family do during the festival?)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2316" y="193447"/>
            <a:ext cx="2653786" cy="584775"/>
          </a:xfrm>
          <a:prstGeom prst="rect">
            <a:avLst/>
          </a:prstGeom>
          <a:solidFill>
            <a:srgbClr val="00B0F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9694" y="1354330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02588" y="1334111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4" y="1165715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71986" y="2556375"/>
            <a:ext cx="373419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5400" dirty="0"/>
              <a:t>release (v</a:t>
            </a:r>
            <a:r>
              <a:rPr lang="en-US" sz="5400" dirty="0" smtClean="0"/>
              <a:t>): 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015598" y="2680173"/>
            <a:ext cx="5272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/>
              <a:t>thả</a:t>
            </a:r>
            <a:endParaRPr lang="en-US" sz="5400" b="1" dirty="0"/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93935" y="622102"/>
            <a:ext cx="3338624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658" y="3532436"/>
            <a:ext cx="885190" cy="885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778" y="138096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08930" y="4009871"/>
            <a:ext cx="6626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/>
              <a:t>thí</a:t>
            </a:r>
            <a:r>
              <a:rPr lang="en-US" sz="4800" b="1" dirty="0"/>
              <a:t> </a:t>
            </a:r>
            <a:r>
              <a:rPr lang="en-US" sz="4800" b="1" dirty="0" err="1"/>
              <a:t>sinh</a:t>
            </a:r>
            <a:r>
              <a:rPr lang="en-US" sz="4800" b="1" dirty="0"/>
              <a:t>, </a:t>
            </a:r>
            <a:r>
              <a:rPr lang="en-US" sz="4800" b="1" dirty="0" err="1" smtClean="0"/>
              <a:t>người</a:t>
            </a:r>
            <a:r>
              <a:rPr lang="en-US" sz="4800" b="1" dirty="0" smtClean="0"/>
              <a:t> </a:t>
            </a:r>
            <a:r>
              <a:rPr lang="en-US" sz="4800" b="1" dirty="0" err="1"/>
              <a:t>thi</a:t>
            </a:r>
            <a:r>
              <a:rPr lang="en-US" sz="4800" b="1" dirty="0"/>
              <a:t> </a:t>
            </a:r>
            <a:r>
              <a:rPr lang="en-US" sz="4800" b="1" dirty="0" err="1"/>
              <a:t>đấu</a:t>
            </a:r>
            <a:endParaRPr lang="en-US" sz="4800" b="1" dirty="0"/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81274" y="193902"/>
            <a:ext cx="3436421" cy="3453887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626" y="4009871"/>
            <a:ext cx="898728" cy="891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4646" y="3835839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AD4F0F"/>
                </a:solidFill>
              </a:rPr>
              <a:t>contestant (n</a:t>
            </a:r>
            <a:r>
              <a:rPr lang="en-US" sz="5400" b="1" dirty="0" smtClean="0">
                <a:solidFill>
                  <a:srgbClr val="AD4F0F"/>
                </a:solidFill>
              </a:rPr>
              <a:t>): </a:t>
            </a:r>
            <a:endParaRPr lang="en-US" sz="5400" b="1" dirty="0">
              <a:solidFill>
                <a:srgbClr val="AD4F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109739" y="4562740"/>
            <a:ext cx="5173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pPr algn="l"/>
            <a:r>
              <a:rPr lang="en-US" sz="5400" dirty="0" smtClean="0"/>
              <a:t>- family bonding: 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6202928" y="4765239"/>
            <a:ext cx="5790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Bahnschrift Condensed" panose="020B0502040204020203" pitchFamily="34" charset="0"/>
              </a:rPr>
              <a:t>sự</a:t>
            </a:r>
            <a:r>
              <a:rPr lang="en-US" sz="4400" b="1" dirty="0" smtClean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gắn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kết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tình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cảm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gia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đình</a:t>
            </a:r>
            <a:endParaRPr lang="en-US" sz="4400" b="1" dirty="0">
              <a:latin typeface="Bahnschrift Condensed" panose="020B0502040204020203" pitchFamily="34" charset="0"/>
            </a:endParaRP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897719" y="548063"/>
            <a:ext cx="5715000" cy="3924300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159" y="5635680"/>
            <a:ext cx="703580" cy="70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107258" y="1664637"/>
            <a:ext cx="5166491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670184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Look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at the picture and answer the following 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questions.</a:t>
            </a:r>
            <a:endParaRPr lang="en-US" sz="2800" b="1" dirty="0">
              <a:solidFill>
                <a:srgbClr val="231F20"/>
              </a:solidFill>
              <a:latin typeface="Calibri" panose="020F0502020204030204" pitchFamily="34" charset="0"/>
              <a:cs typeface="ChronicaPro-Bold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576334" y="1483884"/>
            <a:ext cx="64597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endParaRPr lang="en-US" sz="36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When do you think this event occurs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l"/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348" y="68105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5784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2348" y="36076"/>
            <a:ext cx="25759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1046" y="2043113"/>
            <a:ext cx="628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  <a:endParaRPr lang="en-US" sz="36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8061" y="4297961"/>
            <a:ext cx="640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of Vietnam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6167" y="241820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or </a:t>
            </a:r>
            <a:r>
              <a:rPr lang="en-US" sz="2400" b="1" dirty="0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3562" y="21866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347" y="11602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3562" y="925417"/>
            <a:ext cx="112536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b="1" i="1" dirty="0" smtClean="0">
                <a:solidFill>
                  <a:srgbClr val="0070C0"/>
                </a:solidFill>
              </a:rPr>
              <a:t>A </a:t>
            </a:r>
            <a:r>
              <a:rPr lang="en-US" sz="2400" b="1" i="1" dirty="0">
                <a:solidFill>
                  <a:srgbClr val="0070C0"/>
                </a:solidFill>
              </a:rPr>
              <a:t>village festival </a:t>
            </a:r>
            <a:r>
              <a:rPr lang="en-US" sz="2400" b="1" i="1" dirty="0" smtClean="0">
                <a:solidFill>
                  <a:srgbClr val="0070C0"/>
                </a:solidFill>
              </a:rPr>
              <a:t>day</a:t>
            </a:r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2400" dirty="0" smtClean="0"/>
              <a:t>    I </a:t>
            </a:r>
            <a:r>
              <a:rPr lang="en-US" sz="2400" dirty="0"/>
              <a:t>live in a small village in northern Viet Nam. Every year, people in my village look forward to the third day of Tet. It is one of our most important festival days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     In </a:t>
            </a:r>
            <a:r>
              <a:rPr lang="en-US" sz="2400" dirty="0"/>
              <a:t>the morning, we gather along the riverside to watch some competitions. First, there is a special boat race. Some team members cook rice on the boat while others row the boat as fast as they can. The fastest team with well-cooked rice wins the race. Then, the referee releases a duck into the middle of the river. Contestants jump into the river to catch it. The atmosphere becomes loud with the sound of drums and cheers of festival goers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     At </a:t>
            </a:r>
            <a:r>
              <a:rPr lang="en-US" sz="2400" dirty="0"/>
              <a:t>noon, there is a village party at the communal house for the elders. Each family also holds a home party. We cook traditional dishes like sticky rice and steamed chicken. Sometimes, we include food that children love, such as bun cha or even </a:t>
            </a:r>
            <a:r>
              <a:rPr lang="en-US" sz="2400" dirty="0" smtClean="0"/>
              <a:t>pizzas!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The </a:t>
            </a:r>
            <a:r>
              <a:rPr lang="en-US" sz="2400" dirty="0"/>
              <a:t>village festival helps us maintain our traditions, connect with other people, and strengthen our family bonds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59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9" y="47074"/>
            <a:ext cx="12192000" cy="105948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Read the text. Choose the correct answer A, B, or 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513" y="866343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is the text mainly about?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A local tradition. 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B.</a:t>
            </a:r>
            <a:r>
              <a:rPr lang="en-US" sz="3200" dirty="0"/>
              <a:t> A family tradition.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A family tradition.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To win the boat race, a team must ______. </a:t>
            </a:r>
          </a:p>
          <a:p>
            <a:r>
              <a:rPr lang="en-US" sz="3200" b="1" dirty="0" err="1">
                <a:solidFill>
                  <a:srgbClr val="00B0F0"/>
                </a:solidFill>
              </a:rPr>
              <a:t>A</a:t>
            </a:r>
            <a:r>
              <a:rPr lang="en-US" sz="3200" dirty="0" err="1"/>
              <a:t>.row</a:t>
            </a:r>
            <a:r>
              <a:rPr lang="en-US" sz="3200" dirty="0"/>
              <a:t> the boat more quickly than the other teams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row the boat the fastest and properly cook the rice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cook rice properly and catch the duck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980087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 phrase “</a:t>
            </a:r>
            <a:r>
              <a:rPr lang="en-US" sz="3200" b="1" dirty="0"/>
              <a:t>releases a duck</a:t>
            </a:r>
            <a:r>
              <a:rPr lang="en-US" sz="3200" dirty="0"/>
              <a:t>” in the text means ______.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gives it freedom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catches it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takes it home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Why is the festival important?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Because it is exciting.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Because people win valuable prizes.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Because it keeps some village traditions alive.</a:t>
            </a:r>
          </a:p>
        </p:txBody>
      </p:sp>
      <p:sp>
        <p:nvSpPr>
          <p:cNvPr id="6" name="Oval 5"/>
          <p:cNvSpPr/>
          <p:nvPr/>
        </p:nvSpPr>
        <p:spPr>
          <a:xfrm>
            <a:off x="1012703" y="146485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36402" y="48253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096000" y="19934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096000" y="543435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2477386" y="1117234"/>
            <a:ext cx="6177516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3647" y="344842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042" y="34953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827" y="24689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7131874" y="3880651"/>
            <a:ext cx="1172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374094" y="4278292"/>
            <a:ext cx="13181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522463" y="1957482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</a:rPr>
              <a:t>food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6826276" y="1265701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392642" y="1103908"/>
            <a:ext cx="1822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246" y="882039"/>
            <a:ext cx="7693819" cy="509060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136087" y="1189973"/>
            <a:ext cx="1970703" cy="23234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6647" y="-40481"/>
            <a:ext cx="1168768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Flip </a:t>
            </a:r>
            <a:r>
              <a:rPr lang="en-US" sz="48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puzzle pieces to guess the keyword.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5" y="471935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7" y="471935"/>
            <a:ext cx="660400" cy="584200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55" y="5566359"/>
            <a:ext cx="1346200" cy="120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0115" y="6005881"/>
            <a:ext cx="3249031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053399" y="1174470"/>
            <a:ext cx="1970703" cy="23322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37386" y="1190402"/>
            <a:ext cx="1970703" cy="231741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997321" y="1185321"/>
            <a:ext cx="1970703" cy="232162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37621" y="98864"/>
            <a:ext cx="711200" cy="7112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2104997" y="3519771"/>
            <a:ext cx="1970703" cy="24485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40115" y="3517949"/>
            <a:ext cx="1970703" cy="244001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0818" y="3467124"/>
            <a:ext cx="1970703" cy="24226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961346" y="3517949"/>
            <a:ext cx="1970703" cy="241041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8</a:t>
            </a:r>
          </a:p>
        </p:txBody>
      </p:sp>
      <p:sp>
        <p:nvSpPr>
          <p:cNvPr id="47" name="Rectangle 46">
            <a:hlinkClick r:id="rId9" action="ppaction://hlinksldjump"/>
          </p:cNvPr>
          <p:cNvSpPr/>
          <p:nvPr/>
        </p:nvSpPr>
        <p:spPr>
          <a:xfrm>
            <a:off x="2085221" y="1191302"/>
            <a:ext cx="1970703" cy="23234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52" y="885841"/>
            <a:ext cx="5637608" cy="309641"/>
          </a:xfrm>
          <a:prstGeom prst="rect">
            <a:avLst/>
          </a:prstGeom>
        </p:spPr>
      </p:pic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4064758" y="1182982"/>
            <a:ext cx="1970703" cy="2332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50" name="Rectangle 49">
            <a:hlinkClick r:id="rId12" action="ppaction://hlinksldjump"/>
          </p:cNvPr>
          <p:cNvSpPr/>
          <p:nvPr/>
        </p:nvSpPr>
        <p:spPr>
          <a:xfrm>
            <a:off x="6006650" y="1179473"/>
            <a:ext cx="1970703" cy="2317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51" name="Rectangle 50">
            <a:hlinkClick r:id="rId13" action="ppaction://hlinksldjump"/>
          </p:cNvPr>
          <p:cNvSpPr/>
          <p:nvPr/>
        </p:nvSpPr>
        <p:spPr>
          <a:xfrm>
            <a:off x="7994798" y="1180015"/>
            <a:ext cx="1970703" cy="23216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54" name="Rectangle 53">
            <a:hlinkClick r:id="rId14" action="ppaction://hlinksldjump"/>
          </p:cNvPr>
          <p:cNvSpPr/>
          <p:nvPr/>
        </p:nvSpPr>
        <p:spPr>
          <a:xfrm>
            <a:off x="2085221" y="3512861"/>
            <a:ext cx="1970703" cy="2448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55" name="Rectangle 54">
            <a:hlinkClick r:id="rId15" action="ppaction://hlinksldjump"/>
          </p:cNvPr>
          <p:cNvSpPr/>
          <p:nvPr/>
        </p:nvSpPr>
        <p:spPr>
          <a:xfrm>
            <a:off x="4043366" y="3520521"/>
            <a:ext cx="1970703" cy="24400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56" name="Rectangle 55">
            <a:hlinkClick r:id="rId16" action="ppaction://hlinksldjump"/>
          </p:cNvPr>
          <p:cNvSpPr/>
          <p:nvPr/>
        </p:nvSpPr>
        <p:spPr>
          <a:xfrm>
            <a:off x="6004764" y="3520289"/>
            <a:ext cx="1970703" cy="24226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57" name="Rectangle 56">
            <a:hlinkClick r:id="rId17" action="ppaction://hlinksldjump"/>
          </p:cNvPr>
          <p:cNvSpPr/>
          <p:nvPr/>
        </p:nvSpPr>
        <p:spPr>
          <a:xfrm>
            <a:off x="7983938" y="3520880"/>
            <a:ext cx="1970703" cy="24287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550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 animBg="1"/>
      <p:bldP spid="41" grpId="0" animBg="1"/>
      <p:bldP spid="44" grpId="0" animBg="1"/>
      <p:bldP spid="46" grpId="0" animBg="1"/>
      <p:bldP spid="6" grpId="0" animBg="1"/>
      <p:bldP spid="30" grpId="0" animBg="1"/>
      <p:bldP spid="34" grpId="0" animBg="1"/>
      <p:bldP spid="42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5709" y="860123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712" y="96276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497" y="86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710" y="1251"/>
            <a:ext cx="35256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367" y="3784325"/>
            <a:ext cx="4734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31F20"/>
                </a:solidFill>
              </a:rPr>
              <a:t>Nick</a:t>
            </a:r>
            <a:r>
              <a:rPr lang="en-US" sz="2400" dirty="0">
                <a:solidFill>
                  <a:srgbClr val="231F20"/>
                </a:solidFill>
              </a:rPr>
              <a:t>: (4)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the birthday person </a:t>
            </a:r>
            <a:r>
              <a:rPr lang="en-US" sz="2400" dirty="0" smtClean="0">
                <a:solidFill>
                  <a:srgbClr val="231F20"/>
                </a:solidFill>
              </a:rPr>
              <a:t>opens the </a:t>
            </a:r>
            <a:r>
              <a:rPr lang="en-US" sz="2400" dirty="0">
                <a:solidFill>
                  <a:srgbClr val="231F20"/>
                </a:solidFill>
              </a:rPr>
              <a:t>gifts. and everyone has some </a:t>
            </a:r>
            <a:r>
              <a:rPr lang="en-US" sz="2400" dirty="0" smtClean="0">
                <a:solidFill>
                  <a:srgbClr val="231F20"/>
                </a:solidFill>
              </a:rPr>
              <a:t>good food</a:t>
            </a:r>
            <a:r>
              <a:rPr lang="en-US" sz="2400" dirty="0">
                <a:solidFill>
                  <a:srgbClr val="231F20"/>
                </a:solidFill>
              </a:rPr>
              <a:t>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(5)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</a:t>
            </a:r>
            <a:r>
              <a:rPr lang="en-US" sz="2400" dirty="0" smtClean="0">
                <a:solidFill>
                  <a:srgbClr val="231F20"/>
                </a:solidFill>
              </a:rPr>
              <a:t>Yes</a:t>
            </a:r>
            <a:r>
              <a:rPr lang="en-US" sz="2400" dirty="0">
                <a:solidFill>
                  <a:srgbClr val="231F20"/>
                </a:solidFill>
              </a:rPr>
              <a:t>, I always look forward to </a:t>
            </a:r>
            <a:r>
              <a:rPr lang="en-US" sz="2400" dirty="0" smtClean="0">
                <a:solidFill>
                  <a:srgbClr val="231F20"/>
                </a:solidFill>
              </a:rPr>
              <a:t>them. They </a:t>
            </a:r>
            <a:r>
              <a:rPr lang="en-US" sz="2400" dirty="0">
                <a:solidFill>
                  <a:srgbClr val="231F20"/>
                </a:solidFill>
              </a:rPr>
              <a:t>are a great time for family bonding.</a:t>
            </a:r>
            <a:r>
              <a:rPr lang="en-US" sz="2400" dirty="0"/>
              <a:t>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414993"/>
            <a:ext cx="6222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Nick: (1)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I join birthday parties of all </a:t>
            </a:r>
            <a:r>
              <a:rPr lang="en-US" sz="2400" dirty="0" smtClean="0">
                <a:solidFill>
                  <a:srgbClr val="231F20"/>
                </a:solidFill>
              </a:rPr>
              <a:t>my family </a:t>
            </a:r>
            <a:r>
              <a:rPr lang="en-US" sz="2400" dirty="0">
                <a:solidFill>
                  <a:srgbClr val="231F20"/>
                </a:solidFill>
              </a:rPr>
              <a:t>members.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(2)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In a Vietnamese restaurant. </a:t>
            </a:r>
            <a:r>
              <a:rPr lang="en-US" sz="2400" dirty="0" smtClean="0">
                <a:solidFill>
                  <a:srgbClr val="231F20"/>
                </a:solidFill>
              </a:rPr>
              <a:t>But sometimes </a:t>
            </a:r>
            <a:r>
              <a:rPr lang="en-US" sz="2400" dirty="0">
                <a:solidFill>
                  <a:srgbClr val="231F20"/>
                </a:solidFill>
              </a:rPr>
              <a:t>we break with tradition </a:t>
            </a:r>
            <a:r>
              <a:rPr lang="en-US" sz="2400" dirty="0" smtClean="0">
                <a:solidFill>
                  <a:srgbClr val="231F20"/>
                </a:solidFill>
              </a:rPr>
              <a:t>by going </a:t>
            </a:r>
            <a:r>
              <a:rPr lang="en-US" sz="2400" dirty="0">
                <a:solidFill>
                  <a:srgbClr val="231F20"/>
                </a:solidFill>
              </a:rPr>
              <a:t>to a Western one.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(3)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Everyone in my family</a:t>
            </a:r>
            <a:r>
              <a:rPr lang="en-US" sz="2400" dirty="0" smtClean="0">
                <a:solidFill>
                  <a:srgbClr val="231F20"/>
                </a:solidFill>
              </a:rPr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075" y="605117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078" y="70775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863" y="6051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710" y="1251"/>
            <a:ext cx="29257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9909" y="1441345"/>
            <a:ext cx="106024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Nick: (1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600" dirty="0">
                <a:solidFill>
                  <a:srgbClr val="C00000"/>
                </a:solidFill>
              </a:rPr>
              <a:t>Lan, what family event do you often take part in</a:t>
            </a:r>
            <a:r>
              <a:rPr lang="en-US" sz="2600" dirty="0" smtClean="0">
                <a:solidFill>
                  <a:srgbClr val="C00000"/>
                </a:solidFill>
              </a:rPr>
              <a:t>?</a:t>
            </a:r>
            <a:r>
              <a:rPr lang="en-US" sz="2600" dirty="0">
                <a:solidFill>
                  <a:srgbClr val="C00000"/>
                </a:solidFill>
              </a:rPr>
              <a:t/>
            </a:r>
            <a:br>
              <a:rPr lang="en-US" sz="26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I join birthday parties of all </a:t>
            </a:r>
            <a:r>
              <a:rPr lang="en-US" sz="2400" dirty="0" smtClean="0">
                <a:solidFill>
                  <a:srgbClr val="231F20"/>
                </a:solidFill>
              </a:rPr>
              <a:t>my family </a:t>
            </a:r>
            <a:r>
              <a:rPr lang="en-US" sz="2400" dirty="0">
                <a:solidFill>
                  <a:srgbClr val="231F20"/>
                </a:solidFill>
              </a:rPr>
              <a:t>members.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(2) </a:t>
            </a:r>
            <a:r>
              <a:rPr lang="en-US" sz="2800" dirty="0" smtClean="0">
                <a:solidFill>
                  <a:srgbClr val="C00000"/>
                </a:solidFill>
              </a:rPr>
              <a:t>Where </a:t>
            </a:r>
            <a:r>
              <a:rPr lang="en-US" sz="2800" dirty="0">
                <a:solidFill>
                  <a:srgbClr val="C00000"/>
                </a:solidFill>
              </a:rPr>
              <a:t>do you hold these </a:t>
            </a:r>
            <a:r>
              <a:rPr lang="en-US" sz="2800" dirty="0" smtClean="0">
                <a:solidFill>
                  <a:srgbClr val="C00000"/>
                </a:solidFill>
              </a:rPr>
              <a:t>parties</a:t>
            </a:r>
            <a:r>
              <a:rPr lang="en-US" sz="2400" dirty="0">
                <a:solidFill>
                  <a:srgbClr val="939598"/>
                </a:solidFill>
              </a:rPr>
              <a:t/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In a Vietnamese restaurant. </a:t>
            </a:r>
            <a:r>
              <a:rPr lang="en-US" sz="2400" dirty="0" smtClean="0">
                <a:solidFill>
                  <a:srgbClr val="231F20"/>
                </a:solidFill>
              </a:rPr>
              <a:t>But sometimes </a:t>
            </a:r>
            <a:r>
              <a:rPr lang="en-US" sz="2400" dirty="0">
                <a:solidFill>
                  <a:srgbClr val="231F20"/>
                </a:solidFill>
              </a:rPr>
              <a:t>we break with tradition </a:t>
            </a:r>
            <a:r>
              <a:rPr lang="en-US" sz="2400" dirty="0" smtClean="0">
                <a:solidFill>
                  <a:srgbClr val="231F20"/>
                </a:solidFill>
              </a:rPr>
              <a:t>by going </a:t>
            </a:r>
            <a:r>
              <a:rPr lang="en-US" sz="2400" dirty="0">
                <a:solidFill>
                  <a:srgbClr val="231F20"/>
                </a:solidFill>
              </a:rPr>
              <a:t>to a Western one.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(3) </a:t>
            </a:r>
            <a:r>
              <a:rPr lang="en-US" sz="2400" dirty="0">
                <a:solidFill>
                  <a:srgbClr val="C00000"/>
                </a:solidFill>
              </a:rPr>
              <a:t>Who joins you at these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Everyone in my family</a:t>
            </a:r>
            <a:r>
              <a:rPr lang="en-US" sz="2400" dirty="0" smtClean="0">
                <a:solidFill>
                  <a:srgbClr val="231F20"/>
                </a:solidFill>
              </a:rPr>
              <a:t>.</a:t>
            </a:r>
          </a:p>
          <a:p>
            <a:r>
              <a:rPr lang="en-US" sz="2400" dirty="0">
                <a:solidFill>
                  <a:srgbClr val="231F20"/>
                </a:solidFill>
              </a:rPr>
              <a:t>Nick: (4) </a:t>
            </a:r>
            <a:r>
              <a:rPr lang="en-US" sz="2400" dirty="0">
                <a:solidFill>
                  <a:srgbClr val="C00000"/>
                </a:solidFill>
              </a:rPr>
              <a:t>And what do you do at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the birthday person opens the gifts. and everyone has some good food.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(5) </a:t>
            </a:r>
            <a:r>
              <a:rPr lang="en-US" sz="2400" dirty="0">
                <a:solidFill>
                  <a:srgbClr val="C00000"/>
                </a:solidFill>
              </a:rPr>
              <a:t>Do you like these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Yes, I always look forward to them. They are a great time for family bonding.</a:t>
            </a:r>
            <a:r>
              <a:rPr lang="en-US" sz="2400" dirty="0"/>
              <a:t> 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44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198" y="1241418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dirty="0" smtClean="0"/>
              <a:t>1. 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 smtClean="0"/>
              <a:t>2. 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dirty="0" smtClean="0"/>
              <a:t>3. 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dirty="0" smtClean="0"/>
              <a:t>4. 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 smtClean="0"/>
              <a:t>5.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7573" y="726460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the </a:t>
            </a:r>
            <a:r>
              <a:rPr lang="en-US" sz="2400" b="1" dirty="0" smtClean="0">
                <a:cs typeface="Arial" panose="020B0604020202020204" pitchFamily="34" charset="0"/>
              </a:rPr>
              <a:t>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0576" y="829100"/>
            <a:ext cx="502606" cy="50260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361" y="7264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7237819" y="1331706"/>
            <a:ext cx="4954181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Now work in pairs. </a:t>
            </a:r>
            <a:br>
              <a:rPr lang="en-US" sz="2800" b="1" dirty="0" smtClean="0"/>
            </a:br>
            <a:r>
              <a:rPr lang="en-US" sz="2800" b="1" dirty="0" smtClean="0"/>
              <a:t>Make a dialogue asking and answering about the event. You can use your notes.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2132" y="0"/>
            <a:ext cx="273993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 animBg="1"/>
      <p:bldP spid="2" grpId="1" animBg="1"/>
      <p:bldP spid="2" grpId="2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1146579" y="1071225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village 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family event.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14490" y="332451"/>
            <a:ext cx="26855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893" y="1442860"/>
            <a:ext cx="8872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</a:t>
            </a:r>
            <a:r>
              <a:rPr lang="en-US" sz="36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 smtClean="0"/>
              <a:t>Prepair</a:t>
            </a:r>
            <a:r>
              <a:rPr lang="en-US" sz="3600" dirty="0" smtClean="0"/>
              <a:t> lesson 6 (Skills 2)</a:t>
            </a:r>
            <a:endParaRPr lang="en-US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56" y="3276686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098" y="724419"/>
            <a:ext cx="355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It’s actually a bamboo </a:t>
            </a:r>
            <a:r>
              <a:rPr lang="en-US" dirty="0" smtClean="0"/>
              <a:t>………pole…….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73" y="878431"/>
            <a:ext cx="3508743" cy="3434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989" y="1538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Many Asians go to Buddhist temples to </a:t>
            </a:r>
            <a:r>
              <a:rPr lang="en-US" dirty="0" smtClean="0"/>
              <a:t>___pray__ </a:t>
            </a:r>
            <a:r>
              <a:rPr lang="en-US" dirty="0"/>
              <a:t>for good luck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190" y="2143865"/>
            <a:ext cx="481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People </a:t>
            </a:r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b="1" dirty="0" smtClean="0"/>
              <a:t>clean</a:t>
            </a:r>
            <a:r>
              <a:rPr lang="en-US" dirty="0" smtClean="0"/>
              <a:t> their houses before Tet comes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6937" y="2629898"/>
            <a:ext cx="5781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 what holiday does </a:t>
            </a:r>
            <a:r>
              <a:rPr lang="en-US" dirty="0" err="1"/>
              <a:t>santa</a:t>
            </a:r>
            <a:r>
              <a:rPr lang="en-US" dirty="0"/>
              <a:t> </a:t>
            </a:r>
            <a:r>
              <a:rPr lang="en-US" dirty="0" err="1"/>
              <a:t>claus</a:t>
            </a:r>
            <a:r>
              <a:rPr lang="en-US" dirty="0"/>
              <a:t> usually </a:t>
            </a:r>
            <a:r>
              <a:rPr lang="en-US" dirty="0" smtClean="0"/>
              <a:t>appear? Christmas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4190" y="3259472"/>
            <a:ext cx="468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Tet children often get </a:t>
            </a:r>
            <a:r>
              <a:rPr lang="en-US" b="1" dirty="0"/>
              <a:t>lucky </a:t>
            </a:r>
            <a:r>
              <a:rPr lang="en-US" b="1" dirty="0" smtClean="0"/>
              <a:t>……………money…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96937" y="3704380"/>
            <a:ext cx="183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is </a:t>
            </a:r>
            <a:r>
              <a:rPr lang="en-US" b="1" dirty="0"/>
              <a:t>moon</a:t>
            </a:r>
            <a:r>
              <a:rPr lang="en-US" dirty="0"/>
              <a:t> cake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67" y="2336864"/>
            <a:ext cx="3074028" cy="20293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6245" y="42470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We have a tradition of holding a family ______ on the first day of Tet.	A. reunion 		B. work 			 C. meal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646" y="3541794"/>
            <a:ext cx="3859889" cy="22029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7451" y="6200361"/>
            <a:ext cx="849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Kitchen </a:t>
            </a:r>
            <a:r>
              <a:rPr lang="en-US" dirty="0"/>
              <a:t>Gods Worshipping Ceremony </a:t>
            </a:r>
            <a:r>
              <a:rPr lang="en-US" dirty="0" smtClean="0"/>
              <a:t>on </a:t>
            </a:r>
            <a:r>
              <a:rPr lang="en-US" dirty="0"/>
              <a:t>the 23rd day of the twelfth lunar month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133" y="5416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My family often buys ornamental trees and </a:t>
            </a:r>
            <a:r>
              <a:rPr lang="en-US" b="1" dirty="0"/>
              <a:t>flowers</a:t>
            </a:r>
            <a:r>
              <a:rPr lang="en-US" dirty="0"/>
              <a:t> to decorate the house at Tet</a:t>
            </a:r>
          </a:p>
        </p:txBody>
      </p:sp>
      <p:pic>
        <p:nvPicPr>
          <p:cNvPr id="1028" name="Picture 4" descr="Các loại hoa đẹp ngày Tết được bày bán khá nhiều ở các vườn, ch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88" y="502742"/>
            <a:ext cx="3256140" cy="17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32" y="1223797"/>
            <a:ext cx="3838355" cy="2433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87" y="1206209"/>
            <a:ext cx="3819451" cy="241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80" y="3636689"/>
            <a:ext cx="3838355" cy="225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639" y="3636689"/>
            <a:ext cx="3843899" cy="23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17581" y="23317"/>
            <a:ext cx="7216463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7941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5" y="471935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7" y="471935"/>
            <a:ext cx="660400" cy="584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75" y="847091"/>
            <a:ext cx="5637608" cy="30964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55" y="5566359"/>
            <a:ext cx="1346200" cy="120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2765" y="5972640"/>
            <a:ext cx="3386761" cy="8002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  <a:endParaRPr lang="en-US" sz="4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59923" y="98864"/>
            <a:ext cx="711200" cy="7112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67" y="864679"/>
            <a:ext cx="5637608" cy="309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269" y="847091"/>
            <a:ext cx="769381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287" y="123006"/>
            <a:ext cx="6465794" cy="813514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4708" y="5372688"/>
            <a:ext cx="6368902" cy="11177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smtClean="0">
                <a:solidFill>
                  <a:srgbClr val="FF0000"/>
                </a:solidFill>
              </a:rPr>
              <a:t>It’s a bamboo pole</a:t>
            </a:r>
            <a:endParaRPr lang="en-US" sz="4267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71" y="5823992"/>
            <a:ext cx="812800" cy="81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6107" y="228634"/>
            <a:ext cx="293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What is this?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828" y="1251158"/>
            <a:ext cx="3736753" cy="3988059"/>
          </a:xfrm>
          <a:prstGeom prst="rect">
            <a:avLst/>
          </a:prstGeom>
        </p:spPr>
      </p:pic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4108" y="133965"/>
            <a:ext cx="10303962" cy="1177260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Many Asians go to Buddhist temples to </a:t>
            </a:r>
            <a:r>
              <a:rPr lang="en-US" sz="3200" b="1" dirty="0" smtClean="0">
                <a:solidFill>
                  <a:schemeClr val="tx1"/>
                </a:solidFill>
              </a:rPr>
              <a:t>_____ </a:t>
            </a:r>
            <a:r>
              <a:rPr lang="en-US" sz="3200" b="1" dirty="0">
                <a:solidFill>
                  <a:schemeClr val="tx1"/>
                </a:solidFill>
              </a:rPr>
              <a:t>for good luck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8463" y="5919381"/>
            <a:ext cx="3598531" cy="8392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 smtClean="0">
                <a:solidFill>
                  <a:srgbClr val="FF0000"/>
                </a:solidFill>
                <a:latin typeface="Calibri"/>
              </a:rPr>
              <a:t>Pray</a:t>
            </a:r>
            <a:endParaRPr lang="en-US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926" y="1775638"/>
            <a:ext cx="5124893" cy="371076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358" y="98646"/>
            <a:ext cx="11277600" cy="1070935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</a:rPr>
              <a:t>People often 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………their 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</a:rPr>
              <a:t>houses before Tet 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409" y="5443869"/>
            <a:ext cx="4453270" cy="9159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 smtClean="0">
                <a:solidFill>
                  <a:srgbClr val="FF0000"/>
                </a:solidFill>
                <a:latin typeface="Calibri"/>
              </a:rPr>
              <a:t>clean</a:t>
            </a:r>
            <a:endParaRPr lang="en-US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704008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150" y="1440711"/>
            <a:ext cx="4995529" cy="354064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77381"/>
            <a:ext cx="11506200" cy="1017772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800" dirty="0">
                <a:solidFill>
                  <a:srgbClr val="002060"/>
                </a:solidFill>
              </a:rPr>
              <a:t>Who does Santa Claus usually bring gifts to at Christmas?</a:t>
            </a:r>
            <a:endParaRPr lang="en-US" sz="3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7584" y="5292467"/>
            <a:ext cx="4690751" cy="11744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 smtClean="0">
                <a:solidFill>
                  <a:srgbClr val="FF0000"/>
                </a:solidFill>
                <a:latin typeface="Calibri"/>
              </a:rPr>
              <a:t>children</a:t>
            </a:r>
            <a:endParaRPr lang="en-US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353" y="1294625"/>
            <a:ext cx="3838353" cy="3798370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5229" y="166182"/>
            <a:ext cx="9686261" cy="911447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dirty="0">
                <a:solidFill>
                  <a:srgbClr val="002060"/>
                </a:solidFill>
              </a:rPr>
              <a:t>At Tet children often get </a:t>
            </a:r>
            <a:r>
              <a:rPr lang="en-US" sz="4267" dirty="0" smtClean="0">
                <a:solidFill>
                  <a:srgbClr val="002060"/>
                </a:solidFill>
              </a:rPr>
              <a:t> …………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2580" y="5531604"/>
            <a:ext cx="3851561" cy="9256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 smtClean="0">
                <a:solidFill>
                  <a:srgbClr val="FF0000"/>
                </a:solidFill>
                <a:latin typeface="Calibri"/>
              </a:rPr>
              <a:t>Lucky money</a:t>
            </a:r>
            <a:endParaRPr lang="en-US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430" y="1388886"/>
            <a:ext cx="5770018" cy="3583173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0495" y="119911"/>
            <a:ext cx="7582213" cy="911447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>
                <a:solidFill>
                  <a:srgbClr val="002060"/>
                </a:solidFill>
              </a:rPr>
              <a:t>What cake is this?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739" y="5567539"/>
            <a:ext cx="5521652" cy="922884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>
                <a:solidFill>
                  <a:srgbClr val="FF0000"/>
                </a:solidFill>
              </a:rPr>
              <a:t>This is moon cake</a:t>
            </a:r>
            <a:endParaRPr lang="en-US" sz="4267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557" y="1295317"/>
            <a:ext cx="4880343" cy="347870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93" y="92697"/>
            <a:ext cx="11225619" cy="1219791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550" y="5425395"/>
            <a:ext cx="4648706" cy="10650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i="1" dirty="0">
                <a:solidFill>
                  <a:srgbClr val="002060"/>
                </a:solidFill>
              </a:rPr>
              <a:t>Kitchen 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7805" y="163983"/>
            <a:ext cx="10872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The ……….. Gods </a:t>
            </a:r>
            <a:r>
              <a:rPr lang="en-US" sz="3200" b="1" dirty="0">
                <a:solidFill>
                  <a:srgbClr val="002060"/>
                </a:solidFill>
              </a:rPr>
              <a:t>Worshipping Ceremony </a:t>
            </a:r>
            <a:r>
              <a:rPr lang="en-US" sz="3200" b="1" dirty="0" smtClean="0">
                <a:solidFill>
                  <a:srgbClr val="002060"/>
                </a:solidFill>
              </a:rPr>
              <a:t>on </a:t>
            </a:r>
            <a:r>
              <a:rPr lang="en-US" sz="3200" b="1" dirty="0">
                <a:solidFill>
                  <a:srgbClr val="002060"/>
                </a:solidFill>
              </a:rPr>
              <a:t>the 23rd day of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>
                <a:solidFill>
                  <a:srgbClr val="002060"/>
                </a:solidFill>
              </a:rPr>
              <a:t>twelfth lunar month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857" y="1490101"/>
            <a:ext cx="7219507" cy="3422142"/>
          </a:xfrm>
          <a:prstGeom prst="rect">
            <a:avLst/>
          </a:prstGeom>
        </p:spPr>
      </p:pic>
      <p:sp>
        <p:nvSpPr>
          <p:cNvPr id="14" name="Left Arrow 13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925</Words>
  <Application>Microsoft Office PowerPoint</Application>
  <PresentationFormat>Custom</PresentationFormat>
  <Paragraphs>156</Paragraphs>
  <Slides>27</Slides>
  <Notes>11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the text. Choose the correct answer A, B, or 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222</cp:revision>
  <dcterms:created xsi:type="dcterms:W3CDTF">2020-12-09T02:04:00Z</dcterms:created>
  <dcterms:modified xsi:type="dcterms:W3CDTF">2024-12-06T15:11:26Z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