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3"/>
  </p:notesMasterIdLst>
  <p:sldIdLst>
    <p:sldId id="271" r:id="rId2"/>
    <p:sldId id="337" r:id="rId3"/>
    <p:sldId id="256" r:id="rId4"/>
    <p:sldId id="316" r:id="rId5"/>
    <p:sldId id="331" r:id="rId6"/>
    <p:sldId id="332" r:id="rId7"/>
    <p:sldId id="333" r:id="rId8"/>
    <p:sldId id="334" r:id="rId9"/>
    <p:sldId id="335" r:id="rId10"/>
    <p:sldId id="336" r:id="rId11"/>
    <p:sldId id="283" r:id="rId12"/>
    <p:sldId id="338" r:id="rId13"/>
    <p:sldId id="276" r:id="rId14"/>
    <p:sldId id="298" r:id="rId15"/>
    <p:sldId id="327" r:id="rId16"/>
    <p:sldId id="325" r:id="rId17"/>
    <p:sldId id="313" r:id="rId18"/>
    <p:sldId id="339" r:id="rId19"/>
    <p:sldId id="314" r:id="rId20"/>
    <p:sldId id="330" r:id="rId21"/>
    <p:sldId id="27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4B66"/>
    <a:srgbClr val="FBCDCD"/>
    <a:srgbClr val="F3F6F6"/>
    <a:srgbClr val="D8E5E5"/>
    <a:srgbClr val="F26649"/>
    <a:srgbClr val="F7A5A5"/>
    <a:srgbClr val="7192A9"/>
    <a:srgbClr val="F37D91"/>
    <a:srgbClr val="3B87CD"/>
    <a:srgbClr val="E070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69" autoAdjust="0"/>
    <p:restoredTop sz="94660"/>
  </p:normalViewPr>
  <p:slideViewPr>
    <p:cSldViewPr snapToGrid="0" showGuides="1">
      <p:cViewPr varScale="1">
        <p:scale>
          <a:sx n="95" d="100"/>
          <a:sy n="95" d="100"/>
        </p:scale>
        <p:origin x="-117" y="-5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18/3/2025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11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4784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980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951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1855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5366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2868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845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2406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6464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7765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797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18/3/2025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18/3/2025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18/3/2025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18/3/2025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18/3/2025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18/3/2025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18/3/2025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18/3/2025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18/3/2025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18/3/2025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18/3/2025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18/3/2025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image" Target="../media/image5.png"/><Relationship Id="rId2" Type="http://schemas.openxmlformats.org/officeDocument/2006/relationships/audio" Target="../media/media1.mp3"/><Relationship Id="rId16" Type="http://schemas.openxmlformats.org/officeDocument/2006/relationships/notesSlide" Target="../notesSlides/notesSlide10.xml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9.jpe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443640" y="2148393"/>
            <a:ext cx="57609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>
                <a:solidFill>
                  <a:srgbClr val="AD4F0F"/>
                </a:solidFill>
              </a:rPr>
              <a:t>c</a:t>
            </a:r>
            <a:r>
              <a:rPr lang="en-US" sz="4000" b="1" dirty="0" smtClean="0">
                <a:solidFill>
                  <a:srgbClr val="AD4F0F"/>
                </a:solidFill>
              </a:rPr>
              <a:t>onvenience store </a:t>
            </a:r>
            <a:r>
              <a:rPr lang="en-US" sz="4000" b="1" dirty="0" smtClean="0">
                <a:solidFill>
                  <a:srgbClr val="AD4F0F"/>
                </a:solidFill>
                <a:cs typeface="Calibri" panose="020F0502020204030204" pitchFamily="34" charset="0"/>
              </a:rPr>
              <a:t>(v)</a:t>
            </a:r>
            <a:endParaRPr lang="en-US" sz="4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81189" y="3673891"/>
            <a:ext cx="40508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dirty="0" err="1" smtClean="0"/>
              <a:t>Cửa</a:t>
            </a:r>
            <a:r>
              <a:rPr lang="en-US" sz="3200" dirty="0" smtClean="0"/>
              <a:t> </a:t>
            </a:r>
            <a:r>
              <a:rPr lang="en-US" sz="3200" dirty="0" err="1" smtClean="0"/>
              <a:t>hàng</a:t>
            </a:r>
            <a:r>
              <a:rPr lang="en-US" sz="3200" dirty="0" smtClean="0"/>
              <a:t> </a:t>
            </a:r>
            <a:r>
              <a:rPr lang="en-US" sz="3200" dirty="0" err="1" smtClean="0"/>
              <a:t>tiện</a:t>
            </a:r>
            <a:r>
              <a:rPr lang="en-US" sz="3200" dirty="0" smtClean="0"/>
              <a:t> </a:t>
            </a:r>
            <a:r>
              <a:rPr lang="en-US" sz="3200" dirty="0" err="1" smtClean="0"/>
              <a:t>lợi</a:t>
            </a:r>
            <a:endParaRPr lang="en-US" sz="3200" dirty="0"/>
          </a:p>
        </p:txBody>
      </p:sp>
      <p:sp>
        <p:nvSpPr>
          <p:cNvPr id="2" name="Rectangle 1"/>
          <p:cNvSpPr/>
          <p:nvPr/>
        </p:nvSpPr>
        <p:spPr>
          <a:xfrm>
            <a:off x="465329" y="3008667"/>
            <a:ext cx="36826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kənˈviːniəns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stɔ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ː(r)/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5532582" y="7452"/>
            <a:ext cx="41587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VOCABULARY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3691" y="1353051"/>
            <a:ext cx="6968604" cy="5226453"/>
          </a:xfrm>
          <a:prstGeom prst="rect">
            <a:avLst/>
          </a:prstGeom>
        </p:spPr>
      </p:pic>
      <p:pic>
        <p:nvPicPr>
          <p:cNvPr id="6" name="convenience stor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49487" y="4461499"/>
            <a:ext cx="665224" cy="66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462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6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0392698"/>
              </p:ext>
            </p:extLst>
          </p:nvPr>
        </p:nvGraphicFramePr>
        <p:xfrm>
          <a:off x="1200721" y="1188294"/>
          <a:ext cx="10085976" cy="2027529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25018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73091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10488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92727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EF4B66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EF4B66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EF4B66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open-air</a:t>
                      </a:r>
                      <a:r>
                        <a:rPr lang="en-US" sz="2400" b="1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market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(n)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4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ˌ</a:t>
                      </a:r>
                      <a:r>
                        <a:rPr lang="en-US" sz="24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əʊpən</a:t>
                      </a:r>
                      <a:r>
                        <a:rPr lang="en-US" sz="24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ˈ</a:t>
                      </a:r>
                      <a:r>
                        <a:rPr lang="en-US" sz="24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eə</a:t>
                      </a:r>
                      <a:r>
                        <a:rPr lang="en-US" sz="24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(r) ˈ</a:t>
                      </a:r>
                      <a:r>
                        <a:rPr lang="en-US" sz="24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mɑːkɪt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chợ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họp</a:t>
                      </a:r>
                      <a:r>
                        <a:rPr lang="en-US" sz="240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ngoài</a:t>
                      </a:r>
                      <a:r>
                        <a:rPr lang="en-US" sz="240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trời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home-grown (</a:t>
                      </a: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adj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/ˌ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həʊm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ˈ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ɡrəʊn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tự</a:t>
                      </a:r>
                      <a:r>
                        <a:rPr lang="en-US" sz="240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trồng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291769360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1346546"/>
              </p:ext>
            </p:extLst>
          </p:nvPr>
        </p:nvGraphicFramePr>
        <p:xfrm>
          <a:off x="1194551" y="3215823"/>
          <a:ext cx="10085975" cy="1334802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24505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73603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10488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home-made 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(adj) 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/ˌ</a:t>
                      </a: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həʊm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ˈ</a:t>
                      </a: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meɪd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tự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làm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bargain (v) 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bɑːɡən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mặc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cả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2917693607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4989347"/>
              </p:ext>
            </p:extLst>
          </p:nvPr>
        </p:nvGraphicFramePr>
        <p:xfrm>
          <a:off x="1194552" y="5221978"/>
          <a:ext cx="10085975" cy="1334802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24505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73603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10488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price</a:t>
                      </a:r>
                      <a:r>
                        <a:rPr lang="en-US" sz="2400" b="1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tag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(adj) 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praɪs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tæɡ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nhãn</a:t>
                      </a:r>
                      <a:r>
                        <a:rPr lang="en-US" sz="2400" b="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ghi</a:t>
                      </a:r>
                      <a:r>
                        <a:rPr lang="en-US" sz="2400" b="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giá</a:t>
                      </a:r>
                      <a:r>
                        <a:rPr lang="en-US" sz="2400" b="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mặt</a:t>
                      </a:r>
                      <a:r>
                        <a:rPr lang="en-US" sz="2400" b="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hàng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convenience</a:t>
                      </a:r>
                      <a:r>
                        <a:rPr lang="en-US" sz="2400" b="1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store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(n) 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kənˈviːniəns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stɔ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ː(r)/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cửa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hàng</a:t>
                      </a:r>
                      <a:r>
                        <a:rPr lang="en-US" sz="240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tiện</a:t>
                      </a:r>
                      <a:r>
                        <a:rPr lang="en-US" sz="240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lợi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2917693607"/>
                  </a:ext>
                </a:extLst>
              </a:tr>
            </a:tbl>
          </a:graphicData>
        </a:graphic>
      </p:graphicFrame>
      <p:sp>
        <p:nvSpPr>
          <p:cNvPr id="14" name="Rectangle 13"/>
          <p:cNvSpPr/>
          <p:nvPr/>
        </p:nvSpPr>
        <p:spPr>
          <a:xfrm>
            <a:off x="5532582" y="7452"/>
            <a:ext cx="41587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VOCABULARY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5805403"/>
              </p:ext>
            </p:extLst>
          </p:nvPr>
        </p:nvGraphicFramePr>
        <p:xfrm>
          <a:off x="1194550" y="4557479"/>
          <a:ext cx="10085975" cy="667401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24505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73603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10488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 farmers’ market</a:t>
                      </a:r>
                      <a:r>
                        <a:rPr lang="en-US" sz="2400" b="1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 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fɑːməz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mɑːkɪt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chợ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nông</a:t>
                      </a:r>
                      <a:r>
                        <a:rPr lang="en-US" sz="2400" b="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sản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2917693607"/>
                  </a:ext>
                </a:extLst>
              </a:tr>
            </a:tbl>
          </a:graphicData>
        </a:graphic>
      </p:graphicFrame>
      <p:pic>
        <p:nvPicPr>
          <p:cNvPr id="4" name="open-air mark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68317" y="2003944"/>
            <a:ext cx="487363" cy="487363"/>
          </a:xfrm>
          <a:prstGeom prst="rect">
            <a:avLst/>
          </a:prstGeom>
        </p:spPr>
      </p:pic>
      <p:pic>
        <p:nvPicPr>
          <p:cNvPr id="5" name="home-grow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68317" y="2579874"/>
            <a:ext cx="487363" cy="487363"/>
          </a:xfrm>
          <a:prstGeom prst="rect">
            <a:avLst/>
          </a:prstGeom>
        </p:spPr>
      </p:pic>
      <p:pic>
        <p:nvPicPr>
          <p:cNvPr id="7" name="home-made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68316" y="3215823"/>
            <a:ext cx="487363" cy="487363"/>
          </a:xfrm>
          <a:prstGeom prst="rect">
            <a:avLst/>
          </a:prstGeom>
        </p:spPr>
      </p:pic>
      <p:pic>
        <p:nvPicPr>
          <p:cNvPr id="8" name="bargain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68315" y="3940339"/>
            <a:ext cx="487363" cy="487363"/>
          </a:xfrm>
          <a:prstGeom prst="rect">
            <a:avLst/>
          </a:prstGeom>
        </p:spPr>
      </p:pic>
      <p:pic>
        <p:nvPicPr>
          <p:cNvPr id="9" name="farmers' market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68315" y="4710483"/>
            <a:ext cx="487363" cy="487363"/>
          </a:xfrm>
          <a:prstGeom prst="rect">
            <a:avLst/>
          </a:prstGeom>
        </p:spPr>
      </p:pic>
      <p:pic>
        <p:nvPicPr>
          <p:cNvPr id="21" name="price tag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68315" y="5361326"/>
            <a:ext cx="487363" cy="487363"/>
          </a:xfrm>
          <a:prstGeom prst="rect">
            <a:avLst/>
          </a:prstGeom>
        </p:spPr>
      </p:pic>
      <p:pic>
        <p:nvPicPr>
          <p:cNvPr id="22" name="convenience store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68315" y="601216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70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9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65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38" name="Round Single Corner Rectangle 3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Round Single Corner Rectangle 3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Round Single Corner Rectangle 3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LEAD-IN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0A3E95A-3D5D-4E3E-A00D-CA3CAC576081}"/>
              </a:ext>
            </a:extLst>
          </p:cNvPr>
          <p:cNvSpPr txBox="1"/>
          <p:nvPr/>
        </p:nvSpPr>
        <p:spPr>
          <a:xfrm>
            <a:off x="8638680" y="1029268"/>
            <a:ext cx="3907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Answer the questions: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37A5E1E-3CA0-4464-8CDD-31E8FAFCE4DB}"/>
              </a:ext>
            </a:extLst>
          </p:cNvPr>
          <p:cNvSpPr txBox="1"/>
          <p:nvPr/>
        </p:nvSpPr>
        <p:spPr>
          <a:xfrm>
            <a:off x="5177263" y="14907"/>
            <a:ext cx="34788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CHATTING</a:t>
            </a:r>
            <a:endParaRPr lang="en-US" sz="5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982B3A6-EACF-42EF-B0CF-D6FC910459A8}"/>
              </a:ext>
            </a:extLst>
          </p:cNvPr>
          <p:cNvSpPr txBox="1"/>
          <p:nvPr/>
        </p:nvSpPr>
        <p:spPr>
          <a:xfrm>
            <a:off x="8724323" y="1726208"/>
            <a:ext cx="3465772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600" b="1" dirty="0"/>
              <a:t>1. </a:t>
            </a:r>
            <a:r>
              <a:rPr lang="en-US" sz="2600" b="1" dirty="0" smtClean="0"/>
              <a:t>What are the pictures of?</a:t>
            </a:r>
            <a:endParaRPr lang="en-US" sz="2600" b="1" dirty="0"/>
          </a:p>
          <a:p>
            <a:pPr>
              <a:lnSpc>
                <a:spcPct val="200000"/>
              </a:lnSpc>
            </a:pPr>
            <a:r>
              <a:rPr lang="en-US" sz="2600" b="1" dirty="0"/>
              <a:t>2. </a:t>
            </a:r>
            <a:r>
              <a:rPr lang="en-US" sz="2600" b="1" dirty="0" smtClean="0"/>
              <a:t>What are the people in the pictures doing?</a:t>
            </a:r>
            <a:endParaRPr lang="en-US" sz="26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58" y="908218"/>
            <a:ext cx="3478571" cy="6120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869" y="881953"/>
            <a:ext cx="5144218" cy="662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998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989671" y="1035276"/>
            <a:ext cx="802263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014806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91216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B762BA3-5846-49A1-A041-93C20AA09C52}"/>
              </a:ext>
            </a:extLst>
          </p:cNvPr>
          <p:cNvSpPr txBox="1"/>
          <p:nvPr/>
        </p:nvSpPr>
        <p:spPr>
          <a:xfrm>
            <a:off x="295564" y="1656472"/>
            <a:ext cx="11716731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1" dirty="0" smtClean="0">
                <a:solidFill>
                  <a:srgbClr val="242021"/>
                </a:solidFill>
                <a:latin typeface="ChronicaProMediumIt"/>
              </a:rPr>
              <a:t>Mai</a:t>
            </a:r>
            <a:r>
              <a:rPr lang="en-US" sz="2000" b="0" i="0" dirty="0" smtClean="0">
                <a:solidFill>
                  <a:srgbClr val="242021"/>
                </a:solidFill>
                <a:effectLst/>
                <a:latin typeface="ChronicaProMediumIt"/>
              </a:rPr>
              <a:t>:</a:t>
            </a:r>
            <a:r>
              <a:rPr lang="en-US" sz="2000" dirty="0">
                <a:solidFill>
                  <a:srgbClr val="242021"/>
                </a:solidFill>
                <a:latin typeface="ChronicaPro-Book"/>
              </a:rPr>
              <a:t> </a:t>
            </a:r>
            <a:r>
              <a:rPr lang="en-US" sz="2000" dirty="0" smtClean="0">
                <a:solidFill>
                  <a:srgbClr val="242021"/>
                </a:solidFill>
                <a:latin typeface="ChronicaPro-Book"/>
              </a:rPr>
              <a:t>How was your trip to Bac Ha, Alice?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  <a:t/>
            </a:r>
            <a:b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000" b="1" i="1" dirty="0" smtClean="0">
                <a:solidFill>
                  <a:srgbClr val="242021"/>
                </a:solidFill>
                <a:latin typeface="ChronicaProMediumIt"/>
              </a:rPr>
              <a:t>Alice</a:t>
            </a:r>
            <a:r>
              <a:rPr lang="en-US" sz="2000" b="0" i="0" dirty="0" smtClean="0">
                <a:solidFill>
                  <a:srgbClr val="242021"/>
                </a:solidFill>
                <a:effectLst/>
                <a:latin typeface="ChronicaProMediumIt"/>
              </a:rPr>
              <a:t>: </a:t>
            </a:r>
            <a:r>
              <a:rPr lang="en-US" sz="2000" dirty="0" smtClean="0">
                <a:solidFill>
                  <a:srgbClr val="242021"/>
                </a:solidFill>
                <a:latin typeface="ChronicaPro-Book"/>
              </a:rPr>
              <a:t>It’s awesome. I like Bac Ha Fair. It’s an open-air market in Lao </a:t>
            </a:r>
            <a:r>
              <a:rPr lang="en-US" sz="2000" dirty="0" err="1" smtClean="0">
                <a:solidFill>
                  <a:srgbClr val="242021"/>
                </a:solidFill>
                <a:latin typeface="ChronicaPro-Book"/>
              </a:rPr>
              <a:t>Cai</a:t>
            </a:r>
            <a:r>
              <a:rPr lang="en-US" sz="2000" dirty="0" smtClean="0">
                <a:solidFill>
                  <a:srgbClr val="242021"/>
                </a:solidFill>
                <a:latin typeface="ChronicaPro-Book"/>
              </a:rPr>
              <a:t>.</a:t>
            </a:r>
            <a:r>
              <a:rPr lang="en-US" sz="2000" b="0" i="0" dirty="0" smtClean="0">
                <a:solidFill>
                  <a:srgbClr val="242021"/>
                </a:solidFill>
                <a:effectLst/>
                <a:latin typeface="ChronicaPro-Book"/>
              </a:rPr>
              <a:t/>
            </a:r>
            <a:br>
              <a:rPr lang="en-US" sz="2000" b="0" i="0" dirty="0" smtClean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000" b="1" i="1" dirty="0" smtClean="0">
                <a:solidFill>
                  <a:srgbClr val="242021"/>
                </a:solidFill>
                <a:latin typeface="ChronicaProMediumIt"/>
              </a:rPr>
              <a:t>Mai</a:t>
            </a:r>
            <a:r>
              <a:rPr lang="en-US" sz="2000" b="0" i="0" dirty="0" smtClean="0">
                <a:solidFill>
                  <a:srgbClr val="242021"/>
                </a:solidFill>
                <a:effectLst/>
                <a:latin typeface="ChronicaProMediumIt"/>
              </a:rPr>
              <a:t>: </a:t>
            </a:r>
            <a:r>
              <a:rPr lang="en-US" sz="2000" dirty="0" smtClean="0">
                <a:solidFill>
                  <a:srgbClr val="242021"/>
                </a:solidFill>
                <a:latin typeface="ChronicaPro-Book"/>
              </a:rPr>
              <a:t>What do you like about it?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  <a:t/>
            </a:r>
            <a:b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000" b="1" i="1" dirty="0" smtClean="0">
                <a:solidFill>
                  <a:srgbClr val="242021"/>
                </a:solidFill>
                <a:latin typeface="ChronicaProMediumIt"/>
              </a:rPr>
              <a:t>Alice</a:t>
            </a:r>
            <a:r>
              <a:rPr lang="en-US" sz="2000" b="0" i="0" dirty="0" smtClean="0">
                <a:solidFill>
                  <a:srgbClr val="242021"/>
                </a:solidFill>
                <a:effectLst/>
                <a:latin typeface="ChronicaProMediumIt"/>
              </a:rPr>
              <a:t>: </a:t>
            </a:r>
            <a:r>
              <a:rPr lang="en-US" sz="2000" dirty="0" smtClean="0">
                <a:solidFill>
                  <a:srgbClr val="242021"/>
                </a:solidFill>
                <a:latin typeface="ChronicaPro-Book"/>
              </a:rPr>
              <a:t>Many things. Theo people at the market were wearing really </a:t>
            </a:r>
            <a:r>
              <a:rPr lang="en-US" sz="2000" dirty="0" err="1" smtClean="0">
                <a:solidFill>
                  <a:srgbClr val="242021"/>
                </a:solidFill>
                <a:latin typeface="ChronicaPro-Book"/>
              </a:rPr>
              <a:t>colourful</a:t>
            </a:r>
            <a:r>
              <a:rPr lang="en-US" sz="2000" dirty="0" smtClean="0">
                <a:solidFill>
                  <a:srgbClr val="242021"/>
                </a:solidFill>
                <a:latin typeface="ChronicaPro-Book"/>
              </a:rPr>
              <a:t> costumes.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  <a:t/>
            </a:r>
            <a:b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000" b="1" i="1" dirty="0" smtClean="0">
                <a:solidFill>
                  <a:srgbClr val="242021"/>
                </a:solidFill>
                <a:latin typeface="ChronicaProMediumIt"/>
              </a:rPr>
              <a:t>Mai</a:t>
            </a:r>
            <a:r>
              <a:rPr lang="en-US" sz="2000" b="0" i="0" dirty="0" smtClean="0">
                <a:solidFill>
                  <a:srgbClr val="242021"/>
                </a:solidFill>
                <a:effectLst/>
                <a:latin typeface="ChronicaProMediumIt"/>
              </a:rPr>
              <a:t>: </a:t>
            </a:r>
            <a:r>
              <a:rPr lang="en-US" sz="2000" dirty="0" smtClean="0">
                <a:solidFill>
                  <a:srgbClr val="242021"/>
                </a:solidFill>
                <a:latin typeface="ChronicaPro-Book"/>
              </a:rPr>
              <a:t>Yeah…They came from different minority groups.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  <a:t/>
            </a:r>
            <a:b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000" b="1" i="1" dirty="0" smtClean="0">
                <a:solidFill>
                  <a:srgbClr val="242021"/>
                </a:solidFill>
                <a:latin typeface="ChronicaProMediumIt"/>
              </a:rPr>
              <a:t>Alice</a:t>
            </a:r>
            <a:r>
              <a:rPr lang="en-US" sz="2000" b="0" i="0" dirty="0" smtClean="0">
                <a:solidFill>
                  <a:srgbClr val="242021"/>
                </a:solidFill>
                <a:effectLst/>
                <a:latin typeface="ChronicaProMediumIt"/>
              </a:rPr>
              <a:t>: </a:t>
            </a:r>
            <a:r>
              <a:rPr lang="en-US" sz="2000" b="0" i="0" dirty="0" smtClean="0">
                <a:solidFill>
                  <a:srgbClr val="242021"/>
                </a:solidFill>
                <a:effectLst/>
                <a:latin typeface="ChronicaPro-Book"/>
              </a:rPr>
              <a:t>I think so, and most of the products sold at the market were home-grown and home-made. I love it.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  <a:t/>
            </a:r>
            <a:b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000" b="1" i="1" dirty="0" smtClean="0">
                <a:solidFill>
                  <a:srgbClr val="242021"/>
                </a:solidFill>
                <a:latin typeface="ChronicaProMediumIt"/>
              </a:rPr>
              <a:t>Mai</a:t>
            </a:r>
            <a:r>
              <a:rPr lang="en-US" sz="2000" b="0" i="0" dirty="0" smtClean="0">
                <a:solidFill>
                  <a:srgbClr val="242021"/>
                </a:solidFill>
                <a:effectLst/>
                <a:latin typeface="ChronicaProMediumIt"/>
              </a:rPr>
              <a:t>: </a:t>
            </a:r>
            <a:r>
              <a:rPr lang="en-US" sz="2000" dirty="0" smtClean="0">
                <a:solidFill>
                  <a:srgbClr val="242021"/>
                </a:solidFill>
                <a:latin typeface="ChronicaPro-Book"/>
              </a:rPr>
              <a:t>Do you have similar markets in New Zealand?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  <a:t/>
            </a:r>
            <a:b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000" b="1" i="1" dirty="0" smtClean="0">
                <a:solidFill>
                  <a:srgbClr val="242021"/>
                </a:solidFill>
                <a:latin typeface="ChronicaProMediumIt"/>
              </a:rPr>
              <a:t>Alice</a:t>
            </a:r>
            <a:r>
              <a:rPr lang="en-US" sz="2000" b="0" i="0" dirty="0" smtClean="0">
                <a:solidFill>
                  <a:srgbClr val="242021"/>
                </a:solidFill>
                <a:effectLst/>
                <a:latin typeface="ChronicaProMediumIt"/>
              </a:rPr>
              <a:t>: </a:t>
            </a:r>
            <a:r>
              <a:rPr lang="en-US" sz="2000" dirty="0" smtClean="0">
                <a:solidFill>
                  <a:srgbClr val="242021"/>
                </a:solidFill>
                <a:latin typeface="ChronicaPro-Book"/>
              </a:rPr>
              <a:t>We do. Back in my city, Auckland, we have a farmers’ market every Saturday where farmers sell their products. My mother loves shopping there, and she rarely misses one.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  <a:t/>
            </a:r>
            <a:b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000" b="1" i="1" dirty="0" smtClean="0">
                <a:solidFill>
                  <a:srgbClr val="242021"/>
                </a:solidFill>
                <a:latin typeface="ChronicaProMediumIt"/>
              </a:rPr>
              <a:t>Mai</a:t>
            </a:r>
            <a:r>
              <a:rPr lang="en-US" sz="2000" b="0" i="0" dirty="0" smtClean="0">
                <a:solidFill>
                  <a:srgbClr val="242021"/>
                </a:solidFill>
                <a:effectLst/>
                <a:latin typeface="ChronicaProMediumIt"/>
              </a:rPr>
              <a:t>: </a:t>
            </a:r>
            <a:r>
              <a:rPr lang="en-US" sz="2000" dirty="0" smtClean="0">
                <a:solidFill>
                  <a:srgbClr val="242021"/>
                </a:solidFill>
                <a:latin typeface="ChronicaPro-Book"/>
              </a:rPr>
              <a:t>I prefer shopping at the supermarket. I can find almost everything I need there, I don’t have to bargain. All the items have fixed prices on their price tags.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  <a:t/>
            </a:r>
            <a:b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000" b="1" i="1" dirty="0" smtClean="0">
                <a:solidFill>
                  <a:srgbClr val="242021"/>
                </a:solidFill>
                <a:latin typeface="ChronicaProMediumIt"/>
              </a:rPr>
              <a:t>Alice</a:t>
            </a:r>
            <a:r>
              <a:rPr lang="en-US" sz="2000" b="0" i="0" dirty="0" smtClean="0">
                <a:solidFill>
                  <a:srgbClr val="242021"/>
                </a:solidFill>
                <a:effectLst/>
                <a:latin typeface="ChronicaProMediumIt"/>
              </a:rPr>
              <a:t>: </a:t>
            </a:r>
            <a:r>
              <a:rPr lang="en-US" sz="2000" dirty="0" smtClean="0">
                <a:solidFill>
                  <a:srgbClr val="242021"/>
                </a:solidFill>
                <a:latin typeface="ChronicaPro-Book"/>
              </a:rPr>
              <a:t>Right. It’s more convenient.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  <a:t/>
            </a:r>
            <a:b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000" b="1" i="1" dirty="0" smtClean="0">
                <a:solidFill>
                  <a:srgbClr val="242021"/>
                </a:solidFill>
                <a:latin typeface="ChronicaProMediumIt"/>
              </a:rPr>
              <a:t>Mai</a:t>
            </a:r>
            <a:r>
              <a:rPr lang="en-US" sz="2000" b="0" i="0" dirty="0" smtClean="0">
                <a:solidFill>
                  <a:srgbClr val="242021"/>
                </a:solidFill>
                <a:effectLst/>
                <a:latin typeface="ChronicaProMediumIt"/>
              </a:rPr>
              <a:t>: </a:t>
            </a:r>
            <a:r>
              <a:rPr lang="en-US" sz="2000" dirty="0" smtClean="0">
                <a:solidFill>
                  <a:srgbClr val="242021"/>
                </a:solidFill>
                <a:latin typeface="ChronicaPro-Book"/>
              </a:rPr>
              <a:t>Yeah…Oh, I’ve got to go. My art lesson starts at one o’clock, and I want to go to a convenience store on the way. See you later.</a:t>
            </a:r>
          </a:p>
          <a:p>
            <a:r>
              <a:rPr lang="en-US" sz="2000" b="1" i="1" dirty="0" smtClean="0">
                <a:solidFill>
                  <a:srgbClr val="242021"/>
                </a:solidFill>
                <a:latin typeface="ChronicaPro-Book"/>
              </a:rPr>
              <a:t>Alice</a:t>
            </a:r>
            <a:r>
              <a:rPr lang="en-US" sz="2000" dirty="0" smtClean="0">
                <a:solidFill>
                  <a:srgbClr val="242021"/>
                </a:solidFill>
                <a:latin typeface="ChronicaPro-Book"/>
              </a:rPr>
              <a:t>: See you.</a:t>
            </a:r>
            <a:endParaRPr lang="en-US" sz="2000" dirty="0"/>
          </a:p>
        </p:txBody>
      </p:sp>
      <p:pic>
        <p:nvPicPr>
          <p:cNvPr id="2" name="04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83376" y="972321"/>
            <a:ext cx="700785" cy="7007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964" y="912166"/>
            <a:ext cx="1745540" cy="224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4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604692" y="1339539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77792" y="1339539"/>
            <a:ext cx="1033824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Mai and Alice mentioned four places where they can buy things. Complete the list.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478" y="123689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5596876"/>
              </p:ext>
            </p:extLst>
          </p:nvPr>
        </p:nvGraphicFramePr>
        <p:xfrm>
          <a:off x="1278314" y="2170536"/>
          <a:ext cx="8336741" cy="42478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36741">
                  <a:extLst>
                    <a:ext uri="{9D8B030D-6E8A-4147-A177-3AD203B41FA5}">
                      <a16:colId xmlns:a16="http://schemas.microsoft.com/office/drawing/2014/main" xmlns="" val="906195807"/>
                    </a:ext>
                  </a:extLst>
                </a:gridCol>
              </a:tblGrid>
              <a:tr h="1061968">
                <a:tc>
                  <a:txBody>
                    <a:bodyPr/>
                    <a:lstStyle/>
                    <a:p>
                      <a:r>
                        <a:rPr lang="en-US" sz="32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1.  open-air</a:t>
                      </a:r>
                      <a:r>
                        <a:rPr lang="en-US" sz="3200" b="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market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rgbClr val="D8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10903396"/>
                  </a:ext>
                </a:extLst>
              </a:tr>
              <a:tr h="1061968"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latin typeface="+mj-lt"/>
                        </a:rPr>
                        <a:t>2</a:t>
                      </a:r>
                      <a:r>
                        <a:rPr lang="en-US" sz="3200" b="0" dirty="0" smtClean="0">
                          <a:latin typeface="+mj-lt"/>
                        </a:rPr>
                        <a:t>. ____________________________________</a:t>
                      </a:r>
                      <a:endParaRPr lang="en-US" sz="3200" b="0" dirty="0">
                        <a:latin typeface="+mj-lt"/>
                      </a:endParaRPr>
                    </a:p>
                  </a:txBody>
                  <a:tcPr anchor="ctr">
                    <a:solidFill>
                      <a:srgbClr val="D8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82141528"/>
                  </a:ext>
                </a:extLst>
              </a:tr>
              <a:tr h="1061968">
                <a:tc>
                  <a:txBody>
                    <a:bodyPr/>
                    <a:lstStyle/>
                    <a:p>
                      <a:r>
                        <a:rPr lang="en-US" sz="3200" b="1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3</a:t>
                      </a:r>
                      <a:r>
                        <a:rPr lang="en-US" sz="3200" b="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. ____________________________________</a:t>
                      </a:r>
                      <a:endParaRPr lang="en-US" sz="3200" b="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D8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47970796"/>
                  </a:ext>
                </a:extLst>
              </a:tr>
              <a:tr h="106196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4</a:t>
                      </a:r>
                      <a:r>
                        <a:rPr lang="en-US" sz="3200" b="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. ____________________________________</a:t>
                      </a:r>
                    </a:p>
                  </a:txBody>
                  <a:tcPr anchor="ctr">
                    <a:solidFill>
                      <a:srgbClr val="D8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15187838"/>
                  </a:ext>
                </a:extLst>
              </a:tr>
            </a:tbl>
          </a:graphicData>
        </a:graphic>
      </p:graphicFrame>
      <p:sp>
        <p:nvSpPr>
          <p:cNvPr id="8" name="Rounded Rectangle 7"/>
          <p:cNvSpPr/>
          <p:nvPr/>
        </p:nvSpPr>
        <p:spPr>
          <a:xfrm>
            <a:off x="212436" y="5708073"/>
            <a:ext cx="45719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774048" y="3417309"/>
            <a:ext cx="28457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farmers’ market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704775" y="4465636"/>
            <a:ext cx="23044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supermarket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687883" y="5513963"/>
            <a:ext cx="32133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c</a:t>
            </a:r>
            <a:r>
              <a:rPr lang="en-US" sz="3200" dirty="0" smtClean="0">
                <a:solidFill>
                  <a:srgbClr val="FF0000"/>
                </a:solidFill>
              </a:rPr>
              <a:t>onvenience store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7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16690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types of markets with the features.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1497127"/>
              </p:ext>
            </p:extLst>
          </p:nvPr>
        </p:nvGraphicFramePr>
        <p:xfrm>
          <a:off x="576198" y="1896214"/>
          <a:ext cx="11070857" cy="47506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68697">
                  <a:extLst>
                    <a:ext uri="{9D8B030D-6E8A-4147-A177-3AD203B41FA5}">
                      <a16:colId xmlns:a16="http://schemas.microsoft.com/office/drawing/2014/main" xmlns="" val="1400622792"/>
                    </a:ext>
                  </a:extLst>
                </a:gridCol>
                <a:gridCol w="7202160">
                  <a:extLst>
                    <a:ext uri="{9D8B030D-6E8A-4147-A177-3AD203B41FA5}">
                      <a16:colId xmlns:a16="http://schemas.microsoft.com/office/drawing/2014/main" xmlns="" val="355073480"/>
                    </a:ext>
                  </a:extLst>
                </a:gridCol>
              </a:tblGrid>
              <a:tr h="10016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Types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of markets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Features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82327565"/>
                  </a:ext>
                </a:extLst>
              </a:tr>
              <a:tr h="3558354">
                <a:tc>
                  <a:txBody>
                    <a:bodyPr/>
                    <a:lstStyle/>
                    <a:p>
                      <a:pPr marL="514350" indent="-514350">
                        <a:lnSpc>
                          <a:spcPct val="150000"/>
                        </a:lnSpc>
                        <a:buAutoNum type="arabicPeriod"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open-air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market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AutoNum type="arabicPeriod"/>
                      </a:pP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supermarket 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14350" indent="-514350">
                        <a:lnSpc>
                          <a:spcPct val="150000"/>
                        </a:lnSpc>
                        <a:buAutoNum type="alphaLcPeriod"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It’s outdoor.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AutoNum type="alphaLcPeriod"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Goods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are display on shelves.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AutoNum type="alphaLcPeriod"/>
                      </a:pP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Shoppers can bargain.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AutoNum type="alphaLcPeriod"/>
                      </a:pP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All items have fixed prices.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AutoNum type="alphaLcPeriod"/>
                      </a:pP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The weather does not affect shopping.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18438589"/>
                  </a:ext>
                </a:extLst>
              </a:tr>
            </a:tbl>
          </a:graphicData>
        </a:graphic>
      </p:graphicFrame>
      <p:cxnSp>
        <p:nvCxnSpPr>
          <p:cNvPr id="9" name="Straight Arrow Connector 8"/>
          <p:cNvCxnSpPr/>
          <p:nvPr/>
        </p:nvCxnSpPr>
        <p:spPr>
          <a:xfrm>
            <a:off x="3879273" y="3445164"/>
            <a:ext cx="674254" cy="18472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3879273" y="3463636"/>
            <a:ext cx="674254" cy="1394691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3357418" y="4151745"/>
            <a:ext cx="1196109" cy="9236"/>
          </a:xfrm>
          <a:prstGeom prst="straightConnector1">
            <a:avLst/>
          </a:prstGeom>
          <a:ln w="158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3357418" y="4160981"/>
            <a:ext cx="1196109" cy="1508346"/>
          </a:xfrm>
          <a:prstGeom prst="straightConnector1">
            <a:avLst/>
          </a:prstGeom>
          <a:ln w="158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3357418" y="4160981"/>
            <a:ext cx="1196109" cy="2112330"/>
          </a:xfrm>
          <a:prstGeom prst="straightConnector1">
            <a:avLst/>
          </a:prstGeom>
          <a:ln w="158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850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05482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sentences with the words and phrases from the box.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06930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96666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131589" y="1534962"/>
            <a:ext cx="10815315" cy="746421"/>
          </a:xfrm>
          <a:prstGeom prst="roundRect">
            <a:avLst/>
          </a:prstGeom>
          <a:solidFill>
            <a:srgbClr val="FBCD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302327" y="1655030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h</a:t>
            </a:r>
            <a:r>
              <a:rPr lang="en-US" sz="2800" b="1" dirty="0" smtClean="0">
                <a:solidFill>
                  <a:srgbClr val="FF0000"/>
                </a:solidFill>
              </a:rPr>
              <a:t>ome -grown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481330" y="1655029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bargaining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352470" y="1655028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h</a:t>
            </a:r>
            <a:r>
              <a:rPr lang="en-US" sz="2800" b="1" dirty="0" smtClean="0">
                <a:solidFill>
                  <a:srgbClr val="FF0000"/>
                </a:solidFill>
              </a:rPr>
              <a:t>ome -made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439723" y="1646562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p</a:t>
            </a:r>
            <a:r>
              <a:rPr lang="en-US" sz="2800" b="1" dirty="0" smtClean="0">
                <a:solidFill>
                  <a:srgbClr val="FF0000"/>
                </a:solidFill>
              </a:rPr>
              <a:t>rice tag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019760" y="1656746"/>
            <a:ext cx="3172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c</a:t>
            </a:r>
            <a:r>
              <a:rPr lang="en-US" sz="2800" b="1" dirty="0" smtClean="0">
                <a:solidFill>
                  <a:srgbClr val="FF0000"/>
                </a:solidFill>
              </a:rPr>
              <a:t>onvenience store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2" name="Content Placeholder 2"/>
          <p:cNvSpPr>
            <a:spLocks noGrp="1"/>
          </p:cNvSpPr>
          <p:nvPr>
            <p:ph idx="1"/>
          </p:nvPr>
        </p:nvSpPr>
        <p:spPr>
          <a:xfrm>
            <a:off x="1131589" y="2392983"/>
            <a:ext cx="10515600" cy="4351338"/>
          </a:xfrm>
        </p:spPr>
        <p:txBody>
          <a:bodyPr>
            <a:normAutofit lnSpcReduction="10000"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dirty="0" smtClean="0"/>
              <a:t>- What is “_____________”?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 </a:t>
            </a:r>
            <a:r>
              <a:rPr lang="en-US" dirty="0" smtClean="0"/>
              <a:t>     - It’s when buyers talk to the sellers to get a lower price.</a:t>
            </a:r>
            <a:endParaRPr lang="en-US" dirty="0"/>
          </a:p>
          <a:p>
            <a:pPr marL="0" indent="0">
              <a:lnSpc>
                <a:spcPct val="150000"/>
              </a:lnSpc>
              <a:buNone/>
            </a:pPr>
            <a:r>
              <a:rPr lang="en-US" dirty="0" smtClean="0"/>
              <a:t>2. A _______________ is a small shop and is usually open 24/7.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 smtClean="0"/>
              <a:t>3. This salad is made of ___________ vegetables.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 smtClean="0"/>
              <a:t>4. How much is this T-shirt? I cannot see the ___________.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 smtClean="0"/>
              <a:t>5. Try our ___________ bread, Mai. My mother made it this morning.</a:t>
            </a:r>
          </a:p>
          <a:p>
            <a:pPr marL="514350" indent="-51435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10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85185E-6 L 0.00365 0.1192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0.59193 0.333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96" y="1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85185E-6 L 0.26862 0.4398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24" y="2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7.40741E-7 L 0.03997 0.5432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2" y="2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22839 0.6525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19" y="3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2" grpId="0"/>
      <p:bldP spid="24" grpId="0"/>
      <p:bldP spid="26" grpId="0"/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89417" y="1314062"/>
            <a:ext cx="6196239" cy="181588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FF0000"/>
                </a:solidFill>
              </a:rPr>
              <a:t>GAME:</a:t>
            </a:r>
            <a:r>
              <a:rPr lang="en-US" sz="2800" b="1" dirty="0" smtClean="0"/>
              <a:t> Listing- Work in groups</a:t>
            </a:r>
            <a:r>
              <a:rPr lang="en-US" sz="2800" dirty="0" smtClean="0"/>
              <a:t>. </a:t>
            </a:r>
            <a:r>
              <a:rPr lang="en-US" sz="2800" b="1" dirty="0"/>
              <a:t>Quickly write down the names of </a:t>
            </a:r>
            <a:r>
              <a:rPr lang="en-US" sz="2800" b="1" dirty="0" smtClean="0"/>
              <a:t>some </a:t>
            </a:r>
            <a:r>
              <a:rPr lang="en-US" sz="2800" b="1" dirty="0" err="1" smtClean="0">
                <a:solidFill>
                  <a:srgbClr val="00B050"/>
                </a:solidFill>
              </a:rPr>
              <a:t>speciality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>
                <a:solidFill>
                  <a:srgbClr val="00B050"/>
                </a:solidFill>
              </a:rPr>
              <a:t>shops</a:t>
            </a:r>
            <a:r>
              <a:rPr lang="en-US" sz="2800" b="1" dirty="0"/>
              <a:t>. The group with the most correct answers wins.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91570" y="3511486"/>
            <a:ext cx="42302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Example:</a:t>
            </a:r>
          </a:p>
          <a:p>
            <a:r>
              <a:rPr lang="en-US" sz="2800" i="1" dirty="0" smtClean="0"/>
              <a:t>- clothes shop</a:t>
            </a:r>
          </a:p>
          <a:p>
            <a:r>
              <a:rPr lang="en-US" sz="2800" i="1" dirty="0" smtClean="0"/>
              <a:t>- florist’s</a:t>
            </a:r>
            <a:endParaRPr lang="en-US" sz="2800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442" y="1309444"/>
            <a:ext cx="4467231" cy="5551431"/>
          </a:xfrm>
          <a:prstGeom prst="rect">
            <a:avLst/>
          </a:prstGeom>
        </p:spPr>
      </p:pic>
      <p:sp>
        <p:nvSpPr>
          <p:cNvPr id="13" name="Google Shape;1881;p31"/>
          <p:cNvSpPr txBox="1">
            <a:spLocks/>
          </p:cNvSpPr>
          <p:nvPr/>
        </p:nvSpPr>
        <p:spPr>
          <a:xfrm>
            <a:off x="-443640" y="3404539"/>
            <a:ext cx="57609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err="1">
                <a:solidFill>
                  <a:srgbClr val="AD4F0F"/>
                </a:solidFill>
              </a:rPr>
              <a:t>s</a:t>
            </a:r>
            <a:r>
              <a:rPr lang="en-US" b="1" dirty="0" err="1" smtClean="0">
                <a:solidFill>
                  <a:srgbClr val="AD4F0F"/>
                </a:solidFill>
              </a:rPr>
              <a:t>peciality</a:t>
            </a:r>
            <a:r>
              <a:rPr lang="en-US" b="1" dirty="0" smtClean="0">
                <a:solidFill>
                  <a:srgbClr val="AD4F0F"/>
                </a:solidFill>
              </a:rPr>
              <a:t> shop</a:t>
            </a:r>
            <a:endParaRPr lang="en-US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81188" y="4930037"/>
            <a:ext cx="54823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dirty="0" err="1" smtClean="0"/>
              <a:t>Cửa</a:t>
            </a:r>
            <a:r>
              <a:rPr lang="en-US" sz="2800" dirty="0" smtClean="0"/>
              <a:t> </a:t>
            </a:r>
            <a:r>
              <a:rPr lang="en-US" sz="2800" dirty="0" err="1" smtClean="0"/>
              <a:t>hàng</a:t>
            </a:r>
            <a:r>
              <a:rPr lang="en-US" sz="2800" dirty="0" smtClean="0"/>
              <a:t> </a:t>
            </a:r>
            <a:r>
              <a:rPr lang="en-US" sz="2800" dirty="0" err="1" smtClean="0"/>
              <a:t>bán</a:t>
            </a:r>
            <a:r>
              <a:rPr lang="en-US" sz="2800" dirty="0" smtClean="0"/>
              <a:t> </a:t>
            </a:r>
            <a:r>
              <a:rPr lang="en-US" sz="2800" dirty="0" err="1" smtClean="0"/>
              <a:t>đồ</a:t>
            </a:r>
            <a:r>
              <a:rPr lang="en-US" sz="2800" dirty="0" smtClean="0"/>
              <a:t> </a:t>
            </a:r>
            <a:r>
              <a:rPr lang="en-US" sz="2800" dirty="0" err="1" smtClean="0"/>
              <a:t>chuyên</a:t>
            </a:r>
            <a:r>
              <a:rPr lang="en-US" sz="2800" dirty="0" smtClean="0"/>
              <a:t> </a:t>
            </a:r>
            <a:r>
              <a:rPr lang="en-US" sz="2800" dirty="0" err="1" smtClean="0"/>
              <a:t>dụng</a:t>
            </a:r>
            <a:endParaRPr lang="en-US" sz="2800" dirty="0"/>
          </a:p>
        </p:txBody>
      </p:sp>
      <p:sp>
        <p:nvSpPr>
          <p:cNvPr id="21" name="Rectangle 20"/>
          <p:cNvSpPr/>
          <p:nvPr/>
        </p:nvSpPr>
        <p:spPr>
          <a:xfrm>
            <a:off x="953539" y="4264813"/>
            <a:ext cx="27061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</a:rPr>
              <a:t>speʃiˈ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</a:rPr>
              <a:t>æləti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</a:rPr>
              <a:t>ʃɒp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</a:rPr>
              <a:t>/</a:t>
            </a:r>
            <a:endParaRPr lang="en-US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89417" y="1314062"/>
            <a:ext cx="10822878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GAME:</a:t>
            </a:r>
            <a:r>
              <a:rPr lang="en-US" sz="2800" b="1" dirty="0" smtClean="0"/>
              <a:t> Listing- Work in groups</a:t>
            </a:r>
            <a:r>
              <a:rPr lang="en-US" sz="2800" dirty="0" smtClean="0"/>
              <a:t>. </a:t>
            </a:r>
            <a:r>
              <a:rPr lang="en-US" sz="2800" b="1" dirty="0"/>
              <a:t>Quickly write down the names of </a:t>
            </a:r>
            <a:r>
              <a:rPr lang="en-US" sz="2800" b="1" dirty="0" smtClean="0"/>
              <a:t>some </a:t>
            </a:r>
            <a:r>
              <a:rPr lang="en-US" sz="2800" b="1" dirty="0" smtClean="0">
                <a:solidFill>
                  <a:srgbClr val="7030A0"/>
                </a:solidFill>
              </a:rPr>
              <a:t>specialty </a:t>
            </a:r>
            <a:r>
              <a:rPr lang="en-US" sz="2800" b="1" dirty="0">
                <a:solidFill>
                  <a:srgbClr val="7030A0"/>
                </a:solidFill>
              </a:rPr>
              <a:t>shops</a:t>
            </a:r>
            <a:r>
              <a:rPr lang="en-US" sz="2800" b="1" dirty="0"/>
              <a:t>. The group with the most correct answers wins.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8546" y="2268169"/>
            <a:ext cx="42302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B050"/>
                </a:solidFill>
              </a:rPr>
              <a:t>Suggested answers:</a:t>
            </a:r>
            <a:endParaRPr lang="en-US" sz="2800" b="1" i="1" dirty="0">
              <a:solidFill>
                <a:srgbClr val="00B050"/>
              </a:solidFill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4527401" y="2635026"/>
            <a:ext cx="4276435" cy="386232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clothes </a:t>
            </a:r>
            <a:r>
              <a:rPr lang="en-US" dirty="0" smtClean="0"/>
              <a:t>shop</a:t>
            </a:r>
          </a:p>
          <a:p>
            <a:r>
              <a:rPr lang="en-US" dirty="0" smtClean="0"/>
              <a:t>florist’s</a:t>
            </a:r>
          </a:p>
          <a:p>
            <a:r>
              <a:rPr lang="en-US" dirty="0" smtClean="0"/>
              <a:t>bakery</a:t>
            </a:r>
          </a:p>
          <a:p>
            <a:r>
              <a:rPr lang="en-US" dirty="0" smtClean="0"/>
              <a:t>butcher’s</a:t>
            </a:r>
          </a:p>
          <a:p>
            <a:r>
              <a:rPr lang="en-US" dirty="0" smtClean="0"/>
              <a:t>bookshop</a:t>
            </a:r>
          </a:p>
          <a:p>
            <a:r>
              <a:rPr lang="en-US" dirty="0" smtClean="0"/>
              <a:t>greengrocer’s</a:t>
            </a:r>
          </a:p>
          <a:p>
            <a:r>
              <a:rPr lang="en-US" dirty="0" smtClean="0"/>
              <a:t>stationer’s</a:t>
            </a:r>
          </a:p>
          <a:p>
            <a:r>
              <a:rPr lang="en-US" dirty="0"/>
              <a:t>d</a:t>
            </a:r>
            <a:r>
              <a:rPr lang="en-US" dirty="0" smtClean="0"/>
              <a:t>airy</a:t>
            </a:r>
          </a:p>
          <a:p>
            <a:r>
              <a:rPr lang="en-US" dirty="0" smtClean="0"/>
              <a:t>café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7815545" y="2497017"/>
            <a:ext cx="4117837" cy="400033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 smtClean="0"/>
              <a:t>candy shop</a:t>
            </a:r>
          </a:p>
          <a:p>
            <a:r>
              <a:rPr lang="en-US" sz="3000" dirty="0" smtClean="0"/>
              <a:t>music shop</a:t>
            </a:r>
          </a:p>
          <a:p>
            <a:r>
              <a:rPr lang="en-US" sz="3000" dirty="0" smtClean="0"/>
              <a:t>computer shop</a:t>
            </a:r>
          </a:p>
          <a:p>
            <a:r>
              <a:rPr lang="en-US" sz="3000" dirty="0" smtClean="0"/>
              <a:t>barber’s</a:t>
            </a:r>
          </a:p>
          <a:p>
            <a:r>
              <a:rPr lang="en-US" sz="3000" dirty="0" smtClean="0"/>
              <a:t>hairdresser’s</a:t>
            </a:r>
          </a:p>
          <a:p>
            <a:r>
              <a:rPr lang="en-US" sz="3000" dirty="0" smtClean="0"/>
              <a:t>gift shop</a:t>
            </a:r>
          </a:p>
          <a:p>
            <a:r>
              <a:rPr lang="en-US" sz="3000" dirty="0" smtClean="0"/>
              <a:t>pet shop</a:t>
            </a:r>
          </a:p>
          <a:p>
            <a:r>
              <a:rPr lang="en-US" sz="3000" dirty="0" smtClean="0"/>
              <a:t> shoe shop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545" y="2970834"/>
            <a:ext cx="3860799" cy="2162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516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331912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985D3B7-A40A-4421-9C5F-777653C71BC7}"/>
              </a:ext>
            </a:extLst>
          </p:cNvPr>
          <p:cNvSpPr txBox="1"/>
          <p:nvPr/>
        </p:nvSpPr>
        <p:spPr>
          <a:xfrm>
            <a:off x="1499796" y="2453580"/>
            <a:ext cx="977022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/>
              <a:t>identify the topic of the unit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/>
              <a:t>use lexical items related </a:t>
            </a:r>
            <a:r>
              <a:rPr lang="en-US" sz="2800"/>
              <a:t>to </a:t>
            </a:r>
            <a:r>
              <a:rPr lang="en-US" sz="2800" smtClean="0"/>
              <a:t>shopping</a:t>
            </a:r>
            <a:endParaRPr lang="en-US" sz="28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/>
              <a:t>identify the language features that are covered in the </a:t>
            </a:r>
            <a:r>
              <a:rPr lang="en-US" sz="2800" dirty="0" smtClean="0"/>
              <a:t>unit</a:t>
            </a:r>
            <a:endParaRPr lang="en-US" sz="2800" dirty="0"/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xmlns="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88" y="143656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38" name="Round Single Corner Rectangle 3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Round Single Corner Rectangle 3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Round Single Corner Rectangle 3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0A3E95A-3D5D-4E3E-A00D-CA3CAC576081}"/>
              </a:ext>
            </a:extLst>
          </p:cNvPr>
          <p:cNvSpPr txBox="1"/>
          <p:nvPr/>
        </p:nvSpPr>
        <p:spPr>
          <a:xfrm>
            <a:off x="6916679" y="1119096"/>
            <a:ext cx="3907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Answer the questions: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760" y="1037728"/>
            <a:ext cx="5409384" cy="61161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37A5E1E-3CA0-4464-8CDD-31E8FAFCE4DB}"/>
              </a:ext>
            </a:extLst>
          </p:cNvPr>
          <p:cNvSpPr txBox="1"/>
          <p:nvPr/>
        </p:nvSpPr>
        <p:spPr>
          <a:xfrm>
            <a:off x="1140932" y="1083306"/>
            <a:ext cx="34788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SHOPPING</a:t>
            </a:r>
            <a:endParaRPr lang="en-US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982B3A6-EACF-42EF-B0CF-D6FC910459A8}"/>
              </a:ext>
            </a:extLst>
          </p:cNvPr>
          <p:cNvSpPr txBox="1"/>
          <p:nvPr/>
        </p:nvSpPr>
        <p:spPr>
          <a:xfrm>
            <a:off x="5070764" y="1891760"/>
            <a:ext cx="6696363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600" dirty="0"/>
              <a:t>1. </a:t>
            </a:r>
            <a:r>
              <a:rPr lang="en-US" sz="2600" dirty="0" smtClean="0"/>
              <a:t>Do you like shopping?</a:t>
            </a:r>
            <a:endParaRPr lang="en-US" sz="2600" dirty="0"/>
          </a:p>
          <a:p>
            <a:pPr>
              <a:lnSpc>
                <a:spcPct val="200000"/>
              </a:lnSpc>
            </a:pPr>
            <a:r>
              <a:rPr lang="en-US" sz="2600" dirty="0"/>
              <a:t>2. </a:t>
            </a:r>
            <a:r>
              <a:rPr lang="en-US" sz="2600" dirty="0" smtClean="0"/>
              <a:t>Where do you often go shopping?</a:t>
            </a:r>
            <a:endParaRPr lang="en-US" sz="2600" dirty="0"/>
          </a:p>
          <a:p>
            <a:pPr>
              <a:lnSpc>
                <a:spcPct val="200000"/>
              </a:lnSpc>
            </a:pPr>
            <a:r>
              <a:rPr lang="en-US" sz="2600" dirty="0"/>
              <a:t>3. </a:t>
            </a:r>
            <a:r>
              <a:rPr lang="en-US" sz="2600" dirty="0" smtClean="0"/>
              <a:t>Can you name some markets or supermarkets that you know?</a:t>
            </a:r>
            <a:endParaRPr lang="en-US" sz="2600" dirty="0"/>
          </a:p>
          <a:p>
            <a:pPr>
              <a:lnSpc>
                <a:spcPct val="200000"/>
              </a:lnSpc>
            </a:pPr>
            <a:r>
              <a:rPr lang="en-US" sz="2600" dirty="0"/>
              <a:t>4. </a:t>
            </a:r>
            <a:r>
              <a:rPr lang="en-US" sz="2600" dirty="0" smtClean="0"/>
              <a:t>Do you prefer shopping in an open-air market or in a supermarket?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993915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49944" y="133191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6603" y="119539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49944" y="2198184"/>
            <a:ext cx="81498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2800" dirty="0" smtClean="0"/>
              <a:t>Name some places for shopping they have learnt about in the lesson.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2800" dirty="0" smtClean="0"/>
              <a:t>Learn the new words and phrases by heart.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2800" smtClean="0"/>
              <a:t>Do </a:t>
            </a:r>
            <a:r>
              <a:rPr lang="en-US" sz="2800"/>
              <a:t>Exercise ………..page ……Unit </a:t>
            </a:r>
            <a:r>
              <a:rPr lang="en-US" sz="2800" smtClean="0"/>
              <a:t>8/Workbook</a:t>
            </a:r>
            <a:endParaRPr lang="en-US" sz="28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3BC39F2-4045-47C3-BEE7-34D157487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3736" r="862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866" y="2965121"/>
            <a:ext cx="4249429" cy="296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2623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latin typeface="Calibri" panose="020F0502020204030204" pitchFamily="34" charset="0"/>
              </a:rPr>
              <a:t>Website: </a:t>
            </a:r>
            <a:r>
              <a:rPr lang="en-GB" b="1" i="1" smtClean="0">
                <a:latin typeface="Calibri" panose="020F0502020204030204" pitchFamily="34" charset="0"/>
              </a:rPr>
              <a:t>hoclieu.vn</a:t>
            </a:r>
            <a:endParaRPr lang="en-GB"/>
          </a:p>
          <a:p>
            <a:pPr algn="ctr"/>
            <a:r>
              <a:rPr lang="en-GB" b="1">
                <a:latin typeface="Calibri" panose="020F0502020204030204" pitchFamily="34" charset="0"/>
              </a:rPr>
              <a:t>Fanpage: </a:t>
            </a:r>
            <a:r>
              <a:rPr lang="en-GB" b="1" i="1">
                <a:latin typeface="Calibri" panose="020F0502020204030204" pitchFamily="34" charset="0"/>
              </a:rPr>
              <a:t>facebook.com/sachmem.vn</a:t>
            </a:r>
            <a:r>
              <a:rPr lang="en-GB" b="1" i="1" smtClean="0">
                <a:latin typeface="Calibri" panose="020F0502020204030204" pitchFamily="34" charset="0"/>
              </a:rPr>
              <a:t>/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7620" y="-7620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7A5A5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EF4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927147" y="1024661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051" y="856265"/>
            <a:ext cx="964452" cy="91649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4294503" y="1137426"/>
            <a:ext cx="32264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Myriad Pro" pitchFamily="34" charset="0"/>
              </a:rPr>
              <a:t>SHOPPING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607B7897-B16D-44E3-91AE-9D0FF2697117}"/>
              </a:ext>
            </a:extLst>
          </p:cNvPr>
          <p:cNvSpPr txBox="1"/>
          <p:nvPr/>
        </p:nvSpPr>
        <p:spPr>
          <a:xfrm>
            <a:off x="3523852" y="1895208"/>
            <a:ext cx="53707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26649"/>
                </a:solidFill>
              </a:rPr>
              <a:t>My </a:t>
            </a:r>
            <a:r>
              <a:rPr lang="en-US" sz="3200" b="1" dirty="0" err="1" smtClean="0">
                <a:solidFill>
                  <a:srgbClr val="F26649"/>
                </a:solidFill>
              </a:rPr>
              <a:t>favourite</a:t>
            </a:r>
            <a:r>
              <a:rPr lang="en-US" sz="3200" b="1" dirty="0" smtClean="0">
                <a:solidFill>
                  <a:srgbClr val="F26649"/>
                </a:solidFill>
              </a:rPr>
              <a:t> shopping place</a:t>
            </a:r>
            <a:endParaRPr lang="en-US" sz="3200" b="1" dirty="0">
              <a:solidFill>
                <a:srgbClr val="F2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43706" y="109060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8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2618" y="2504950"/>
            <a:ext cx="8381412" cy="431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443640" y="2148393"/>
            <a:ext cx="57609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>
                <a:solidFill>
                  <a:srgbClr val="AD4F0F"/>
                </a:solidFill>
              </a:rPr>
              <a:t>o</a:t>
            </a:r>
            <a:r>
              <a:rPr lang="en-US" sz="4000" b="1" dirty="0" smtClean="0">
                <a:solidFill>
                  <a:srgbClr val="AD4F0F"/>
                </a:solidFill>
              </a:rPr>
              <a:t>pen-air market </a:t>
            </a:r>
            <a:r>
              <a:rPr lang="en-US" sz="4000" b="1" dirty="0" smtClean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  <a:endParaRPr lang="en-US" sz="4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81189" y="3673891"/>
            <a:ext cx="40508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dirty="0" err="1" smtClean="0"/>
              <a:t>Chợ</a:t>
            </a:r>
            <a:r>
              <a:rPr lang="en-US" sz="3200" dirty="0" smtClean="0"/>
              <a:t> </a:t>
            </a:r>
            <a:r>
              <a:rPr lang="en-US" sz="3200" dirty="0" err="1" smtClean="0"/>
              <a:t>họp</a:t>
            </a:r>
            <a:r>
              <a:rPr lang="en-US" sz="3200" dirty="0" smtClean="0"/>
              <a:t> </a:t>
            </a:r>
            <a:r>
              <a:rPr lang="en-US" sz="3200" dirty="0" err="1" smtClean="0"/>
              <a:t>ngoài</a:t>
            </a:r>
            <a:r>
              <a:rPr lang="en-US" sz="3200" dirty="0" smtClean="0"/>
              <a:t> </a:t>
            </a:r>
            <a:r>
              <a:rPr lang="en-US" sz="3200" dirty="0" err="1" smtClean="0"/>
              <a:t>trời</a:t>
            </a:r>
            <a:endParaRPr lang="en-US" sz="3200" dirty="0"/>
          </a:p>
        </p:txBody>
      </p:sp>
      <p:sp>
        <p:nvSpPr>
          <p:cNvPr id="2" name="Rectangle 1"/>
          <p:cNvSpPr/>
          <p:nvPr/>
        </p:nvSpPr>
        <p:spPr>
          <a:xfrm>
            <a:off x="241807" y="3008667"/>
            <a:ext cx="41296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əʊpən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eə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(r) ˈ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mɑːkɪt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5532582" y="7452"/>
            <a:ext cx="41587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VOCABULARY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open-air mark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42670" y="4427656"/>
            <a:ext cx="927930" cy="9279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7545" y="1393825"/>
            <a:ext cx="7620000" cy="508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7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443640" y="2148393"/>
            <a:ext cx="57609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>
                <a:solidFill>
                  <a:srgbClr val="AD4F0F"/>
                </a:solidFill>
              </a:rPr>
              <a:t>h</a:t>
            </a:r>
            <a:r>
              <a:rPr lang="en-US" sz="4000" b="1" dirty="0" smtClean="0">
                <a:solidFill>
                  <a:srgbClr val="AD4F0F"/>
                </a:solidFill>
              </a:rPr>
              <a:t>ome-grown </a:t>
            </a:r>
            <a:r>
              <a:rPr lang="en-US" sz="4000" b="1" dirty="0" smtClean="0">
                <a:solidFill>
                  <a:srgbClr val="AD4F0F"/>
                </a:solidFill>
                <a:cs typeface="Calibri" panose="020F0502020204030204" pitchFamily="34" charset="0"/>
              </a:rPr>
              <a:t>(</a:t>
            </a:r>
            <a:r>
              <a:rPr lang="en-US" sz="4000" b="1" dirty="0" err="1" smtClean="0">
                <a:solidFill>
                  <a:srgbClr val="AD4F0F"/>
                </a:solidFill>
                <a:cs typeface="Calibri" panose="020F0502020204030204" pitchFamily="34" charset="0"/>
              </a:rPr>
              <a:t>adj</a:t>
            </a:r>
            <a:r>
              <a:rPr lang="en-US" sz="4000" b="1" dirty="0" smtClean="0">
                <a:solidFill>
                  <a:srgbClr val="AD4F0F"/>
                </a:solidFill>
                <a:cs typeface="Calibri" panose="020F0502020204030204" pitchFamily="34" charset="0"/>
              </a:rPr>
              <a:t>)</a:t>
            </a:r>
            <a:endParaRPr lang="en-US" sz="4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81189" y="3673891"/>
            <a:ext cx="40508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dirty="0" err="1" smtClean="0"/>
              <a:t>Tự</a:t>
            </a:r>
            <a:r>
              <a:rPr lang="en-US" sz="3200" dirty="0" smtClean="0"/>
              <a:t> </a:t>
            </a:r>
            <a:r>
              <a:rPr lang="en-US" sz="3200" dirty="0" err="1" smtClean="0"/>
              <a:t>trồng</a:t>
            </a:r>
            <a:endParaRPr lang="en-US" sz="3200" dirty="0"/>
          </a:p>
        </p:txBody>
      </p:sp>
      <p:sp>
        <p:nvSpPr>
          <p:cNvPr id="2" name="Rectangle 1"/>
          <p:cNvSpPr/>
          <p:nvPr/>
        </p:nvSpPr>
        <p:spPr>
          <a:xfrm>
            <a:off x="856558" y="3008667"/>
            <a:ext cx="29001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həʊm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ɡrəʊn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5532582" y="7452"/>
            <a:ext cx="41587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VOCABULARY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5987" y="1688558"/>
            <a:ext cx="7556308" cy="4250423"/>
          </a:xfrm>
          <a:prstGeom prst="rect">
            <a:avLst/>
          </a:prstGeom>
        </p:spPr>
      </p:pic>
      <p:pic>
        <p:nvPicPr>
          <p:cNvPr id="8" name="home-grow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85233" y="4339115"/>
            <a:ext cx="787608" cy="78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931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443640" y="2148393"/>
            <a:ext cx="57609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 smtClean="0">
                <a:solidFill>
                  <a:srgbClr val="AD4F0F"/>
                </a:solidFill>
              </a:rPr>
              <a:t>home-made </a:t>
            </a:r>
            <a:r>
              <a:rPr lang="en-US" sz="4000" b="1" dirty="0" smtClean="0">
                <a:solidFill>
                  <a:srgbClr val="AD4F0F"/>
                </a:solidFill>
                <a:cs typeface="Calibri" panose="020F0502020204030204" pitchFamily="34" charset="0"/>
              </a:rPr>
              <a:t>(</a:t>
            </a:r>
            <a:r>
              <a:rPr lang="en-US" sz="4000" b="1" dirty="0" err="1" smtClean="0">
                <a:solidFill>
                  <a:srgbClr val="AD4F0F"/>
                </a:solidFill>
                <a:cs typeface="Calibri" panose="020F0502020204030204" pitchFamily="34" charset="0"/>
              </a:rPr>
              <a:t>adj</a:t>
            </a:r>
            <a:r>
              <a:rPr lang="en-US" sz="4000" b="1" dirty="0" smtClean="0">
                <a:solidFill>
                  <a:srgbClr val="AD4F0F"/>
                </a:solidFill>
                <a:cs typeface="Calibri" panose="020F0502020204030204" pitchFamily="34" charset="0"/>
              </a:rPr>
              <a:t>)</a:t>
            </a:r>
            <a:endParaRPr lang="en-US" sz="4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81189" y="3673891"/>
            <a:ext cx="40508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dirty="0" err="1" smtClean="0"/>
              <a:t>Tự</a:t>
            </a:r>
            <a:r>
              <a:rPr lang="en-US" sz="3200" dirty="0" smtClean="0"/>
              <a:t> </a:t>
            </a:r>
            <a:r>
              <a:rPr lang="en-US" sz="3200" dirty="0" err="1" smtClean="0"/>
              <a:t>làm</a:t>
            </a:r>
            <a:endParaRPr lang="en-US" sz="3200" dirty="0"/>
          </a:p>
        </p:txBody>
      </p:sp>
      <p:sp>
        <p:nvSpPr>
          <p:cNvPr id="2" name="Rectangle 1"/>
          <p:cNvSpPr/>
          <p:nvPr/>
        </p:nvSpPr>
        <p:spPr>
          <a:xfrm>
            <a:off x="925487" y="3008667"/>
            <a:ext cx="27622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həʊm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meɪd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5532582" y="7452"/>
            <a:ext cx="41587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VOCABULARY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home-m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87254" y="4461499"/>
            <a:ext cx="672819" cy="6728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7545" y="1108778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983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443640" y="2148393"/>
            <a:ext cx="57609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>
                <a:solidFill>
                  <a:srgbClr val="AD4F0F"/>
                </a:solidFill>
              </a:rPr>
              <a:t>b</a:t>
            </a:r>
            <a:r>
              <a:rPr lang="en-US" sz="4000" b="1" dirty="0" smtClean="0">
                <a:solidFill>
                  <a:srgbClr val="AD4F0F"/>
                </a:solidFill>
              </a:rPr>
              <a:t>argain </a:t>
            </a:r>
            <a:r>
              <a:rPr lang="en-US" sz="4000" b="1" dirty="0" smtClean="0">
                <a:solidFill>
                  <a:srgbClr val="AD4F0F"/>
                </a:solidFill>
                <a:cs typeface="Calibri" panose="020F0502020204030204" pitchFamily="34" charset="0"/>
              </a:rPr>
              <a:t>(v)</a:t>
            </a:r>
            <a:endParaRPr lang="en-US" sz="4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81189" y="3673891"/>
            <a:ext cx="40508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dirty="0" err="1"/>
              <a:t>m</a:t>
            </a:r>
            <a:r>
              <a:rPr lang="en-US" sz="3200" dirty="0" err="1" smtClean="0"/>
              <a:t>ặc</a:t>
            </a:r>
            <a:r>
              <a:rPr lang="en-US" sz="3200" dirty="0" smtClean="0"/>
              <a:t> </a:t>
            </a:r>
            <a:r>
              <a:rPr lang="en-US" sz="3200" dirty="0" err="1" smtClean="0"/>
              <a:t>cả</a:t>
            </a:r>
            <a:endParaRPr lang="en-US" sz="3200" dirty="0"/>
          </a:p>
        </p:txBody>
      </p:sp>
      <p:sp>
        <p:nvSpPr>
          <p:cNvPr id="2" name="Rectangle 1"/>
          <p:cNvSpPr/>
          <p:nvPr/>
        </p:nvSpPr>
        <p:spPr>
          <a:xfrm>
            <a:off x="1379137" y="3008667"/>
            <a:ext cx="18549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bɑːɡən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5532582" y="7452"/>
            <a:ext cx="41587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VOCABULARY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5" name="bargai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3481" y="4411653"/>
            <a:ext cx="806306" cy="806306"/>
          </a:xfrm>
          <a:prstGeom prst="rect">
            <a:avLst/>
          </a:prstGeom>
        </p:spPr>
      </p:pic>
      <p:pic>
        <p:nvPicPr>
          <p:cNvPr id="2050" name="Picture 2" descr="To Bargain Store, 58% OFF | deutscheschule.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512" y="1320799"/>
            <a:ext cx="8021783" cy="534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9211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452874" y="2148393"/>
            <a:ext cx="57609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>
                <a:solidFill>
                  <a:srgbClr val="AD4F0F"/>
                </a:solidFill>
              </a:rPr>
              <a:t>f</a:t>
            </a:r>
            <a:r>
              <a:rPr lang="en-US" sz="4000" b="1" dirty="0" smtClean="0">
                <a:solidFill>
                  <a:srgbClr val="AD4F0F"/>
                </a:solidFill>
              </a:rPr>
              <a:t>armers’ market </a:t>
            </a:r>
            <a:r>
              <a:rPr lang="en-US" sz="4000" b="1" dirty="0" smtClean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  <a:endParaRPr lang="en-US" sz="4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81189" y="3673891"/>
            <a:ext cx="40508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dirty="0" err="1"/>
              <a:t>c</a:t>
            </a:r>
            <a:r>
              <a:rPr lang="en-US" sz="3200" dirty="0" err="1" smtClean="0"/>
              <a:t>hợ</a:t>
            </a:r>
            <a:r>
              <a:rPr lang="en-US" sz="3200" dirty="0" smtClean="0"/>
              <a:t> </a:t>
            </a:r>
            <a:r>
              <a:rPr lang="en-US" sz="3200" dirty="0" err="1" smtClean="0"/>
              <a:t>nông</a:t>
            </a:r>
            <a:r>
              <a:rPr lang="en-US" sz="3200" dirty="0" smtClean="0"/>
              <a:t> </a:t>
            </a:r>
            <a:r>
              <a:rPr lang="en-US" sz="3200" dirty="0" err="1" smtClean="0"/>
              <a:t>sản</a:t>
            </a:r>
            <a:endParaRPr lang="en-US" sz="3200" dirty="0"/>
          </a:p>
        </p:txBody>
      </p:sp>
      <p:sp>
        <p:nvSpPr>
          <p:cNvPr id="2" name="Rectangle 1"/>
          <p:cNvSpPr/>
          <p:nvPr/>
        </p:nvSpPr>
        <p:spPr>
          <a:xfrm>
            <a:off x="778011" y="3008667"/>
            <a:ext cx="30572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</a:rPr>
              <a:t>fɑːməz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</a:rPr>
              <a:t>mɑːkɪt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</a:rPr>
              <a:t>/</a:t>
            </a:r>
            <a:endParaRPr lang="en-US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5532582" y="7452"/>
            <a:ext cx="41587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VOCABULARY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farmers' mark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40427" y="4461499"/>
            <a:ext cx="732415" cy="7324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9763" y="1302319"/>
            <a:ext cx="7485777" cy="529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45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7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452874" y="2148393"/>
            <a:ext cx="57609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>
                <a:solidFill>
                  <a:srgbClr val="AD4F0F"/>
                </a:solidFill>
              </a:rPr>
              <a:t>p</a:t>
            </a:r>
            <a:r>
              <a:rPr lang="en-US" sz="4000" b="1" dirty="0" smtClean="0">
                <a:solidFill>
                  <a:srgbClr val="AD4F0F"/>
                </a:solidFill>
              </a:rPr>
              <a:t>rice tag </a:t>
            </a:r>
            <a:r>
              <a:rPr lang="en-US" sz="4000" b="1" dirty="0" smtClean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  <a:endParaRPr lang="en-US" sz="4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81189" y="3673891"/>
            <a:ext cx="4050892" cy="595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nhãn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hàng</a:t>
            </a:r>
            <a:endParaRPr lang="en-US" sz="3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66066" y="3008667"/>
            <a:ext cx="22811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praɪs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tæɡ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5532582" y="7452"/>
            <a:ext cx="41587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VOCABULARY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5" name="price ta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39763" y="4350272"/>
            <a:ext cx="783364" cy="7833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9763" y="1017126"/>
            <a:ext cx="7572237" cy="58408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5764" y="4335134"/>
            <a:ext cx="4485094" cy="2522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165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4335</TotalTime>
  <Words>707</Words>
  <Application>Microsoft Office PowerPoint</Application>
  <PresentationFormat>Custom</PresentationFormat>
  <Paragraphs>184</Paragraphs>
  <Slides>21</Slides>
  <Notes>19</Notes>
  <HiddenSlides>0</HiddenSlides>
  <MMClips>15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236</cp:revision>
  <dcterms:created xsi:type="dcterms:W3CDTF">2020-12-09T02:04:09Z</dcterms:created>
  <dcterms:modified xsi:type="dcterms:W3CDTF">2025-03-18T01:06:42Z</dcterms:modified>
</cp:coreProperties>
</file>