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17" r:id="rId2"/>
    <p:sldId id="292" r:id="rId3"/>
    <p:sldId id="318" r:id="rId4"/>
    <p:sldId id="475" r:id="rId5"/>
    <p:sldId id="294" r:id="rId6"/>
    <p:sldId id="295" r:id="rId7"/>
    <p:sldId id="338" r:id="rId8"/>
    <p:sldId id="478" r:id="rId9"/>
    <p:sldId id="494" r:id="rId10"/>
    <p:sldId id="297" r:id="rId11"/>
    <p:sldId id="495" r:id="rId12"/>
    <p:sldId id="359" r:id="rId13"/>
    <p:sldId id="360" r:id="rId14"/>
    <p:sldId id="375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86" d="100"/>
          <a:sy n="86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2.png"/><Relationship Id="rId5" Type="http://schemas.microsoft.com/office/2007/relationships/media" Target="../media/media5.wav"/><Relationship Id="rId10" Type="http://schemas.openxmlformats.org/officeDocument/2006/relationships/image" Target="../media/image11.gif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17.png"/><Relationship Id="rId3" Type="http://schemas.microsoft.com/office/2007/relationships/media" Target="../media/media8.wav"/><Relationship Id="rId21" Type="http://schemas.openxmlformats.org/officeDocument/2006/relationships/image" Target="../media/image15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16.png"/><Relationship Id="rId2" Type="http://schemas.openxmlformats.org/officeDocument/2006/relationships/audio" Target="../media/media7.wav"/><Relationship Id="rId16" Type="http://schemas.openxmlformats.org/officeDocument/2006/relationships/image" Target="../media/image11.gif"/><Relationship Id="rId20" Type="http://schemas.openxmlformats.org/officeDocument/2006/relationships/image" Target="../media/image19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1.wav"/><Relationship Id="rId19" Type="http://schemas.openxmlformats.org/officeDocument/2006/relationships/image" Target="../media/image18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Trọng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Cương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Lam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beat E tempo 115 BQ 1 lan">
            <a:hlinkClick r:id="" action="ppaction://media"/>
            <a:extLst>
              <a:ext uri="{FF2B5EF4-FFF2-40B4-BE49-F238E27FC236}">
                <a16:creationId xmlns="" xmlns:a16="http://schemas.microsoft.com/office/drawing/2014/main" id="{C44EAA30-46C0-582C-6F60-941D821DD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5300" y="395839"/>
            <a:ext cx="8521700" cy="6421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1971C20-65E5-43A5-A71C-73B362A7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228600"/>
            <a:ext cx="57150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Trải nghiệm và khám phá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8EFE241-AE96-4004-AA66-A33F3978DD57}"/>
              </a:ext>
            </a:extLst>
          </p:cNvPr>
          <p:cNvGrpSpPr/>
          <p:nvPr/>
        </p:nvGrpSpPr>
        <p:grpSpPr>
          <a:xfrm>
            <a:off x="1600200" y="1047407"/>
            <a:ext cx="8951494" cy="4972393"/>
            <a:chOff x="1600200" y="1047407"/>
            <a:chExt cx="8951494" cy="4972393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812B378-BAC4-361F-2E3B-87B3296AC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3886200"/>
              <a:ext cx="8951494" cy="21336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858F022-341B-C60B-F402-D111276C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1047407"/>
              <a:ext cx="1790950" cy="2457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446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6 Hat theo cach rieng BQ">
            <a:hlinkClick r:id="" action="ppaction://media"/>
            <a:extLst>
              <a:ext uri="{FF2B5EF4-FFF2-40B4-BE49-F238E27FC236}">
                <a16:creationId xmlns="" xmlns:a16="http://schemas.microsoft.com/office/drawing/2014/main" id="{30F1C475-E341-E4C7-E4F3-E7189EE30E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54" end="1249.7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33400"/>
            <a:ext cx="10837333" cy="609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457200"/>
            <a:ext cx="7467600" cy="9343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thơ ca ngợi công ơn cha mẹ rồi hát lên theo cách riêng của mình.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988403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Mẹ là tất cả mẹ ơi!</a:t>
            </a:r>
          </a:p>
          <a:p>
            <a:pPr algn="ctr"/>
            <a:r>
              <a:rPr lang="vi-VN" sz="2400" i="1">
                <a:solidFill>
                  <a:srgbClr val="00B050"/>
                </a:solidFill>
              </a:rPr>
              <a:t>Trăm năm mẹ gánh đời con lưng còng.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164" y="3273062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Giờ đây con đã lớn khôn</a:t>
            </a:r>
          </a:p>
          <a:p>
            <a:pPr algn="ctr"/>
            <a:r>
              <a:rPr lang="vi-VN" sz="2400" b="0" i="1">
                <a:solidFill>
                  <a:srgbClr val="0070C0"/>
                </a:solidFill>
                <a:effectLst/>
                <a:latin typeface="+mj-lt"/>
              </a:rPr>
              <a:t>Công cha như núi Thái Sơn trong lòng!</a:t>
            </a:r>
            <a:endParaRPr lang="vi-VN" sz="2400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7316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Cha cho những bát cơm no</a:t>
            </a:r>
          </a:p>
          <a:p>
            <a:pPr algn="ctr"/>
            <a:r>
              <a:rPr lang="vi-VN" sz="2400" b="0" i="1">
                <a:solidFill>
                  <a:srgbClr val="CC00CC"/>
                </a:solidFill>
                <a:effectLst/>
                <a:latin typeface="+mj-lt"/>
              </a:rPr>
              <a:t>Mẹ cho câu hát điệu hò lời ru</a:t>
            </a:r>
            <a:r>
              <a:rPr lang="en-US" sz="2400" b="0" i="1">
                <a:solidFill>
                  <a:srgbClr val="CC00CC"/>
                </a:solidFill>
                <a:effectLst/>
                <a:latin typeface="+mj-lt"/>
              </a:rPr>
              <a:t>.</a:t>
            </a:r>
            <a:endParaRPr lang="vi-VN" sz="2400" i="1">
              <a:solidFill>
                <a:srgbClr val="CC00CC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AE121A-50FF-C039-E50B-7EF52AB1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104807"/>
            <a:ext cx="1790950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179639"/>
            <a:ext cx="7239000" cy="10207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C00000"/>
                </a:solidFill>
              </a:rPr>
              <a:t>Lời ru của mẹ</a:t>
            </a:r>
            <a:r>
              <a:rPr lang="en-US" sz="2800" i="1">
                <a:solidFill>
                  <a:srgbClr val="0000FF"/>
                </a:solidFill>
              </a:rPr>
              <a:t>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16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08204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tác phẩm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Mẹ yêu con</a:t>
            </a: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gam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theo mẫu;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vi-VN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  <a:endParaRPr lang="en-US" sz="28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Thường thức âm nhạc: </a:t>
            </a:r>
            <a:r>
              <a:rPr lang="nl-NL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Nguyễn Văn Tý</a:t>
            </a:r>
            <a:endParaRPr lang="vi-VN" sz="2800" b="1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Trải nghiệm và khám phá: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Tạo ra 4 ô nhịp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rồi thể hiện các ô nhịp đó; Hát theo cách riêng của mình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727200" cy="1930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F2316DC-3325-26CB-D136-11A720E41069}"/>
              </a:ext>
            </a:extLst>
          </p:cNvPr>
          <p:cNvGrpSpPr/>
          <p:nvPr/>
        </p:nvGrpSpPr>
        <p:grpSpPr>
          <a:xfrm>
            <a:off x="8313964" y="4419600"/>
            <a:ext cx="389164" cy="838200"/>
            <a:chOff x="8313964" y="5105400"/>
            <a:chExt cx="389164" cy="83820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6E511BB-AA73-56CB-2AA8-6EAADC6D42E2}"/>
                </a:ext>
              </a:extLst>
            </p:cNvPr>
            <p:cNvSpPr txBox="1"/>
            <p:nvPr/>
          </p:nvSpPr>
          <p:spPr>
            <a:xfrm>
              <a:off x="8318086" y="51054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A2C191DC-344F-C818-CBB7-32FAD5BAD504}"/>
                </a:ext>
              </a:extLst>
            </p:cNvPr>
            <p:cNvSpPr txBox="1"/>
            <p:nvPr/>
          </p:nvSpPr>
          <p:spPr>
            <a:xfrm>
              <a:off x="8313964" y="542038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276600" y="2548991"/>
            <a:ext cx="5679621" cy="2327809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Hát bài </a:t>
            </a:r>
            <a:r>
              <a:rPr lang="vi-VN" sz="32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Lời ru của mẹ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="" xmlns:a16="http://schemas.microsoft.com/office/drawing/2014/main" id="{E67D5CF7-D9B2-8191-3D00-AC0F8CD00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48616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 RU CỦA MẸ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5A2508-6F62-32C1-02C9-BCABD90BE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1111" r="33750" b="14444"/>
          <a:stretch/>
        </p:blipFill>
        <p:spPr>
          <a:xfrm>
            <a:off x="1942531" y="533400"/>
            <a:ext cx="8420669" cy="61324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635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Elbow Connector 4"/>
          <p:cNvCxnSpPr/>
          <p:nvPr/>
        </p:nvCxnSpPr>
        <p:spPr bwMode="auto">
          <a:xfrm>
            <a:off x="3505200" y="457200"/>
            <a:ext cx="914400" cy="9144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2446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032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562600" cy="4191000"/>
          </a:xfrm>
        </p:spPr>
        <p:txBody>
          <a:bodyPr/>
          <a:lstStyle/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 thuở trong nôi, lời ru của mẹ đã như nguồn sữa tinh thần dịu ngọt, mát lành nuôi dưỡng tâm hồn giúp chúng ta khôn lớn từng ngày. Bài hát </a:t>
            </a:r>
            <a:r>
              <a:rPr lang="vi-VN" sz="20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 ru của mẹ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thể hiện tình mẫu tử thiêng liêng cao quý qua giai điệu êm đềm, tha thiết và lời ca chan chứa yêu thương.</a:t>
            </a:r>
            <a:endParaRPr lang="en-US" sz="2000">
              <a:solidFill>
                <a:srgbClr val="0000FF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là nhạc sĩ Vũ Trọng Tường</a:t>
            </a:r>
            <a:r>
              <a:rPr lang="en-US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ông đã sáng tác một số ca khúc</a:t>
            </a:r>
            <a:r>
              <a:rPr lang="vi-VN" sz="20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như:</a:t>
            </a:r>
            <a:r>
              <a:rPr lang="en-US" sz="20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Cây bàng mùa hạ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Mùa thu ngày khai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Hạt nắng sân trường</a:t>
            </a:r>
            <a:r>
              <a:rPr lang="vi-VN" sz="2000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Lời ru của mẹ,… </a:t>
            </a:r>
            <a:r>
              <a:rPr lang="en-US" sz="2000" i="1">
                <a:solidFill>
                  <a:srgbClr val="0099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i="1">
              <a:solidFill>
                <a:srgbClr val="0099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DE9097-2C69-B8F8-7CF7-76D16A87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964" y="1676400"/>
            <a:ext cx="5813002" cy="383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i ru cua me Hat mau E_1 lan">
            <a:hlinkClick r:id="" action="ppaction://media"/>
            <a:extLst>
              <a:ext uri="{FF2B5EF4-FFF2-40B4-BE49-F238E27FC236}">
                <a16:creationId xmlns="" xmlns:a16="http://schemas.microsoft.com/office/drawing/2014/main" id="{B203B29F-7580-4CDF-98E1-9398A129B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577" y="284149"/>
            <a:ext cx="8622823" cy="6497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=""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1295400" y="990600"/>
            <a:ext cx="685800" cy="4524375"/>
          </a:xfrm>
          <a:prstGeom prst="leftBrace">
            <a:avLst>
              <a:gd name="adj1" fmla="val 8333"/>
              <a:gd name="adj2" fmla="val 44161"/>
            </a:avLst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76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972" y="2872709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3025" y="4640331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872" y="2816343"/>
            <a:ext cx="240983" cy="513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26A47FA-C1B9-217A-70C2-B72BCD50D7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375" t="38889" r="44375" b="48889"/>
          <a:stretch/>
        </p:blipFill>
        <p:spPr>
          <a:xfrm>
            <a:off x="1828800" y="1069985"/>
            <a:ext cx="7612380" cy="11315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F551B5-B91C-CEC9-5197-81FA0A9C23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375" t="37778" r="44376" b="48889"/>
          <a:stretch/>
        </p:blipFill>
        <p:spPr>
          <a:xfrm>
            <a:off x="1905165" y="2590800"/>
            <a:ext cx="7612215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DBD7B1D-B727-0AB5-5826-A7A8A80B1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375" t="37778" r="44375" b="48889"/>
          <a:stretch/>
        </p:blipFill>
        <p:spPr>
          <a:xfrm>
            <a:off x="1878330" y="4343400"/>
            <a:ext cx="7612380" cy="1234409"/>
          </a:xfrm>
          <a:prstGeom prst="rect">
            <a:avLst/>
          </a:prstGeom>
        </p:spPr>
      </p:pic>
      <p:pic>
        <p:nvPicPr>
          <p:cNvPr id="2" name="Cau 1">
            <a:hlinkClick r:id="" action="ppaction://media"/>
            <a:extLst>
              <a:ext uri="{FF2B5EF4-FFF2-40B4-BE49-F238E27FC236}">
                <a16:creationId xmlns="" xmlns:a16="http://schemas.microsoft.com/office/drawing/2014/main" id="{E4EEC3D5-58BE-FE80-5479-24C5F8A4C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7400" y="1155700"/>
            <a:ext cx="406400" cy="406400"/>
          </a:xfrm>
          <a:prstGeom prst="rect">
            <a:avLst/>
          </a:prstGeom>
        </p:spPr>
      </p:pic>
      <p:pic>
        <p:nvPicPr>
          <p:cNvPr id="3" name="Cau 2">
            <a:hlinkClick r:id="" action="ppaction://media"/>
            <a:extLst>
              <a:ext uri="{FF2B5EF4-FFF2-40B4-BE49-F238E27FC236}">
                <a16:creationId xmlns="" xmlns:a16="http://schemas.microsoft.com/office/drawing/2014/main" id="{DBC34FD9-5D7E-584B-2103-2F6C18408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2758975"/>
            <a:ext cx="406400" cy="406400"/>
          </a:xfrm>
          <a:prstGeom prst="rect">
            <a:avLst/>
          </a:prstGeom>
        </p:spPr>
      </p:pic>
      <p:pic>
        <p:nvPicPr>
          <p:cNvPr id="6" name="Câu 3">
            <a:hlinkClick r:id="" action="ppaction://media"/>
            <a:extLst>
              <a:ext uri="{FF2B5EF4-FFF2-40B4-BE49-F238E27FC236}">
                <a16:creationId xmlns="" xmlns:a16="http://schemas.microsoft.com/office/drawing/2014/main" id="{D89A21B1-B33D-886E-84C7-DF7394F99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46562" y="4546600"/>
            <a:ext cx="406400" cy="406400"/>
          </a:xfrm>
          <a:prstGeom prst="rect">
            <a:avLst/>
          </a:prstGeom>
        </p:spPr>
      </p:pic>
      <p:pic>
        <p:nvPicPr>
          <p:cNvPr id="7" name="Doan 1">
            <a:hlinkClick r:id="" action="ppaction://media"/>
            <a:extLst>
              <a:ext uri="{FF2B5EF4-FFF2-40B4-BE49-F238E27FC236}">
                <a16:creationId xmlns="" xmlns:a16="http://schemas.microsoft.com/office/drawing/2014/main" id="{B74CFB66-E2C1-7FE9-56D7-FC4CBF20A2B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96600" y="275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ft Brace 17"/>
          <p:cNvSpPr/>
          <p:nvPr/>
        </p:nvSpPr>
        <p:spPr bwMode="auto">
          <a:xfrm>
            <a:off x="9906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 (Đoạn 2)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0668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835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72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066800" y="3657600"/>
            <a:ext cx="558165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888" y="4816475"/>
            <a:ext cx="219075" cy="466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72" y="3445193"/>
            <a:ext cx="240983" cy="5133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D2ED463-0B04-497C-2C19-BAFAB4E9C43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5" t="37778" r="44375" b="48889"/>
          <a:stretch/>
        </p:blipFill>
        <p:spPr>
          <a:xfrm>
            <a:off x="1684653" y="944895"/>
            <a:ext cx="7612380" cy="1234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EB3589F-B17F-ABE3-2A03-03B208282FE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5" t="37778" r="44375" b="48889"/>
          <a:stretch/>
        </p:blipFill>
        <p:spPr>
          <a:xfrm>
            <a:off x="1642427" y="2346991"/>
            <a:ext cx="7612380" cy="1234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84E11CA-A476-B13A-5930-2EE156FBD87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5" t="37778" r="44375" b="49960"/>
          <a:stretch/>
        </p:blipFill>
        <p:spPr>
          <a:xfrm>
            <a:off x="1648777" y="3712082"/>
            <a:ext cx="7612380" cy="11352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A5CC03A-3D33-2BEC-E134-A353924114E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5" t="37778" r="45000" b="48889"/>
          <a:stretch/>
        </p:blipFill>
        <p:spPr>
          <a:xfrm>
            <a:off x="1751647" y="5123241"/>
            <a:ext cx="7509510" cy="12344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100" y="4000100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437" y="5409800"/>
            <a:ext cx="219075" cy="466725"/>
          </a:xfrm>
          <a:prstGeom prst="rect">
            <a:avLst/>
          </a:prstGeom>
        </p:spPr>
      </p:pic>
      <p:pic>
        <p:nvPicPr>
          <p:cNvPr id="3" name="Cau 4">
            <a:hlinkClick r:id="" action="ppaction://media"/>
            <a:extLst>
              <a:ext uri="{FF2B5EF4-FFF2-40B4-BE49-F238E27FC236}">
                <a16:creationId xmlns="" xmlns:a16="http://schemas.microsoft.com/office/drawing/2014/main" id="{9AB57F88-1085-BF5A-8DD6-D73C92DE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1139825"/>
            <a:ext cx="406400" cy="406400"/>
          </a:xfrm>
          <a:prstGeom prst="rect">
            <a:avLst/>
          </a:prstGeom>
        </p:spPr>
      </p:pic>
      <p:pic>
        <p:nvPicPr>
          <p:cNvPr id="6" name="Cau 5">
            <a:hlinkClick r:id="" action="ppaction://media"/>
            <a:extLst>
              <a:ext uri="{FF2B5EF4-FFF2-40B4-BE49-F238E27FC236}">
                <a16:creationId xmlns="" xmlns:a16="http://schemas.microsoft.com/office/drawing/2014/main" id="{80DD1446-1559-6EA1-C33A-1FCECB9E11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536525"/>
            <a:ext cx="406400" cy="406400"/>
          </a:xfrm>
          <a:prstGeom prst="rect">
            <a:avLst/>
          </a:prstGeom>
        </p:spPr>
      </p:pic>
      <p:pic>
        <p:nvPicPr>
          <p:cNvPr id="7" name="Cau 4-5">
            <a:hlinkClick r:id="" action="ppaction://media"/>
            <a:extLst>
              <a:ext uri="{FF2B5EF4-FFF2-40B4-BE49-F238E27FC236}">
                <a16:creationId xmlns="" xmlns:a16="http://schemas.microsoft.com/office/drawing/2014/main" id="{D54DDD57-4573-A88D-56C4-58AB79406F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2038159"/>
            <a:ext cx="406400" cy="406400"/>
          </a:xfrm>
          <a:prstGeom prst="rect">
            <a:avLst/>
          </a:prstGeom>
        </p:spPr>
      </p:pic>
      <p:pic>
        <p:nvPicPr>
          <p:cNvPr id="8" name="Cau 6">
            <a:hlinkClick r:id="" action="ppaction://media"/>
            <a:extLst>
              <a:ext uri="{FF2B5EF4-FFF2-40B4-BE49-F238E27FC236}">
                <a16:creationId xmlns="" xmlns:a16="http://schemas.microsoft.com/office/drawing/2014/main" id="{3DEE4970-323C-168E-32AA-EB4C763180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3920725"/>
            <a:ext cx="406400" cy="406400"/>
          </a:xfrm>
          <a:prstGeom prst="rect">
            <a:avLst/>
          </a:prstGeom>
        </p:spPr>
      </p:pic>
      <p:pic>
        <p:nvPicPr>
          <p:cNvPr id="9" name="Cau 7">
            <a:hlinkClick r:id="" action="ppaction://media"/>
            <a:extLst>
              <a:ext uri="{FF2B5EF4-FFF2-40B4-BE49-F238E27FC236}">
                <a16:creationId xmlns="" xmlns:a16="http://schemas.microsoft.com/office/drawing/2014/main" id="{40F0B6E7-B869-A8FB-99B6-A156D3A3181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95000" y="5334045"/>
            <a:ext cx="406400" cy="406400"/>
          </a:xfrm>
          <a:prstGeom prst="rect">
            <a:avLst/>
          </a:prstGeom>
        </p:spPr>
      </p:pic>
      <p:pic>
        <p:nvPicPr>
          <p:cNvPr id="10" name="Cau 6-7">
            <a:hlinkClick r:id="" action="ppaction://media"/>
            <a:extLst>
              <a:ext uri="{FF2B5EF4-FFF2-40B4-BE49-F238E27FC236}">
                <a16:creationId xmlns="" xmlns:a16="http://schemas.microsoft.com/office/drawing/2014/main" id="{AC12EB35-7ACF-D082-2C7D-A4D62D6FAC5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44200" y="4762500"/>
            <a:ext cx="406400" cy="406400"/>
          </a:xfrm>
          <a:prstGeom prst="rect">
            <a:avLst/>
          </a:prstGeom>
        </p:spPr>
      </p:pic>
      <p:pic>
        <p:nvPicPr>
          <p:cNvPr id="12" name="Doan 2">
            <a:hlinkClick r:id="" action="ppaction://media"/>
            <a:extLst>
              <a:ext uri="{FF2B5EF4-FFF2-40B4-BE49-F238E27FC236}">
                <a16:creationId xmlns="" xmlns:a16="http://schemas.microsoft.com/office/drawing/2014/main" id="{07EB81D2-1CF4-789F-65DA-6783FAC7440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18800" y="33056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62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" grpId="0" animBg="1"/>
      <p:bldP spid="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9036</TotalTime>
  <Words>344</Words>
  <Application>Microsoft Office PowerPoint</Application>
  <PresentationFormat>Widescreen</PresentationFormat>
  <Paragraphs>34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Nguyễn Trọng Cương Trường: THCS Lam kiều</vt:lpstr>
      <vt:lpstr>Chủ đề 6 LỜI RU CỦA MẸ</vt:lpstr>
      <vt:lpstr>Chủ đề 6 LỜI RU CỦA MẸ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WIN8.1X86</cp:lastModifiedBy>
  <cp:revision>312</cp:revision>
  <dcterms:created xsi:type="dcterms:W3CDTF">2006-11-06T13:45:38Z</dcterms:created>
  <dcterms:modified xsi:type="dcterms:W3CDTF">2023-02-10T00:57:06Z</dcterms:modified>
</cp:coreProperties>
</file>