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317" r:id="rId2"/>
    <p:sldId id="292" r:id="rId3"/>
    <p:sldId id="318" r:id="rId4"/>
    <p:sldId id="475" r:id="rId5"/>
    <p:sldId id="294" r:id="rId6"/>
    <p:sldId id="295" r:id="rId7"/>
    <p:sldId id="338" r:id="rId8"/>
    <p:sldId id="496" r:id="rId9"/>
    <p:sldId id="505" r:id="rId10"/>
    <p:sldId id="297" r:id="rId11"/>
    <p:sldId id="503" r:id="rId12"/>
    <p:sldId id="354" r:id="rId13"/>
    <p:sldId id="369" r:id="rId14"/>
    <p:sldId id="504" r:id="rId15"/>
    <p:sldId id="506" r:id="rId16"/>
    <p:sldId id="485" r:id="rId17"/>
    <p:sldId id="375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C8FFFF"/>
    <a:srgbClr val="0000FF"/>
    <a:srgbClr val="FF7043"/>
    <a:srgbClr val="FFF1B3"/>
    <a:srgbClr val="9900CC"/>
    <a:srgbClr val="FF9900"/>
    <a:srgbClr val="CC00CC"/>
    <a:srgbClr val="EDF6F7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68" d="100"/>
          <a:sy n="68" d="100"/>
        </p:scale>
        <p:origin x="810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4.gif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3.png"/><Relationship Id="rId2" Type="http://schemas.openxmlformats.org/officeDocument/2006/relationships/audio" Target="../media/media3.wav"/><Relationship Id="rId16" Type="http://schemas.openxmlformats.org/officeDocument/2006/relationships/image" Target="../media/image12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image" Target="../media/image11.png"/><Relationship Id="rId10" Type="http://schemas.openxmlformats.org/officeDocument/2006/relationships/audio" Target="../media/media7.wav"/><Relationship Id="rId19" Type="http://schemas.openxmlformats.org/officeDocument/2006/relationships/image" Target="../media/image15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13" Type="http://schemas.microsoft.com/office/2007/relationships/media" Target="../media/media15.wav"/><Relationship Id="rId18" Type="http://schemas.openxmlformats.org/officeDocument/2006/relationships/image" Target="../media/image18.png"/><Relationship Id="rId3" Type="http://schemas.microsoft.com/office/2007/relationships/media" Target="../media/media10.wav"/><Relationship Id="rId21" Type="http://schemas.openxmlformats.org/officeDocument/2006/relationships/image" Target="../media/image15.png"/><Relationship Id="rId7" Type="http://schemas.microsoft.com/office/2007/relationships/media" Target="../media/media12.wav"/><Relationship Id="rId12" Type="http://schemas.openxmlformats.org/officeDocument/2006/relationships/audio" Target="../media/media14.wav"/><Relationship Id="rId17" Type="http://schemas.openxmlformats.org/officeDocument/2006/relationships/image" Target="../media/image17.png"/><Relationship Id="rId2" Type="http://schemas.openxmlformats.org/officeDocument/2006/relationships/audio" Target="../media/media9.wav"/><Relationship Id="rId16" Type="http://schemas.openxmlformats.org/officeDocument/2006/relationships/image" Target="../media/image16.png"/><Relationship Id="rId20" Type="http://schemas.openxmlformats.org/officeDocument/2006/relationships/image" Target="../media/image14.gif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microsoft.com/office/2007/relationships/media" Target="../media/media14.wav"/><Relationship Id="rId5" Type="http://schemas.microsoft.com/office/2007/relationships/media" Target="../media/media11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3.wav"/><Relationship Id="rId19" Type="http://schemas.openxmlformats.org/officeDocument/2006/relationships/image" Target="../media/image19.png"/><Relationship Id="rId4" Type="http://schemas.openxmlformats.org/officeDocument/2006/relationships/audio" Target="../media/media10.wav"/><Relationship Id="rId9" Type="http://schemas.microsoft.com/office/2007/relationships/media" Target="../media/media13.wav"/><Relationship Id="rId14" Type="http://schemas.openxmlformats.org/officeDocument/2006/relationships/audio" Target="../media/media1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Thanh Hà</a:t>
            </a:r>
            <a:b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9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Dang thay Beat Dm Tem 135 1 lan">
            <a:hlinkClick r:id="" action="ppaction://media"/>
            <a:extLst>
              <a:ext uri="{FF2B5EF4-FFF2-40B4-BE49-F238E27FC236}">
                <a16:creationId xmlns:a16="http://schemas.microsoft.com/office/drawing/2014/main" id="{C708019C-F410-56C5-9FA6-30DEE81F11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6450" y="638908"/>
            <a:ext cx="7886700" cy="606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FA06EC-5E0E-DEE4-A2FD-423797AD8591}"/>
              </a:ext>
            </a:extLst>
          </p:cNvPr>
          <p:cNvSpPr txBox="1">
            <a:spLocks/>
          </p:cNvSpPr>
          <p:nvPr/>
        </p:nvSpPr>
        <p:spPr bwMode="auto">
          <a:xfrm>
            <a:off x="76200" y="2286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Sơ lược về dịch giọng 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VD dich giong">
            <a:hlinkClick r:id="" action="ppaction://media"/>
            <a:extLst>
              <a:ext uri="{FF2B5EF4-FFF2-40B4-BE49-F238E27FC236}">
                <a16:creationId xmlns:a16="http://schemas.microsoft.com/office/drawing/2014/main" id="{091067BE-444B-9A17-EDAE-7EE78B133F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990600"/>
            <a:ext cx="992197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71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2192000" cy="457200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8600" y="1353849"/>
            <a:ext cx="4648200" cy="306575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Cao độ của một giai điệu hoặc một tác phẩm âm nhạc có thể chuyển dịch cao lên hay thấp xuống được không? </a:t>
            </a: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Sau khi chuyển dịch, tên và trường độ các nốt nhạc sẽ thay đổi hay giữ nguyên?</a:t>
            </a: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1" name="Picture 4" descr="https://tuannguyenweb.files.wordpress.com/2017/05/8209cd50d6a29bf52a674ca37df94565_students-group-work-by-pietluk-children-group-work-clipart_2213-1650.png?w=10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00600"/>
            <a:ext cx="1981200" cy="147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DC2E20-F0D7-23BE-31EC-0F0244222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537" y="1396044"/>
            <a:ext cx="6897063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02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E22D94-CBAD-D8B4-E833-7A8548990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25471"/>
            <a:ext cx="11520803" cy="552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9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8E4D9-CC98-122C-9641-C80B0CFD7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6200"/>
            <a:ext cx="10515600" cy="64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73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5FC426-ACF1-94BB-03DF-F7556AA5A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040"/>
          <a:stretch/>
        </p:blipFill>
        <p:spPr>
          <a:xfrm>
            <a:off x="4648200" y="3895825"/>
            <a:ext cx="6897063" cy="904750"/>
          </a:xfrm>
          <a:prstGeom prst="rect">
            <a:avLst/>
          </a:prstGeom>
        </p:spPr>
      </p:pic>
      <p:sp>
        <p:nvSpPr>
          <p:cNvPr id="50" name="Title 1">
            <a:extLst>
              <a:ext uri="{FF2B5EF4-FFF2-40B4-BE49-F238E27FC236}">
                <a16:creationId xmlns:a16="http://schemas.microsoft.com/office/drawing/2014/main" id="{37610E49-D892-4DE4-9429-4BDD006A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0"/>
            <a:ext cx="12191999" cy="47211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Đáp án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E623D-CBC4-FDFC-855A-9240D9F57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05644"/>
            <a:ext cx="1125085" cy="847286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34212FE8-1459-74AD-A896-892CC2F6C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514600"/>
            <a:ext cx="3886200" cy="3640652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Nốt </a:t>
            </a:r>
            <a:r>
              <a:rPr lang="vi-VN" sz="240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Mi</a:t>
            </a:r>
            <a:r>
              <a:rPr lang="vi-VN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dịch lên quãng 2 trưởng (1 cung) là nốt </a:t>
            </a:r>
            <a:r>
              <a:rPr lang="vi-VN" sz="240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Pha thăng</a:t>
            </a: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.</a:t>
            </a:r>
          </a:p>
          <a:p>
            <a:pPr marL="342900" lvl="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marL="342900" lvl="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marL="342900" lvl="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2400">
                <a:solidFill>
                  <a:srgbClr val="0000FF"/>
                </a:solidFill>
                <a:ea typeface="Calibri" panose="020F0502020204030204" pitchFamily="34" charset="0"/>
              </a:rPr>
              <a:t>Nốt </a:t>
            </a:r>
            <a:r>
              <a:rPr lang="vi-VN" sz="2400">
                <a:solidFill>
                  <a:srgbClr val="C00000"/>
                </a:solidFill>
                <a:ea typeface="Calibri" panose="020F0502020204030204" pitchFamily="34" charset="0"/>
              </a:rPr>
              <a:t>Đô</a:t>
            </a:r>
            <a:r>
              <a:rPr lang="vi-VN" sz="2400">
                <a:solidFill>
                  <a:srgbClr val="0000FF"/>
                </a:solidFill>
                <a:ea typeface="Calibri" panose="020F0502020204030204" pitchFamily="34" charset="0"/>
              </a:rPr>
              <a:t> dịch xuống quãng 2 trưởng (1 cung) là nốt </a:t>
            </a:r>
            <a:r>
              <a:rPr lang="vi-VN" sz="2400">
                <a:solidFill>
                  <a:srgbClr val="C00000"/>
                </a:solidFill>
                <a:ea typeface="Calibri" panose="020F0502020204030204" pitchFamily="34" charset="0"/>
              </a:rPr>
              <a:t>Si giáng</a:t>
            </a:r>
            <a:r>
              <a:rPr lang="vi-VN" sz="2400">
                <a:solidFill>
                  <a:srgbClr val="0000FF"/>
                </a:solidFill>
                <a:ea typeface="Calibri" panose="020F050202020403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32AF3-EAD7-2D51-0CFC-FC3AA7A5B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26" b="34714"/>
          <a:stretch/>
        </p:blipFill>
        <p:spPr>
          <a:xfrm>
            <a:off x="4648200" y="2743225"/>
            <a:ext cx="6897063" cy="9047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FAE1059-0D1E-B342-4040-505A83FB5C2D}"/>
              </a:ext>
            </a:extLst>
          </p:cNvPr>
          <p:cNvCxnSpPr>
            <a:cxnSpLocks/>
          </p:cNvCxnSpPr>
          <p:nvPr/>
        </p:nvCxnSpPr>
        <p:spPr bwMode="auto">
          <a:xfrm flipV="1">
            <a:off x="7162800" y="3429000"/>
            <a:ext cx="0" cy="6675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1EAC662-7D6F-1618-F529-2465439CE612}"/>
              </a:ext>
            </a:extLst>
          </p:cNvPr>
          <p:cNvCxnSpPr>
            <a:cxnSpLocks/>
          </p:cNvCxnSpPr>
          <p:nvPr/>
        </p:nvCxnSpPr>
        <p:spPr bwMode="auto">
          <a:xfrm flipV="1">
            <a:off x="9512808" y="3429000"/>
            <a:ext cx="0" cy="6675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2DEB9F1-4393-3846-58E6-501201170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33"/>
          <a:stretch/>
        </p:blipFill>
        <p:spPr>
          <a:xfrm>
            <a:off x="4648200" y="5073830"/>
            <a:ext cx="6897063" cy="89589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5671054-FCFB-5C11-7716-A9AA1F7072A4}"/>
              </a:ext>
            </a:extLst>
          </p:cNvPr>
          <p:cNvCxnSpPr>
            <a:cxnSpLocks/>
          </p:cNvCxnSpPr>
          <p:nvPr/>
        </p:nvCxnSpPr>
        <p:spPr bwMode="auto">
          <a:xfrm>
            <a:off x="5857775" y="4419600"/>
            <a:ext cx="0" cy="685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421D62-FDFE-305D-B508-5AABE1C8313F}"/>
              </a:ext>
            </a:extLst>
          </p:cNvPr>
          <p:cNvCxnSpPr>
            <a:cxnSpLocks/>
          </p:cNvCxnSpPr>
          <p:nvPr/>
        </p:nvCxnSpPr>
        <p:spPr bwMode="auto">
          <a:xfrm>
            <a:off x="10439400" y="4724400"/>
            <a:ext cx="0" cy="56214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41" name="Rectangle 2">
            <a:extLst>
              <a:ext uri="{FF2B5EF4-FFF2-40B4-BE49-F238E27FC236}">
                <a16:creationId xmlns:a16="http://schemas.microsoft.com/office/drawing/2014/main" id="{CAC8BFCD-2066-1A0B-2994-E77AD9EAA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685" y="680268"/>
            <a:ext cx="10076315" cy="4627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b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Vì sao sau khi dịch giọng nét nhạc mới lại có dấu hoá bất thường?</a:t>
            </a:r>
            <a:endParaRPr lang="en-US" sz="2400" b="1">
              <a:solidFill>
                <a:srgbClr val="009900"/>
              </a:solidFill>
              <a:latin typeface="+mj-lt"/>
              <a:ea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A4DAC7D-030B-CAED-6A6B-291A794AD674}"/>
              </a:ext>
            </a:extLst>
          </p:cNvPr>
          <p:cNvGrpSpPr/>
          <p:nvPr/>
        </p:nvGrpSpPr>
        <p:grpSpPr>
          <a:xfrm>
            <a:off x="2453079" y="1524000"/>
            <a:ext cx="7452921" cy="4803761"/>
            <a:chOff x="2376879" y="1447800"/>
            <a:chExt cx="7452921" cy="480376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CDD8213-3680-B71C-4A2E-2D0862F80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7478"/>
            <a:stretch/>
          </p:blipFill>
          <p:spPr>
            <a:xfrm>
              <a:off x="2376879" y="5145024"/>
              <a:ext cx="7452921" cy="110653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B2BAC98-760F-F0E7-1535-071BD8D59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3884" b="39241"/>
            <a:stretch/>
          </p:blipFill>
          <p:spPr>
            <a:xfrm>
              <a:off x="2376879" y="3461963"/>
              <a:ext cx="7452921" cy="91440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D018988-50CB-6505-F669-50D269AB9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0595"/>
            <a:stretch/>
          </p:blipFill>
          <p:spPr>
            <a:xfrm>
              <a:off x="2376879" y="1828800"/>
              <a:ext cx="7452921" cy="1000483"/>
            </a:xfrm>
            <a:prstGeom prst="rect">
              <a:avLst/>
            </a:prstGeom>
          </p:spPr>
        </p:pic>
        <p:sp>
          <p:nvSpPr>
            <p:cNvPr id="46" name="Rectangle 2">
              <a:extLst>
                <a:ext uri="{FF2B5EF4-FFF2-40B4-BE49-F238E27FC236}">
                  <a16:creationId xmlns:a16="http://schemas.microsoft.com/office/drawing/2014/main" id="{E2BB654E-2C55-0247-5CE4-598A01E99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479" y="1447800"/>
              <a:ext cx="3962400" cy="462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38088" rIns="91440" bIns="38088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algn="just" eaLnBrk="0" hangingPunct="0">
                <a:lnSpc>
                  <a:spcPct val="114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2400">
                  <a:solidFill>
                    <a:srgbClr val="0000FF"/>
                  </a:solidFill>
                  <a:latin typeface="+mj-lt"/>
                  <a:ea typeface="Calibri" panose="020F0502020204030204" pitchFamily="34" charset="0"/>
                </a:rPr>
                <a:t>N</a:t>
              </a:r>
              <a:r>
                <a:rPr lang="en-US" sz="2400">
                  <a:solidFill>
                    <a:srgbClr val="0000FF"/>
                  </a:solidFill>
                  <a:latin typeface="+mj-lt"/>
                  <a:ea typeface="Calibri" panose="020F0502020204030204" pitchFamily="34" charset="0"/>
                </a:rPr>
                <a:t>ét nhạc ban đầu</a:t>
              </a:r>
            </a:p>
          </p:txBody>
        </p:sp>
        <p:sp>
          <p:nvSpPr>
            <p:cNvPr id="47" name="Rectangle 2">
              <a:extLst>
                <a:ext uri="{FF2B5EF4-FFF2-40B4-BE49-F238E27FC236}">
                  <a16:creationId xmlns:a16="http://schemas.microsoft.com/office/drawing/2014/main" id="{0AA94E59-8A1B-FE99-2AE1-9AC83D111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7878" y="3048000"/>
              <a:ext cx="6081321" cy="462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38088" rIns="91440" bIns="38088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algn="just" eaLnBrk="0" hangingPunct="0">
                <a:lnSpc>
                  <a:spcPct val="114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400">
                  <a:solidFill>
                    <a:srgbClr val="0000FF"/>
                  </a:solidFill>
                  <a:ea typeface="Calibri" panose="020F0502020204030204" pitchFamily="34" charset="0"/>
                </a:rPr>
                <a:t>Dịch giọng lên quãng 2 trưởng (1 cung)</a:t>
              </a:r>
            </a:p>
          </p:txBody>
        </p:sp>
        <p:sp>
          <p:nvSpPr>
            <p:cNvPr id="48" name="Rectangle 2">
              <a:extLst>
                <a:ext uri="{FF2B5EF4-FFF2-40B4-BE49-F238E27FC236}">
                  <a16:creationId xmlns:a16="http://schemas.microsoft.com/office/drawing/2014/main" id="{CD9E427D-4E67-D7CB-5618-5F53A3D09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7878" y="4718869"/>
              <a:ext cx="6081321" cy="462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38088" rIns="91440" bIns="38088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algn="just" eaLnBrk="0" hangingPunct="0">
                <a:lnSpc>
                  <a:spcPct val="114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400">
                  <a:solidFill>
                    <a:srgbClr val="0000FF"/>
                  </a:solidFill>
                  <a:ea typeface="Calibri" panose="020F0502020204030204" pitchFamily="34" charset="0"/>
                </a:rPr>
                <a:t>Dịch giọng xuống quãng 2 trưởng (1 cung)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2641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2767"/>
            <a:ext cx="12192000" cy="1524000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</a:rPr>
              <a:t>III. Trải nghiệm và khám phá:</a:t>
            </a:r>
            <a:br>
              <a:rPr lang="en-US" sz="3200" b="1">
                <a:solidFill>
                  <a:srgbClr val="C00000"/>
                </a:solidFill>
              </a:rPr>
            </a:br>
            <a:r>
              <a:rPr lang="vi-VN" sz="3200" b="1">
                <a:solidFill>
                  <a:srgbClr val="0000FF"/>
                </a:solidFill>
              </a:rPr>
              <a:t>Dịch giọng một nét nhạc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24C823-511C-EDBF-4A2D-7BB5A3CAA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11" y="3002144"/>
            <a:ext cx="9336756" cy="932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B1C537-6894-CB13-816E-0C99DC8C1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687" y="4987167"/>
            <a:ext cx="9357713" cy="880233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C71ABB1A-1ADD-B1A0-FE28-D140EFFD8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086036"/>
            <a:ext cx="11811000" cy="4627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 b="1">
                <a:solidFill>
                  <a:srgbClr val="00B050"/>
                </a:solidFill>
                <a:latin typeface="+mj-lt"/>
                <a:ea typeface="Calibri" panose="020F0502020204030204" pitchFamily="34" charset="0"/>
              </a:rPr>
              <a:t>Dịch giọng nét nhạc đưới đây xuống quãng 2 trưởng (1 cung).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3A6A4F-DBC9-7EAA-7E40-6C31CFBA0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86462" y="4215642"/>
            <a:ext cx="2190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35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179639"/>
            <a:ext cx="6248400" cy="10207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vi-VN" sz="2800" i="1">
                <a:solidFill>
                  <a:srgbClr val="C00000"/>
                </a:solidFill>
              </a:rPr>
              <a:t>Dáng thầy</a:t>
            </a:r>
            <a:r>
              <a:rPr lang="en-US" sz="2800" i="1">
                <a:solidFill>
                  <a:srgbClr val="0000FF"/>
                </a:solidFill>
              </a:rPr>
              <a:t>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CÔNG ƠN THẦY CÔ 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18542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5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3124200"/>
            <a:ext cx="10134600" cy="3048000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hát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Dáng thầy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Thường thức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nl-NL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Kèn cor và kèn trombone </a:t>
            </a: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Lí thuyết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Sơ lược về dịch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giọng</a:t>
            </a: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667000" y="2015591"/>
            <a:ext cx="6781800" cy="27088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5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vi-VN" sz="32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Dáng thầy</a:t>
            </a:r>
            <a:endParaRPr lang="en-US" sz="32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Sơ lược về dịch giọng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TN&amp;KP: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Dịch giọng một nét nhạc 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35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CF98F-9F0A-EA74-A28F-351B232C8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550" y="533400"/>
            <a:ext cx="9448800" cy="62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6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032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3657600" cy="2209800"/>
          </a:xfrm>
        </p:spPr>
        <p:txBody>
          <a:bodyPr/>
          <a:lstStyle/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 giai điệu trìu mến tha thiết, lời ca dạt dào cảm xúc, bài hát </a:t>
            </a:r>
            <a:r>
              <a:rPr lang="vi-VN" sz="22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Dáng thầy 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 hiện tình cảm và tấm lòng biết ơn sâu sắc của học trò dành cho thầy cô giáo kính yêu.</a:t>
            </a:r>
            <a:endParaRPr lang="en-US" sz="22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là nhà giáo </a:t>
            </a:r>
            <a:r>
              <a:rPr lang="vi-VN" sz="220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Đỗ Văn Bảo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2200" i="1">
              <a:solidFill>
                <a:srgbClr val="00B05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93D4D4-D091-FB76-4183-2ADE73CB5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752600"/>
            <a:ext cx="6935168" cy="35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Dang thay hat mau not nhac 1 lan">
            <a:hlinkClick r:id="" action="ppaction://media"/>
            <a:extLst>
              <a:ext uri="{FF2B5EF4-FFF2-40B4-BE49-F238E27FC236}">
                <a16:creationId xmlns:a16="http://schemas.microsoft.com/office/drawing/2014/main" id="{CF262C2C-BB28-7861-87D9-22DE9D2BE3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4550" y="609600"/>
            <a:ext cx="7962900" cy="61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oi dong bai hat giong thu">
            <a:hlinkClick r:id="" action="ppaction://media"/>
            <a:extLst>
              <a:ext uri="{FF2B5EF4-FFF2-40B4-BE49-F238E27FC236}">
                <a16:creationId xmlns:a16="http://schemas.microsoft.com/office/drawing/2014/main" id="{72016E0E-57D4-2236-E85A-1EB8109A15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493143"/>
            <a:ext cx="9144000" cy="4002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95389DA1-B8DD-6AFD-F5B8-F46D938330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2681" y="3705888"/>
            <a:ext cx="9269119" cy="12384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A3D00B4-1287-92D2-4663-B3DBE931BD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31704" y="2347924"/>
            <a:ext cx="9288171" cy="12670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7E87EA-9BCF-696E-AA60-FB73F266BC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84241" y="904775"/>
            <a:ext cx="9412013" cy="13432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33C13B2-FCE7-6277-56DD-8A618F6650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36054" y="5092623"/>
            <a:ext cx="9802593" cy="1267002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838200" y="990600"/>
            <a:ext cx="685800" cy="5283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1)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853440" y="1016000"/>
            <a:ext cx="685800" cy="2489200"/>
          </a:xfrm>
          <a:prstGeom prst="leftBrace">
            <a:avLst>
              <a:gd name="adj1" fmla="val 8333"/>
              <a:gd name="adj2" fmla="val 48733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571" y="12700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0908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848" y="2072912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935355" y="3657600"/>
            <a:ext cx="558165" cy="2616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443" y="481647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672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836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5173" y="5409800"/>
            <a:ext cx="219075" cy="466725"/>
          </a:xfrm>
          <a:prstGeom prst="rect">
            <a:avLst/>
          </a:prstGeom>
        </p:spPr>
      </p:pic>
      <p:pic>
        <p:nvPicPr>
          <p:cNvPr id="34" name="Cau 1 = 3">
            <a:hlinkClick r:id="" action="ppaction://media"/>
            <a:extLst>
              <a:ext uri="{FF2B5EF4-FFF2-40B4-BE49-F238E27FC236}">
                <a16:creationId xmlns:a16="http://schemas.microsoft.com/office/drawing/2014/main" id="{2DA1E6B8-036B-42B0-AA49-75891BC24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80800" y="1206500"/>
            <a:ext cx="406400" cy="406400"/>
          </a:xfrm>
          <a:prstGeom prst="rect">
            <a:avLst/>
          </a:prstGeom>
        </p:spPr>
      </p:pic>
      <p:pic>
        <p:nvPicPr>
          <p:cNvPr id="35" name="Cau 2">
            <a:hlinkClick r:id="" action="ppaction://media"/>
            <a:extLst>
              <a:ext uri="{FF2B5EF4-FFF2-40B4-BE49-F238E27FC236}">
                <a16:creationId xmlns:a16="http://schemas.microsoft.com/office/drawing/2014/main" id="{766FFD9A-1906-710B-5F4B-E274888539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75757" y="2549525"/>
            <a:ext cx="406400" cy="406400"/>
          </a:xfrm>
          <a:prstGeom prst="rect">
            <a:avLst/>
          </a:prstGeom>
        </p:spPr>
      </p:pic>
      <p:pic>
        <p:nvPicPr>
          <p:cNvPr id="36" name="Cau 1 + 2">
            <a:hlinkClick r:id="" action="ppaction://media"/>
            <a:extLst>
              <a:ext uri="{FF2B5EF4-FFF2-40B4-BE49-F238E27FC236}">
                <a16:creationId xmlns:a16="http://schemas.microsoft.com/office/drawing/2014/main" id="{6EAA078C-00AB-2A45-1FAC-9A5D7802BCE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75757" y="2011422"/>
            <a:ext cx="406400" cy="406400"/>
          </a:xfrm>
          <a:prstGeom prst="rect">
            <a:avLst/>
          </a:prstGeom>
        </p:spPr>
      </p:pic>
      <p:pic>
        <p:nvPicPr>
          <p:cNvPr id="37" name="Cau 1 = 3">
            <a:hlinkClick r:id="" action="ppaction://media"/>
            <a:extLst>
              <a:ext uri="{FF2B5EF4-FFF2-40B4-BE49-F238E27FC236}">
                <a16:creationId xmlns:a16="http://schemas.microsoft.com/office/drawing/2014/main" id="{02F64D3E-4F83-76E7-35AC-78A914368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63989" y="3918699"/>
            <a:ext cx="406400" cy="406400"/>
          </a:xfrm>
          <a:prstGeom prst="rect">
            <a:avLst/>
          </a:prstGeom>
        </p:spPr>
      </p:pic>
      <p:pic>
        <p:nvPicPr>
          <p:cNvPr id="38" name="Cau 4">
            <a:hlinkClick r:id="" action="ppaction://media"/>
            <a:extLst>
              <a:ext uri="{FF2B5EF4-FFF2-40B4-BE49-F238E27FC236}">
                <a16:creationId xmlns:a16="http://schemas.microsoft.com/office/drawing/2014/main" id="{D97D048D-8FA2-04B8-324C-602DEA272BC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75757" y="5350538"/>
            <a:ext cx="406400" cy="406400"/>
          </a:xfrm>
          <a:prstGeom prst="rect">
            <a:avLst/>
          </a:prstGeom>
        </p:spPr>
      </p:pic>
      <p:pic>
        <p:nvPicPr>
          <p:cNvPr id="39" name="Cau 3 + 4">
            <a:hlinkClick r:id="" action="ppaction://media"/>
            <a:extLst>
              <a:ext uri="{FF2B5EF4-FFF2-40B4-BE49-F238E27FC236}">
                <a16:creationId xmlns:a16="http://schemas.microsoft.com/office/drawing/2014/main" id="{F16CB8A3-6D47-9D66-D40A-B9375197926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63989" y="4764060"/>
            <a:ext cx="406400" cy="406400"/>
          </a:xfrm>
          <a:prstGeom prst="rect">
            <a:avLst/>
          </a:prstGeom>
        </p:spPr>
      </p:pic>
      <p:pic>
        <p:nvPicPr>
          <p:cNvPr id="40" name="Doan 1">
            <a:hlinkClick r:id="" action="ppaction://media"/>
            <a:extLst>
              <a:ext uri="{FF2B5EF4-FFF2-40B4-BE49-F238E27FC236}">
                <a16:creationId xmlns:a16="http://schemas.microsoft.com/office/drawing/2014/main" id="{9AFC0231-4694-9534-7058-80E5BC9C76B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63989" y="342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AE18A6-FC5E-C612-0CC9-61599EBE03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87279" y="946275"/>
            <a:ext cx="9745435" cy="1267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D9589A-3802-A36B-A77C-B1B7702D6FE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05025" y="2374509"/>
            <a:ext cx="9269119" cy="1190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84171E-B5FF-2887-76F2-97F1BD17B9B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08815" y="3731458"/>
            <a:ext cx="9774014" cy="1257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24D67E-476E-7E03-2E27-201D57C44BC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68029" y="5121005"/>
            <a:ext cx="9859751" cy="1219370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838200" y="990600"/>
            <a:ext cx="685800" cy="5283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2)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853440" y="1016000"/>
            <a:ext cx="685800" cy="2489200"/>
          </a:xfrm>
          <a:prstGeom prst="leftBrace">
            <a:avLst>
              <a:gd name="adj1" fmla="val 8333"/>
              <a:gd name="adj2" fmla="val 48733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571" y="12700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0908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848" y="2072912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935355" y="3657600"/>
            <a:ext cx="558165" cy="2616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443" y="481647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672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836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5173" y="5409800"/>
            <a:ext cx="219075" cy="466725"/>
          </a:xfrm>
          <a:prstGeom prst="rect">
            <a:avLst/>
          </a:prstGeom>
        </p:spPr>
      </p:pic>
      <p:pic>
        <p:nvPicPr>
          <p:cNvPr id="16" name="Cau 5">
            <a:hlinkClick r:id="" action="ppaction://media"/>
            <a:extLst>
              <a:ext uri="{FF2B5EF4-FFF2-40B4-BE49-F238E27FC236}">
                <a16:creationId xmlns:a16="http://schemas.microsoft.com/office/drawing/2014/main" id="{949C2A30-F557-F509-286C-6EEBCD502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42753" y="1217729"/>
            <a:ext cx="406400" cy="406400"/>
          </a:xfrm>
          <a:prstGeom prst="rect">
            <a:avLst/>
          </a:prstGeom>
        </p:spPr>
      </p:pic>
      <p:pic>
        <p:nvPicPr>
          <p:cNvPr id="20" name="Cau 6">
            <a:hlinkClick r:id="" action="ppaction://media"/>
            <a:extLst>
              <a:ext uri="{FF2B5EF4-FFF2-40B4-BE49-F238E27FC236}">
                <a16:creationId xmlns:a16="http://schemas.microsoft.com/office/drawing/2014/main" id="{A34D1C84-EA3B-8929-F9FB-A1E5CC1D68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42753" y="2570257"/>
            <a:ext cx="406400" cy="406400"/>
          </a:xfrm>
          <a:prstGeom prst="rect">
            <a:avLst/>
          </a:prstGeom>
        </p:spPr>
      </p:pic>
      <p:pic>
        <p:nvPicPr>
          <p:cNvPr id="21" name="Cau 5 + 6">
            <a:hlinkClick r:id="" action="ppaction://media"/>
            <a:extLst>
              <a:ext uri="{FF2B5EF4-FFF2-40B4-BE49-F238E27FC236}">
                <a16:creationId xmlns:a16="http://schemas.microsoft.com/office/drawing/2014/main" id="{04920A46-2DD1-01B3-FBFE-B4670CAF614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08675" y="2010077"/>
            <a:ext cx="406400" cy="406400"/>
          </a:xfrm>
          <a:prstGeom prst="rect">
            <a:avLst/>
          </a:prstGeom>
        </p:spPr>
      </p:pic>
      <p:pic>
        <p:nvPicPr>
          <p:cNvPr id="22" name="Cau 7">
            <a:hlinkClick r:id="" action="ppaction://media"/>
            <a:extLst>
              <a:ext uri="{FF2B5EF4-FFF2-40B4-BE49-F238E27FC236}">
                <a16:creationId xmlns:a16="http://schemas.microsoft.com/office/drawing/2014/main" id="{7A171A0E-BB1E-ADE1-6422-81C1DD3485E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08675" y="3924327"/>
            <a:ext cx="406400" cy="406400"/>
          </a:xfrm>
          <a:prstGeom prst="rect">
            <a:avLst/>
          </a:prstGeom>
        </p:spPr>
      </p:pic>
      <p:pic>
        <p:nvPicPr>
          <p:cNvPr id="23" name="Cau 8">
            <a:hlinkClick r:id="" action="ppaction://media"/>
            <a:extLst>
              <a:ext uri="{FF2B5EF4-FFF2-40B4-BE49-F238E27FC236}">
                <a16:creationId xmlns:a16="http://schemas.microsoft.com/office/drawing/2014/main" id="{0B1C1291-27CF-FDB7-21CA-A8E15B7C121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42753" y="5330425"/>
            <a:ext cx="406400" cy="406400"/>
          </a:xfrm>
          <a:prstGeom prst="rect">
            <a:avLst/>
          </a:prstGeom>
        </p:spPr>
      </p:pic>
      <p:pic>
        <p:nvPicPr>
          <p:cNvPr id="26" name="Cau 7 + 8">
            <a:hlinkClick r:id="" action="ppaction://media"/>
            <a:extLst>
              <a:ext uri="{FF2B5EF4-FFF2-40B4-BE49-F238E27FC236}">
                <a16:creationId xmlns:a16="http://schemas.microsoft.com/office/drawing/2014/main" id="{3A53DD12-8FA4-D48B-DDAA-0DE5C2EA9B2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01240" y="4846637"/>
            <a:ext cx="406400" cy="406400"/>
          </a:xfrm>
          <a:prstGeom prst="rect">
            <a:avLst/>
          </a:prstGeom>
        </p:spPr>
      </p:pic>
      <p:pic>
        <p:nvPicPr>
          <p:cNvPr id="28" name="Doan 2">
            <a:hlinkClick r:id="" action="ppaction://media"/>
            <a:extLst>
              <a:ext uri="{FF2B5EF4-FFF2-40B4-BE49-F238E27FC236}">
                <a16:creationId xmlns:a16="http://schemas.microsoft.com/office/drawing/2014/main" id="{DED5F717-9E3F-0B0A-0600-29AE9C34FAE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08675" y="33901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9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10050</TotalTime>
  <Words>338</Words>
  <Application>Microsoft Office PowerPoint</Application>
  <PresentationFormat>Widescreen</PresentationFormat>
  <Paragraphs>36</Paragraphs>
  <Slides>17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Default Design</vt:lpstr>
      <vt:lpstr>Giáo viên: Nguyễn Thanh Hà Trường: THCS Đan Trường Hội</vt:lpstr>
      <vt:lpstr>Chủ đề 3 CÔNG ƠN THẦY CÔ </vt:lpstr>
      <vt:lpstr>PowerPoint Presentation</vt:lpstr>
      <vt:lpstr>I. Hát bài</vt:lpstr>
      <vt:lpstr>Giới thiệu bài hát</vt:lpstr>
      <vt:lpstr>Nghe hát mẫu</vt:lpstr>
      <vt:lpstr>PowerPoint Presentation</vt:lpstr>
      <vt:lpstr>Học hát từng câu (Đoạn 1)</vt:lpstr>
      <vt:lpstr>Học hát từng câu (Đoạn 2)</vt:lpstr>
      <vt:lpstr>Hát hoàn chỉnh cả bài</vt:lpstr>
      <vt:lpstr>PowerPoint Presentation</vt:lpstr>
      <vt:lpstr>Thảo luận nhóm</vt:lpstr>
      <vt:lpstr>PowerPoint Presentation</vt:lpstr>
      <vt:lpstr>PowerPoint Presentation</vt:lpstr>
      <vt:lpstr>Đáp án </vt:lpstr>
      <vt:lpstr>III. Trải nghiệm và khám phá: Dịch giọng một nét nhạc 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343</cp:revision>
  <dcterms:created xsi:type="dcterms:W3CDTF">2006-11-06T13:45:38Z</dcterms:created>
  <dcterms:modified xsi:type="dcterms:W3CDTF">2024-09-28T15:06:36Z</dcterms:modified>
</cp:coreProperties>
</file>