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8"/>
  </p:notesMasterIdLst>
  <p:sldIdLst>
    <p:sldId id="317" r:id="rId2"/>
    <p:sldId id="292" r:id="rId3"/>
    <p:sldId id="318" r:id="rId4"/>
    <p:sldId id="359" r:id="rId5"/>
    <p:sldId id="310" r:id="rId6"/>
    <p:sldId id="391" r:id="rId7"/>
    <p:sldId id="315" r:id="rId8"/>
    <p:sldId id="338" r:id="rId9"/>
    <p:sldId id="496" r:id="rId10"/>
    <p:sldId id="332" r:id="rId11"/>
    <p:sldId id="375" r:id="rId12"/>
    <p:sldId id="389" r:id="rId13"/>
    <p:sldId id="385" r:id="rId14"/>
    <p:sldId id="376" r:id="rId15"/>
    <p:sldId id="346" r:id="rId16"/>
    <p:sldId id="356" r:id="rId17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9900"/>
    <a:srgbClr val="CC00CC"/>
    <a:srgbClr val="FFF1B3"/>
    <a:srgbClr val="EDF6F7"/>
    <a:srgbClr val="C8FFFF"/>
    <a:srgbClr val="FF7043"/>
    <a:srgbClr val="FF00FF"/>
    <a:srgbClr val="FF9900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356" autoAdjust="0"/>
  </p:normalViewPr>
  <p:slideViewPr>
    <p:cSldViewPr>
      <p:cViewPr varScale="1">
        <p:scale>
          <a:sx n="68" d="100"/>
          <a:sy n="68" d="100"/>
        </p:scale>
        <p:origin x="816" y="7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67A44-B9E3-4839-A5C6-5F8A911FFAFC}" type="datetimeFigureOut">
              <a:rPr lang="en-US" smtClean="0"/>
              <a:pPr/>
              <a:t>5/9/2024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F8F5B-8E1F-4947-81C1-D51EE90A865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C4A0E-AE95-454F-A2E2-71B23AF28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EE483-DD1C-4192-AD40-C8F21048B1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4362E-EEC3-4576-BDFE-7739F93ED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DB6DB-3D4F-49D8-8FDB-612300820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A0F44-ECC0-4664-BB81-4589E688E0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B2E09-7A25-4679-9E62-65DB48CA28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0C62B-41F5-48A8-B539-C8361A264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130BA-9B41-4D5B-8CD7-263DBE816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3D9F9-6FA6-4913-AC9C-E88B45A273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EDE19-A640-4E92-93C1-021EA3118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95E3F-7D6A-4CA7-B93E-E99E08BA59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3C4FF-FCF3-423C-AF0D-CC2F270ACB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4EED5-014E-4B21-AF20-0FAAD83CE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9440E-59E1-47FA-B69F-0F304E9996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BE4AC-A57C-4D7A-8622-A771FD9AD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35C7E76-F3A5-4018-853D-E449C6203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microsoft.com/office/2007/relationships/media" Target="../media/media13.wav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audio" Target="../media/media14.wav"/><Relationship Id="rId11" Type="http://schemas.openxmlformats.org/officeDocument/2006/relationships/image" Target="../media/image12.png"/><Relationship Id="rId5" Type="http://schemas.microsoft.com/office/2007/relationships/media" Target="../media/media14.wav"/><Relationship Id="rId10" Type="http://schemas.openxmlformats.org/officeDocument/2006/relationships/image" Target="../media/image22.png"/><Relationship Id="rId4" Type="http://schemas.openxmlformats.org/officeDocument/2006/relationships/audio" Target="../media/media13.wav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12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3.wav"/><Relationship Id="rId7" Type="http://schemas.openxmlformats.org/officeDocument/2006/relationships/image" Target="../media/image11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wav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18.png"/><Relationship Id="rId3" Type="http://schemas.microsoft.com/office/2007/relationships/media" Target="../media/media6.wav"/><Relationship Id="rId7" Type="http://schemas.microsoft.com/office/2007/relationships/media" Target="../media/media8.wav"/><Relationship Id="rId12" Type="http://schemas.openxmlformats.org/officeDocument/2006/relationships/audio" Target="../media/media10.wav"/><Relationship Id="rId17" Type="http://schemas.openxmlformats.org/officeDocument/2006/relationships/image" Target="../media/image17.png"/><Relationship Id="rId2" Type="http://schemas.openxmlformats.org/officeDocument/2006/relationships/audio" Target="../media/media5.wav"/><Relationship Id="rId16" Type="http://schemas.openxmlformats.org/officeDocument/2006/relationships/image" Target="../media/image16.png"/><Relationship Id="rId1" Type="http://schemas.microsoft.com/office/2007/relationships/media" Target="../media/media5.wav"/><Relationship Id="rId6" Type="http://schemas.openxmlformats.org/officeDocument/2006/relationships/audio" Target="../media/media7.wav"/><Relationship Id="rId11" Type="http://schemas.microsoft.com/office/2007/relationships/media" Target="../media/media10.wav"/><Relationship Id="rId5" Type="http://schemas.microsoft.com/office/2007/relationships/media" Target="../media/media7.wav"/><Relationship Id="rId15" Type="http://schemas.openxmlformats.org/officeDocument/2006/relationships/image" Target="../media/image15.png"/><Relationship Id="rId10" Type="http://schemas.openxmlformats.org/officeDocument/2006/relationships/audio" Target="../media/media9.wav"/><Relationship Id="rId19" Type="http://schemas.openxmlformats.org/officeDocument/2006/relationships/image" Target="../media/image12.png"/><Relationship Id="rId4" Type="http://schemas.openxmlformats.org/officeDocument/2006/relationships/audio" Target="../media/media6.wav"/><Relationship Id="rId9" Type="http://schemas.microsoft.com/office/2007/relationships/media" Target="../media/media9.wav"/><Relationship Id="rId14" Type="http://schemas.openxmlformats.org/officeDocument/2006/relationships/image" Target="../media/image1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4800600"/>
            <a:ext cx="82296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Thanh Hà</a:t>
            </a:r>
            <a:br>
              <a:rPr lang="en-US" sz="28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28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28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THCS </a:t>
            </a:r>
            <a:r>
              <a:rPr lang="en-US" sz="28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Đan</a:t>
            </a:r>
            <a:r>
              <a:rPr lang="en-US" sz="28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28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362201"/>
            <a:ext cx="3600000" cy="34476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29000" y="762000"/>
            <a:ext cx="531427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>
                <a:ln w="19050">
                  <a:solidFill>
                    <a:srgbClr val="FFC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ÂM NHẠC 9</a:t>
            </a:r>
          </a:p>
        </p:txBody>
      </p:sp>
    </p:spTree>
    <p:extLst>
      <p:ext uri="{BB962C8B-B14F-4D97-AF65-F5344CB8AC3E}">
        <p14:creationId xmlns:p14="http://schemas.microsoft.com/office/powerpoint/2010/main" val="31821485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C -3.33333E-6 -0.01898 -3.33333E-6 -0.03703 0.00018 -0.03703 C 0.00035 -0.03703 0.00052 -0.01898 0.00052 -3.33333E-6 C 0.00052 0.02107 0.0007 0.0419 0.00087 0.0419 C 0.00105 0.0419 0.00105 0.02107 0.00122 -3.33333E-6 C 0.00122 -0.01898 0.00139 -0.03703 0.00157 -0.03703 C 0.00174 -0.03703 0.00174 -0.01898 0.00191 -3.33333E-6 C 0.00191 0.02107 0.00191 0.0419 0.00209 0.0419 C 0.00226 0.0419 0.00261 -3.33333E-6 0.00261 0.00023 C 0.00261 -0.01898 0.00261 -0.03703 0.00278 -0.03703 C 0.00295 -0.03703 0.00313 -0.01898 0.00313 -3.33333E-6 C 0.00313 0.02107 0.0033 0.0419 0.00348 0.0419 C 0.00365 0.0419 0.00365 0.02107 0.00382 -3.33333E-6 C 0.00382 -0.01898 0.004 -0.03703 0.00417 -0.03703 C 0.00434 -0.03703 0.00434 -0.01898 0.00452 -3.33333E-6 C 0.00452 0.02107 0.00452 0.0419 0.00469 0.0419 C 0.00486 0.0419 0.00504 0.02107 0.00521 -3.33333E-6 " pathEditMode="relative" rAng="0" ptsTypes="AAAAAAAA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00" y="2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1 Bai doc nhac so 1 tone=G">
            <a:hlinkClick r:id="" action="ppaction://media"/>
            <a:extLst>
              <a:ext uri="{FF2B5EF4-FFF2-40B4-BE49-F238E27FC236}">
                <a16:creationId xmlns:a16="http://schemas.microsoft.com/office/drawing/2014/main" id="{A58A8FB6-9CF3-2762-FC40-68B98F29AF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38200"/>
            <a:ext cx="12192000" cy="4826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B4A0957-8912-452F-9250-D0BD4CACD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76200"/>
            <a:ext cx="11963400" cy="11430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Đọc nhạc hoàn chỉnh cả bài</a:t>
            </a:r>
            <a:endParaRPr lang="en-US" sz="36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862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10972800" cy="842656"/>
          </a:xfrm>
        </p:spPr>
        <p:txBody>
          <a:bodyPr/>
          <a:lstStyle/>
          <a:p>
            <a:r>
              <a:rPr lang="en-US" sz="3200" b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II. </a:t>
            </a:r>
            <a:r>
              <a:rPr lang="en-US" sz="3200" b="1" i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Bài hoà tấu số 1</a:t>
            </a:r>
            <a:endParaRPr lang="en-US" sz="3200" i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7BAE62-F7E6-4EF9-20CD-D7DFDB1005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427" y="838200"/>
            <a:ext cx="11466017" cy="5697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8918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648200" y="528935"/>
            <a:ext cx="22860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BÈ KÈN PHÍM  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58165" y="1976768"/>
            <a:ext cx="219075" cy="4667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58165" y="4305300"/>
            <a:ext cx="219075" cy="466725"/>
          </a:xfrm>
          <a:prstGeom prst="rect">
            <a:avLst/>
          </a:prstGeom>
        </p:spPr>
      </p:pic>
      <p:sp>
        <p:nvSpPr>
          <p:cNvPr id="32" name="Left Brace 31"/>
          <p:cNvSpPr/>
          <p:nvPr/>
        </p:nvSpPr>
        <p:spPr bwMode="auto">
          <a:xfrm>
            <a:off x="1321027" y="1693886"/>
            <a:ext cx="466725" cy="3154922"/>
          </a:xfrm>
          <a:prstGeom prst="leftBrace">
            <a:avLst>
              <a:gd name="adj1" fmla="val 8333"/>
              <a:gd name="adj2" fmla="val 51297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1766" y="3147522"/>
            <a:ext cx="219075" cy="466725"/>
          </a:xfrm>
          <a:prstGeom prst="rect">
            <a:avLst/>
          </a:prstGeom>
        </p:spPr>
      </p:pic>
      <p:sp>
        <p:nvSpPr>
          <p:cNvPr id="19" name="Oval 18"/>
          <p:cNvSpPr>
            <a:spLocks noChangeAspect="1"/>
          </p:cNvSpPr>
          <p:nvPr/>
        </p:nvSpPr>
        <p:spPr bwMode="auto">
          <a:xfrm>
            <a:off x="1694674" y="1848568"/>
            <a:ext cx="544328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1</a:t>
            </a:r>
            <a:endParaRPr kumimoji="0" lang="vi-VN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41ED4F4A-9CD0-4FF7-9109-E1087B6583FC}"/>
              </a:ext>
            </a:extLst>
          </p:cNvPr>
          <p:cNvSpPr>
            <a:spLocks noChangeAspect="1"/>
          </p:cNvSpPr>
          <p:nvPr/>
        </p:nvSpPr>
        <p:spPr bwMode="auto">
          <a:xfrm>
            <a:off x="1694674" y="4157304"/>
            <a:ext cx="544328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2</a:t>
            </a:r>
            <a:endParaRPr kumimoji="0" lang="vi-VN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8D9871F-A39F-1520-B4DA-B7DEAFB569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32611" y="1597988"/>
            <a:ext cx="7268589" cy="10383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FC3DD3A-8303-85FE-494D-DB7FEBB632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32611" y="3882908"/>
            <a:ext cx="7268589" cy="1086002"/>
          </a:xfrm>
          <a:prstGeom prst="rect">
            <a:avLst/>
          </a:prstGeom>
        </p:spPr>
      </p:pic>
      <p:pic>
        <p:nvPicPr>
          <p:cNvPr id="14" name="Be ken phim cau 1">
            <a:hlinkClick r:id="" action="ppaction://media"/>
            <a:extLst>
              <a:ext uri="{FF2B5EF4-FFF2-40B4-BE49-F238E27FC236}">
                <a16:creationId xmlns:a16="http://schemas.microsoft.com/office/drawing/2014/main" id="{83342562-CA40-8011-B8A2-A2D125A922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690808" y="1913973"/>
            <a:ext cx="406400" cy="406400"/>
          </a:xfrm>
          <a:prstGeom prst="rect">
            <a:avLst/>
          </a:prstGeom>
        </p:spPr>
      </p:pic>
      <p:pic>
        <p:nvPicPr>
          <p:cNvPr id="15" name="Be ken phim cau 2">
            <a:hlinkClick r:id="" action="ppaction://media"/>
            <a:extLst>
              <a:ext uri="{FF2B5EF4-FFF2-40B4-BE49-F238E27FC236}">
                <a16:creationId xmlns:a16="http://schemas.microsoft.com/office/drawing/2014/main" id="{D28A0338-955E-1980-BB34-2929698FA56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723561" y="4182631"/>
            <a:ext cx="406400" cy="406400"/>
          </a:xfrm>
          <a:prstGeom prst="rect">
            <a:avLst/>
          </a:prstGeom>
        </p:spPr>
      </p:pic>
      <p:pic>
        <p:nvPicPr>
          <p:cNvPr id="16" name="Be ken phim">
            <a:hlinkClick r:id="" action="ppaction://media"/>
            <a:extLst>
              <a:ext uri="{FF2B5EF4-FFF2-40B4-BE49-F238E27FC236}">
                <a16:creationId xmlns:a16="http://schemas.microsoft.com/office/drawing/2014/main" id="{07AED990-8C0C-21AB-EFF7-DD1F3BA5139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690808" y="306814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955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32" grpId="0" animBg="1"/>
      <p:bldP spid="3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572000" y="681335"/>
            <a:ext cx="29718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BÈ ĐỆM HỢP ÂM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A38A8CB-2469-4235-B90B-417DFFFFF5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5" r="49540" b="50000"/>
          <a:stretch/>
        </p:blipFill>
        <p:spPr>
          <a:xfrm>
            <a:off x="2448992" y="4267200"/>
            <a:ext cx="2362200" cy="118753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4A9FD0A-1A59-420B-BEC9-1E95F3BE1063}"/>
              </a:ext>
            </a:extLst>
          </p:cNvPr>
          <p:cNvGrpSpPr/>
          <p:nvPr/>
        </p:nvGrpSpPr>
        <p:grpSpPr>
          <a:xfrm>
            <a:off x="3244660" y="4989576"/>
            <a:ext cx="1158240" cy="447685"/>
            <a:chOff x="9582912" y="5110951"/>
            <a:chExt cx="1158240" cy="37358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86B4D64-1953-4E9B-8151-45989A0F1D41}"/>
                </a:ext>
              </a:extLst>
            </p:cNvPr>
            <p:cNvSpPr txBox="1"/>
            <p:nvPr/>
          </p:nvSpPr>
          <p:spPr>
            <a:xfrm>
              <a:off x="10021824" y="5114020"/>
              <a:ext cx="295656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7D0F224-ABF2-4193-8A03-D1EA87344BFB}"/>
                </a:ext>
              </a:extLst>
            </p:cNvPr>
            <p:cNvSpPr txBox="1"/>
            <p:nvPr/>
          </p:nvSpPr>
          <p:spPr>
            <a:xfrm>
              <a:off x="9582912" y="5115203"/>
              <a:ext cx="2922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9314631-13AC-4697-A970-C59364D54348}"/>
                </a:ext>
              </a:extLst>
            </p:cNvPr>
            <p:cNvSpPr txBox="1"/>
            <p:nvPr/>
          </p:nvSpPr>
          <p:spPr>
            <a:xfrm>
              <a:off x="10463780" y="5110951"/>
              <a:ext cx="277372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5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8C07F83-0652-4284-92A7-B26BDE0BBCF3}"/>
              </a:ext>
            </a:extLst>
          </p:cNvPr>
          <p:cNvSpPr txBox="1"/>
          <p:nvPr/>
        </p:nvSpPr>
        <p:spPr>
          <a:xfrm>
            <a:off x="2454342" y="5486400"/>
            <a:ext cx="242245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008000"/>
                </a:solidFill>
              </a:rPr>
              <a:t>C</a:t>
            </a:r>
          </a:p>
          <a:p>
            <a:pPr algn="ctr"/>
            <a:r>
              <a:rPr lang="en-US" b="1">
                <a:solidFill>
                  <a:srgbClr val="0000FF"/>
                </a:solidFill>
              </a:rPr>
              <a:t>(Hợp âm Đô trưởng)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B9AD441-AE26-45B4-8297-DE8951D62A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5" r="49540" b="50000"/>
          <a:stretch/>
        </p:blipFill>
        <p:spPr>
          <a:xfrm>
            <a:off x="7261671" y="4268969"/>
            <a:ext cx="2362200" cy="118753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2239DA95-B134-4279-A302-E40BF86C370C}"/>
              </a:ext>
            </a:extLst>
          </p:cNvPr>
          <p:cNvGrpSpPr/>
          <p:nvPr/>
        </p:nvGrpSpPr>
        <p:grpSpPr>
          <a:xfrm>
            <a:off x="7405248" y="4991345"/>
            <a:ext cx="1158240" cy="447685"/>
            <a:chOff x="9582912" y="5110951"/>
            <a:chExt cx="1158240" cy="373584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F75C8EF-E0E3-404A-B2C9-B8AAA790D241}"/>
                </a:ext>
              </a:extLst>
            </p:cNvPr>
            <p:cNvSpPr txBox="1"/>
            <p:nvPr/>
          </p:nvSpPr>
          <p:spPr>
            <a:xfrm>
              <a:off x="10021824" y="5114020"/>
              <a:ext cx="295656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18F2F91-8EB2-4D17-BE62-220396D0EA36}"/>
                </a:ext>
              </a:extLst>
            </p:cNvPr>
            <p:cNvSpPr txBox="1"/>
            <p:nvPr/>
          </p:nvSpPr>
          <p:spPr>
            <a:xfrm>
              <a:off x="9582912" y="5115203"/>
              <a:ext cx="2922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6D53B77-D427-4EE9-8B88-E552E565D51A}"/>
                </a:ext>
              </a:extLst>
            </p:cNvPr>
            <p:cNvSpPr txBox="1"/>
            <p:nvPr/>
          </p:nvSpPr>
          <p:spPr>
            <a:xfrm>
              <a:off x="10463780" y="5110951"/>
              <a:ext cx="277372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5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49F2DD26-9897-4C58-98EE-8D6B9846E411}"/>
              </a:ext>
            </a:extLst>
          </p:cNvPr>
          <p:cNvSpPr txBox="1"/>
          <p:nvPr/>
        </p:nvSpPr>
        <p:spPr>
          <a:xfrm>
            <a:off x="7202901" y="5488169"/>
            <a:ext cx="255069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008000"/>
                </a:solidFill>
              </a:rPr>
              <a:t>G</a:t>
            </a:r>
          </a:p>
          <a:p>
            <a:pPr algn="ctr"/>
            <a:r>
              <a:rPr lang="en-US" b="1">
                <a:solidFill>
                  <a:srgbClr val="0000FF"/>
                </a:solidFill>
              </a:rPr>
              <a:t>(Hợp âm Son trưởng)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42FBE8-1835-A115-00CA-DA9FA56C24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7535" y="1810357"/>
            <a:ext cx="8983329" cy="1051707"/>
          </a:xfrm>
          <a:prstGeom prst="rect">
            <a:avLst/>
          </a:prstGeom>
        </p:spPr>
      </p:pic>
      <p:pic>
        <p:nvPicPr>
          <p:cNvPr id="6" name="Be hoa am">
            <a:hlinkClick r:id="" action="ppaction://media"/>
            <a:extLst>
              <a:ext uri="{FF2B5EF4-FFF2-40B4-BE49-F238E27FC236}">
                <a16:creationId xmlns:a16="http://schemas.microsoft.com/office/drawing/2014/main" id="{9A59565B-34FE-FD63-AEA5-3535B0C6E1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3495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29A3F3C-AE1C-552C-C4D5-64C064CC4B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550" y="2284393"/>
            <a:ext cx="10421257" cy="37839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19600" y="609600"/>
            <a:ext cx="3200401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BÈ NHẠC CỤ GÕ </a:t>
            </a:r>
            <a:endParaRPr lang="vi-VN" sz="2400" b="1">
              <a:solidFill>
                <a:srgbClr val="0000FF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B266BB5-490D-A52E-A96D-3C0F9A3C647A}"/>
              </a:ext>
            </a:extLst>
          </p:cNvPr>
          <p:cNvGrpSpPr/>
          <p:nvPr/>
        </p:nvGrpSpPr>
        <p:grpSpPr>
          <a:xfrm>
            <a:off x="609600" y="2438400"/>
            <a:ext cx="666750" cy="1123950"/>
            <a:chOff x="636202" y="2475950"/>
            <a:chExt cx="666750" cy="112395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7DD5FA1-FDD6-B4B3-B6D3-BDC01B7FD8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29405">
              <a:off x="724975" y="2475950"/>
              <a:ext cx="489204" cy="64008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634B514-1606-8C84-C714-F20873FCB7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6202" y="2933150"/>
              <a:ext cx="666750" cy="66675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944A7E9-CBC1-93DD-EF5F-A237659E639B}"/>
              </a:ext>
            </a:extLst>
          </p:cNvPr>
          <p:cNvGrpSpPr/>
          <p:nvPr/>
        </p:nvGrpSpPr>
        <p:grpSpPr>
          <a:xfrm>
            <a:off x="609600" y="4972050"/>
            <a:ext cx="666750" cy="1123950"/>
            <a:chOff x="636202" y="2475950"/>
            <a:chExt cx="666750" cy="112395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31574C1-A686-EDF9-A07D-BFAD85EC65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29405">
              <a:off x="724975" y="2475950"/>
              <a:ext cx="489204" cy="64008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9F5BA1C-AF8B-DCF8-2EB7-EE8FD1537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6202" y="2933150"/>
              <a:ext cx="666750" cy="666750"/>
            </a:xfrm>
            <a:prstGeom prst="rect">
              <a:avLst/>
            </a:prstGeom>
          </p:spPr>
        </p:pic>
      </p:grpSp>
      <p:pic>
        <p:nvPicPr>
          <p:cNvPr id="19" name="Be nhac cu go">
            <a:hlinkClick r:id="" action="ppaction://media"/>
            <a:extLst>
              <a:ext uri="{FF2B5EF4-FFF2-40B4-BE49-F238E27FC236}">
                <a16:creationId xmlns:a16="http://schemas.microsoft.com/office/drawing/2014/main" id="{785A4A9B-2BAA-730A-ED14-A8CB14697F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16600" y="14224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146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i Hoa Tau so 1">
            <a:hlinkClick r:id="" action="ppaction://media"/>
            <a:extLst>
              <a:ext uri="{FF2B5EF4-FFF2-40B4-BE49-F238E27FC236}">
                <a16:creationId xmlns:a16="http://schemas.microsoft.com/office/drawing/2014/main" id="{164ACEE4-48A5-3A66-16AC-85F14F12F8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713456"/>
            <a:ext cx="10972800" cy="6172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86200" y="228600"/>
            <a:ext cx="38862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</a:rPr>
              <a:t>GHÉP CÁC BÈ NHẠC CỤ</a:t>
            </a:r>
            <a:endParaRPr lang="vi-VN" sz="2400" b="1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746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77174"/>
            <a:chOff x="0" y="0"/>
            <a:chExt cx="12192000" cy="687717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4" t="32903" r="23219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568" y="3181228"/>
              <a:ext cx="3200400" cy="3695946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10972800" cy="1143000"/>
          </a:xfrm>
        </p:spPr>
        <p:txBody>
          <a:bodyPr/>
          <a:lstStyle/>
          <a:p>
            <a:r>
              <a:rPr lang="en-US" sz="3600" b="1">
                <a:solidFill>
                  <a:srgbClr val="0000FF"/>
                </a:solidFill>
              </a:rPr>
              <a:t>DẶN DÒ VỀ NHÀ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6600" y="1828801"/>
            <a:ext cx="6705600" cy="1219199"/>
          </a:xfrm>
        </p:spPr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>
                <a:solidFill>
                  <a:srgbClr val="0000FF"/>
                </a:solidFill>
              </a:rPr>
              <a:t>Đọc thành thạo </a:t>
            </a:r>
            <a:r>
              <a:rPr lang="en-US" sz="2800" i="1">
                <a:solidFill>
                  <a:srgbClr val="0000FF"/>
                </a:solidFill>
              </a:rPr>
              <a:t>Bài đọc nhạc số 1</a:t>
            </a:r>
            <a:endParaRPr lang="en-US" sz="2800">
              <a:solidFill>
                <a:srgbClr val="0000FF"/>
              </a:solidFill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>
                <a:solidFill>
                  <a:srgbClr val="0000FF"/>
                </a:solidFill>
              </a:rPr>
              <a:t>Tập chơi các bè của </a:t>
            </a:r>
            <a:r>
              <a:rPr lang="en-US" sz="2800" i="1">
                <a:solidFill>
                  <a:srgbClr val="0000FF"/>
                </a:solidFill>
              </a:rPr>
              <a:t>Bài hoà tấu số 1</a:t>
            </a:r>
            <a:endParaRPr lang="en-US" sz="2800">
              <a:solidFill>
                <a:srgbClr val="0000FF"/>
              </a:solidFill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724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5000" b="-6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09800" y="457200"/>
            <a:ext cx="7772400" cy="1470025"/>
          </a:xfrm>
        </p:spPr>
        <p:txBody>
          <a:bodyPr/>
          <a:lstStyle/>
          <a:p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Chủ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đề</a:t>
            </a:r>
            <a: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</a:t>
            </a:r>
            <a:b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TUỔI MƯỜI LĂM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568116" cy="1752600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AB190598-6BD6-7A79-7B53-56444E90E2CC}"/>
              </a:ext>
            </a:extLst>
          </p:cNvPr>
          <p:cNvSpPr txBox="1">
            <a:spLocks/>
          </p:cNvSpPr>
          <p:nvPr/>
        </p:nvSpPr>
        <p:spPr bwMode="auto">
          <a:xfrm>
            <a:off x="2209800" y="2057400"/>
            <a:ext cx="7772400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ker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 2</a:t>
            </a:r>
            <a:endParaRPr lang="en-US" sz="4000" b="1" kern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Subtitle 6">
            <a:extLst>
              <a:ext uri="{FF2B5EF4-FFF2-40B4-BE49-F238E27FC236}">
                <a16:creationId xmlns:a16="http://schemas.microsoft.com/office/drawing/2014/main" id="{CDC8949D-1BAA-3D72-B0F3-CB56CB1020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81200" y="3042616"/>
            <a:ext cx="8915400" cy="2215184"/>
          </a:xfrm>
        </p:spPr>
        <p:txBody>
          <a:bodyPr/>
          <a:lstStyle/>
          <a:p>
            <a:pPr algn="just">
              <a:spcAft>
                <a:spcPts val="300"/>
              </a:spcAft>
            </a:pPr>
            <a:r>
              <a:rPr lang="en-US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</a:t>
            </a:r>
            <a:r>
              <a:rPr lang="vi-VN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Đọc nhạc: </a:t>
            </a:r>
            <a:r>
              <a:rPr lang="vi-VN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Luyện đọc </a:t>
            </a:r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quãng </a:t>
            </a:r>
            <a:r>
              <a:rPr lang="vi-VN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theo mẫu; </a:t>
            </a:r>
            <a:endParaRPr lang="en-US" b="1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  <a:p>
            <a:pPr algn="just">
              <a:spcAft>
                <a:spcPts val="300"/>
              </a:spcAft>
            </a:pPr>
            <a:r>
              <a:rPr lang="en-US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  </a:t>
            </a:r>
            <a:r>
              <a:rPr lang="vi-VN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Bài đọc nhạc số 1</a:t>
            </a:r>
            <a:endParaRPr lang="en-US" b="1" i="1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  <a:p>
            <a:pPr algn="just">
              <a:spcAft>
                <a:spcPts val="300"/>
              </a:spcAft>
            </a:pPr>
            <a:r>
              <a:rPr lang="vi-VN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Nhạc cụ:</a:t>
            </a:r>
            <a:r>
              <a:rPr lang="en-US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Thể hiện tiết tấu;</a:t>
            </a:r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Bài hoà tấu số 1</a:t>
            </a:r>
          </a:p>
          <a:p>
            <a:pPr algn="just">
              <a:spcAft>
                <a:spcPts val="300"/>
              </a:spcAft>
            </a:pPr>
            <a:endParaRPr lang="vi-VN" b="1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349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9000" b="-5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371600" y="2015591"/>
            <a:ext cx="9448800" cy="2327809"/>
          </a:xfrm>
        </p:spPr>
        <p:txBody>
          <a:bodyPr/>
          <a:lstStyle/>
          <a:p>
            <a: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Bài 2</a:t>
            </a:r>
            <a:r>
              <a:rPr lang="en-US" sz="40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(Tiết</a:t>
            </a:r>
            <a:r>
              <a:rPr lang="vi-VN" sz="40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1</a:t>
            </a:r>
            <a:r>
              <a:rPr lang="en-US" sz="40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)</a:t>
            </a:r>
            <a:endParaRPr lang="en-US" sz="4000" dirty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en-US" sz="2800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 </a:t>
            </a:r>
            <a:r>
              <a:rPr lang="vi-VN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Luyện đọc </a:t>
            </a:r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quãng </a:t>
            </a:r>
            <a:r>
              <a:rPr lang="vi-VN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theo mẫu;</a:t>
            </a:r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Bài đọc nhạc số 1</a:t>
            </a:r>
            <a:endParaRPr lang="en-US" sz="3200" b="1" i="1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en-US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</a:t>
            </a:r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Bài hoà tấu số 1</a:t>
            </a:r>
            <a:endParaRPr lang="en-US" i="1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D4A743-68B4-C235-2BA9-B0F2289AAA4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568116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451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6"/>
          <p:cNvSpPr txBox="1">
            <a:spLocks/>
          </p:cNvSpPr>
          <p:nvPr/>
        </p:nvSpPr>
        <p:spPr bwMode="auto">
          <a:xfrm>
            <a:off x="0" y="76200"/>
            <a:ext cx="1219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b="1" kern="0">
                <a:solidFill>
                  <a:srgbClr val="C00000"/>
                </a:solidFill>
                <a:cs typeface="Times New Roman" panose="02020603050405020304" pitchFamily="18" charset="0"/>
              </a:rPr>
              <a:t>I. </a:t>
            </a:r>
            <a:r>
              <a:rPr lang="en-US" b="1">
                <a:solidFill>
                  <a:srgbClr val="C00000"/>
                </a:solidFill>
                <a:cs typeface="Times New Roman" panose="02020603050405020304" pitchFamily="18" charset="0"/>
              </a:rPr>
              <a:t>Luyện đọc quãng theo mẫu; </a:t>
            </a:r>
            <a:r>
              <a:rPr lang="en-US" b="1" i="1">
                <a:solidFill>
                  <a:srgbClr val="C00000"/>
                </a:solidFill>
                <a:cs typeface="Times New Roman" panose="02020603050405020304" pitchFamily="18" charset="0"/>
              </a:rPr>
              <a:t>Bài đọc nhạc số 1</a:t>
            </a:r>
            <a:endParaRPr lang="en-US" b="1" kern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2800" ker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b="1" kern="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76115A4-70CC-19CE-5BAB-DD3679A3CEDD}"/>
              </a:ext>
            </a:extLst>
          </p:cNvPr>
          <p:cNvGrpSpPr>
            <a:grpSpLocks noChangeAspect="1"/>
          </p:cNvGrpSpPr>
          <p:nvPr/>
        </p:nvGrpSpPr>
        <p:grpSpPr>
          <a:xfrm>
            <a:off x="1708404" y="877478"/>
            <a:ext cx="8883396" cy="5895178"/>
            <a:chOff x="2133600" y="1242550"/>
            <a:chExt cx="7658100" cy="508205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931B18F-AE56-E731-9722-0DC988090F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33600" y="1242550"/>
              <a:ext cx="7592485" cy="213389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10D4634-161A-BDEA-F718-8687EBE2A2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33600" y="3381375"/>
              <a:ext cx="7658100" cy="2943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9422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D1 luyen doc quang theo mau Tone=Bb">
            <a:hlinkClick r:id="" action="ppaction://media"/>
            <a:extLst>
              <a:ext uri="{FF2B5EF4-FFF2-40B4-BE49-F238E27FC236}">
                <a16:creationId xmlns:a16="http://schemas.microsoft.com/office/drawing/2014/main" id="{7FEB005F-E1A3-AF60-468A-7CB02DA840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52500"/>
            <a:ext cx="121920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5760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8FEC4C1-5712-A6C3-ABBD-3F68889173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624" y="152400"/>
            <a:ext cx="10402752" cy="361047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11607" y="3966865"/>
            <a:ext cx="2197076" cy="19720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en-US" sz="2400" b="1">
                <a:solidFill>
                  <a:srgbClr val="0000FF"/>
                </a:solidFill>
                <a:cs typeface="Times New Roman" panose="02020603050405020304" pitchFamily="18" charset="0"/>
              </a:rPr>
              <a:t>–</a:t>
            </a:r>
            <a:r>
              <a:rPr lang="en-US" sz="2400" b="1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>
                <a:solidFill>
                  <a:srgbClr val="0000FF"/>
                </a:solidFill>
                <a:cs typeface="Times New Roman" panose="02020603050405020304" pitchFamily="18" charset="0"/>
              </a:rPr>
              <a:t>Giọng</a:t>
            </a:r>
            <a:r>
              <a:rPr lang="en-US" sz="2400" b="1">
                <a:solidFill>
                  <a:srgbClr val="0000FF"/>
                </a:solidFill>
              </a:rPr>
              <a:t>: </a:t>
            </a:r>
            <a:endParaRPr lang="en-US" sz="2400" b="1">
              <a:solidFill>
                <a:srgbClr val="0000FF"/>
              </a:solidFill>
              <a:cs typeface="Times New Roman" panose="02020603050405020304" pitchFamily="18" charset="0"/>
            </a:endParaRPr>
          </a:p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en-US" sz="2400" b="1">
                <a:solidFill>
                  <a:srgbClr val="0000FF"/>
                </a:solidFill>
                <a:cs typeface="Times New Roman" panose="02020603050405020304" pitchFamily="18" charset="0"/>
              </a:rPr>
              <a:t>–</a:t>
            </a:r>
            <a:r>
              <a:rPr lang="en-US" sz="2400" b="1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>
                <a:solidFill>
                  <a:srgbClr val="0000FF"/>
                </a:solidFill>
              </a:rPr>
              <a:t>Nhịp:</a:t>
            </a:r>
          </a:p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en-US" sz="2400" b="1">
                <a:solidFill>
                  <a:srgbClr val="0000FF"/>
                </a:solidFill>
                <a:cs typeface="Times New Roman" panose="02020603050405020304" pitchFamily="18" charset="0"/>
              </a:rPr>
              <a:t>– </a:t>
            </a:r>
            <a:r>
              <a:rPr lang="en-US" sz="2400" b="1">
                <a:solidFill>
                  <a:srgbClr val="0000FF"/>
                </a:solidFill>
              </a:rPr>
              <a:t>Cao độ:</a:t>
            </a:r>
          </a:p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en-US" sz="2400" b="1">
                <a:solidFill>
                  <a:srgbClr val="0000FF"/>
                </a:solidFill>
                <a:cs typeface="Times New Roman" panose="02020603050405020304" pitchFamily="18" charset="0"/>
              </a:rPr>
              <a:t>– </a:t>
            </a:r>
            <a:r>
              <a:rPr lang="en-US" sz="2400" b="1">
                <a:solidFill>
                  <a:srgbClr val="0000FF"/>
                </a:solidFill>
              </a:rPr>
              <a:t>Trường độ: 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t="14660"/>
          <a:stretch/>
        </p:blipFill>
        <p:spPr>
          <a:xfrm>
            <a:off x="369252" y="3814544"/>
            <a:ext cx="1469717" cy="981591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29B5CDEE-1F8D-4EC8-A75E-885E868AAF0E}"/>
              </a:ext>
            </a:extLst>
          </p:cNvPr>
          <p:cNvSpPr txBox="1"/>
          <p:nvPr/>
        </p:nvSpPr>
        <p:spPr>
          <a:xfrm>
            <a:off x="1634952" y="6254568"/>
            <a:ext cx="92961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>
                <a:solidFill>
                  <a:srgbClr val="0000FF"/>
                </a:solidFill>
                <a:cs typeface="Times New Roman" panose="02020603050405020304" pitchFamily="18" charset="0"/>
              </a:rPr>
              <a:t>   </a:t>
            </a:r>
            <a:r>
              <a:rPr lang="en-US" sz="2400" b="1" i="1">
                <a:solidFill>
                  <a:srgbClr val="00B050"/>
                </a:solidFill>
                <a:cs typeface="Times New Roman" panose="02020603050405020304" pitchFamily="18" charset="0"/>
              </a:rPr>
              <a:t>*  </a:t>
            </a:r>
            <a:r>
              <a:rPr lang="en-US" sz="2400" i="1">
                <a:solidFill>
                  <a:srgbClr val="00B050"/>
                </a:solidFill>
              </a:rPr>
              <a:t>Bài đọc nhạc gồm 4 nét nhạc: 4 nhịp + 4 nhịp + 4 nhịp + 5 nhịp</a:t>
            </a:r>
            <a:endParaRPr lang="vi-VN" sz="2400" i="1">
              <a:solidFill>
                <a:srgbClr val="00B050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73C4599-5CA5-5AE5-BB7D-E4296B96C49B}"/>
              </a:ext>
            </a:extLst>
          </p:cNvPr>
          <p:cNvGrpSpPr/>
          <p:nvPr/>
        </p:nvGrpSpPr>
        <p:grpSpPr>
          <a:xfrm>
            <a:off x="3082752" y="3962400"/>
            <a:ext cx="8118648" cy="2322364"/>
            <a:chOff x="2826524" y="3962400"/>
            <a:chExt cx="8118648" cy="2322364"/>
          </a:xfrm>
        </p:grpSpPr>
        <p:grpSp>
          <p:nvGrpSpPr>
            <p:cNvPr id="12" name="Group 11"/>
            <p:cNvGrpSpPr/>
            <p:nvPr/>
          </p:nvGrpSpPr>
          <p:grpSpPr>
            <a:xfrm>
              <a:off x="2826524" y="4303195"/>
              <a:ext cx="356188" cy="730470"/>
              <a:chOff x="2161745" y="4419600"/>
              <a:chExt cx="356188" cy="730470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2161745" y="4419600"/>
                <a:ext cx="3561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C00000"/>
                    </a:solidFill>
                  </a:rPr>
                  <a:t>3</a:t>
                </a:r>
                <a:endParaRPr lang="vi-VN" sz="2400" b="1">
                  <a:solidFill>
                    <a:srgbClr val="C00000"/>
                  </a:solidFill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2161745" y="4688405"/>
                <a:ext cx="3561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C00000"/>
                    </a:solidFill>
                  </a:rPr>
                  <a:t>4</a:t>
                </a:r>
                <a:endParaRPr lang="vi-VN" sz="2400" b="1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3200400" y="4953000"/>
              <a:ext cx="368402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rgbClr val="C00000"/>
                  </a:solidFill>
                </a:rPr>
                <a:t>Đô, Rê, Mi, Pha, Son, La</a:t>
              </a:r>
              <a:endParaRPr lang="vi-VN" sz="2400" b="1">
                <a:solidFill>
                  <a:srgbClr val="C00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657600" y="5453767"/>
              <a:ext cx="728757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rgbClr val="C00000"/>
                  </a:solidFill>
                </a:rPr>
                <a:t>Nốt trắng chấm dôi, nốt trắng, nốt đen chấm dôi.</a:t>
              </a:r>
            </a:p>
            <a:p>
              <a:r>
                <a:rPr lang="en-US" sz="2400" b="1">
                  <a:solidFill>
                    <a:srgbClr val="C00000"/>
                  </a:solidFill>
                </a:rPr>
                <a:t>nốt đen, nốt móc đơn</a:t>
              </a:r>
              <a:endParaRPr lang="vi-VN" sz="2400" b="1">
                <a:solidFill>
                  <a:srgbClr val="C00000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E818F6E-10CD-F486-02D4-8C4866854453}"/>
                </a:ext>
              </a:extLst>
            </p:cNvPr>
            <p:cNvSpPr txBox="1"/>
            <p:nvPr/>
          </p:nvSpPr>
          <p:spPr>
            <a:xfrm>
              <a:off x="2971800" y="3962400"/>
              <a:ext cx="17203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rgbClr val="C00000"/>
                  </a:solidFill>
                </a:rPr>
                <a:t>Đô trưởng</a:t>
              </a:r>
              <a:endParaRPr lang="vi-VN" sz="2400" b="1">
                <a:solidFill>
                  <a:srgbClr val="C00000"/>
                </a:solidFill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989198A-40BF-FFD1-4015-BC7B6B5A484E}"/>
              </a:ext>
            </a:extLst>
          </p:cNvPr>
          <p:cNvGrpSpPr/>
          <p:nvPr/>
        </p:nvGrpSpPr>
        <p:grpSpPr>
          <a:xfrm>
            <a:off x="4821515" y="1470101"/>
            <a:ext cx="6506909" cy="1685998"/>
            <a:chOff x="4821515" y="1470101"/>
            <a:chExt cx="6506909" cy="168599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9337F04-4992-C7A8-7D27-0E2358F2AD06}"/>
                </a:ext>
              </a:extLst>
            </p:cNvPr>
            <p:cNvSpPr txBox="1"/>
            <p:nvPr/>
          </p:nvSpPr>
          <p:spPr>
            <a:xfrm>
              <a:off x="5746631" y="1470101"/>
              <a:ext cx="44871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>
                  <a:solidFill>
                    <a:srgbClr val="FF0000"/>
                  </a:solidFill>
                </a:rPr>
                <a:t>v                                                                       v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94CE449-2F69-5769-0C1F-80D926E1BEF0}"/>
                </a:ext>
              </a:extLst>
            </p:cNvPr>
            <p:cNvSpPr txBox="1"/>
            <p:nvPr/>
          </p:nvSpPr>
          <p:spPr>
            <a:xfrm>
              <a:off x="4821515" y="2817545"/>
              <a:ext cx="65069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>
                  <a:solidFill>
                    <a:srgbClr val="FF0000"/>
                  </a:solidFill>
                </a:rPr>
                <a:t>v                                                                                                           v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86FF6B1-E97C-24B9-C17C-13940A17A0E9}"/>
              </a:ext>
            </a:extLst>
          </p:cNvPr>
          <p:cNvGrpSpPr/>
          <p:nvPr/>
        </p:nvGrpSpPr>
        <p:grpSpPr>
          <a:xfrm>
            <a:off x="8534400" y="3657600"/>
            <a:ext cx="1371600" cy="852487"/>
            <a:chOff x="7696200" y="3567113"/>
            <a:chExt cx="1371600" cy="852487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C87C623-F705-ACB1-C18D-7AA70C9A82DA}"/>
                </a:ext>
              </a:extLst>
            </p:cNvPr>
            <p:cNvSpPr/>
            <p:nvPr/>
          </p:nvSpPr>
          <p:spPr bwMode="auto">
            <a:xfrm>
              <a:off x="7696200" y="3988713"/>
              <a:ext cx="1371600" cy="430887"/>
            </a:xfrm>
            <a:prstGeom prst="rect">
              <a:avLst/>
            </a:prstGeom>
            <a:solidFill>
              <a:srgbClr val="DDF0C8"/>
            </a:solidFill>
            <a:ln w="19050">
              <a:solidFill>
                <a:srgbClr val="00B050"/>
              </a:solidFill>
              <a:prstDash val="solid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200">
                  <a:solidFill>
                    <a:srgbClr val="FF0000"/>
                  </a:solidFill>
                </a:rPr>
                <a:t>6 phách</a:t>
              </a:r>
              <a:endParaRPr kumimoji="0" lang="en-US" sz="220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endParaRP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7E5A9701-BC2C-93C3-2222-1D9799D85885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8382000" y="3567113"/>
              <a:ext cx="0" cy="442866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0099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0174950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381000"/>
            <a:ext cx="12039600" cy="944562"/>
          </a:xfrm>
        </p:spPr>
        <p:txBody>
          <a:bodyPr/>
          <a:lstStyle/>
          <a:p>
            <a:r>
              <a:rPr lang="en-US" sz="3200" b="1" dirty="0" err="1">
                <a:solidFill>
                  <a:srgbClr val="0000FF"/>
                </a:solidFill>
              </a:rPr>
              <a:t>Luyện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tập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tiết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tấu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01A7A4-287B-A36E-5184-F1D119058F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7199" y="5105400"/>
            <a:ext cx="8139296" cy="100598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64FE762-4283-61C4-FA69-8E7684DEE647}"/>
              </a:ext>
            </a:extLst>
          </p:cNvPr>
          <p:cNvSpPr txBox="1">
            <a:spLocks/>
          </p:cNvSpPr>
          <p:nvPr/>
        </p:nvSpPr>
        <p:spPr bwMode="auto">
          <a:xfrm>
            <a:off x="0" y="1371600"/>
            <a:ext cx="12192000" cy="94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800" b="1" kern="0">
                <a:solidFill>
                  <a:srgbClr val="0000FF"/>
                </a:solidFill>
              </a:rPr>
              <a:t>Mẫu tiết tấu 1 </a:t>
            </a:r>
            <a:endParaRPr lang="en-US" sz="2800" b="1" i="1" kern="0" dirty="0">
              <a:solidFill>
                <a:srgbClr val="0000FF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DEE1807-85E7-7C0E-7F00-706106425985}"/>
              </a:ext>
            </a:extLst>
          </p:cNvPr>
          <p:cNvSpPr txBox="1">
            <a:spLocks/>
          </p:cNvSpPr>
          <p:nvPr/>
        </p:nvSpPr>
        <p:spPr bwMode="auto">
          <a:xfrm>
            <a:off x="0" y="4008438"/>
            <a:ext cx="12192000" cy="94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800" b="1" kern="0">
                <a:solidFill>
                  <a:srgbClr val="0000FF"/>
                </a:solidFill>
              </a:rPr>
              <a:t>Mẫu tiết tấu 2 </a:t>
            </a:r>
            <a:endParaRPr lang="en-US" sz="2800" b="1" i="1" kern="0" dirty="0">
              <a:solidFill>
                <a:srgbClr val="0000FF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EFAB102-7EC6-AB2C-8765-6EF58CF75A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2296" y="2438400"/>
            <a:ext cx="6550304" cy="777348"/>
          </a:xfrm>
          <a:prstGeom prst="rect">
            <a:avLst/>
          </a:prstGeom>
        </p:spPr>
      </p:pic>
      <p:pic>
        <p:nvPicPr>
          <p:cNvPr id="13" name="MauTietTau 1 bai doc nhac 1 amThanh">
            <a:hlinkClick r:id="" action="ppaction://media"/>
            <a:extLst>
              <a:ext uri="{FF2B5EF4-FFF2-40B4-BE49-F238E27FC236}">
                <a16:creationId xmlns:a16="http://schemas.microsoft.com/office/drawing/2014/main" id="{AFD73CFD-A6B9-C368-B9E3-EF8FAD1821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58200" y="1706027"/>
            <a:ext cx="406400" cy="406400"/>
          </a:xfrm>
          <a:prstGeom prst="rect">
            <a:avLst/>
          </a:prstGeom>
        </p:spPr>
      </p:pic>
      <p:pic>
        <p:nvPicPr>
          <p:cNvPr id="14" name="MauTietTau 2 bai doc nhac 1 amThanh">
            <a:hlinkClick r:id="" action="ppaction://media"/>
            <a:extLst>
              <a:ext uri="{FF2B5EF4-FFF2-40B4-BE49-F238E27FC236}">
                <a16:creationId xmlns:a16="http://schemas.microsoft.com/office/drawing/2014/main" id="{F6CCCB1D-67A0-3A08-18BB-34E89B27435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58200" y="427751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958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12192000" cy="944562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</a:rPr>
              <a:t>Nghe mẫu </a:t>
            </a:r>
            <a:endParaRPr lang="en-US" sz="3200" b="1" i="1" dirty="0">
              <a:solidFill>
                <a:srgbClr val="C00000"/>
              </a:solidFill>
            </a:endParaRPr>
          </a:p>
        </p:txBody>
      </p:sp>
      <p:pic>
        <p:nvPicPr>
          <p:cNvPr id="3" name="Bai doc nhac 1 Nghe mẫu">
            <a:hlinkClick r:id="" action="ppaction://media"/>
            <a:extLst>
              <a:ext uri="{FF2B5EF4-FFF2-40B4-BE49-F238E27FC236}">
                <a16:creationId xmlns:a16="http://schemas.microsoft.com/office/drawing/2014/main" id="{84D71C67-8D59-7E30-619E-DEEBD42537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" y="983685"/>
            <a:ext cx="12039600" cy="4841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5622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eft Brace 1"/>
          <p:cNvSpPr/>
          <p:nvPr/>
        </p:nvSpPr>
        <p:spPr bwMode="auto">
          <a:xfrm>
            <a:off x="2146833" y="1016000"/>
            <a:ext cx="617853" cy="2246386"/>
          </a:xfrm>
          <a:prstGeom prst="leftBrace">
            <a:avLst/>
          </a:prstGeom>
          <a:solidFill>
            <a:schemeClr val="bg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52868" y="1219200"/>
            <a:ext cx="219075" cy="4667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86205" y="2572050"/>
            <a:ext cx="219075" cy="4667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03921" y="1990525"/>
            <a:ext cx="219075" cy="466725"/>
          </a:xfrm>
          <a:prstGeom prst="rect">
            <a:avLst/>
          </a:prstGeom>
        </p:spPr>
      </p:pic>
      <p:sp>
        <p:nvSpPr>
          <p:cNvPr id="14" name="Left Brace 13"/>
          <p:cNvSpPr/>
          <p:nvPr/>
        </p:nvSpPr>
        <p:spPr bwMode="auto">
          <a:xfrm>
            <a:off x="2146833" y="3759200"/>
            <a:ext cx="558166" cy="2413000"/>
          </a:xfrm>
          <a:prstGeom prst="leftBrace">
            <a:avLst/>
          </a:prstGeom>
          <a:solidFill>
            <a:schemeClr val="bg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03921" y="4816475"/>
            <a:ext cx="219075" cy="46672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017ABD8-A34D-9059-1531-D13264AA632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47133" y="3990475"/>
            <a:ext cx="219075" cy="4667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B991DF5-29E4-A097-DBEC-6D2FDDF4392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61220" y="5409800"/>
            <a:ext cx="219075" cy="466725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FB00DC27-1AC5-1519-9B54-D3CA50207F32}"/>
              </a:ext>
            </a:extLst>
          </p:cNvPr>
          <p:cNvSpPr>
            <a:spLocks noChangeAspect="1"/>
          </p:cNvSpPr>
          <p:nvPr/>
        </p:nvSpPr>
        <p:spPr bwMode="auto">
          <a:xfrm>
            <a:off x="2571968" y="1108554"/>
            <a:ext cx="544328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1</a:t>
            </a:r>
            <a:endParaRPr kumimoji="0" lang="vi-VN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1767C4A-6890-E099-C600-480B82883CE1}"/>
              </a:ext>
            </a:extLst>
          </p:cNvPr>
          <p:cNvSpPr>
            <a:spLocks noChangeAspect="1"/>
          </p:cNvSpPr>
          <p:nvPr/>
        </p:nvSpPr>
        <p:spPr bwMode="auto">
          <a:xfrm>
            <a:off x="2571968" y="2484120"/>
            <a:ext cx="544328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2</a:t>
            </a:r>
            <a:endParaRPr kumimoji="0" lang="vi-VN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F3792BC-E402-14D3-A305-E268B94B45B9}"/>
              </a:ext>
            </a:extLst>
          </p:cNvPr>
          <p:cNvSpPr>
            <a:spLocks noChangeAspect="1"/>
          </p:cNvSpPr>
          <p:nvPr/>
        </p:nvSpPr>
        <p:spPr bwMode="auto">
          <a:xfrm>
            <a:off x="2524959" y="3859686"/>
            <a:ext cx="544328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>
                <a:solidFill>
                  <a:srgbClr val="FF0000"/>
                </a:solidFill>
              </a:rPr>
              <a:t>3</a:t>
            </a:r>
            <a:endParaRPr kumimoji="0" lang="vi-VN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12D73CC-3AE3-10D6-9B45-092D3C8387F9}"/>
              </a:ext>
            </a:extLst>
          </p:cNvPr>
          <p:cNvSpPr>
            <a:spLocks noChangeAspect="1"/>
          </p:cNvSpPr>
          <p:nvPr/>
        </p:nvSpPr>
        <p:spPr bwMode="auto">
          <a:xfrm>
            <a:off x="2524959" y="5334000"/>
            <a:ext cx="544328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>
                <a:solidFill>
                  <a:srgbClr val="FF0000"/>
                </a:solidFill>
              </a:rPr>
              <a:t>4</a:t>
            </a:r>
            <a:endParaRPr kumimoji="0" lang="vi-VN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3381EFEA-FF3C-3BAC-9E2D-79C89765D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0" y="152400"/>
            <a:ext cx="8229600" cy="7112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Đọc từng nét nhạc</a:t>
            </a:r>
            <a:endParaRPr lang="en-US" sz="36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3420A579-200B-2D42-F5A1-0A0F6E8CBB4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201888" y="885571"/>
            <a:ext cx="5713512" cy="94253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E759632-171A-20BA-86D5-6BFD066EAEC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69319" y="2316166"/>
            <a:ext cx="5703794" cy="88423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7F9C15E-D5C5-4F79-0745-9D5146FC3C6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124097" y="3701150"/>
            <a:ext cx="5742662" cy="8648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9B975E4-6A1D-60D5-4998-F1B795607EE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096664" y="5159375"/>
            <a:ext cx="5781529" cy="893950"/>
          </a:xfrm>
          <a:prstGeom prst="rect">
            <a:avLst/>
          </a:prstGeom>
        </p:spPr>
      </p:pic>
      <p:pic>
        <p:nvPicPr>
          <p:cNvPr id="41" name="Netnhac 1">
            <a:hlinkClick r:id="" action="ppaction://media"/>
            <a:extLst>
              <a:ext uri="{FF2B5EF4-FFF2-40B4-BE49-F238E27FC236}">
                <a16:creationId xmlns:a16="http://schemas.microsoft.com/office/drawing/2014/main" id="{CAA51E50-90B0-513B-0A7F-1DD411C9B1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439400" y="1149450"/>
            <a:ext cx="406400" cy="406400"/>
          </a:xfrm>
          <a:prstGeom prst="rect">
            <a:avLst/>
          </a:prstGeom>
        </p:spPr>
      </p:pic>
      <p:pic>
        <p:nvPicPr>
          <p:cNvPr id="42" name="Netnhac 2">
            <a:hlinkClick r:id="" action="ppaction://media"/>
            <a:extLst>
              <a:ext uri="{FF2B5EF4-FFF2-40B4-BE49-F238E27FC236}">
                <a16:creationId xmlns:a16="http://schemas.microsoft.com/office/drawing/2014/main" id="{8DE1D6E5-C61B-6C7F-43EB-EF3E9580CD5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439400" y="2569210"/>
            <a:ext cx="406400" cy="406400"/>
          </a:xfrm>
          <a:prstGeom prst="rect">
            <a:avLst/>
          </a:prstGeom>
        </p:spPr>
      </p:pic>
      <p:pic>
        <p:nvPicPr>
          <p:cNvPr id="43" name="Net nhac 1 + 2">
            <a:hlinkClick r:id="" action="ppaction://media"/>
            <a:extLst>
              <a:ext uri="{FF2B5EF4-FFF2-40B4-BE49-F238E27FC236}">
                <a16:creationId xmlns:a16="http://schemas.microsoft.com/office/drawing/2014/main" id="{6B9D8ED3-068E-1305-FC9C-BACF890BF03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439400" y="1909766"/>
            <a:ext cx="406400" cy="406400"/>
          </a:xfrm>
          <a:prstGeom prst="rect">
            <a:avLst/>
          </a:prstGeom>
        </p:spPr>
      </p:pic>
      <p:pic>
        <p:nvPicPr>
          <p:cNvPr id="45" name="Netnhac 3">
            <a:hlinkClick r:id="" action="ppaction://media"/>
            <a:extLst>
              <a:ext uri="{FF2B5EF4-FFF2-40B4-BE49-F238E27FC236}">
                <a16:creationId xmlns:a16="http://schemas.microsoft.com/office/drawing/2014/main" id="{1F90E77D-6BCC-2694-B2DA-7984E8D7821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439400" y="3925091"/>
            <a:ext cx="406400" cy="406400"/>
          </a:xfrm>
          <a:prstGeom prst="rect">
            <a:avLst/>
          </a:prstGeom>
        </p:spPr>
      </p:pic>
      <p:pic>
        <p:nvPicPr>
          <p:cNvPr id="46" name="Netnhac 4">
            <a:hlinkClick r:id="" action="ppaction://media"/>
            <a:extLst>
              <a:ext uri="{FF2B5EF4-FFF2-40B4-BE49-F238E27FC236}">
                <a16:creationId xmlns:a16="http://schemas.microsoft.com/office/drawing/2014/main" id="{6787505F-23AE-6E80-24C8-883B6713B50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439400" y="5439962"/>
            <a:ext cx="406400" cy="406400"/>
          </a:xfrm>
          <a:prstGeom prst="rect">
            <a:avLst/>
          </a:prstGeom>
        </p:spPr>
      </p:pic>
      <p:pic>
        <p:nvPicPr>
          <p:cNvPr id="47" name="Net nhac 3 + 4">
            <a:hlinkClick r:id="" action="ppaction://media"/>
            <a:extLst>
              <a:ext uri="{FF2B5EF4-FFF2-40B4-BE49-F238E27FC236}">
                <a16:creationId xmlns:a16="http://schemas.microsoft.com/office/drawing/2014/main" id="{54E0355C-B39F-7714-0E8B-0BE860037BCD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434128" y="47529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170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8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14" grpId="0" animBg="1"/>
      <p:bldP spid="23" grpId="0" animBg="1"/>
      <p:bldP spid="26" grpId="0" animBg="1"/>
      <p:bldP spid="27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9786</TotalTime>
  <Words>263</Words>
  <Application>Microsoft Office PowerPoint</Application>
  <PresentationFormat>Widescreen</PresentationFormat>
  <Paragraphs>55</Paragraphs>
  <Slides>16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Times New Roman</vt:lpstr>
      <vt:lpstr>Wingdings</vt:lpstr>
      <vt:lpstr>Default Design</vt:lpstr>
      <vt:lpstr>Giáo viên: Nguyễn Thanh Hà Trường: THCS Đan Trường Hội</vt:lpstr>
      <vt:lpstr>Chủ đề 1 TUỔI MƯỜI LĂM</vt:lpstr>
      <vt:lpstr>PowerPoint Presentation</vt:lpstr>
      <vt:lpstr>PowerPoint Presentation</vt:lpstr>
      <vt:lpstr>PowerPoint Presentation</vt:lpstr>
      <vt:lpstr>PowerPoint Presentation</vt:lpstr>
      <vt:lpstr>Luyện tập tiết tấu</vt:lpstr>
      <vt:lpstr>Nghe mẫu </vt:lpstr>
      <vt:lpstr>Đọc từng nét nhạc</vt:lpstr>
      <vt:lpstr>Đọc nhạc hoàn chỉnh cả bài</vt:lpstr>
      <vt:lpstr>II. Bài hoà tấu số 1</vt:lpstr>
      <vt:lpstr>PowerPoint Presentation</vt:lpstr>
      <vt:lpstr>PowerPoint Presentation</vt:lpstr>
      <vt:lpstr>PowerPoint Presentation</vt:lpstr>
      <vt:lpstr>PowerPoint Presentation</vt:lpstr>
      <vt:lpstr>DẶN DÒ VỀ NHÀ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Admin</cp:lastModifiedBy>
  <cp:revision>330</cp:revision>
  <dcterms:created xsi:type="dcterms:W3CDTF">2006-11-06T13:45:38Z</dcterms:created>
  <dcterms:modified xsi:type="dcterms:W3CDTF">2024-09-05T15:12:30Z</dcterms:modified>
</cp:coreProperties>
</file>