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9" r:id="rId2"/>
    <p:sldId id="294" r:id="rId3"/>
    <p:sldId id="295" r:id="rId4"/>
    <p:sldId id="296" r:id="rId5"/>
    <p:sldId id="281" r:id="rId6"/>
    <p:sldId id="258" r:id="rId7"/>
    <p:sldId id="292" r:id="rId8"/>
    <p:sldId id="260" r:id="rId9"/>
    <p:sldId id="290" r:id="rId10"/>
    <p:sldId id="299" r:id="rId11"/>
    <p:sldId id="300" r:id="rId12"/>
    <p:sldId id="283" r:id="rId13"/>
    <p:sldId id="291" r:id="rId14"/>
    <p:sldId id="262" r:id="rId15"/>
    <p:sldId id="297" r:id="rId16"/>
    <p:sldId id="298"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F16649"/>
    <a:srgbClr val="EE411E"/>
    <a:srgbClr val="AABFE4"/>
    <a:srgbClr val="A3E7FF"/>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8" d="100"/>
          <a:sy n="68" d="100"/>
        </p:scale>
        <p:origin x="1386"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B3BFA-550E-4E97-8E40-D60BE437BC22}" type="datetimeFigureOut">
              <a:rPr lang="en-US" smtClean="0"/>
              <a:t>25/12/2024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FC416-6C64-4314-A686-D3E35311F81E}" type="slidenum">
              <a:rPr lang="en-US" smtClean="0"/>
              <a:t>‹#›</a:t>
            </a:fld>
            <a:endParaRPr lang="en-US"/>
          </a:p>
        </p:txBody>
      </p:sp>
    </p:spTree>
    <p:extLst>
      <p:ext uri="{BB962C8B-B14F-4D97-AF65-F5344CB8AC3E}">
        <p14:creationId xmlns:p14="http://schemas.microsoft.com/office/powerpoint/2010/main" val="223368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259281-6950-4164-B6C6-FFEC93C3EE63}" type="slidenum">
              <a:rPr lang="en-US" smtClean="0"/>
              <a:pPr eaLnBrk="1" hangingPunct="1"/>
              <a:t>4</a:t>
            </a:fld>
            <a:endParaRPr lang="en-US"/>
          </a:p>
        </p:txBody>
      </p:sp>
    </p:spTree>
    <p:extLst>
      <p:ext uri="{BB962C8B-B14F-4D97-AF65-F5344CB8AC3E}">
        <p14:creationId xmlns:p14="http://schemas.microsoft.com/office/powerpoint/2010/main" val="359057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25/12/2024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dirty="0"/>
                  <a:t>Hi Mum and dad,</a:t>
                </a:r>
              </a:p>
              <a:p>
                <a:pPr algn="just"/>
                <a:r>
                  <a:rPr lang="en-US" sz="2000" dirty="0"/>
                  <a:t>Here I am at the Superb Summer Camp. </a:t>
                </a:r>
                <a:r>
                  <a:rPr lang="en-US" sz="2000" b="1" dirty="0" err="1"/>
                  <a:t>Mr</a:t>
                </a:r>
                <a:r>
                  <a:rPr lang="en-US" sz="2000" b="1" dirty="0"/>
                  <a:t> Black asked us to write emails in English</a:t>
                </a:r>
                <a:r>
                  <a:rPr lang="en-US" sz="2000" dirty="0"/>
                  <a:t>! Wow, everything here is in English! I have some new friends: </a:t>
                </a:r>
                <a:r>
                  <a:rPr lang="en-US" sz="2000" b="1" dirty="0"/>
                  <a:t>Jimmy, </a:t>
                </a:r>
                <a:r>
                  <a:rPr lang="en-US" sz="2000" b="1" dirty="0" err="1"/>
                  <a:t>Phong</a:t>
                </a:r>
                <a:r>
                  <a:rPr lang="en-US" sz="2000" b="1" dirty="0"/>
                  <a:t>, and </a:t>
                </a:r>
                <a:r>
                  <a:rPr lang="en-US" sz="2000" b="1" dirty="0" err="1"/>
                  <a:t>Nhung</a:t>
                </a:r>
                <a:r>
                  <a:rPr lang="en-US" sz="2000" dirty="0"/>
                  <a:t>. They’re in the photo. Jimmy has blonde hair and blue eyes. He’s clever and creative. He likes taking photos. </a:t>
                </a:r>
                <a:r>
                  <a:rPr lang="en-US" sz="2000" b="1" dirty="0" err="1"/>
                  <a:t>Phong</a:t>
                </a:r>
                <a:r>
                  <a:rPr lang="en-US" sz="2000" b="1" dirty="0"/>
                  <a:t> is the tall boy. He’s sporty and plays basketball </a:t>
                </a:r>
                <a:r>
                  <a:rPr lang="en-US" sz="2000" dirty="0"/>
                  <a:t>very well. </a:t>
                </a:r>
                <a:r>
                  <a:rPr lang="en-US" sz="2000" b="1" dirty="0" err="1"/>
                  <a:t>Nhung</a:t>
                </a:r>
                <a:r>
                  <a:rPr lang="en-US" sz="2000" b="1" dirty="0"/>
                  <a:t> has curly black hair. She’s kind</a:t>
                </a:r>
                <a:r>
                  <a:rPr lang="en-US" sz="2000" dirty="0"/>
                  <a:t>. She shared her lunch with me today. </a:t>
                </a:r>
              </a:p>
              <a:p>
                <a:pPr algn="just"/>
                <a:r>
                  <a:rPr lang="en-US" sz="2000" dirty="0"/>
                  <a:t>We’re having fun. Jimmy’s taking photos of me. </a:t>
                </a:r>
                <a:r>
                  <a:rPr lang="en-US" sz="2000" dirty="0" err="1"/>
                  <a:t>Phong’s</a:t>
                </a:r>
                <a:r>
                  <a:rPr lang="en-US" sz="2000" dirty="0"/>
                  <a:t> reading a comic book, and </a:t>
                </a:r>
                <a:r>
                  <a:rPr lang="en-US" sz="2000" dirty="0" err="1"/>
                  <a:t>Nhung’s</a:t>
                </a:r>
                <a:r>
                  <a:rPr lang="en-US" sz="2000" dirty="0"/>
                  <a:t> playing the violin. I must go now. </a:t>
                </a:r>
              </a:p>
              <a:p>
                <a:pPr algn="just"/>
                <a:r>
                  <a:rPr lang="en-US" sz="2000" dirty="0"/>
                  <a:t>Please write soon.</a:t>
                </a:r>
              </a:p>
              <a:p>
                <a:pPr algn="just"/>
                <a:r>
                  <a:rPr lang="en-US" sz="2000" dirty="0"/>
                  <a:t>Love,</a:t>
                </a:r>
              </a:p>
              <a:p>
                <a:pPr algn="just"/>
                <a:r>
                  <a:rPr lang="en-US" sz="2000" dirty="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
        <p:nvSpPr>
          <p:cNvPr id="3" name="Rectangle 2"/>
          <p:cNvSpPr/>
          <p:nvPr/>
        </p:nvSpPr>
        <p:spPr>
          <a:xfrm>
            <a:off x="1171250" y="997331"/>
            <a:ext cx="6807979" cy="52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FF00"/>
                </a:solidFill>
              </a:rPr>
              <a:t>1. The children can speak Vietnamese at the camp.</a:t>
            </a:r>
          </a:p>
        </p:txBody>
      </p:sp>
      <p:sp>
        <p:nvSpPr>
          <p:cNvPr id="19" name="TextBox 18"/>
          <p:cNvSpPr txBox="1"/>
          <p:nvPr/>
        </p:nvSpPr>
        <p:spPr>
          <a:xfrm>
            <a:off x="1171249" y="1000292"/>
            <a:ext cx="6807979" cy="461665"/>
          </a:xfrm>
          <a:prstGeom prst="rect">
            <a:avLst/>
          </a:prstGeom>
          <a:solidFill>
            <a:schemeClr val="accent5">
              <a:lumMod val="60000"/>
              <a:lumOff val="40000"/>
            </a:schemeClr>
          </a:solidFill>
        </p:spPr>
        <p:txBody>
          <a:bodyPr wrap="square" rtlCol="0">
            <a:spAutoFit/>
          </a:bodyPr>
          <a:lstStyle/>
          <a:p>
            <a:r>
              <a:rPr lang="en-US" sz="2400" dirty="0">
                <a:solidFill>
                  <a:srgbClr val="FFFF00"/>
                </a:solidFill>
              </a:rPr>
              <a:t>2. Nam has four new friends.</a:t>
            </a:r>
          </a:p>
        </p:txBody>
      </p:sp>
      <p:sp>
        <p:nvSpPr>
          <p:cNvPr id="20" name="TextBox 19"/>
          <p:cNvSpPr txBox="1"/>
          <p:nvPr/>
        </p:nvSpPr>
        <p:spPr>
          <a:xfrm>
            <a:off x="1183674" y="1009103"/>
            <a:ext cx="6795554" cy="461665"/>
          </a:xfrm>
          <a:prstGeom prst="rect">
            <a:avLst/>
          </a:prstGeom>
          <a:solidFill>
            <a:schemeClr val="accent1"/>
          </a:solidFill>
        </p:spPr>
        <p:txBody>
          <a:bodyPr wrap="square" rtlCol="0">
            <a:spAutoFit/>
          </a:bodyPr>
          <a:lstStyle/>
          <a:p>
            <a:r>
              <a:rPr lang="en-US" sz="2400" dirty="0">
                <a:solidFill>
                  <a:srgbClr val="FFFF00"/>
                </a:solidFill>
              </a:rPr>
              <a:t>3. </a:t>
            </a:r>
            <a:r>
              <a:rPr lang="en-US" sz="2400" dirty="0" err="1">
                <a:solidFill>
                  <a:srgbClr val="FFFF00"/>
                </a:solidFill>
              </a:rPr>
              <a:t>Phong</a:t>
            </a:r>
            <a:r>
              <a:rPr lang="en-US" sz="2400" dirty="0">
                <a:solidFill>
                  <a:srgbClr val="FFFF00"/>
                </a:solidFill>
              </a:rPr>
              <a:t> likes taking photos.</a:t>
            </a:r>
          </a:p>
        </p:txBody>
      </p:sp>
      <p:sp>
        <p:nvSpPr>
          <p:cNvPr id="21" name="TextBox 20"/>
          <p:cNvSpPr txBox="1"/>
          <p:nvPr/>
        </p:nvSpPr>
        <p:spPr>
          <a:xfrm>
            <a:off x="1179575" y="1036317"/>
            <a:ext cx="6815333" cy="461665"/>
          </a:xfrm>
          <a:prstGeom prst="rect">
            <a:avLst/>
          </a:prstGeom>
          <a:solidFill>
            <a:srgbClr val="0088EE"/>
          </a:solidFill>
        </p:spPr>
        <p:txBody>
          <a:bodyPr wrap="square" rtlCol="0">
            <a:spAutoFit/>
          </a:bodyPr>
          <a:lstStyle/>
          <a:p>
            <a:r>
              <a:rPr lang="en-US" sz="2400" dirty="0"/>
              <a:t>4. Nam thinks </a:t>
            </a:r>
            <a:r>
              <a:rPr lang="en-US" sz="2400" dirty="0" err="1"/>
              <a:t>Nhung</a:t>
            </a:r>
            <a:r>
              <a:rPr lang="en-US" sz="2400" dirty="0"/>
              <a:t> is kind.</a:t>
            </a:r>
          </a:p>
        </p:txBody>
      </p:sp>
      <p:sp>
        <p:nvSpPr>
          <p:cNvPr id="22" name="TextBox 21"/>
          <p:cNvSpPr txBox="1"/>
          <p:nvPr/>
        </p:nvSpPr>
        <p:spPr>
          <a:xfrm>
            <a:off x="1179574" y="1015880"/>
            <a:ext cx="6815334" cy="461665"/>
          </a:xfrm>
          <a:prstGeom prst="rect">
            <a:avLst/>
          </a:prstGeom>
          <a:solidFill>
            <a:srgbClr val="92D050"/>
          </a:solidFill>
        </p:spPr>
        <p:txBody>
          <a:bodyPr wrap="square" rtlCol="0">
            <a:spAutoFit/>
          </a:bodyPr>
          <a:lstStyle/>
          <a:p>
            <a:r>
              <a:rPr lang="en-US" sz="2400" dirty="0"/>
              <a:t>5. </a:t>
            </a:r>
            <a:r>
              <a:rPr lang="en-US" sz="2400" dirty="0" err="1"/>
              <a:t>Phong</a:t>
            </a:r>
            <a:r>
              <a:rPr lang="en-US" sz="2400" dirty="0"/>
              <a:t> is tall and sporty.</a:t>
            </a:r>
          </a:p>
        </p:txBody>
      </p:sp>
      <p:sp>
        <p:nvSpPr>
          <p:cNvPr id="28" name="TextBox 27">
            <a:extLst>
              <a:ext uri="{FF2B5EF4-FFF2-40B4-BE49-F238E27FC236}">
                <a16:creationId xmlns:a16="http://schemas.microsoft.com/office/drawing/2014/main" id="{9D31A215-2879-4707-A6AC-A1BA819D735A}"/>
              </a:ext>
            </a:extLst>
          </p:cNvPr>
          <p:cNvSpPr txBox="1"/>
          <p:nvPr/>
        </p:nvSpPr>
        <p:spPr>
          <a:xfrm>
            <a:off x="8124692" y="993182"/>
            <a:ext cx="41764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9" name="TextBox 28">
            <a:extLst>
              <a:ext uri="{FF2B5EF4-FFF2-40B4-BE49-F238E27FC236}">
                <a16:creationId xmlns:a16="http://schemas.microsoft.com/office/drawing/2014/main" id="{9D31A215-2879-4707-A6AC-A1BA819D735A}"/>
              </a:ext>
            </a:extLst>
          </p:cNvPr>
          <p:cNvSpPr txBox="1"/>
          <p:nvPr/>
        </p:nvSpPr>
        <p:spPr>
          <a:xfrm>
            <a:off x="8118459" y="1000552"/>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30" name="TextBox 29">
            <a:extLst>
              <a:ext uri="{FF2B5EF4-FFF2-40B4-BE49-F238E27FC236}">
                <a16:creationId xmlns:a16="http://schemas.microsoft.com/office/drawing/2014/main" id="{9D31A215-2879-4707-A6AC-A1BA819D735A}"/>
              </a:ext>
            </a:extLst>
          </p:cNvPr>
          <p:cNvSpPr txBox="1"/>
          <p:nvPr/>
        </p:nvSpPr>
        <p:spPr>
          <a:xfrm>
            <a:off x="8118458" y="1015880"/>
            <a:ext cx="474830" cy="523220"/>
          </a:xfrm>
          <a:prstGeom prst="rect">
            <a:avLst/>
          </a:prstGeom>
          <a:solidFill>
            <a:srgbClr val="FFFF00"/>
          </a:solid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31" name="TextBox 30">
            <a:extLst>
              <a:ext uri="{FF2B5EF4-FFF2-40B4-BE49-F238E27FC236}">
                <a16:creationId xmlns:a16="http://schemas.microsoft.com/office/drawing/2014/main" id="{9D31A215-2879-4707-A6AC-A1BA819D735A}"/>
              </a:ext>
            </a:extLst>
          </p:cNvPr>
          <p:cNvSpPr txBox="1"/>
          <p:nvPr/>
        </p:nvSpPr>
        <p:spPr>
          <a:xfrm>
            <a:off x="8134137" y="997974"/>
            <a:ext cx="474830" cy="523220"/>
          </a:xfrm>
          <a:prstGeom prst="rect">
            <a:avLst/>
          </a:prstGeom>
          <a:solidFill>
            <a:srgbClr val="C00000"/>
          </a:solidFill>
        </p:spPr>
        <p:txBody>
          <a:bodyPr wrap="square">
            <a:spAutoFit/>
          </a:bodyPr>
          <a:lstStyle/>
          <a:p>
            <a:r>
              <a:rPr lang="en-US" sz="2800" b="1" dirty="0">
                <a:solidFill>
                  <a:srgbClr val="FFFF00"/>
                </a:solidFill>
              </a:rPr>
              <a:t>T</a:t>
            </a:r>
            <a:endParaRPr lang="en-US" sz="2800" dirty="0">
              <a:solidFill>
                <a:srgbClr val="FFFF00"/>
              </a:solidFill>
            </a:endParaRPr>
          </a:p>
        </p:txBody>
      </p:sp>
      <p:sp>
        <p:nvSpPr>
          <p:cNvPr id="32" name="TextBox 31">
            <a:extLst>
              <a:ext uri="{FF2B5EF4-FFF2-40B4-BE49-F238E27FC236}">
                <a16:creationId xmlns:a16="http://schemas.microsoft.com/office/drawing/2014/main" id="{9D31A215-2879-4707-A6AC-A1BA819D735A}"/>
              </a:ext>
            </a:extLst>
          </p:cNvPr>
          <p:cNvSpPr txBox="1"/>
          <p:nvPr/>
        </p:nvSpPr>
        <p:spPr>
          <a:xfrm>
            <a:off x="8143582" y="978325"/>
            <a:ext cx="474830" cy="523220"/>
          </a:xfrm>
          <a:prstGeom prst="rect">
            <a:avLst/>
          </a:prstGeom>
          <a:solidFill>
            <a:srgbClr val="C00000"/>
          </a:solidFill>
        </p:spPr>
        <p:txBody>
          <a:bodyPr wrap="square">
            <a:spAutoFit/>
          </a:bodyPr>
          <a:lstStyle/>
          <a:p>
            <a:r>
              <a:rPr lang="en-US" sz="2800" b="1" dirty="0">
                <a:solidFill>
                  <a:schemeClr val="bg1"/>
                </a:solidFill>
              </a:rPr>
              <a:t>T</a:t>
            </a:r>
            <a:endParaRPr lang="en-US" sz="2800" dirty="0">
              <a:solidFill>
                <a:schemeClr val="bg1"/>
              </a:solidFill>
            </a:endParaRPr>
          </a:p>
        </p:txBody>
      </p:sp>
      <p:cxnSp>
        <p:nvCxnSpPr>
          <p:cNvPr id="10" name="Straight Connector 9"/>
          <p:cNvCxnSpPr/>
          <p:nvPr/>
        </p:nvCxnSpPr>
        <p:spPr>
          <a:xfrm>
            <a:off x="4910667" y="2843688"/>
            <a:ext cx="26766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316609" y="3149600"/>
            <a:ext cx="1805702" cy="4532"/>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1269394" y="3440995"/>
            <a:ext cx="2676677" cy="0"/>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1252177" y="4048722"/>
            <a:ext cx="585982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Straight Connector 35"/>
          <p:cNvCxnSpPr/>
          <p:nvPr/>
        </p:nvCxnSpPr>
        <p:spPr>
          <a:xfrm>
            <a:off x="918611" y="4376248"/>
            <a:ext cx="39017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V="1">
            <a:off x="1219460" y="4097866"/>
            <a:ext cx="3600896" cy="453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50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randombar(horizont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1000" fill="hold"/>
                                        <p:tgtEl>
                                          <p:spTgt spid="31"/>
                                        </p:tgtEl>
                                        <p:attrNameLst>
                                          <p:attrName>ppt_w</p:attrName>
                                        </p:attrNameLst>
                                      </p:cBhvr>
                                      <p:tavLst>
                                        <p:tav tm="0">
                                          <p:val>
                                            <p:fltVal val="0"/>
                                          </p:val>
                                        </p:tav>
                                        <p:tav tm="100000">
                                          <p:val>
                                            <p:strVal val="#ppt_w"/>
                                          </p:val>
                                        </p:tav>
                                      </p:tavLst>
                                    </p:anim>
                                    <p:anim calcmode="lin" valueType="num">
                                      <p:cBhvr>
                                        <p:cTn id="78" dur="1000" fill="hold"/>
                                        <p:tgtEl>
                                          <p:spTgt spid="31"/>
                                        </p:tgtEl>
                                        <p:attrNameLst>
                                          <p:attrName>ppt_h</p:attrName>
                                        </p:attrNameLst>
                                      </p:cBhvr>
                                      <p:tavLst>
                                        <p:tav tm="0">
                                          <p:val>
                                            <p:fltVal val="0"/>
                                          </p:val>
                                        </p:tav>
                                        <p:tav tm="100000">
                                          <p:val>
                                            <p:strVal val="#ppt_h"/>
                                          </p:val>
                                        </p:tav>
                                      </p:tavLst>
                                    </p:anim>
                                    <p:anim calcmode="lin" valueType="num">
                                      <p:cBhvr>
                                        <p:cTn id="79" dur="1000" fill="hold"/>
                                        <p:tgtEl>
                                          <p:spTgt spid="31"/>
                                        </p:tgtEl>
                                        <p:attrNameLst>
                                          <p:attrName>style.rotation</p:attrName>
                                        </p:attrNameLst>
                                      </p:cBhvr>
                                      <p:tavLst>
                                        <p:tav tm="0">
                                          <p:val>
                                            <p:fltVal val="90"/>
                                          </p:val>
                                        </p:tav>
                                        <p:tav tm="100000">
                                          <p:val>
                                            <p:fltVal val="0"/>
                                          </p:val>
                                        </p:tav>
                                      </p:tavLst>
                                    </p:anim>
                                    <p:animEffect transition="in" filter="fade">
                                      <p:cBhvr>
                                        <p:cTn id="80" dur="10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8" grpId="0"/>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dirty="0">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dirty="0">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dirty="0" err="1"/>
              <a:t>Phong</a:t>
            </a:r>
            <a:r>
              <a:rPr lang="en-US" sz="2400" dirty="0"/>
              <a:t> likes taking photos.</a:t>
            </a:r>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dirty="0"/>
              <a:t>Nam thinks </a:t>
            </a:r>
            <a:r>
              <a:rPr lang="en-US" sz="2400" dirty="0" err="1"/>
              <a:t>Nhung</a:t>
            </a:r>
            <a:r>
              <a:rPr lang="en-US" sz="2400" dirty="0"/>
              <a:t> is kind.</a:t>
            </a:r>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dirty="0" err="1"/>
              <a:t>Phong</a:t>
            </a:r>
            <a:r>
              <a:rPr lang="en-US" sz="2400" dirty="0"/>
              <a:t> is tall and sporty.</a:t>
            </a:r>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
        <p:nvSpPr>
          <p:cNvPr id="26" name="TextBox 25">
            <a:extLst>
              <a:ext uri="{FF2B5EF4-FFF2-40B4-BE49-F238E27FC236}">
                <a16:creationId xmlns:a16="http://schemas.microsoft.com/office/drawing/2014/main"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7" name="TextBox 26">
            <a:extLst>
              <a:ext uri="{FF2B5EF4-FFF2-40B4-BE49-F238E27FC236}">
                <a16:creationId xmlns:a16="http://schemas.microsoft.com/office/drawing/2014/main"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0" name="TextBox 39">
            <a:extLst>
              <a:ext uri="{FF2B5EF4-FFF2-40B4-BE49-F238E27FC236}">
                <a16:creationId xmlns:a16="http://schemas.microsoft.com/office/drawing/2014/main"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1" name="TextBox 40">
            <a:extLst>
              <a:ext uri="{FF2B5EF4-FFF2-40B4-BE49-F238E27FC236}">
                <a16:creationId xmlns:a16="http://schemas.microsoft.com/office/drawing/2014/main"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2" name="TextBox 41">
            <a:extLst>
              <a:ext uri="{FF2B5EF4-FFF2-40B4-BE49-F238E27FC236}">
                <a16:creationId xmlns:a16="http://schemas.microsoft.com/office/drawing/2014/main"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 name="TextBox 3">
            <a:extLst>
              <a:ext uri="{FF2B5EF4-FFF2-40B4-BE49-F238E27FC236}">
                <a16:creationId xmlns:a16="http://schemas.microsoft.com/office/drawing/2014/main"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00B050"/>
                </a:solidFill>
              </a:rPr>
              <a:t>They speak English only.</a:t>
            </a:r>
          </a:p>
        </p:txBody>
      </p:sp>
      <p:sp>
        <p:nvSpPr>
          <p:cNvPr id="43" name="TextBox 42">
            <a:extLst>
              <a:ext uri="{FF2B5EF4-FFF2-40B4-BE49-F238E27FC236}">
                <a16:creationId xmlns:a16="http://schemas.microsoft.com/office/drawing/2014/main" id="{D13F386A-1BF5-41C9-9DC0-6C4151FD0E62}"/>
              </a:ext>
            </a:extLst>
          </p:cNvPr>
          <p:cNvSpPr txBox="1"/>
          <p:nvPr/>
        </p:nvSpPr>
        <p:spPr>
          <a:xfrm>
            <a:off x="1384242" y="2841287"/>
            <a:ext cx="1850956" cy="461665"/>
          </a:xfrm>
          <a:prstGeom prst="rect">
            <a:avLst/>
          </a:prstGeom>
          <a:noFill/>
        </p:spPr>
        <p:txBody>
          <a:bodyPr wrap="none" rtlCol="0">
            <a:spAutoFit/>
          </a:bodyPr>
          <a:lstStyle/>
          <a:p>
            <a:r>
              <a:rPr lang="en-US" sz="2400" dirty="0">
                <a:solidFill>
                  <a:srgbClr val="00B050"/>
                </a:solidFill>
              </a:rPr>
              <a:t>He has three.</a:t>
            </a:r>
          </a:p>
        </p:txBody>
      </p:sp>
      <p:sp>
        <p:nvSpPr>
          <p:cNvPr id="44" name="TextBox 43">
            <a:extLst>
              <a:ext uri="{FF2B5EF4-FFF2-40B4-BE49-F238E27FC236}">
                <a16:creationId xmlns:a16="http://schemas.microsoft.com/office/drawing/2014/main"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00B050"/>
                </a:solidFill>
              </a:rPr>
              <a:t>Jimmy likes taking photos.</a:t>
            </a:r>
          </a:p>
        </p:txBody>
      </p:sp>
    </p:spTree>
    <p:extLst>
      <p:ext uri="{BB962C8B-B14F-4D97-AF65-F5344CB8AC3E}">
        <p14:creationId xmlns:p14="http://schemas.microsoft.com/office/powerpoint/2010/main" val="41405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183B110-891F-4FA0-8909-C1C1BC6B9144}"/>
              </a:ext>
            </a:extLst>
          </p:cNvPr>
          <p:cNvSpPr txBox="1"/>
          <p:nvPr/>
        </p:nvSpPr>
        <p:spPr>
          <a:xfrm>
            <a:off x="1358472" y="4149503"/>
            <a:ext cx="7134366" cy="830997"/>
          </a:xfrm>
          <a:prstGeom prst="rect">
            <a:avLst/>
          </a:prstGeom>
          <a:noFill/>
        </p:spPr>
        <p:txBody>
          <a:bodyPr wrap="square">
            <a:spAutoFit/>
          </a:bodyPr>
          <a:lstStyle/>
          <a:p>
            <a:r>
              <a:rPr lang="en-US" sz="2400" b="0" i="0" dirty="0">
                <a:solidFill>
                  <a:srgbClr val="00B050"/>
                </a:solidFill>
                <a:effectLst/>
              </a:rPr>
              <a:t>The camp does not seem to suit Nam. He may be too old for the camp and he can’t speak English.</a:t>
            </a:r>
            <a:r>
              <a:rPr lang="en-US" sz="2400" dirty="0">
                <a:solidFill>
                  <a:srgbClr val="00B050"/>
                </a:solidFill>
              </a:rPr>
              <a:t> </a:t>
            </a:r>
          </a:p>
        </p:txBody>
      </p:sp>
      <p:sp>
        <p:nvSpPr>
          <p:cNvPr id="25" name="TextBox 24">
            <a:extLst>
              <a:ext uri="{FF2B5EF4-FFF2-40B4-BE49-F238E27FC236}">
                <a16:creationId xmlns:a16="http://schemas.microsoft.com/office/drawing/2014/main" id="{C27ED713-18AB-4950-8B3F-F2808CF6F84C}"/>
              </a:ext>
            </a:extLst>
          </p:cNvPr>
          <p:cNvSpPr txBox="1"/>
          <p:nvPr/>
        </p:nvSpPr>
        <p:spPr>
          <a:xfrm>
            <a:off x="1370165" y="2240565"/>
            <a:ext cx="7149983" cy="1200329"/>
          </a:xfrm>
          <a:prstGeom prst="rect">
            <a:avLst/>
          </a:prstGeom>
          <a:noFill/>
        </p:spPr>
        <p:txBody>
          <a:bodyPr wrap="square">
            <a:spAutoFit/>
          </a:bodyPr>
          <a:lstStyle/>
          <a:p>
            <a:r>
              <a:rPr lang="en-US" sz="2400" b="0" i="0" dirty="0">
                <a:solidFill>
                  <a:srgbClr val="00B050"/>
                </a:solidFill>
                <a:effectLst/>
              </a:rPr>
              <a:t>The camp is suitable for her because it suits her age and she can use English. She can also develop</a:t>
            </a:r>
            <a:r>
              <a:rPr lang="en-US" sz="2400" dirty="0">
                <a:solidFill>
                  <a:srgbClr val="00B050"/>
                </a:solidFill>
              </a:rPr>
              <a:t> </a:t>
            </a:r>
            <a:r>
              <a:rPr lang="en-US" sz="2400" b="0" i="0" dirty="0">
                <a:solidFill>
                  <a:srgbClr val="00B050"/>
                </a:solidFill>
                <a:effectLst/>
              </a:rPr>
              <a:t>her creativity at the camp.</a:t>
            </a:r>
            <a:endParaRPr lang="en-US" sz="24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about the three students below. Is the Superb Summer Camp suitable for all of them? Why or Why not?</a:t>
            </a:r>
          </a:p>
        </p:txBody>
      </p:sp>
      <p:grpSp>
        <p:nvGrpSpPr>
          <p:cNvPr id="50" name="Group 49"/>
          <p:cNvGrpSpPr/>
          <p:nvPr/>
        </p:nvGrpSpPr>
        <p:grpSpPr>
          <a:xfrm>
            <a:off x="609282" y="1402822"/>
            <a:ext cx="7956972" cy="1208982"/>
            <a:chOff x="363373" y="1262747"/>
            <a:chExt cx="7613923" cy="1208982"/>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1200329"/>
            </a:xfrm>
            <a:prstGeom prst="rect">
              <a:avLst/>
            </a:prstGeom>
            <a:noFill/>
          </p:spPr>
          <p:txBody>
            <a:bodyPr wrap="square" rtlCol="0">
              <a:spAutoFit/>
            </a:bodyPr>
            <a:lstStyle/>
            <a:p>
              <a:r>
                <a:rPr lang="en-US" sz="2400" b="1"/>
                <a:t>Mi is 12 years old. she likes drawing and writing stories. She’s good at english. she’s creative and friendly.</a:t>
              </a:r>
              <a:endParaRPr lang="en-US" sz="2400" b="1" i="1"/>
            </a:p>
          </p:txBody>
        </p:sp>
      </p:grpSp>
      <p:grpSp>
        <p:nvGrpSpPr>
          <p:cNvPr id="53" name="Group 52"/>
          <p:cNvGrpSpPr/>
          <p:nvPr/>
        </p:nvGrpSpPr>
        <p:grpSpPr>
          <a:xfrm>
            <a:off x="878915" y="3379907"/>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b="1"/>
                <a:t>An is 16 years old. he doesn’t know English. He’s funny and kind. </a:t>
              </a:r>
              <a:endParaRPr lang="en-US" sz="2400" b="1" dirty="0"/>
            </a:p>
          </p:txBody>
        </p:sp>
      </p:grpSp>
      <p:grpSp>
        <p:nvGrpSpPr>
          <p:cNvPr id="56" name="Group 55"/>
          <p:cNvGrpSpPr/>
          <p:nvPr/>
        </p:nvGrpSpPr>
        <p:grpSpPr>
          <a:xfrm>
            <a:off x="878915" y="4998986"/>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b="1"/>
                <a:t>Vy is 14 years old. She likes playing sports. Her English isn’t very good. She’s clever, but she isn’t active.</a:t>
              </a:r>
            </a:p>
          </p:txBody>
        </p:sp>
      </p:grpSp>
      <p:cxnSp>
        <p:nvCxnSpPr>
          <p:cNvPr id="65" name="Straight Connector 64"/>
          <p:cNvCxnSpPr/>
          <p:nvPr/>
        </p:nvCxnSpPr>
        <p:spPr>
          <a:xfrm flipV="1">
            <a:off x="1464336" y="33444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99681" y="493443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99681" y="662866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09652" y="279192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9652" y="451349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87332" y="61473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F8DEC4-5457-47F9-AA3B-604411F32662}"/>
              </a:ext>
            </a:extLst>
          </p:cNvPr>
          <p:cNvSpPr txBox="1"/>
          <p:nvPr/>
        </p:nvSpPr>
        <p:spPr>
          <a:xfrm>
            <a:off x="1342855" y="5797670"/>
            <a:ext cx="6894399" cy="830997"/>
          </a:xfrm>
          <a:prstGeom prst="rect">
            <a:avLst/>
          </a:prstGeom>
          <a:noFill/>
        </p:spPr>
        <p:txBody>
          <a:bodyPr wrap="square">
            <a:spAutoFit/>
          </a:bodyPr>
          <a:lstStyle/>
          <a:p>
            <a:r>
              <a:rPr lang="en-US" sz="2400" b="0" i="0" dirty="0">
                <a:solidFill>
                  <a:srgbClr val="00B050"/>
                </a:solidFill>
                <a:effectLst/>
              </a:rPr>
              <a:t>The camp suits </a:t>
            </a:r>
            <a:r>
              <a:rPr lang="en-US" sz="2400" b="0" i="0" dirty="0" err="1">
                <a:solidFill>
                  <a:srgbClr val="00B050"/>
                </a:solidFill>
                <a:effectLst/>
              </a:rPr>
              <a:t>Vy</a:t>
            </a:r>
            <a:r>
              <a:rPr lang="en-US" sz="2400" b="0" i="0" dirty="0">
                <a:solidFill>
                  <a:srgbClr val="00B050"/>
                </a:solidFill>
                <a:effectLst/>
              </a:rPr>
              <a:t>. It suits her age and it can help her improve her English.</a:t>
            </a:r>
            <a:r>
              <a:rPr lang="en-US" sz="2400" dirty="0">
                <a:solidFill>
                  <a:srgbClr val="00B050"/>
                </a:solidFill>
              </a:rPr>
              <a:t> </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71661" y="1180214"/>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580120"/>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201994" y="2632324"/>
            <a:ext cx="6843214" cy="4077087"/>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2337601" y="395275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7601" y="45102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37601" y="506527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37601" y="562277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601" y="61866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538786" y="2733406"/>
            <a:ext cx="6481808" cy="3678684"/>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669889" y="3367500"/>
            <a:ext cx="6441463" cy="2246769"/>
          </a:xfrm>
          <a:prstGeom prst="rect">
            <a:avLst/>
          </a:prstGeom>
        </p:spPr>
        <p:txBody>
          <a:bodyPr wrap="square">
            <a:spAutoFit/>
          </a:bodyPr>
          <a:lstStyle/>
          <a:p>
            <a:r>
              <a:rPr lang="en-US" sz="2800" dirty="0">
                <a:solidFill>
                  <a:srgbClr val="00B050"/>
                </a:solidFill>
                <a:latin typeface="Tahoma"/>
                <a:ea typeface="Times New Roman"/>
                <a:cs typeface="Times New Roman"/>
              </a:rPr>
              <a:t>I want to go to this camp because I'm good at English and I love sports. This camp is a good opportunity for me to improve my life skills, leadership and creativity. I also love field trips.</a:t>
            </a:r>
            <a:endParaRPr lang="en-US" sz="3600" dirty="0">
              <a:solidFill>
                <a:srgbClr val="00B050"/>
              </a:solidFill>
              <a:effectLst/>
              <a:latin typeface="Times New Roman"/>
              <a:ea typeface="Calibri"/>
              <a:cs typeface="Times New Roman"/>
            </a:endParaRPr>
          </a:p>
        </p:txBody>
      </p:sp>
    </p:spTree>
    <p:extLst>
      <p:ext uri="{BB962C8B-B14F-4D97-AF65-F5344CB8AC3E}">
        <p14:creationId xmlns:p14="http://schemas.microsoft.com/office/powerpoint/2010/main" val="275855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10777538" cy="80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Text Box 3"/>
          <p:cNvSpPr txBox="1">
            <a:spLocks noChangeArrowheads="1"/>
          </p:cNvSpPr>
          <p:nvPr/>
        </p:nvSpPr>
        <p:spPr bwMode="auto">
          <a:xfrm>
            <a:off x="990600" y="777875"/>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r>
              <a:rPr lang="en-US" sz="2000" u="sng" dirty="0">
                <a:solidFill>
                  <a:srgbClr val="FF0000"/>
                </a:solidFill>
                <a:latin typeface="VNI-Aptima" pitchFamily="2" charset="0"/>
              </a:rPr>
              <a:t>III.</a:t>
            </a:r>
            <a:r>
              <a:rPr lang="vi-VN" sz="2000" u="sng" dirty="0">
                <a:solidFill>
                  <a:srgbClr val="FF0000"/>
                </a:solidFill>
              </a:rPr>
              <a:t> HOME ASSIGNMENT</a:t>
            </a:r>
            <a:endParaRPr lang="vi-VN" sz="2000" dirty="0">
              <a:solidFill>
                <a:srgbClr val="FF0000"/>
              </a:solidFill>
            </a:endParaRPr>
          </a:p>
        </p:txBody>
      </p:sp>
      <p:pic>
        <p:nvPicPr>
          <p:cNvPr id="270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48200"/>
            <a:ext cx="137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343400"/>
            <a:ext cx="838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4" name="Text Box 4"/>
          <p:cNvSpPr txBox="1">
            <a:spLocks noChangeArrowheads="1"/>
          </p:cNvSpPr>
          <p:nvPr/>
        </p:nvSpPr>
        <p:spPr bwMode="auto">
          <a:xfrm>
            <a:off x="990600" y="1600200"/>
            <a:ext cx="3429000" cy="328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None/>
            </a:pPr>
            <a:r>
              <a:rPr lang="en-US" sz="2800" dirty="0">
                <a:latin typeface=".VnBahamasB" pitchFamily="34" charset="0"/>
              </a:rPr>
              <a:t>- Practice describing an interesting group activity</a:t>
            </a:r>
            <a:endParaRPr lang="vi-VN" sz="2800" dirty="0"/>
          </a:p>
          <a:p>
            <a:pPr>
              <a:buNone/>
            </a:pPr>
            <a:r>
              <a:rPr lang="en-US" sz="2800" dirty="0">
                <a:latin typeface=".VnBahamasB" pitchFamily="34" charset="0"/>
              </a:rPr>
              <a:t>-Do Ex: D1,2,3-Unit 3 in workbook</a:t>
            </a:r>
          </a:p>
          <a:p>
            <a:pPr>
              <a:buNone/>
            </a:pPr>
            <a:r>
              <a:rPr lang="en-US" altLang="en-US" sz="2800" dirty="0">
                <a:latin typeface=".VnBahamasB" pitchFamily="34" charset="0"/>
              </a:rPr>
              <a:t>- Prepare : Unit 3 Skills 2</a:t>
            </a:r>
          </a:p>
        </p:txBody>
      </p:sp>
      <p:sp>
        <p:nvSpPr>
          <p:cNvPr id="270345" name="Text Box 9"/>
          <p:cNvSpPr txBox="1">
            <a:spLocks noChangeArrowheads="1"/>
          </p:cNvSpPr>
          <p:nvPr/>
        </p:nvSpPr>
        <p:spPr bwMode="auto">
          <a:xfrm>
            <a:off x="4648200" y="3657600"/>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5400">
                <a:latin typeface="VNI-Slogan" pitchFamily="2" charset="0"/>
                <a:cs typeface="Arial" panose="020B0604020202020204" pitchFamily="34" charset="0"/>
              </a:rPr>
              <a:t>Good bye !</a:t>
            </a:r>
          </a:p>
        </p:txBody>
      </p:sp>
    </p:spTree>
    <p:extLst>
      <p:ext uri="{BB962C8B-B14F-4D97-AF65-F5344CB8AC3E}">
        <p14:creationId xmlns:p14="http://schemas.microsoft.com/office/powerpoint/2010/main" val="204198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wedge">
                                      <p:cBhvr>
                                        <p:cTn id="7" dur="2000"/>
                                        <p:tgtEl>
                                          <p:spTgt spid="27033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par>
                                <p:cTn id="8" presetID="20" presetClass="entr" presetSubtype="0" fill="hold" nodeType="withEffect">
                                  <p:stCondLst>
                                    <p:cond delay="0"/>
                                  </p:stCondLst>
                                  <p:childTnLst>
                                    <p:set>
                                      <p:cBhvr>
                                        <p:cTn id="9" dur="1" fill="hold">
                                          <p:stCondLst>
                                            <p:cond delay="0"/>
                                          </p:stCondLst>
                                        </p:cTn>
                                        <p:tgtEl>
                                          <p:spTgt spid="270342"/>
                                        </p:tgtEl>
                                        <p:attrNameLst>
                                          <p:attrName>style.visibility</p:attrName>
                                        </p:attrNameLst>
                                      </p:cBhvr>
                                      <p:to>
                                        <p:strVal val="visible"/>
                                      </p:to>
                                    </p:set>
                                    <p:animEffect transition="in" filter="wedge">
                                      <p:cBhvr>
                                        <p:cTn id="10" dur="500"/>
                                        <p:tgtEl>
                                          <p:spTgt spid="270342"/>
                                        </p:tgtEl>
                                      </p:cBhvr>
                                    </p:animEffect>
                                  </p:childTnLst>
                                </p:cTn>
                              </p:par>
                              <p:par>
                                <p:cTn id="11" presetID="20" presetClass="entr" presetSubtype="0" fill="hold" nodeType="withEffect">
                                  <p:stCondLst>
                                    <p:cond delay="0"/>
                                  </p:stCondLst>
                                  <p:childTnLst>
                                    <p:set>
                                      <p:cBhvr>
                                        <p:cTn id="12" dur="1" fill="hold">
                                          <p:stCondLst>
                                            <p:cond delay="0"/>
                                          </p:stCondLst>
                                        </p:cTn>
                                        <p:tgtEl>
                                          <p:spTgt spid="270341"/>
                                        </p:tgtEl>
                                        <p:attrNameLst>
                                          <p:attrName>style.visibility</p:attrName>
                                        </p:attrNameLst>
                                      </p:cBhvr>
                                      <p:to>
                                        <p:strVal val="visible"/>
                                      </p:to>
                                    </p:set>
                                    <p:animEffect transition="in" filter="wedge">
                                      <p:cBhvr>
                                        <p:cTn id="13" dur="500"/>
                                        <p:tgtEl>
                                          <p:spTgt spid="2703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70339">
                                            <p:txEl>
                                              <p:pRg st="0" end="0"/>
                                            </p:txEl>
                                          </p:spTgt>
                                        </p:tgtEl>
                                        <p:attrNameLst>
                                          <p:attrName>style.visibility</p:attrName>
                                        </p:attrNameLst>
                                      </p:cBhvr>
                                      <p:to>
                                        <p:strVal val="visible"/>
                                      </p:to>
                                    </p:set>
                                    <p:animEffect transition="in" filter="blinds(horizontal)">
                                      <p:cBhvr>
                                        <p:cTn id="18" dur="500"/>
                                        <p:tgtEl>
                                          <p:spTgt spid="270339">
                                            <p:txEl>
                                              <p:pRg st="0" end="0"/>
                                            </p:txEl>
                                          </p:spTgt>
                                        </p:tgtEl>
                                      </p:cBhvr>
                                    </p:animEffect>
                                  </p:childTnLst>
                                </p:cTn>
                              </p:par>
                            </p:childTnLst>
                          </p:cTn>
                        </p:par>
                        <p:par>
                          <p:cTn id="19" fill="hold" nodeType="afterGroup">
                            <p:stCondLst>
                              <p:cond delay="500"/>
                            </p:stCondLst>
                            <p:childTnLst>
                              <p:par>
                                <p:cTn id="20" presetID="51" presetClass="entr" presetSubtype="0" fill="hold" grpId="0" nodeType="after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fade">
                                      <p:cBhvr>
                                        <p:cTn id="22" dur="770" decel="100000"/>
                                        <p:tgtEl>
                                          <p:spTgt spid="270344"/>
                                        </p:tgtEl>
                                      </p:cBhvr>
                                    </p:animEffect>
                                    <p:animScale>
                                      <p:cBhvr>
                                        <p:cTn id="23" dur="770" decel="100000"/>
                                        <p:tgtEl>
                                          <p:spTgt spid="270344"/>
                                        </p:tgtEl>
                                      </p:cBhvr>
                                      <p:from x="10000" y="10000"/>
                                      <p:to x="200000" y="450000"/>
                                    </p:animScale>
                                    <p:animScale>
                                      <p:cBhvr>
                                        <p:cTn id="24" dur="1230" accel="100000" fill="hold">
                                          <p:stCondLst>
                                            <p:cond delay="770"/>
                                          </p:stCondLst>
                                        </p:cTn>
                                        <p:tgtEl>
                                          <p:spTgt spid="270344"/>
                                        </p:tgtEl>
                                      </p:cBhvr>
                                      <p:from x="200000" y="450000"/>
                                      <p:to x="100000" y="100000"/>
                                    </p:animScale>
                                    <p:set>
                                      <p:cBhvr>
                                        <p:cTn id="25" dur="770" fill="hold"/>
                                        <p:tgtEl>
                                          <p:spTgt spid="270344"/>
                                        </p:tgtEl>
                                        <p:attrNameLst>
                                          <p:attrName>ppt_x</p:attrName>
                                        </p:attrNameLst>
                                      </p:cBhvr>
                                      <p:to>
                                        <p:strVal val="(0.5)"/>
                                      </p:to>
                                    </p:set>
                                    <p:anim from="(0.5)" to="(#ppt_x)" calcmode="lin" valueType="num">
                                      <p:cBhvr>
                                        <p:cTn id="26" dur="1230" accel="100000" fill="hold">
                                          <p:stCondLst>
                                            <p:cond delay="770"/>
                                          </p:stCondLst>
                                        </p:cTn>
                                        <p:tgtEl>
                                          <p:spTgt spid="270344"/>
                                        </p:tgtEl>
                                        <p:attrNameLst>
                                          <p:attrName>ppt_x</p:attrName>
                                        </p:attrNameLst>
                                      </p:cBhvr>
                                    </p:anim>
                                    <p:set>
                                      <p:cBhvr>
                                        <p:cTn id="27" dur="770" fill="hold"/>
                                        <p:tgtEl>
                                          <p:spTgt spid="270344"/>
                                        </p:tgtEl>
                                        <p:attrNameLst>
                                          <p:attrName>ppt_y</p:attrName>
                                        </p:attrNameLst>
                                      </p:cBhvr>
                                      <p:to>
                                        <p:strVal val="(#ppt_y+0.4)"/>
                                      </p:to>
                                    </p:set>
                                    <p:anim from="(#ppt_y+0.4)" to="(#ppt_y)" calcmode="lin" valueType="num">
                                      <p:cBhvr>
                                        <p:cTn id="28" dur="1230" accel="100000" fill="hold">
                                          <p:stCondLst>
                                            <p:cond delay="770"/>
                                          </p:stCondLst>
                                        </p:cTn>
                                        <p:tgtEl>
                                          <p:spTgt spid="270344"/>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70345">
                                            <p:txEl>
                                              <p:pRg st="0" end="0"/>
                                            </p:txEl>
                                          </p:spTgt>
                                        </p:tgtEl>
                                        <p:attrNameLst>
                                          <p:attrName>style.visibility</p:attrName>
                                        </p:attrNameLst>
                                      </p:cBhvr>
                                      <p:to>
                                        <p:strVal val="visible"/>
                                      </p:to>
                                    </p:set>
                                    <p:animEffect transition="in" filter="blinds(horizontal)">
                                      <p:cBhvr>
                                        <p:cTn id="33" dur="500"/>
                                        <p:tgtEl>
                                          <p:spTgt spid="270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
          <p:cNvGrpSpPr>
            <a:grpSpLocks/>
          </p:cNvGrpSpPr>
          <p:nvPr/>
        </p:nvGrpSpPr>
        <p:grpSpPr bwMode="auto">
          <a:xfrm>
            <a:off x="0" y="0"/>
            <a:ext cx="9220200" cy="6858000"/>
            <a:chOff x="0" y="0"/>
            <a:chExt cx="5760" cy="4333"/>
          </a:xfrm>
        </p:grpSpPr>
        <p:pic>
          <p:nvPicPr>
            <p:cNvPr id="5132"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AutoShape 7" descr="2Q== (288×17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4" name="AutoShape 8" descr="2Q== (288×17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5" name="AutoShape 9" descr="2Q== (288×17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6" name="AutoShape 10" descr="2Q== (288×17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7" name="AutoShape 11"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8" name="AutoShape 12"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9" name="AutoShape 13"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51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94" y="748483"/>
            <a:ext cx="8858434"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734729" y="5997301"/>
            <a:ext cx="6781800" cy="576263"/>
          </a:xfrm>
          <a:prstGeom prst="rect">
            <a:avLst/>
          </a:prstGeom>
          <a:solidFill>
            <a:schemeClr val="bg2"/>
          </a:solidFill>
          <a:ln w="57150">
            <a:solidFill>
              <a:schemeClr val="bg1"/>
            </a:solidFill>
            <a:miter lim="800000"/>
            <a:headEnd/>
            <a:tailEnd/>
          </a:ln>
        </p:spPr>
        <p:txBody>
          <a:bodyPr>
            <a:spAutoFit/>
          </a:bodyPr>
          <a:lstStyle/>
          <a:p>
            <a:pPr eaLnBrk="1" hangingPunct="1"/>
            <a:r>
              <a:rPr lang="en-US" altLang="en-US" sz="2800" b="1" dirty="0">
                <a:latin typeface="Georgia" pitchFamily="18" charset="0"/>
                <a:cs typeface="Arial" charset="0"/>
              </a:rPr>
              <a:t>     When do we use six objects?</a:t>
            </a:r>
          </a:p>
        </p:txBody>
      </p:sp>
      <p:sp>
        <p:nvSpPr>
          <p:cNvPr id="2" name="TextBox 1"/>
          <p:cNvSpPr txBox="1"/>
          <p:nvPr/>
        </p:nvSpPr>
        <p:spPr>
          <a:xfrm>
            <a:off x="771189" y="2511712"/>
            <a:ext cx="1972491" cy="461665"/>
          </a:xfrm>
          <a:prstGeom prst="rect">
            <a:avLst/>
          </a:prstGeom>
          <a:solidFill>
            <a:srgbClr val="FFFF00"/>
          </a:solidFill>
        </p:spPr>
        <p:txBody>
          <a:bodyPr wrap="square" rtlCol="0">
            <a:spAutoFit/>
          </a:bodyPr>
          <a:lstStyle/>
          <a:p>
            <a:pPr algn="ctr"/>
            <a:r>
              <a:rPr lang="en-US" sz="2400" b="1" dirty="0"/>
              <a:t>backpack</a:t>
            </a:r>
          </a:p>
        </p:txBody>
      </p:sp>
      <p:sp>
        <p:nvSpPr>
          <p:cNvPr id="4" name="TextBox 3"/>
          <p:cNvSpPr txBox="1"/>
          <p:nvPr/>
        </p:nvSpPr>
        <p:spPr>
          <a:xfrm>
            <a:off x="4089207" y="3071527"/>
            <a:ext cx="109728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467665" y="5550386"/>
            <a:ext cx="520201"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4259557" y="5615779"/>
            <a:ext cx="756579"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7197646" y="5571245"/>
            <a:ext cx="637767" cy="369332"/>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3630266" y="2700153"/>
            <a:ext cx="1972491" cy="461665"/>
          </a:xfrm>
          <a:prstGeom prst="rect">
            <a:avLst/>
          </a:prstGeom>
          <a:solidFill>
            <a:srgbClr val="FFFF00"/>
          </a:solidFill>
        </p:spPr>
        <p:txBody>
          <a:bodyPr wrap="square" rtlCol="0">
            <a:spAutoFit/>
          </a:bodyPr>
          <a:lstStyle/>
          <a:p>
            <a:pPr algn="ctr"/>
            <a:r>
              <a:rPr lang="en-US" sz="2400" b="1" dirty="0" err="1"/>
              <a:t>suncream</a:t>
            </a:r>
            <a:endParaRPr lang="en-US" sz="2400" b="1" dirty="0"/>
          </a:p>
        </p:txBody>
      </p:sp>
      <p:sp>
        <p:nvSpPr>
          <p:cNvPr id="24" name="TextBox 23"/>
          <p:cNvSpPr txBox="1"/>
          <p:nvPr/>
        </p:nvSpPr>
        <p:spPr>
          <a:xfrm>
            <a:off x="6530285" y="2502537"/>
            <a:ext cx="1972491" cy="461665"/>
          </a:xfrm>
          <a:prstGeom prst="rect">
            <a:avLst/>
          </a:prstGeom>
          <a:solidFill>
            <a:srgbClr val="FFFF00"/>
          </a:solidFill>
        </p:spPr>
        <p:txBody>
          <a:bodyPr wrap="square" rtlCol="0">
            <a:spAutoFit/>
          </a:bodyPr>
          <a:lstStyle/>
          <a:p>
            <a:pPr algn="ctr"/>
            <a:r>
              <a:rPr lang="en-US" sz="2400" b="1" dirty="0"/>
              <a:t>tent</a:t>
            </a:r>
          </a:p>
        </p:txBody>
      </p:sp>
      <p:sp>
        <p:nvSpPr>
          <p:cNvPr id="25" name="TextBox 24"/>
          <p:cNvSpPr txBox="1"/>
          <p:nvPr/>
        </p:nvSpPr>
        <p:spPr>
          <a:xfrm>
            <a:off x="717424" y="5388101"/>
            <a:ext cx="1972491" cy="461665"/>
          </a:xfrm>
          <a:prstGeom prst="rect">
            <a:avLst/>
          </a:prstGeom>
          <a:solidFill>
            <a:srgbClr val="FFFF00"/>
          </a:solidFill>
        </p:spPr>
        <p:txBody>
          <a:bodyPr wrap="square" rtlCol="0">
            <a:spAutoFit/>
          </a:bodyPr>
          <a:lstStyle/>
          <a:p>
            <a:pPr algn="ctr"/>
            <a:r>
              <a:rPr lang="en-US" sz="2400" b="1" dirty="0"/>
              <a:t>map</a:t>
            </a:r>
          </a:p>
        </p:txBody>
      </p:sp>
      <p:sp>
        <p:nvSpPr>
          <p:cNvPr id="26" name="TextBox 25"/>
          <p:cNvSpPr txBox="1"/>
          <p:nvPr/>
        </p:nvSpPr>
        <p:spPr>
          <a:xfrm>
            <a:off x="3656197" y="5340412"/>
            <a:ext cx="1972491" cy="461665"/>
          </a:xfrm>
          <a:prstGeom prst="rect">
            <a:avLst/>
          </a:prstGeom>
          <a:solidFill>
            <a:srgbClr val="FFFF00"/>
          </a:solidFill>
        </p:spPr>
        <p:txBody>
          <a:bodyPr wrap="square" rtlCol="0">
            <a:spAutoFit/>
          </a:bodyPr>
          <a:lstStyle/>
          <a:p>
            <a:pPr algn="ctr"/>
            <a:r>
              <a:rPr lang="en-US" sz="2400" b="1" dirty="0"/>
              <a:t>rope</a:t>
            </a:r>
          </a:p>
        </p:txBody>
      </p:sp>
      <p:sp>
        <p:nvSpPr>
          <p:cNvPr id="27" name="TextBox 26"/>
          <p:cNvSpPr txBox="1"/>
          <p:nvPr/>
        </p:nvSpPr>
        <p:spPr>
          <a:xfrm>
            <a:off x="6464874" y="5478912"/>
            <a:ext cx="1972491" cy="461665"/>
          </a:xfrm>
          <a:prstGeom prst="rect">
            <a:avLst/>
          </a:prstGeom>
          <a:solidFill>
            <a:srgbClr val="FFFF00"/>
          </a:solidFill>
        </p:spPr>
        <p:txBody>
          <a:bodyPr wrap="square" rtlCol="0">
            <a:spAutoFit/>
          </a:bodyPr>
          <a:lstStyle/>
          <a:p>
            <a:pPr algn="ctr"/>
            <a:r>
              <a:rPr lang="en-US" sz="2400" b="1" dirty="0"/>
              <a:t>boot</a:t>
            </a:r>
          </a:p>
        </p:txBody>
      </p:sp>
      <p:sp>
        <p:nvSpPr>
          <p:cNvPr id="29" name="TextBox 28"/>
          <p:cNvSpPr txBox="1"/>
          <p:nvPr/>
        </p:nvSpPr>
        <p:spPr>
          <a:xfrm>
            <a:off x="1208795" y="3038167"/>
            <a:ext cx="1097280" cy="369332"/>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7142852" y="3018061"/>
            <a:ext cx="1097280" cy="369332"/>
          </a:xfrm>
          <a:prstGeom prst="rect">
            <a:avLst/>
          </a:prstGeom>
          <a:solidFill>
            <a:schemeClr val="bg1"/>
          </a:solidFill>
        </p:spPr>
        <p:txBody>
          <a:bodyPr wrap="square" rtlCol="0">
            <a:spAutoFit/>
          </a:bodyPr>
          <a:lstStyle/>
          <a:p>
            <a:endParaRPr lang="en-US" dirty="0"/>
          </a:p>
        </p:txBody>
      </p:sp>
      <p:sp>
        <p:nvSpPr>
          <p:cNvPr id="11" name="Rectangle 10"/>
          <p:cNvSpPr/>
          <p:nvPr/>
        </p:nvSpPr>
        <p:spPr>
          <a:xfrm>
            <a:off x="717425" y="293511"/>
            <a:ext cx="3778376" cy="454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VnPresent" panose="020B7200000000000000" pitchFamily="34" charset="0"/>
              </a:rPr>
              <a:t>Name of each item</a:t>
            </a:r>
          </a:p>
        </p:txBody>
      </p:sp>
    </p:spTree>
    <p:extLst>
      <p:ext uri="{BB962C8B-B14F-4D97-AF65-F5344CB8AC3E}">
        <p14:creationId xmlns:p14="http://schemas.microsoft.com/office/powerpoint/2010/main" val="26576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ổi cắm trại của học sinh Lớp 2 | Trường quốc tế BVIS Hà Nội"/>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44493" cy="3500847"/>
          </a:xfrm>
          <a:prstGeom prst="rect">
            <a:avLst/>
          </a:prstGeom>
          <a:noFill/>
          <a:ln>
            <a:noFill/>
          </a:ln>
        </p:spPr>
      </p:pic>
      <p:pic>
        <p:nvPicPr>
          <p:cNvPr id="4" name="Picture 3" descr="Cắm Trại trong tiếng anh là gì: Định nghĩa, ví dụ."/>
          <p:cNvPicPr/>
          <p:nvPr/>
        </p:nvPicPr>
        <p:blipFill>
          <a:blip r:embed="rId3">
            <a:extLst>
              <a:ext uri="{28A0092B-C50C-407E-A947-70E740481C1C}">
                <a14:useLocalDpi xmlns:a14="http://schemas.microsoft.com/office/drawing/2010/main" val="0"/>
              </a:ext>
            </a:extLst>
          </a:blip>
          <a:srcRect/>
          <a:stretch>
            <a:fillRect/>
          </a:stretch>
        </p:blipFill>
        <p:spPr bwMode="auto">
          <a:xfrm>
            <a:off x="4744493" y="0"/>
            <a:ext cx="4399507" cy="3291840"/>
          </a:xfrm>
          <a:prstGeom prst="rect">
            <a:avLst/>
          </a:prstGeom>
          <a:noFill/>
          <a:ln>
            <a:noFill/>
          </a:ln>
        </p:spPr>
      </p:pic>
      <p:pic>
        <p:nvPicPr>
          <p:cNvPr id="5" name="Picture 4" descr="Cắm trại tuổi học trò - Báo Người lao động"/>
          <p:cNvPicPr/>
          <p:nvPr/>
        </p:nvPicPr>
        <p:blipFill>
          <a:blip r:embed="rId4">
            <a:extLst>
              <a:ext uri="{28A0092B-C50C-407E-A947-70E740481C1C}">
                <a14:useLocalDpi xmlns:a14="http://schemas.microsoft.com/office/drawing/2010/main" val="0"/>
              </a:ext>
            </a:extLst>
          </a:blip>
          <a:srcRect/>
          <a:stretch>
            <a:fillRect/>
          </a:stretch>
        </p:blipFill>
        <p:spPr bwMode="auto">
          <a:xfrm>
            <a:off x="1" y="3291840"/>
            <a:ext cx="4744492" cy="3566160"/>
          </a:xfrm>
          <a:prstGeom prst="rect">
            <a:avLst/>
          </a:prstGeom>
          <a:noFill/>
          <a:ln>
            <a:noFill/>
          </a:ln>
        </p:spPr>
      </p:pic>
      <p:pic>
        <p:nvPicPr>
          <p:cNvPr id="6" name="Picture 5" descr="10 Điểm Cắm Trại Gần Hà Nội An Toàn Cảnh Đẹp Hút Khách Nhất 2020 | BD  Research - Khoa học và đời sống"/>
          <p:cNvPicPr/>
          <p:nvPr/>
        </p:nvPicPr>
        <p:blipFill>
          <a:blip r:embed="rId5">
            <a:extLst>
              <a:ext uri="{28A0092B-C50C-407E-A947-70E740481C1C}">
                <a14:useLocalDpi xmlns:a14="http://schemas.microsoft.com/office/drawing/2010/main" val="0"/>
              </a:ext>
            </a:extLst>
          </a:blip>
          <a:srcRect/>
          <a:stretch>
            <a:fillRect/>
          </a:stretch>
        </p:blipFill>
        <p:spPr bwMode="auto">
          <a:xfrm>
            <a:off x="4744493" y="3291840"/>
            <a:ext cx="4399507" cy="3566160"/>
          </a:xfrm>
          <a:prstGeom prst="rect">
            <a:avLst/>
          </a:prstGeom>
          <a:noFill/>
          <a:ln>
            <a:noFill/>
          </a:ln>
        </p:spPr>
      </p:pic>
      <p:sp>
        <p:nvSpPr>
          <p:cNvPr id="2" name="Rectangle 1"/>
          <p:cNvSpPr/>
          <p:nvPr/>
        </p:nvSpPr>
        <p:spPr>
          <a:xfrm>
            <a:off x="3149600" y="3037839"/>
            <a:ext cx="2889956" cy="631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VnAristote" panose="020B7200000000000000" pitchFamily="34" charset="0"/>
              </a:rPr>
              <a:t>Go camping</a:t>
            </a:r>
          </a:p>
        </p:txBody>
      </p:sp>
    </p:spTree>
    <p:extLst>
      <p:ext uri="{BB962C8B-B14F-4D97-AF65-F5344CB8AC3E}">
        <p14:creationId xmlns:p14="http://schemas.microsoft.com/office/powerpoint/2010/main" val="118950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pic>
        <p:nvPicPr>
          <p:cNvPr id="40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372600" cy="6765925"/>
          </a:xfrm>
        </p:spPr>
      </p:pic>
      <p:sp>
        <p:nvSpPr>
          <p:cNvPr id="4101" name="Rectangle 5"/>
          <p:cNvSpPr>
            <a:spLocks noChangeArrowheads="1"/>
          </p:cNvSpPr>
          <p:nvPr/>
        </p:nvSpPr>
        <p:spPr bwMode="auto">
          <a:xfrm>
            <a:off x="107504" y="404664"/>
            <a:ext cx="93583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3600" b="1" dirty="0">
              <a:latin typeface="Times New Roman" pitchFamily="18" charset="0"/>
              <a:cs typeface="Times New Roman" pitchFamily="18" charset="0"/>
            </a:endParaRPr>
          </a:p>
          <a:p>
            <a:pPr algn="ctr"/>
            <a:r>
              <a:rPr lang="en-US" sz="4800" b="1" dirty="0">
                <a:solidFill>
                  <a:srgbClr val="FF0000"/>
                </a:solidFill>
                <a:latin typeface="Times New Roman" pitchFamily="18" charset="0"/>
                <a:cs typeface="Times New Roman" pitchFamily="18" charset="0"/>
              </a:rPr>
              <a:t>UNIT 3: MY FRIENDS</a:t>
            </a:r>
          </a:p>
          <a:p>
            <a:pPr algn="ctr"/>
            <a:r>
              <a:rPr lang="en-US" sz="4400" i="1" dirty="0">
                <a:solidFill>
                  <a:srgbClr val="FF0000"/>
                </a:solidFill>
                <a:latin typeface="Times New Roman" pitchFamily="18" charset="0"/>
                <a:cs typeface="Times New Roman" pitchFamily="18" charset="0"/>
              </a:rPr>
              <a:t>Lesson 5: Skills 1</a:t>
            </a:r>
          </a:p>
        </p:txBody>
      </p:sp>
      <p:pic>
        <p:nvPicPr>
          <p:cNvPr id="6" name="Picture 2" descr="C:\Users\Administrato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501008"/>
            <a:ext cx="3858879" cy="289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7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307" y="957054"/>
            <a:ext cx="6662369" cy="3605102"/>
          </a:xfrm>
          <a:prstGeom prst="rect">
            <a:avLst/>
          </a:prstGeom>
        </p:spPr>
      </p:pic>
      <p:grpSp>
        <p:nvGrpSpPr>
          <p:cNvPr id="3" name="Group 2">
            <a:extLst>
              <a:ext uri="{FF2B5EF4-FFF2-40B4-BE49-F238E27FC236}">
                <a16:creationId xmlns:a16="http://schemas.microsoft.com/office/drawing/2014/main" id="{49D5A9D2-1E34-45DE-ABDB-554520A58FBF}"/>
              </a:ext>
            </a:extLst>
          </p:cNvPr>
          <p:cNvGrpSpPr/>
          <p:nvPr/>
        </p:nvGrpSpPr>
        <p:grpSpPr>
          <a:xfrm>
            <a:off x="1539339" y="4599905"/>
            <a:ext cx="5628904" cy="472162"/>
            <a:chOff x="1357342" y="5724716"/>
            <a:chExt cx="5628904" cy="472162"/>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93760" y="5735213"/>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id="{09D1C928-DBB1-45A7-9737-3D9DE3FF2F0A}"/>
              </a:ext>
            </a:extLst>
          </p:cNvPr>
          <p:cNvGrpSpPr/>
          <p:nvPr/>
        </p:nvGrpSpPr>
        <p:grpSpPr>
          <a:xfrm>
            <a:off x="1539339" y="5333974"/>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id="{BEFA7CF8-9776-4B3A-AE07-98D3BCA98B1E}"/>
              </a:ext>
            </a:extLst>
          </p:cNvPr>
          <p:cNvSpPr txBox="1"/>
          <p:nvPr/>
        </p:nvSpPr>
        <p:spPr>
          <a:xfrm>
            <a:off x="2014169" y="4958284"/>
            <a:ext cx="5397760" cy="461665"/>
          </a:xfrm>
          <a:prstGeom prst="rect">
            <a:avLst/>
          </a:prstGeom>
          <a:noFill/>
        </p:spPr>
        <p:txBody>
          <a:bodyPr wrap="none" rtlCol="0">
            <a:spAutoFit/>
          </a:bodyPr>
          <a:lstStyle/>
          <a:p>
            <a:r>
              <a:rPr lang="en-US" sz="2400" b="1" dirty="0">
                <a:solidFill>
                  <a:srgbClr val="FF0000"/>
                </a:solidFill>
              </a:rPr>
              <a:t>It’s for kids between 10 and 15 years old.</a:t>
            </a:r>
          </a:p>
        </p:txBody>
      </p:sp>
      <p:sp>
        <p:nvSpPr>
          <p:cNvPr id="17" name="TextBox 16">
            <a:extLst>
              <a:ext uri="{FF2B5EF4-FFF2-40B4-BE49-F238E27FC236}">
                <a16:creationId xmlns:a16="http://schemas.microsoft.com/office/drawing/2014/main" id="{F6FD0C52-B958-44DB-9D2C-41B9746D4D51}"/>
              </a:ext>
            </a:extLst>
          </p:cNvPr>
          <p:cNvSpPr txBox="1"/>
          <p:nvPr/>
        </p:nvSpPr>
        <p:spPr>
          <a:xfrm>
            <a:off x="1975757" y="5639241"/>
            <a:ext cx="6918036" cy="830997"/>
          </a:xfrm>
          <a:prstGeom prst="rect">
            <a:avLst/>
          </a:prstGeom>
          <a:noFill/>
        </p:spPr>
        <p:txBody>
          <a:bodyPr wrap="square" rtlCol="0">
            <a:spAutoFit/>
          </a:bodyPr>
          <a:lstStyle/>
          <a:p>
            <a:r>
              <a:rPr lang="en-US" sz="2400" b="1" i="0" dirty="0">
                <a:solidFill>
                  <a:srgbClr val="FF0000"/>
                </a:solidFill>
                <a:effectLst/>
              </a:rPr>
              <a:t>They play sports and games, draw pictures, play music, learn life skills, go on field trips, etc.</a:t>
            </a:r>
            <a:endParaRPr lang="en-US" sz="3200" b="1" dirty="0">
              <a:solidFill>
                <a:srgbClr val="FF000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dirty="0">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dirty="0">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dirty="0" err="1"/>
              <a:t>Phong</a:t>
            </a:r>
            <a:r>
              <a:rPr lang="en-US" sz="2400" dirty="0"/>
              <a:t> likes taking photos.</a:t>
            </a:r>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dirty="0"/>
              <a:t>Nam thinks </a:t>
            </a:r>
            <a:r>
              <a:rPr lang="en-US" sz="2400" dirty="0" err="1"/>
              <a:t>Nhung</a:t>
            </a:r>
            <a:r>
              <a:rPr lang="en-US" sz="2400" dirty="0"/>
              <a:t> is kind.</a:t>
            </a:r>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dirty="0" err="1"/>
              <a:t>Phong</a:t>
            </a:r>
            <a:r>
              <a:rPr lang="en-US" sz="2400" dirty="0"/>
              <a:t> is tall and sporty.</a:t>
            </a:r>
          </a:p>
        </p:txBody>
      </p: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1387</TotalTime>
  <Words>929</Words>
  <Application>Microsoft Office PowerPoint</Application>
  <PresentationFormat>On-screen Show (4:3)</PresentationFormat>
  <Paragraphs>106</Paragraphs>
  <Slides>17</Slides>
  <Notes>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.VnAristote</vt:lpstr>
      <vt:lpstr>.VnBahamasB</vt:lpstr>
      <vt:lpstr>.VnPresent</vt:lpstr>
      <vt:lpstr>Arial</vt:lpstr>
      <vt:lpstr>Calibri</vt:lpstr>
      <vt:lpstr>Calibri Light</vt:lpstr>
      <vt:lpstr>Georgia</vt:lpstr>
      <vt:lpstr>Tahoma</vt:lpstr>
      <vt:lpstr>Times New Roman</vt:lpstr>
      <vt:lpstr>VNI-Aptima</vt:lpstr>
      <vt:lpstr>VNI-Slogan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DOAN</dc:creator>
  <cp:lastModifiedBy>Admin</cp:lastModifiedBy>
  <cp:revision>109</cp:revision>
  <dcterms:created xsi:type="dcterms:W3CDTF">2020-12-09T02:04:09Z</dcterms:created>
  <dcterms:modified xsi:type="dcterms:W3CDTF">2024-12-25T02:20:30Z</dcterms:modified>
</cp:coreProperties>
</file>