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54" r:id="rId2"/>
    <p:sldId id="336" r:id="rId3"/>
    <p:sldId id="346" r:id="rId4"/>
    <p:sldId id="339" r:id="rId5"/>
    <p:sldId id="355" r:id="rId6"/>
    <p:sldId id="353" r:id="rId7"/>
    <p:sldId id="267" r:id="rId8"/>
    <p:sldId id="356" r:id="rId9"/>
    <p:sldId id="317" r:id="rId10"/>
    <p:sldId id="318" r:id="rId11"/>
    <p:sldId id="352" r:id="rId12"/>
    <p:sldId id="357" r:id="rId13"/>
    <p:sldId id="320" r:id="rId14"/>
    <p:sldId id="358" r:id="rId15"/>
    <p:sldId id="322" r:id="rId16"/>
    <p:sldId id="334" r:id="rId17"/>
    <p:sldId id="325" r:id="rId18"/>
    <p:sldId id="326" r:id="rId19"/>
    <p:sldId id="341" r:id="rId20"/>
    <p:sldId id="343" r:id="rId21"/>
    <p:sldId id="351" r:id="rId22"/>
    <p:sldId id="328" r:id="rId23"/>
    <p:sldId id="330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9DC54"/>
    <a:srgbClr val="FFB90C"/>
    <a:srgbClr val="44AACB"/>
    <a:srgbClr val="B8A7A7"/>
    <a:srgbClr val="8CD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29" autoAdjust="0"/>
    <p:restoredTop sz="94650" autoAdjust="0"/>
  </p:normalViewPr>
  <p:slideViewPr>
    <p:cSldViewPr snapToGrid="0" showGuides="1">
      <p:cViewPr varScale="1">
        <p:scale>
          <a:sx n="62" d="100"/>
          <a:sy n="62" d="100"/>
        </p:scale>
        <p:origin x="488" y="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BD6DD-9821-4A9B-9E55-996C8CD48112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0D203-3C9C-46EF-AA54-99B6932380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79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D3575A-E978-4102-9B80-71C67E28586E}" type="slidenum">
              <a:rPr lang="en-US"/>
              <a:t>1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17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0D203-3C9C-46EF-AA54-99B6932380F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304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0299D5-DCF0-4684-B360-02DF13984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F2251E2-BF15-464A-ABF2-518D2E748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F1E867-410E-44DA-AEAC-FFF3D17A8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81C7DE-1ACB-45D2-BE23-786AB093F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09426E-4060-4680-BC35-68C226658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81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71B709-4EE2-46A5-B5B8-51975E0E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DB14C7-6D44-47CF-9DC6-602EAD290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3F8FFE-E47A-4AA8-B3B3-F49CF2BEC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5C2B04-7284-4273-A4D1-F3CEF94BC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9F9D3E-13C5-46B3-A67F-B5B52F83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57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D06550C-6B99-4860-A13A-3C050C043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3BECB7B-E52A-426C-92A6-437756D71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080646-8005-4FB3-951A-6E0E5ABF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2AD0C3-735E-4D97-8B18-19D00FC2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4841DB-25BB-479B-BBC0-30BBD0249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9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5C2C9DB-336E-4CFA-8BA4-F332EADF32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284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3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350A01A-2DF9-48AA-AF90-D5190EA1C6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0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8FAAD38-12EE-4153-AF4D-4CBC71E96C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08"/>
          <a:stretch/>
        </p:blipFill>
        <p:spPr>
          <a:xfrm>
            <a:off x="0" y="4917831"/>
            <a:ext cx="12192000" cy="1940169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C98A993B-B110-416A-825A-BBC58AA70900}"/>
              </a:ext>
            </a:extLst>
          </p:cNvPr>
          <p:cNvSpPr/>
          <p:nvPr userDrawn="1"/>
        </p:nvSpPr>
        <p:spPr>
          <a:xfrm rot="16200000">
            <a:off x="2944991" y="-2455343"/>
            <a:ext cx="6318403" cy="11749789"/>
          </a:xfrm>
          <a:prstGeom prst="roundRect">
            <a:avLst>
              <a:gd name="adj" fmla="val 7269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787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D586082-FF30-4639-838C-AFFC7E7598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284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BC534A85-A98C-4E22-A3D3-1945AFD5CE47}"/>
              </a:ext>
            </a:extLst>
          </p:cNvPr>
          <p:cNvSpPr/>
          <p:nvPr userDrawn="1"/>
        </p:nvSpPr>
        <p:spPr>
          <a:xfrm rot="16200000">
            <a:off x="2944991" y="-2455343"/>
            <a:ext cx="6318403" cy="11749789"/>
          </a:xfrm>
          <a:prstGeom prst="roundRect">
            <a:avLst>
              <a:gd name="adj" fmla="val 7269"/>
            </a:avLst>
          </a:prstGeom>
          <a:noFill/>
          <a:ln w="38100">
            <a:solidFill>
              <a:srgbClr val="44AAC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836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736FEE-94E1-47F0-A799-8084C3D6E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AF4F8A-974F-4171-8848-56B184FBB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ADB739B-4E97-4A79-8575-5723E7527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C8E1490-C731-41E9-9626-30ED362071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ECCEFE4-F0E9-4025-BF98-FBAE6E06B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FE82BC3-6FAC-4790-A79A-51A99113B1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AD7B9DF-643A-4939-B73F-52A6CF9A9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E580C3-580F-4E0C-920D-570322B68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64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B19763-677F-4303-A4F0-79D5FC8DF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76D861F-53E6-4DE9-AB51-33D18E4170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B2D6F4C-7BBC-4716-B2C4-5913929F2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C6059E-7855-4A60-9DF9-AF44588E8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46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3756688-A17B-4C9C-A0B1-586EEF3819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4E3E245-ACC6-467B-9867-C095D12C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315780-FE38-4FB4-84F9-1303F203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83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04086F-9AD3-44B6-9FF2-54E85C1A9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89B474-E11D-4714-9C4C-F4F6870A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E5BC3E-9680-4E99-9150-78825D7E2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75389C-2491-45DA-A2FC-76736B7024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BAE6C0-4C5D-40DC-A737-CEEEEE4CB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221550-5F3E-49EE-A2BB-4C04895E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98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F6A085-CA36-48CA-AF98-615571110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6BF6C36-7A3E-4B69-AEA8-CDDD6D87EF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4B71CFA-AF13-4FAF-AA64-CA7A36F79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3C7F34-2687-42A6-9397-B03946E73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D7BB35-C54F-405C-820A-936CC907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79CD42-D889-4AA6-BB32-B32D73429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9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42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GIF"/><Relationship Id="rId4" Type="http://schemas.openxmlformats.org/officeDocument/2006/relationships/image" Target="../media/image4.png"/><Relationship Id="rId9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6.wdp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WordArt 2"/>
          <p:cNvSpPr>
            <a:spLocks noChangeArrowheads="1" noChangeShapeType="1" noTextEdit="1"/>
          </p:cNvSpPr>
          <p:nvPr/>
        </p:nvSpPr>
        <p:spPr bwMode="auto">
          <a:xfrm>
            <a:off x="3733800" y="3352106"/>
            <a:ext cx="4724400" cy="13881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3600" kern="10" dirty="0">
              <a:ln w="1270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algn="ctr">
              <a:defRPr/>
            </a:pPr>
            <a:r>
              <a:rPr lang="en-US" sz="3600" kern="10" dirty="0" err="1">
                <a:ln w="1270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Lớp</a:t>
            </a:r>
            <a:r>
              <a:rPr lang="en-US" sz="3600" kern="10" dirty="0">
                <a:ln w="1270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 </a:t>
            </a:r>
            <a:r>
              <a:rPr lang="en-US" sz="3600" kern="10" dirty="0" smtClean="0">
                <a:ln w="1270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5</a:t>
            </a:r>
            <a:r>
              <a:rPr lang="vi-VN" altLang="en-US" sz="3600" kern="10" dirty="0" smtClean="0">
                <a:ln w="1270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D</a:t>
            </a:r>
            <a:endParaRPr lang="vi-VN" altLang="en-US" sz="3600" kern="10" dirty="0">
              <a:ln w="1270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743200" y="4953000"/>
            <a:ext cx="678180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28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8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28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Thắm</a:t>
            </a:r>
            <a:endParaRPr lang="en-US" sz="2800" b="1" i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4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5"/>
          <p:cNvGrpSpPr/>
          <p:nvPr/>
        </p:nvGrpSpPr>
        <p:grpSpPr bwMode="auto">
          <a:xfrm>
            <a:off x="4343400" y="5943600"/>
            <a:ext cx="3200400" cy="914400"/>
            <a:chOff x="1440" y="3936"/>
            <a:chExt cx="2736" cy="384"/>
          </a:xfrm>
        </p:grpSpPr>
        <p:pic>
          <p:nvPicPr>
            <p:cNvPr id="2065" name="Picture 6" descr="eivyrul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0" y="3936"/>
              <a:ext cx="273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6" name="Picture 7" descr="nature007.gif (6160 bytes)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60" y="3941"/>
              <a:ext cx="286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7" name="Picture 8" descr="nature008.gif (6929 bytes)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84" y="3936"/>
              <a:ext cx="238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8" name="Picture 9" descr="nature010.gif (4810 bytes)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80" y="3936"/>
              <a:ext cx="33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9" name="Picture 10" descr="nature009.gif (5950 bytes)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52" y="3936"/>
              <a:ext cx="286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4" name="Picture 11" descr="2738028B93574A79A70465F995DEC65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0" y="0"/>
            <a:ext cx="10699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AutoShape 12"/>
          <p:cNvSpPr>
            <a:spLocks noChangeArrowheads="1"/>
          </p:cNvSpPr>
          <p:nvPr/>
        </p:nvSpPr>
        <p:spPr bwMode="auto">
          <a:xfrm>
            <a:off x="1524000" y="5562600"/>
            <a:ext cx="1143000" cy="10668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6" name="AutoShape 13"/>
          <p:cNvSpPr>
            <a:spLocks noChangeArrowheads="1"/>
          </p:cNvSpPr>
          <p:nvPr/>
        </p:nvSpPr>
        <p:spPr bwMode="auto">
          <a:xfrm>
            <a:off x="9525000" y="5562600"/>
            <a:ext cx="1143000" cy="10668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7" name="Picture 1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0" y="3517900"/>
            <a:ext cx="14478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067800" y="3746500"/>
            <a:ext cx="14478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6"/>
          <p:cNvGrpSpPr/>
          <p:nvPr/>
        </p:nvGrpSpPr>
        <p:grpSpPr bwMode="auto">
          <a:xfrm>
            <a:off x="1524000" y="0"/>
            <a:ext cx="9144000" cy="6873875"/>
            <a:chOff x="0" y="-10"/>
            <a:chExt cx="5760" cy="4330"/>
          </a:xfrm>
        </p:grpSpPr>
        <p:pic>
          <p:nvPicPr>
            <p:cNvPr id="2061" name="Picture 17" descr="Animate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2" name="Picture 18" descr="Animate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3" name="Picture 19" descr="Animate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4" name="Picture 20" descr="Animate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60" name="Picture 21" descr="2738028B93574A79A70465F995DEC65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98025" y="0"/>
            <a:ext cx="10699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752600" y="239394"/>
            <a:ext cx="8763000" cy="379958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4583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>
              <a:defRPr/>
            </a:pPr>
            <a:r>
              <a:rPr lang="en-US" sz="3600" kern="10" dirty="0">
                <a:ln w="9525">
                  <a:round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TRƯỜNG TIỂU HỌC </a:t>
            </a:r>
            <a:r>
              <a:rPr lang="en-US" sz="3600" kern="10" dirty="0" err="1">
                <a:ln w="9525">
                  <a:round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CỔ</a:t>
            </a:r>
            <a:r>
              <a:rPr lang="en-US" sz="3600" kern="10" dirty="0">
                <a:ln w="9525">
                  <a:round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ĐẠM</a:t>
            </a:r>
            <a:endParaRPr lang="en-US" sz="3600" kern="10" dirty="0">
              <a:ln w="9525">
                <a:round/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600" kern="10" dirty="0">
                <a:ln w="9525">
                  <a:round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600" kern="10" dirty="0" err="1">
                <a:ln w="9525">
                  <a:round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/>
                <a:cs typeface="Arial" panose="020B0604020202020204"/>
              </a:rPr>
              <a:t>Chào</a:t>
            </a:r>
            <a:r>
              <a:rPr lang="en-US" sz="3600" kern="10" dirty="0">
                <a:ln w="9525">
                  <a:round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600" kern="10" dirty="0" err="1">
                <a:ln w="9525">
                  <a:round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/>
                <a:cs typeface="Arial" panose="020B0604020202020204"/>
              </a:rPr>
              <a:t>mừng</a:t>
            </a:r>
            <a:r>
              <a:rPr lang="en-US" sz="3600" kern="10" dirty="0">
                <a:ln w="9525">
                  <a:round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600" kern="10" dirty="0" err="1">
                <a:ln w="9525">
                  <a:round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/>
                <a:cs typeface="Arial" panose="020B0604020202020204"/>
              </a:rPr>
              <a:t>quý</a:t>
            </a:r>
            <a:r>
              <a:rPr lang="en-US" sz="3600" kern="10" dirty="0">
                <a:ln w="9525">
                  <a:round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600" kern="10" dirty="0" err="1">
                <a:ln w="9525">
                  <a:round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/>
                <a:cs typeface="Arial" panose="020B0604020202020204"/>
              </a:rPr>
              <a:t>thầy</a:t>
            </a:r>
            <a:r>
              <a:rPr lang="en-US" sz="3600" kern="10" dirty="0">
                <a:ln w="9525">
                  <a:round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600" kern="10" dirty="0" err="1">
                <a:ln w="9525">
                  <a:round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/>
                <a:cs typeface="Arial" panose="020B0604020202020204"/>
              </a:rPr>
              <a:t>cô</a:t>
            </a:r>
            <a:r>
              <a:rPr lang="en-US" sz="3600" kern="10" dirty="0">
                <a:ln w="9525">
                  <a:round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600" kern="10" dirty="0" err="1">
                <a:ln w="9525">
                  <a:round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/>
                <a:cs typeface="Arial" panose="020B0604020202020204"/>
              </a:rPr>
              <a:t>về</a:t>
            </a:r>
            <a:r>
              <a:rPr lang="en-US" sz="3600" kern="10" dirty="0">
                <a:ln w="9525">
                  <a:round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600" kern="10" dirty="0" err="1">
                <a:ln w="9525">
                  <a:round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/>
                <a:cs typeface="Arial" panose="020B0604020202020204"/>
              </a:rPr>
              <a:t>thăm</a:t>
            </a:r>
            <a:r>
              <a:rPr lang="en-US" sz="3600" kern="10" dirty="0">
                <a:ln w="9525">
                  <a:round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600" kern="10" dirty="0" err="1">
                <a:ln w="9525">
                  <a:round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/>
                <a:cs typeface="Arial" panose="020B0604020202020204"/>
              </a:rPr>
              <a:t>lớp</a:t>
            </a:r>
            <a:r>
              <a:rPr lang="en-US" sz="3600" kern="10" dirty="0">
                <a:ln w="9525">
                  <a:round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600" kern="10" dirty="0" err="1">
                <a:ln w="9525">
                  <a:round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/>
                <a:cs typeface="Arial" panose="020B0604020202020204"/>
              </a:rPr>
              <a:t>dự</a:t>
            </a:r>
            <a:r>
              <a:rPr lang="en-US" sz="3600" kern="10" dirty="0">
                <a:ln w="9525">
                  <a:round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600" kern="10" dirty="0" err="1">
                <a:ln w="9525">
                  <a:round/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/>
                <a:cs typeface="Arial" panose="020B0604020202020204"/>
              </a:rPr>
              <a:t>giờ</a:t>
            </a:r>
            <a:endParaRPr lang="en-US" sz="3600" kern="10" dirty="0">
              <a:ln w="9525">
                <a:round/>
              </a:ln>
              <a:solidFill>
                <a:schemeClr val="accent1">
                  <a:lumMod val="50000"/>
                </a:schemeClr>
              </a:solidFill>
              <a:latin typeface="Arial" panose="020B0604020202020204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0640785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, 物体&#10;&#10;描述已自动生成">
            <a:extLst>
              <a:ext uri="{FF2B5EF4-FFF2-40B4-BE49-F238E27FC236}">
                <a16:creationId xmlns:a16="http://schemas.microsoft.com/office/drawing/2014/main" id="{36048AD1-1BCB-4B85-9EE0-936691F05A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3" t="4143" r="15251" b="20361"/>
          <a:stretch/>
        </p:blipFill>
        <p:spPr>
          <a:xfrm>
            <a:off x="576463" y="421570"/>
            <a:ext cx="5438013" cy="24356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211F89-FFE0-4E50-8883-26F1D134DC4B}"/>
              </a:ext>
            </a:extLst>
          </p:cNvPr>
          <p:cNvSpPr txBox="1"/>
          <p:nvPr/>
        </p:nvSpPr>
        <p:spPr>
          <a:xfrm>
            <a:off x="1053012" y="1045075"/>
            <a:ext cx="4484914" cy="143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pt-BR" sz="1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Vẽ 2  hình tam giác bằng nhau</a:t>
            </a:r>
          </a:p>
          <a:p>
            <a:pPr algn="just">
              <a:spcBef>
                <a:spcPts val="300"/>
              </a:spcBef>
            </a:pPr>
            <a:r>
              <a:rPr lang="pt-BR" sz="1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Vẽ đường cao lên hình tam giác đó</a:t>
            </a:r>
            <a:endParaRPr lang="en-US" sz="16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</a:pPr>
            <a:r>
              <a:rPr lang="pt-BR" sz="1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Dùng kéo cắt một </a:t>
            </a:r>
            <a:r>
              <a:rPr lang="vi-VN" sz="1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tam giác</a:t>
            </a:r>
            <a:r>
              <a:rPr lang="pt-BR" sz="1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thành</a:t>
            </a:r>
            <a:r>
              <a:rPr lang="vi-VN" sz="1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hai phần</a:t>
            </a:r>
            <a:r>
              <a:rPr lang="pt-BR" sz="1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chiều cao</a:t>
            </a:r>
            <a:endParaRPr lang="vi-VN" sz="1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</a:pPr>
            <a:r>
              <a:rPr lang="pt-BR" sz="1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Ghép 2 mảnh vào tam giác còn lại</a:t>
            </a:r>
            <a:endParaRPr lang="en-US" sz="16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6BB9218-F41F-48DE-9DCB-75717381EFA8}"/>
              </a:ext>
            </a:extLst>
          </p:cNvPr>
          <p:cNvSpPr/>
          <p:nvPr/>
        </p:nvSpPr>
        <p:spPr>
          <a:xfrm>
            <a:off x="3724964" y="3795464"/>
            <a:ext cx="2392873" cy="1902942"/>
          </a:xfrm>
          <a:prstGeom prst="rt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D761D377-D52C-4117-99F4-1ED8E4C2D49B}"/>
              </a:ext>
            </a:extLst>
          </p:cNvPr>
          <p:cNvSpPr/>
          <p:nvPr/>
        </p:nvSpPr>
        <p:spPr>
          <a:xfrm flipH="1">
            <a:off x="1990772" y="3839625"/>
            <a:ext cx="1094666" cy="1868406"/>
          </a:xfrm>
          <a:prstGeom prst="rt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72CFCA0C-9EEB-4645-99A9-8CE3BAA70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346" y="3276212"/>
            <a:ext cx="4482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id="{EA253892-316C-45BC-88C7-EE469F170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5368" y="3291956"/>
            <a:ext cx="298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323648" y="3276212"/>
            <a:ext cx="4136253" cy="2886769"/>
            <a:chOff x="6323648" y="3276212"/>
            <a:chExt cx="4136253" cy="2886769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B15F01C-BAAC-47FE-9F26-65D16B2D90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05526" y="3753621"/>
              <a:ext cx="3531552" cy="1902942"/>
              <a:chOff x="2928" y="1812"/>
              <a:chExt cx="2568" cy="1464"/>
            </a:xfrm>
            <a:solidFill>
              <a:srgbClr val="92D050"/>
            </a:solidFill>
          </p:grpSpPr>
          <p:sp>
            <p:nvSpPr>
              <p:cNvPr id="9" name="AutoShape 4">
                <a:extLst>
                  <a:ext uri="{FF2B5EF4-FFF2-40B4-BE49-F238E27FC236}">
                    <a16:creationId xmlns:a16="http://schemas.microsoft.com/office/drawing/2014/main" id="{A4C5CAE0-9336-46CD-A18D-FA7DD64B9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1812"/>
                <a:ext cx="2568" cy="1464"/>
              </a:xfrm>
              <a:prstGeom prst="triangle">
                <a:avLst>
                  <a:gd name="adj" fmla="val 32042"/>
                </a:avLst>
              </a:prstGeom>
              <a:grp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" name="Line 5">
                <a:extLst>
                  <a:ext uri="{FF2B5EF4-FFF2-40B4-BE49-F238E27FC236}">
                    <a16:creationId xmlns:a16="http://schemas.microsoft.com/office/drawing/2014/main" id="{BF2756C7-F33E-42FA-A2A8-24FB71482E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56" y="1812"/>
                <a:ext cx="0" cy="1464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6" name="Group 30">
              <a:extLst>
                <a:ext uri="{FF2B5EF4-FFF2-40B4-BE49-F238E27FC236}">
                  <a16:creationId xmlns:a16="http://schemas.microsoft.com/office/drawing/2014/main" id="{0FCF3A92-7CAF-4E55-9681-54E5785708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44204" y="5434367"/>
              <a:ext cx="264040" cy="222196"/>
              <a:chOff x="1032" y="3828"/>
              <a:chExt cx="192" cy="168"/>
            </a:xfrm>
            <a:solidFill>
              <a:srgbClr val="FF6600"/>
            </a:solidFill>
          </p:grpSpPr>
          <p:sp>
            <p:nvSpPr>
              <p:cNvPr id="7" name="Line 31">
                <a:extLst>
                  <a:ext uri="{FF2B5EF4-FFF2-40B4-BE49-F238E27FC236}">
                    <a16:creationId xmlns:a16="http://schemas.microsoft.com/office/drawing/2014/main" id="{20D80848-EDD2-4DA0-86CA-7C47FA0E0E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2" y="3828"/>
                <a:ext cx="192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" name="Line 32">
                <a:extLst>
                  <a:ext uri="{FF2B5EF4-FFF2-40B4-BE49-F238E27FC236}">
                    <a16:creationId xmlns:a16="http://schemas.microsoft.com/office/drawing/2014/main" id="{8A5BCB0F-42D1-44F6-97F7-A166949651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2" y="3828"/>
                <a:ext cx="0" cy="168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5" name="Text Box 12">
              <a:extLst>
                <a:ext uri="{FF2B5EF4-FFF2-40B4-BE49-F238E27FC236}">
                  <a16:creationId xmlns:a16="http://schemas.microsoft.com/office/drawing/2014/main" id="{57C5F83A-922B-4222-AF76-A1045642EC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9984" y="3276212"/>
              <a:ext cx="4482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FE7F00FB-59EF-4CDC-B475-745C9012D4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3648" y="5701316"/>
              <a:ext cx="6830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18" name="Text Box 10">
              <a:extLst>
                <a:ext uri="{FF2B5EF4-FFF2-40B4-BE49-F238E27FC236}">
                  <a16:creationId xmlns:a16="http://schemas.microsoft.com/office/drawing/2014/main" id="{A4E0E338-0187-4281-B1C4-1788192B42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11641" y="5616191"/>
              <a:ext cx="4482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23" name="Text Box 11">
              <a:extLst>
                <a:ext uri="{FF2B5EF4-FFF2-40B4-BE49-F238E27FC236}">
                  <a16:creationId xmlns:a16="http://schemas.microsoft.com/office/drawing/2014/main" id="{72CFCA0C-9EEB-4645-99A9-8CE3BAA70D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73022" y="5681890"/>
              <a:ext cx="4482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118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1 -0.00208 L 0.10625 -0.03171 C 0.12657 -0.03819 0.15729 -0.04166 0.18946 -0.04166 C 0.22604 -0.04166 0.25547 -0.03819 0.27578 -0.03171 L 0.37396 -0.00208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-199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347 L 0.08255 -0.03495 C 0.10065 -0.0419 0.12799 -0.0456 0.15664 -0.0456 C 0.18906 -0.0456 0.21523 -0.0419 0.23333 -0.03495 L 0.3207 -0.00347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-210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ara De Garoto Garoto Pensando | Cartoon character design, Kid character,  Character design">
            <a:extLst>
              <a:ext uri="{FF2B5EF4-FFF2-40B4-BE49-F238E27FC236}">
                <a16:creationId xmlns:a16="http://schemas.microsoft.com/office/drawing/2014/main" id="{2B2DEA8D-BCA5-4FCC-A25A-39CFA3C6B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42" b="90316" l="6230" r="50799">
                        <a14:foregroundMark x1="35304" y1="17053" x2="35304" y2="17053"/>
                        <a14:foregroundMark x1="33706" y1="23158" x2="33706" y2="231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8" t="4784" r="43470" b="-3907"/>
          <a:stretch/>
        </p:blipFill>
        <p:spPr bwMode="auto">
          <a:xfrm>
            <a:off x="318059" y="2871788"/>
            <a:ext cx="4194741" cy="455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863B9E-5ADB-DEBA-33E6-9A58E69B0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47" y="494807"/>
            <a:ext cx="2854130" cy="21432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9B4B50-2D71-BC15-EEA6-F2F6A9B359DA}"/>
              </a:ext>
            </a:extLst>
          </p:cNvPr>
          <p:cNvSpPr txBox="1"/>
          <p:nvPr/>
        </p:nvSpPr>
        <p:spPr>
          <a:xfrm>
            <a:off x="3426593" y="452719"/>
            <a:ext cx="8884118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36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</a:t>
            </a:r>
            <a:r>
              <a:rPr lang="en-US" sz="3600" b="1" u="sng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3600" b="1" u="sng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3600" b="1" u="sng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</a:t>
            </a: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NMCB </a:t>
            </a: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36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6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36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6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6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6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6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6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6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ABC </a:t>
            </a:r>
            <a:endParaRPr lang="en-US" sz="36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hought Bubble: Cloud 1">
            <a:extLst>
              <a:ext uri="{FF2B5EF4-FFF2-40B4-BE49-F238E27FC236}">
                <a16:creationId xmlns:a16="http://schemas.microsoft.com/office/drawing/2014/main" id="{9ACA6C5F-32E5-4F39-A2C9-C733AF364DD3}"/>
              </a:ext>
            </a:extLst>
          </p:cNvPr>
          <p:cNvSpPr/>
          <p:nvPr/>
        </p:nvSpPr>
        <p:spPr>
          <a:xfrm>
            <a:off x="6123745" y="3706876"/>
            <a:ext cx="1913368" cy="2418190"/>
          </a:xfrm>
          <a:prstGeom prst="cloudCallout">
            <a:avLst>
              <a:gd name="adj1" fmla="val -65297"/>
              <a:gd name="adj2" fmla="val 49140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58497" y="4455077"/>
            <a:ext cx="20694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THẢO LUẬN N2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0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ara De Garoto Garoto Pensando | Cartoon character design, Kid character,  Character design">
            <a:extLst>
              <a:ext uri="{FF2B5EF4-FFF2-40B4-BE49-F238E27FC236}">
                <a16:creationId xmlns:a16="http://schemas.microsoft.com/office/drawing/2014/main" id="{2B2DEA8D-BCA5-4FCC-A25A-39CFA3C6B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42" b="90316" l="6230" r="50799">
                        <a14:foregroundMark x1="35304" y1="17053" x2="35304" y2="17053"/>
                        <a14:foregroundMark x1="33706" y1="23158" x2="33706" y2="231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8" t="4784" r="43470" b="-3907"/>
          <a:stretch/>
        </p:blipFill>
        <p:spPr bwMode="auto">
          <a:xfrm>
            <a:off x="318059" y="2871788"/>
            <a:ext cx="4194741" cy="455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863B9E-5ADB-DEBA-33E6-9A58E69B0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47" y="494807"/>
            <a:ext cx="2854130" cy="21432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9B4B50-2D71-BC15-EEA6-F2F6A9B359DA}"/>
              </a:ext>
            </a:extLst>
          </p:cNvPr>
          <p:cNvSpPr txBox="1"/>
          <p:nvPr/>
        </p:nvSpPr>
        <p:spPr>
          <a:xfrm>
            <a:off x="3426593" y="452719"/>
            <a:ext cx="8884118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36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</a:t>
            </a:r>
            <a:r>
              <a:rPr lang="en-US" sz="3600" b="1" u="sng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3600" b="1" u="sng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3600" b="1" u="sng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 </a:t>
            </a: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NMCB</a:t>
            </a: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36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36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ính</a:t>
            </a:r>
            <a:r>
              <a:rPr lang="en-US" sz="36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6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6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6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ABC </a:t>
            </a:r>
            <a:endParaRPr lang="en-US" sz="36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hought Bubble: Cloud 1">
            <a:extLst>
              <a:ext uri="{FF2B5EF4-FFF2-40B4-BE49-F238E27FC236}">
                <a16:creationId xmlns:a16="http://schemas.microsoft.com/office/drawing/2014/main" id="{9ACA6C5F-32E5-4F39-A2C9-C733AF364DD3}"/>
              </a:ext>
            </a:extLst>
          </p:cNvPr>
          <p:cNvSpPr/>
          <p:nvPr/>
        </p:nvSpPr>
        <p:spPr>
          <a:xfrm>
            <a:off x="6123745" y="2841521"/>
            <a:ext cx="2528642" cy="2447801"/>
          </a:xfrm>
          <a:prstGeom prst="cloudCallout">
            <a:avLst>
              <a:gd name="adj1" fmla="val -65297"/>
              <a:gd name="adj2" fmla="val 49140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58496" y="3619333"/>
            <a:ext cx="18924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THẢO LUẬN N4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16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E59BAD7-2FD3-4964-A627-04182E743A3E}"/>
                  </a:ext>
                </a:extLst>
              </p:cNvPr>
              <p:cNvSpPr/>
              <p:nvPr/>
            </p:nvSpPr>
            <p:spPr>
              <a:xfrm>
                <a:off x="3787438" y="741144"/>
                <a:ext cx="9313371" cy="328872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  <a:defRPr/>
                </a:pPr>
                <a:r>
                  <a:rPr lang="en-US" sz="3200" kern="0" dirty="0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NMBC </a:t>
                </a: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  <a:endParaRPr lang="vi-VN" sz="32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kern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NM</m:t>
                      </m:r>
                      <m:r>
                        <a:rPr lang="en-US" sz="3200" b="0" i="0" kern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×</m:t>
                      </m:r>
                      <m:r>
                        <m:rPr>
                          <m:sty m:val="p"/>
                        </m:rPr>
                        <a:rPr lang="en-US" sz="3200" b="0" i="0" kern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MC</m:t>
                      </m:r>
                      <m:r>
                        <a:rPr lang="en-US" sz="3200" b="0" i="0" kern="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0" i="1" kern="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𝐵𝐶</m:t>
                      </m:r>
                      <m:r>
                        <a:rPr lang="en-US" sz="3200" b="0" kern="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×</m:t>
                      </m:r>
                      <m:r>
                        <a:rPr lang="en-US" sz="3200" b="0" i="1" kern="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𝐵𝑁</m:t>
                      </m:r>
                    </m:oMath>
                  </m:oMathPara>
                </a14:m>
                <a:endParaRPr lang="en-US" sz="32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  <a:defRPr/>
                </a:pP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:endParaRPr lang="vi-VN" sz="3200" i="1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kern="0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kern="0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BC</m:t>
                          </m:r>
                          <m:r>
                            <a:rPr lang="en-US" sz="3200" b="0" kern="0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×</m:t>
                          </m:r>
                          <m:r>
                            <a:rPr lang="en-US" sz="3200" b="0" i="1" kern="0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𝐴𝐻</m:t>
                          </m:r>
                        </m:num>
                        <m:den>
                          <m:r>
                            <a:rPr lang="en-US" sz="3200" b="0" i="1" kern="0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E59BAD7-2FD3-4964-A627-04182E743A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438" y="741144"/>
                <a:ext cx="9313371" cy="3288723"/>
              </a:xfrm>
              <a:prstGeom prst="rect">
                <a:avLst/>
              </a:prstGeom>
              <a:blipFill>
                <a:blip r:embed="rId2"/>
                <a:stretch>
                  <a:fillRect t="-8163" b="-3154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E863B9E-5ADB-DEBA-33E6-9A58E69B0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47" y="494807"/>
            <a:ext cx="2854130" cy="21432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6793" y="3041583"/>
            <a:ext cx="972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895275" y="3272735"/>
            <a:ext cx="647339" cy="230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633284" y="2962983"/>
            <a:ext cx="2032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 CAO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9244491" y="3185790"/>
            <a:ext cx="486649" cy="317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77265" y="4109883"/>
            <a:ext cx="59560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VD: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endParaRPr lang="en-US" sz="3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AutoNum type="alphaLcParenR"/>
            </a:pP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5cm,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6cm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8437" y="5513728"/>
            <a:ext cx="6292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 35 cm,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58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ara De Garoto Garoto Pensando | Cartoon character design, Kid character,  Character design">
            <a:extLst>
              <a:ext uri="{FF2B5EF4-FFF2-40B4-BE49-F238E27FC236}">
                <a16:creationId xmlns:a16="http://schemas.microsoft.com/office/drawing/2014/main" id="{2B2DEA8D-BCA5-4FCC-A25A-39CFA3C6B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42" b="90316" l="6230" r="50799">
                        <a14:foregroundMark x1="35304" y1="17053" x2="35304" y2="17053"/>
                        <a14:foregroundMark x1="33706" y1="23158" x2="33706" y2="231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8" t="4784" r="43470" b="-3907"/>
          <a:stretch/>
        </p:blipFill>
        <p:spPr bwMode="auto">
          <a:xfrm>
            <a:off x="318059" y="2871788"/>
            <a:ext cx="4194741" cy="455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hought Bubble: Cloud 1">
            <a:extLst>
              <a:ext uri="{FF2B5EF4-FFF2-40B4-BE49-F238E27FC236}">
                <a16:creationId xmlns:a16="http://schemas.microsoft.com/office/drawing/2014/main" id="{9ACA6C5F-32E5-4F39-A2C9-C733AF364DD3}"/>
              </a:ext>
            </a:extLst>
          </p:cNvPr>
          <p:cNvSpPr/>
          <p:nvPr/>
        </p:nvSpPr>
        <p:spPr>
          <a:xfrm>
            <a:off x="4235116" y="386148"/>
            <a:ext cx="6978587" cy="3187257"/>
          </a:xfrm>
          <a:prstGeom prst="cloudCallout">
            <a:avLst>
              <a:gd name="adj1" fmla="val -65297"/>
              <a:gd name="adj2" fmla="val 49140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8C2B62-D391-4CA3-AB0A-1FAB0B02810C}"/>
              </a:ext>
            </a:extLst>
          </p:cNvPr>
          <p:cNvSpPr txBox="1"/>
          <p:nvPr/>
        </p:nvSpPr>
        <p:spPr>
          <a:xfrm>
            <a:off x="5051692" y="1182385"/>
            <a:ext cx="61089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Vậy muốn tính diện tích của hình tam giác chúng ta làm như thế nào?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863B9E-5ADB-DEBA-33E6-9A58E69B0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47" y="494807"/>
            <a:ext cx="2854130" cy="21432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05319C-C1FC-4FB3-972B-DC379F1D0663}"/>
              </a:ext>
            </a:extLst>
          </p:cNvPr>
          <p:cNvSpPr txBox="1"/>
          <p:nvPr/>
        </p:nvSpPr>
        <p:spPr>
          <a:xfrm>
            <a:off x="4041674" y="4017931"/>
            <a:ext cx="69503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Muốn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diện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lấy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độ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đáy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nhân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chiều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cao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(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cùng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rồi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chia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2.</a:t>
            </a:r>
          </a:p>
        </p:txBody>
      </p:sp>
    </p:spTree>
    <p:extLst>
      <p:ext uri="{BB962C8B-B14F-4D97-AF65-F5344CB8AC3E}">
        <p14:creationId xmlns:p14="http://schemas.microsoft.com/office/powerpoint/2010/main" val="301094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0305F2D3-C2C9-41FC-BD72-B4FB17A3D57D}"/>
              </a:ext>
            </a:extLst>
          </p:cNvPr>
          <p:cNvSpPr/>
          <p:nvPr/>
        </p:nvSpPr>
        <p:spPr>
          <a:xfrm>
            <a:off x="1865371" y="2556680"/>
            <a:ext cx="2514600" cy="1744639"/>
          </a:xfrm>
          <a:prstGeom prst="triangle">
            <a:avLst>
              <a:gd name="adj" fmla="val 27484"/>
            </a:avLst>
          </a:prstGeom>
          <a:solidFill>
            <a:srgbClr val="FFC87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976ACC6-58AE-4B60-83AF-DA61D04D6CD6}"/>
              </a:ext>
            </a:extLst>
          </p:cNvPr>
          <p:cNvCxnSpPr>
            <a:cxnSpLocks/>
          </p:cNvCxnSpPr>
          <p:nvPr/>
        </p:nvCxnSpPr>
        <p:spPr>
          <a:xfrm>
            <a:off x="2560799" y="2556679"/>
            <a:ext cx="0" cy="1744639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0463B80-67DD-49A2-AEB6-7D1DC5DD1BF7}"/>
              </a:ext>
            </a:extLst>
          </p:cNvPr>
          <p:cNvSpPr/>
          <p:nvPr/>
        </p:nvSpPr>
        <p:spPr>
          <a:xfrm>
            <a:off x="4533978" y="4170528"/>
            <a:ext cx="152400" cy="13079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657305D-2CCC-4779-AEB9-F699A22F90B0}"/>
              </a:ext>
            </a:extLst>
          </p:cNvPr>
          <p:cNvCxnSpPr>
            <a:cxnSpLocks/>
          </p:cNvCxnSpPr>
          <p:nvPr/>
        </p:nvCxnSpPr>
        <p:spPr>
          <a:xfrm>
            <a:off x="1894247" y="4551528"/>
            <a:ext cx="25146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0F0829-59CB-4620-963D-4FDA23665DE6}"/>
              </a:ext>
            </a:extLst>
          </p:cNvPr>
          <p:cNvCxnSpPr>
            <a:stCxn id="2" idx="2"/>
          </p:cNvCxnSpPr>
          <p:nvPr/>
        </p:nvCxnSpPr>
        <p:spPr>
          <a:xfrm>
            <a:off x="1865371" y="4301319"/>
            <a:ext cx="0" cy="25020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B37DF0-78D3-41E1-8BD1-0AD38C853BF4}"/>
              </a:ext>
            </a:extLst>
          </p:cNvPr>
          <p:cNvCxnSpPr>
            <a:cxnSpLocks/>
          </p:cNvCxnSpPr>
          <p:nvPr/>
        </p:nvCxnSpPr>
        <p:spPr>
          <a:xfrm>
            <a:off x="4379962" y="4328614"/>
            <a:ext cx="0" cy="25020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0B79D5F-B523-46A8-9E2C-F3E58D62E410}"/>
              </a:ext>
            </a:extLst>
          </p:cNvPr>
          <p:cNvSpPr txBox="1"/>
          <p:nvPr/>
        </p:nvSpPr>
        <p:spPr>
          <a:xfrm>
            <a:off x="2521815" y="3400124"/>
            <a:ext cx="452478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8F68D0-6476-45B0-A57F-CFB9DA527EF3}"/>
              </a:ext>
            </a:extLst>
          </p:cNvPr>
          <p:cNvSpPr txBox="1"/>
          <p:nvPr/>
        </p:nvSpPr>
        <p:spPr>
          <a:xfrm>
            <a:off x="2887578" y="4540343"/>
            <a:ext cx="597847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05319C-C1FC-4FB3-972B-DC379F1D0663}"/>
              </a:ext>
            </a:extLst>
          </p:cNvPr>
          <p:cNvSpPr txBox="1"/>
          <p:nvPr/>
        </p:nvSpPr>
        <p:spPr>
          <a:xfrm>
            <a:off x="2666198" y="446950"/>
            <a:ext cx="83214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Muốn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diện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lấy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độ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đáy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nhân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chiều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cao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(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cùng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rồi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chia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AE7AAC-C001-4CFA-A980-ADCD584C4D38}"/>
              </a:ext>
            </a:extLst>
          </p:cNvPr>
          <p:cNvSpPr txBox="1"/>
          <p:nvPr/>
        </p:nvSpPr>
        <p:spPr>
          <a:xfrm>
            <a:off x="5878601" y="2065873"/>
            <a:ext cx="2040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S 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AE7AAC-C001-4CFA-A980-ADCD584C4D38}"/>
                  </a:ext>
                </a:extLst>
              </p:cNvPr>
              <p:cNvSpPr txBox="1"/>
              <p:nvPr/>
            </p:nvSpPr>
            <p:spPr>
              <a:xfrm>
                <a:off x="5832905" y="3774598"/>
                <a:ext cx="2720760" cy="1441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6000" b="0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a</m:t>
                        </m:r>
                        <m:r>
                          <a:rPr lang="en-US" sz="6000" b="0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6000" b="0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  <m:r>
                          <a:rPr lang="en-US" sz="6000" b="0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6000" b="0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</m:num>
                      <m:den>
                        <m:r>
                          <a:rPr lang="en-US" sz="6000" b="0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6000" b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AE7AAC-C001-4CFA-A980-ADCD584C4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905" y="3774598"/>
                <a:ext cx="2720760" cy="1441933"/>
              </a:xfrm>
              <a:prstGeom prst="rect">
                <a:avLst/>
              </a:prstGeom>
              <a:blipFill>
                <a:blip r:embed="rId2"/>
                <a:stretch>
                  <a:fillRect l="-2466" b="-4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4AE7AAC-C001-4CFA-A980-ADCD584C4D38}"/>
              </a:ext>
            </a:extLst>
          </p:cNvPr>
          <p:cNvSpPr txBox="1"/>
          <p:nvPr/>
        </p:nvSpPr>
        <p:spPr>
          <a:xfrm>
            <a:off x="4930304" y="2521697"/>
            <a:ext cx="3896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 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đáy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 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cao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6" name="Picture 2" descr="Cara De Garoto Garoto Pensando | Cartoon character design, Kid character,  Character design">
            <a:extLst>
              <a:ext uri="{FF2B5EF4-FFF2-40B4-BE49-F238E27FC236}">
                <a16:creationId xmlns:a16="http://schemas.microsoft.com/office/drawing/2014/main" id="{2B2DEA8D-BCA5-4FCC-A25A-39CFA3C6B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42" b="90316" l="6230" r="50799">
                        <a14:foregroundMark x1="35304" y1="17053" x2="35304" y2="17053"/>
                        <a14:foregroundMark x1="33706" y1="23158" x2="33706" y2="231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8" t="4784" r="43470" b="-3907"/>
          <a:stretch/>
        </p:blipFill>
        <p:spPr bwMode="auto">
          <a:xfrm>
            <a:off x="318060" y="0"/>
            <a:ext cx="2242739" cy="216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91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/>
      <p:bldP spid="9" grpId="0"/>
      <p:bldP spid="11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C36D3A-E13D-4686-A16D-9727644E89D7}"/>
              </a:ext>
            </a:extLst>
          </p:cNvPr>
          <p:cNvGrpSpPr/>
          <p:nvPr/>
        </p:nvGrpSpPr>
        <p:grpSpPr>
          <a:xfrm>
            <a:off x="-2285664" y="858736"/>
            <a:ext cx="13270261" cy="5999264"/>
            <a:chOff x="25400" y="616512"/>
            <a:chExt cx="15670898" cy="7084552"/>
          </a:xfrm>
        </p:grpSpPr>
        <p:pic>
          <p:nvPicPr>
            <p:cNvPr id="3" name="图片 16">
              <a:extLst>
                <a:ext uri="{FF2B5EF4-FFF2-40B4-BE49-F238E27FC236}">
                  <a16:creationId xmlns:a16="http://schemas.microsoft.com/office/drawing/2014/main" id="{58C8B065-9668-4877-B289-5F87666A7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511" y="839823"/>
              <a:ext cx="14013677" cy="5839032"/>
            </a:xfrm>
            <a:prstGeom prst="rect">
              <a:avLst/>
            </a:prstGeom>
          </p:spPr>
        </p:pic>
        <p:pic>
          <p:nvPicPr>
            <p:cNvPr id="4" name="图片 33">
              <a:extLst>
                <a:ext uri="{FF2B5EF4-FFF2-40B4-BE49-F238E27FC236}">
                  <a16:creationId xmlns:a16="http://schemas.microsoft.com/office/drawing/2014/main" id="{9B860529-6B62-49A8-9108-A46D0202A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" y="616512"/>
              <a:ext cx="15670898" cy="7084552"/>
            </a:xfrm>
            <a:prstGeom prst="rect">
              <a:avLst/>
            </a:prstGeom>
          </p:spPr>
        </p:pic>
      </p:grpSp>
      <p:pic>
        <p:nvPicPr>
          <p:cNvPr id="6" name="Picture 2" descr="Triangle Shape Cartoon - Free vector graphic on Pixabay">
            <a:extLst>
              <a:ext uri="{FF2B5EF4-FFF2-40B4-BE49-F238E27FC236}">
                <a16:creationId xmlns:a16="http://schemas.microsoft.com/office/drawing/2014/main" id="{E47DD8C2-2986-48E5-B718-E307442C1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34" y="865616"/>
            <a:ext cx="4453417" cy="545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DE0D11-0E32-9B35-C5E8-A458B052D6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720" y="2539253"/>
            <a:ext cx="6724471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4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F5884BA-E103-41DF-A337-AB1E6E39F27F}"/>
              </a:ext>
            </a:extLst>
          </p:cNvPr>
          <p:cNvSpPr txBox="1">
            <a:spLocks/>
          </p:cNvSpPr>
          <p:nvPr/>
        </p:nvSpPr>
        <p:spPr>
          <a:xfrm>
            <a:off x="5178280" y="2613250"/>
            <a:ext cx="5865837" cy="304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700" b="1" u="sng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2700" b="1" u="sng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giải</a:t>
            </a:r>
            <a:r>
              <a:rPr lang="en-US" sz="2700" b="1" u="sng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Diện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4 x 3 : 2 = 6 (cm</a:t>
            </a:r>
            <a:r>
              <a:rPr lang="en-US" sz="27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               </a:t>
            </a:r>
            <a:r>
              <a:rPr lang="en-US" sz="27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Đáp</a:t>
            </a:r>
            <a:r>
              <a:rPr lang="en-US" sz="27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27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6 cm</a:t>
            </a:r>
            <a:r>
              <a:rPr lang="en-US" sz="27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endParaRPr lang="en-US" sz="27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452D53-D054-45CF-8163-C8FD4EF2FBBC}"/>
              </a:ext>
            </a:extLst>
          </p:cNvPr>
          <p:cNvSpPr txBox="1"/>
          <p:nvPr/>
        </p:nvSpPr>
        <p:spPr>
          <a:xfrm>
            <a:off x="3059371" y="681089"/>
            <a:ext cx="7023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D235CC-D80D-45D6-8EB2-6FFEF3C4FAB8}"/>
              </a:ext>
            </a:extLst>
          </p:cNvPr>
          <p:cNvGrpSpPr/>
          <p:nvPr/>
        </p:nvGrpSpPr>
        <p:grpSpPr>
          <a:xfrm>
            <a:off x="1207627" y="2442291"/>
            <a:ext cx="3970653" cy="3152052"/>
            <a:chOff x="1827270" y="1756250"/>
            <a:chExt cx="2592525" cy="1724117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FCE5328-64E8-4909-B580-1092A100AA05}"/>
                </a:ext>
              </a:extLst>
            </p:cNvPr>
            <p:cNvCxnSpPr/>
            <p:nvPr/>
          </p:nvCxnSpPr>
          <p:spPr>
            <a:xfrm>
              <a:off x="1827270" y="3156604"/>
              <a:ext cx="259252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2AE2B0A-7F64-427D-AF75-E5767D0E27D9}"/>
                </a:ext>
              </a:extLst>
            </p:cNvPr>
            <p:cNvSpPr txBox="1"/>
            <p:nvPr/>
          </p:nvSpPr>
          <p:spPr>
            <a:xfrm>
              <a:off x="2705895" y="3194175"/>
              <a:ext cx="1167147" cy="28619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 cm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B3B3234-D3C5-4938-BB47-F6EB54A16831}"/>
                </a:ext>
              </a:extLst>
            </p:cNvPr>
            <p:cNvGrpSpPr/>
            <p:nvPr/>
          </p:nvGrpSpPr>
          <p:grpSpPr>
            <a:xfrm>
              <a:off x="1827270" y="1756250"/>
              <a:ext cx="2592525" cy="1213401"/>
              <a:chOff x="1873458" y="1427508"/>
              <a:chExt cx="2592525" cy="121340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B18F0F90-4C35-48FA-9DAA-CFDFC8E3AB46}"/>
                  </a:ext>
                </a:extLst>
              </p:cNvPr>
              <p:cNvGrpSpPr/>
              <p:nvPr/>
            </p:nvGrpSpPr>
            <p:grpSpPr>
              <a:xfrm>
                <a:off x="1873458" y="1427508"/>
                <a:ext cx="2592525" cy="1213401"/>
                <a:chOff x="839788" y="1666048"/>
                <a:chExt cx="2592525" cy="1213401"/>
              </a:xfrm>
            </p:grpSpPr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EA3D8E70-3929-4B8A-8767-D8F3D47739E0}"/>
                    </a:ext>
                  </a:extLst>
                </p:cNvPr>
                <p:cNvSpPr/>
                <p:nvPr/>
              </p:nvSpPr>
              <p:spPr>
                <a:xfrm>
                  <a:off x="839788" y="1666048"/>
                  <a:ext cx="2592525" cy="1213401"/>
                </a:xfrm>
                <a:prstGeom prst="triangle">
                  <a:avLst>
                    <a:gd name="adj" fmla="val 26866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41262349-EAA2-4242-9223-1C359251C027}"/>
                    </a:ext>
                  </a:extLst>
                </p:cNvPr>
                <p:cNvCxnSpPr>
                  <a:stCxn id="11" idx="0"/>
                  <a:endCxn id="11" idx="3"/>
                </p:cNvCxnSpPr>
                <p:nvPr/>
              </p:nvCxnSpPr>
              <p:spPr>
                <a:xfrm>
                  <a:off x="1536296" y="1666048"/>
                  <a:ext cx="0" cy="121340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6BE1EF6-670F-4DFD-AAB5-9D072CF79D63}"/>
                  </a:ext>
                </a:extLst>
              </p:cNvPr>
              <p:cNvSpPr/>
              <p:nvPr/>
            </p:nvSpPr>
            <p:spPr>
              <a:xfrm>
                <a:off x="2569965" y="2489357"/>
                <a:ext cx="182119" cy="15155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8B9340-B56B-4CA8-8A70-50C20D08FFBA}"/>
                </a:ext>
              </a:extLst>
            </p:cNvPr>
            <p:cNvSpPr txBox="1"/>
            <p:nvPr/>
          </p:nvSpPr>
          <p:spPr>
            <a:xfrm>
              <a:off x="2523778" y="2322342"/>
              <a:ext cx="910916" cy="28619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3 cm</a:t>
              </a:r>
            </a:p>
          </p:txBody>
        </p:sp>
      </p:grpSp>
      <p:grpSp>
        <p:nvGrpSpPr>
          <p:cNvPr id="13" name="组合 27">
            <a:extLst>
              <a:ext uri="{FF2B5EF4-FFF2-40B4-BE49-F238E27FC236}">
                <a16:creationId xmlns:a16="http://schemas.microsoft.com/office/drawing/2014/main" id="{817EB920-E29D-4D1E-B75D-5299BF3768C9}"/>
              </a:ext>
            </a:extLst>
          </p:cNvPr>
          <p:cNvGrpSpPr/>
          <p:nvPr/>
        </p:nvGrpSpPr>
        <p:grpSpPr>
          <a:xfrm>
            <a:off x="805543" y="567952"/>
            <a:ext cx="10537370" cy="1963248"/>
            <a:chOff x="2752641" y="3846647"/>
            <a:chExt cx="9964197" cy="1963248"/>
          </a:xfrm>
        </p:grpSpPr>
        <p:sp>
          <p:nvSpPr>
            <p:cNvPr id="14" name="圆角矩形 14">
              <a:extLst>
                <a:ext uri="{FF2B5EF4-FFF2-40B4-BE49-F238E27FC236}">
                  <a16:creationId xmlns:a16="http://schemas.microsoft.com/office/drawing/2014/main" id="{A6A7F4C5-1BC3-41B9-BAA6-A1925A08E114}"/>
                </a:ext>
              </a:extLst>
            </p:cNvPr>
            <p:cNvSpPr/>
            <p:nvPr/>
          </p:nvSpPr>
          <p:spPr>
            <a:xfrm>
              <a:off x="2752641" y="3846647"/>
              <a:ext cx="9964197" cy="1881334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" name="文本框 23">
              <a:extLst>
                <a:ext uri="{FF2B5EF4-FFF2-40B4-BE49-F238E27FC236}">
                  <a16:creationId xmlns:a16="http://schemas.microsoft.com/office/drawing/2014/main" id="{9C609DCE-E8C5-4FEF-A1E0-7DDA39B24A8D}"/>
                </a:ext>
              </a:extLst>
            </p:cNvPr>
            <p:cNvSpPr txBox="1"/>
            <p:nvPr/>
          </p:nvSpPr>
          <p:spPr>
            <a:xfrm>
              <a:off x="3450621" y="3870903"/>
              <a:ext cx="860941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zh-CN" sz="4000" b="1" u="sng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Bài</a:t>
              </a:r>
              <a:r>
                <a:rPr lang="fr-FR" altLang="zh-CN" sz="4000" b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1: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Tính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diện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tích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tam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giác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có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:</a:t>
              </a:r>
            </a:p>
            <a:p>
              <a:pPr algn="ctr"/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a)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Độ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dài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đáy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là 4cm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chiều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cao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là 3cm</a:t>
              </a:r>
            </a:p>
          </p:txBody>
        </p:sp>
      </p:grpSp>
      <p:pic>
        <p:nvPicPr>
          <p:cNvPr id="1026" name="Picture 2" descr="Cartoon triangle with legs and arms cute geometric">
            <a:extLst>
              <a:ext uri="{FF2B5EF4-FFF2-40B4-BE49-F238E27FC236}">
                <a16:creationId xmlns:a16="http://schemas.microsoft.com/office/drawing/2014/main" id="{6CDFE31F-A984-4297-A010-96D6A24E9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15" b="89907" l="0" r="98300">
                        <a14:foregroundMark x1="42600" y1="49815" x2="54800" y2="54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075" y="3802636"/>
            <a:ext cx="3441878" cy="371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组合 27">
            <a:extLst>
              <a:ext uri="{FF2B5EF4-FFF2-40B4-BE49-F238E27FC236}">
                <a16:creationId xmlns:a16="http://schemas.microsoft.com/office/drawing/2014/main" id="{817EB920-E29D-4D1E-B75D-5299BF3768C9}"/>
              </a:ext>
            </a:extLst>
          </p:cNvPr>
          <p:cNvGrpSpPr/>
          <p:nvPr/>
        </p:nvGrpSpPr>
        <p:grpSpPr>
          <a:xfrm>
            <a:off x="716312" y="487069"/>
            <a:ext cx="11270203" cy="2554545"/>
            <a:chOff x="2597040" y="3914447"/>
            <a:chExt cx="10037569" cy="2554545"/>
          </a:xfrm>
        </p:grpSpPr>
        <p:sp>
          <p:nvSpPr>
            <p:cNvPr id="18" name="圆角矩形 14">
              <a:extLst>
                <a:ext uri="{FF2B5EF4-FFF2-40B4-BE49-F238E27FC236}">
                  <a16:creationId xmlns:a16="http://schemas.microsoft.com/office/drawing/2014/main" id="{A6A7F4C5-1BC3-41B9-BAA6-A1925A08E114}"/>
                </a:ext>
              </a:extLst>
            </p:cNvPr>
            <p:cNvSpPr/>
            <p:nvPr/>
          </p:nvSpPr>
          <p:spPr>
            <a:xfrm>
              <a:off x="2597040" y="3995123"/>
              <a:ext cx="10005372" cy="1892898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9" name="文本框 23">
              <a:extLst>
                <a:ext uri="{FF2B5EF4-FFF2-40B4-BE49-F238E27FC236}">
                  <a16:creationId xmlns:a16="http://schemas.microsoft.com/office/drawing/2014/main" id="{9C609DCE-E8C5-4FEF-A1E0-7DDA39B24A8D}"/>
                </a:ext>
              </a:extLst>
            </p:cNvPr>
            <p:cNvSpPr txBox="1"/>
            <p:nvPr/>
          </p:nvSpPr>
          <p:spPr>
            <a:xfrm>
              <a:off x="3615437" y="3914447"/>
              <a:ext cx="901917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zh-CN" sz="4000" b="1" u="sng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Bài</a:t>
              </a:r>
              <a:r>
                <a:rPr lang="fr-FR" altLang="zh-CN" sz="4000" b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1: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Tính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diện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tích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tam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giác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có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:</a:t>
              </a:r>
            </a:p>
            <a:p>
              <a:pPr marL="742950" indent="-742950" algn="ctr">
                <a:buAutoNum type="alphaLcParenR"/>
              </a:pP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Độ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dài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đáy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là 4cm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chiều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cao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là 3cm</a:t>
              </a:r>
            </a:p>
            <a:p>
              <a:pPr algn="ctr"/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b)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Độ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dài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đáy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là 5 dm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chiều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cao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là 8 dm</a:t>
              </a:r>
            </a:p>
            <a:p>
              <a:pPr marL="742950" indent="-742950" algn="ctr">
                <a:buAutoNum type="alphaLcParenR"/>
              </a:pPr>
              <a:endParaRPr lang="fr-FR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313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AEB99BFC-BA6F-4BC5-8892-CA9A36725449}"/>
              </a:ext>
            </a:extLst>
          </p:cNvPr>
          <p:cNvSpPr txBox="1">
            <a:spLocks/>
          </p:cNvSpPr>
          <p:nvPr/>
        </p:nvSpPr>
        <p:spPr>
          <a:xfrm>
            <a:off x="5675019" y="2371877"/>
            <a:ext cx="5865837" cy="304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700" b="1" u="sng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2700" b="1" u="sng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giải</a:t>
            </a:r>
            <a:r>
              <a:rPr lang="en-US" sz="2700" b="1" u="sng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Diện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5 x 8</a:t>
            </a:r>
            <a:r>
              <a:rPr lang="vi-VN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  <a:r>
              <a:rPr lang="vi-VN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 = 20 (</a:t>
            </a:r>
            <a:r>
              <a:rPr lang="vi-VN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dm</a:t>
            </a:r>
            <a:r>
              <a:rPr lang="en-US" sz="27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           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Đáp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20 dm</a:t>
            </a:r>
            <a:r>
              <a:rPr lang="en-US" sz="27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endParaRPr lang="en-US" sz="27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B8DC2D-B3DB-4A01-B41F-0B09553E37E6}"/>
              </a:ext>
            </a:extLst>
          </p:cNvPr>
          <p:cNvSpPr txBox="1"/>
          <p:nvPr/>
        </p:nvSpPr>
        <p:spPr>
          <a:xfrm>
            <a:off x="3059371" y="681089"/>
            <a:ext cx="7023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4" name="组合 27">
            <a:extLst>
              <a:ext uri="{FF2B5EF4-FFF2-40B4-BE49-F238E27FC236}">
                <a16:creationId xmlns:a16="http://schemas.microsoft.com/office/drawing/2014/main" id="{12C4BBEC-8534-4544-857E-EFC28C698437}"/>
              </a:ext>
            </a:extLst>
          </p:cNvPr>
          <p:cNvGrpSpPr/>
          <p:nvPr/>
        </p:nvGrpSpPr>
        <p:grpSpPr>
          <a:xfrm>
            <a:off x="805543" y="567952"/>
            <a:ext cx="10580914" cy="1437096"/>
            <a:chOff x="2752641" y="3846647"/>
            <a:chExt cx="10005372" cy="1437096"/>
          </a:xfrm>
        </p:grpSpPr>
        <p:sp>
          <p:nvSpPr>
            <p:cNvPr id="5" name="圆角矩形 14">
              <a:extLst>
                <a:ext uri="{FF2B5EF4-FFF2-40B4-BE49-F238E27FC236}">
                  <a16:creationId xmlns:a16="http://schemas.microsoft.com/office/drawing/2014/main" id="{5274C6A4-3567-411B-8B19-4CAE1470EEA5}"/>
                </a:ext>
              </a:extLst>
            </p:cNvPr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6" name="文本框 23">
              <a:extLst>
                <a:ext uri="{FF2B5EF4-FFF2-40B4-BE49-F238E27FC236}">
                  <a16:creationId xmlns:a16="http://schemas.microsoft.com/office/drawing/2014/main" id="{CCB9890F-9915-4AB1-A295-7E39939FF413}"/>
                </a:ext>
              </a:extLst>
            </p:cNvPr>
            <p:cNvSpPr txBox="1"/>
            <p:nvPr/>
          </p:nvSpPr>
          <p:spPr>
            <a:xfrm>
              <a:off x="3186324" y="3903475"/>
              <a:ext cx="91015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zh-CN" sz="3600" b="1" u="sng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Bài</a:t>
              </a:r>
              <a:r>
                <a:rPr lang="fr-FR" altLang="zh-CN" sz="3600" b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1: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Tính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diện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tích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tam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giác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có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:</a:t>
              </a:r>
            </a:p>
            <a:p>
              <a:pPr algn="ctr"/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b)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Độ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dài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đáy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là 5 dm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chiều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cao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là 8 dm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F49CC40-2E8C-4311-ADDA-0369A3046A6A}"/>
              </a:ext>
            </a:extLst>
          </p:cNvPr>
          <p:cNvGrpSpPr/>
          <p:nvPr/>
        </p:nvGrpSpPr>
        <p:grpSpPr>
          <a:xfrm>
            <a:off x="1432696" y="2566747"/>
            <a:ext cx="2449756" cy="3822499"/>
            <a:chOff x="1827270" y="1756250"/>
            <a:chExt cx="2592525" cy="1635272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B24202B-231A-4B2F-B4D3-A3CAB3851450}"/>
                </a:ext>
              </a:extLst>
            </p:cNvPr>
            <p:cNvCxnSpPr/>
            <p:nvPr/>
          </p:nvCxnSpPr>
          <p:spPr>
            <a:xfrm>
              <a:off x="1827270" y="3156604"/>
              <a:ext cx="259252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EA83BF-D35D-4AA8-80E0-D7ECC617521F}"/>
                </a:ext>
              </a:extLst>
            </p:cNvPr>
            <p:cNvSpPr txBox="1"/>
            <p:nvPr/>
          </p:nvSpPr>
          <p:spPr>
            <a:xfrm>
              <a:off x="2709069" y="3167688"/>
              <a:ext cx="1710726" cy="223834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5dm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5579E1A-D75E-4265-8032-856C989214C4}"/>
                </a:ext>
              </a:extLst>
            </p:cNvPr>
            <p:cNvGrpSpPr/>
            <p:nvPr/>
          </p:nvGrpSpPr>
          <p:grpSpPr>
            <a:xfrm>
              <a:off x="1827270" y="1756250"/>
              <a:ext cx="2592525" cy="1213401"/>
              <a:chOff x="1873458" y="1427508"/>
              <a:chExt cx="2592525" cy="1213401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DD1C2BC-9127-48C0-B61C-44F824925B3D}"/>
                  </a:ext>
                </a:extLst>
              </p:cNvPr>
              <p:cNvGrpSpPr/>
              <p:nvPr/>
            </p:nvGrpSpPr>
            <p:grpSpPr>
              <a:xfrm>
                <a:off x="1873458" y="1427508"/>
                <a:ext cx="2592525" cy="1213401"/>
                <a:chOff x="839788" y="1666048"/>
                <a:chExt cx="2592525" cy="1213401"/>
              </a:xfrm>
            </p:grpSpPr>
            <p:sp>
              <p:nvSpPr>
                <p:cNvPr id="14" name="Isosceles Triangle 13">
                  <a:extLst>
                    <a:ext uri="{FF2B5EF4-FFF2-40B4-BE49-F238E27FC236}">
                      <a16:creationId xmlns:a16="http://schemas.microsoft.com/office/drawing/2014/main" id="{F45CAED0-D630-4839-BF80-F9D8C5240456}"/>
                    </a:ext>
                  </a:extLst>
                </p:cNvPr>
                <p:cNvSpPr/>
                <p:nvPr/>
              </p:nvSpPr>
              <p:spPr>
                <a:xfrm>
                  <a:off x="839788" y="1666048"/>
                  <a:ext cx="2592525" cy="1213401"/>
                </a:xfrm>
                <a:prstGeom prst="triangle">
                  <a:avLst>
                    <a:gd name="adj" fmla="val 26866"/>
                  </a:avLst>
                </a:prstGeom>
                <a:solidFill>
                  <a:srgbClr val="00B0F0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C481C5A5-C452-4B73-AF4F-FBD255D501E3}"/>
                    </a:ext>
                  </a:extLst>
                </p:cNvPr>
                <p:cNvCxnSpPr>
                  <a:stCxn id="14" idx="0"/>
                  <a:endCxn id="14" idx="3"/>
                </p:cNvCxnSpPr>
                <p:nvPr/>
              </p:nvCxnSpPr>
              <p:spPr>
                <a:xfrm>
                  <a:off x="1536296" y="1666048"/>
                  <a:ext cx="0" cy="1213401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EFF406D-DB96-4B84-96AB-047D73BE34F8}"/>
                  </a:ext>
                </a:extLst>
              </p:cNvPr>
              <p:cNvSpPr/>
              <p:nvPr/>
            </p:nvSpPr>
            <p:spPr>
              <a:xfrm>
                <a:off x="2569966" y="2505075"/>
                <a:ext cx="120225" cy="135834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61E8D5-61DF-46B5-8952-24EBB041EC91}"/>
                </a:ext>
              </a:extLst>
            </p:cNvPr>
            <p:cNvSpPr txBox="1"/>
            <p:nvPr/>
          </p:nvSpPr>
          <p:spPr>
            <a:xfrm>
              <a:off x="2575238" y="2253604"/>
              <a:ext cx="1447963" cy="197501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8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dm</a:t>
              </a:r>
              <a:endParaRPr lang="en-US" sz="2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050" name="Picture 2" descr="Nachos Cartoon Television show, object, angle, face, triangle png | PNGWing">
            <a:extLst>
              <a:ext uri="{FF2B5EF4-FFF2-40B4-BE49-F238E27FC236}">
                <a16:creationId xmlns:a16="http://schemas.microsoft.com/office/drawing/2014/main" id="{8854FBB1-2CFE-4733-8BE7-473A864A4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4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417" y="4230666"/>
            <a:ext cx="3210092" cy="258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74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9639AB0-882E-27AD-D7D7-4773AAE95935}"/>
              </a:ext>
            </a:extLst>
          </p:cNvPr>
          <p:cNvSpPr/>
          <p:nvPr/>
        </p:nvSpPr>
        <p:spPr>
          <a:xfrm>
            <a:off x="156117" y="144966"/>
            <a:ext cx="713678" cy="6467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BCE343-3AD4-A073-C90B-86E8DCE6AB08}"/>
              </a:ext>
            </a:extLst>
          </p:cNvPr>
          <p:cNvSpPr txBox="1"/>
          <p:nvPr/>
        </p:nvSpPr>
        <p:spPr>
          <a:xfrm>
            <a:off x="1070517" y="223025"/>
            <a:ext cx="10738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lang="en-US" sz="28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cm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cm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80 cm</a:t>
            </a:r>
            <a:r>
              <a:rPr lang="en-US" sz="28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B. 40 cm                          C. 40 cm</a:t>
            </a:r>
            <a:r>
              <a:rPr lang="en-US" sz="28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D. 80 cm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2DF710-F3F9-D3F9-32C1-C0CE62C3378A}"/>
              </a:ext>
            </a:extLst>
          </p:cNvPr>
          <p:cNvGrpSpPr/>
          <p:nvPr/>
        </p:nvGrpSpPr>
        <p:grpSpPr>
          <a:xfrm>
            <a:off x="602166" y="2566747"/>
            <a:ext cx="3280286" cy="3822499"/>
            <a:chOff x="1827270" y="1756250"/>
            <a:chExt cx="2592525" cy="163527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9E89DAA-2B2D-39AA-A804-714A1913DFD3}"/>
                </a:ext>
              </a:extLst>
            </p:cNvPr>
            <p:cNvCxnSpPr/>
            <p:nvPr/>
          </p:nvCxnSpPr>
          <p:spPr>
            <a:xfrm>
              <a:off x="1827270" y="3156604"/>
              <a:ext cx="259252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C280AA-C622-D641-DE5C-5E8D73CB739B}"/>
                </a:ext>
              </a:extLst>
            </p:cNvPr>
            <p:cNvSpPr txBox="1"/>
            <p:nvPr/>
          </p:nvSpPr>
          <p:spPr>
            <a:xfrm>
              <a:off x="2709069" y="3167688"/>
              <a:ext cx="1710726" cy="223834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10 cm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A2677BC-A6D3-71C4-A9D2-13C4753E6E99}"/>
                </a:ext>
              </a:extLst>
            </p:cNvPr>
            <p:cNvGrpSpPr/>
            <p:nvPr/>
          </p:nvGrpSpPr>
          <p:grpSpPr>
            <a:xfrm>
              <a:off x="1827270" y="1756250"/>
              <a:ext cx="2592525" cy="1213401"/>
              <a:chOff x="1873458" y="1427508"/>
              <a:chExt cx="2592525" cy="1213401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6A24C9B-594A-472B-C547-79FDAC84D5CE}"/>
                  </a:ext>
                </a:extLst>
              </p:cNvPr>
              <p:cNvGrpSpPr/>
              <p:nvPr/>
            </p:nvGrpSpPr>
            <p:grpSpPr>
              <a:xfrm>
                <a:off x="1873458" y="1427508"/>
                <a:ext cx="2592525" cy="1213401"/>
                <a:chOff x="839788" y="1666048"/>
                <a:chExt cx="2592525" cy="1213401"/>
              </a:xfrm>
            </p:grpSpPr>
            <p:sp>
              <p:nvSpPr>
                <p:cNvPr id="15" name="Isosceles Triangle 14">
                  <a:extLst>
                    <a:ext uri="{FF2B5EF4-FFF2-40B4-BE49-F238E27FC236}">
                      <a16:creationId xmlns:a16="http://schemas.microsoft.com/office/drawing/2014/main" id="{370AAADE-81E7-D5CB-88C5-4307AEE33275}"/>
                    </a:ext>
                  </a:extLst>
                </p:cNvPr>
                <p:cNvSpPr/>
                <p:nvPr/>
              </p:nvSpPr>
              <p:spPr>
                <a:xfrm>
                  <a:off x="839788" y="1666048"/>
                  <a:ext cx="2592525" cy="1213401"/>
                </a:xfrm>
                <a:prstGeom prst="triangle">
                  <a:avLst>
                    <a:gd name="adj" fmla="val 26866"/>
                  </a:avLst>
                </a:prstGeom>
                <a:solidFill>
                  <a:srgbClr val="00B0F0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22B643CB-5269-0584-7CC1-0BBFC2BC3DA9}"/>
                    </a:ext>
                  </a:extLst>
                </p:cNvPr>
                <p:cNvCxnSpPr>
                  <a:stCxn id="15" idx="0"/>
                  <a:endCxn id="15" idx="3"/>
                </p:cNvCxnSpPr>
                <p:nvPr/>
              </p:nvCxnSpPr>
              <p:spPr>
                <a:xfrm>
                  <a:off x="1536296" y="1666048"/>
                  <a:ext cx="0" cy="1213401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4A58FD5-A53E-703C-BB54-4FD59A45ADA7}"/>
                  </a:ext>
                </a:extLst>
              </p:cNvPr>
              <p:cNvSpPr/>
              <p:nvPr/>
            </p:nvSpPr>
            <p:spPr>
              <a:xfrm>
                <a:off x="2569966" y="2505075"/>
                <a:ext cx="120225" cy="135834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1014873-0C47-6232-BF5E-6100A5516916}"/>
                </a:ext>
              </a:extLst>
            </p:cNvPr>
            <p:cNvSpPr txBox="1"/>
            <p:nvPr/>
          </p:nvSpPr>
          <p:spPr>
            <a:xfrm>
              <a:off x="2575238" y="2253604"/>
              <a:ext cx="1447963" cy="197501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8 cm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E3D32D1-D918-35D8-B734-397D15097B05}"/>
              </a:ext>
            </a:extLst>
          </p:cNvPr>
          <p:cNvSpPr txBox="1"/>
          <p:nvPr/>
        </p:nvSpPr>
        <p:spPr>
          <a:xfrm>
            <a:off x="3590693" y="3289609"/>
            <a:ext cx="790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(10 × 8) : 2 = 40 (cm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40 cm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E61F52F-BC17-F1B1-0AE0-030901436FA0}"/>
              </a:ext>
            </a:extLst>
          </p:cNvPr>
          <p:cNvSpPr/>
          <p:nvPr/>
        </p:nvSpPr>
        <p:spPr>
          <a:xfrm>
            <a:off x="7649737" y="1170878"/>
            <a:ext cx="468351" cy="4795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2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C36D3A-E13D-4686-A16D-9727644E89D7}"/>
              </a:ext>
            </a:extLst>
          </p:cNvPr>
          <p:cNvGrpSpPr/>
          <p:nvPr/>
        </p:nvGrpSpPr>
        <p:grpSpPr>
          <a:xfrm>
            <a:off x="-2470599" y="865616"/>
            <a:ext cx="13270261" cy="5999264"/>
            <a:chOff x="25400" y="616512"/>
            <a:chExt cx="15670898" cy="7084552"/>
          </a:xfrm>
        </p:grpSpPr>
        <p:pic>
          <p:nvPicPr>
            <p:cNvPr id="3" name="图片 16">
              <a:extLst>
                <a:ext uri="{FF2B5EF4-FFF2-40B4-BE49-F238E27FC236}">
                  <a16:creationId xmlns:a16="http://schemas.microsoft.com/office/drawing/2014/main" id="{58C8B065-9668-4877-B289-5F87666A7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511" y="839823"/>
              <a:ext cx="14013677" cy="5839032"/>
            </a:xfrm>
            <a:prstGeom prst="rect">
              <a:avLst/>
            </a:prstGeom>
          </p:spPr>
        </p:pic>
        <p:pic>
          <p:nvPicPr>
            <p:cNvPr id="4" name="图片 33">
              <a:extLst>
                <a:ext uri="{FF2B5EF4-FFF2-40B4-BE49-F238E27FC236}">
                  <a16:creationId xmlns:a16="http://schemas.microsoft.com/office/drawing/2014/main" id="{9B860529-6B62-49A8-9108-A46D0202A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" y="616512"/>
              <a:ext cx="15670898" cy="7084552"/>
            </a:xfrm>
            <a:prstGeom prst="rect">
              <a:avLst/>
            </a:prstGeom>
          </p:spPr>
        </p:pic>
      </p:grpSp>
      <p:pic>
        <p:nvPicPr>
          <p:cNvPr id="6" name="Picture 2" descr="Triangle Shape Cartoon - Free vector graphic on Pixabay">
            <a:extLst>
              <a:ext uri="{FF2B5EF4-FFF2-40B4-BE49-F238E27FC236}">
                <a16:creationId xmlns:a16="http://schemas.microsoft.com/office/drawing/2014/main" id="{E47DD8C2-2986-48E5-B718-E307442C1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34" y="865616"/>
            <a:ext cx="4453417" cy="545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569F31-A4F7-C9C3-4C4B-DFACC6A213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7198" y="2557466"/>
            <a:ext cx="6724471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9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5B47FE-7023-10ED-1938-20A783EBF6C4}"/>
              </a:ext>
            </a:extLst>
          </p:cNvPr>
          <p:cNvSpPr txBox="1"/>
          <p:nvPr/>
        </p:nvSpPr>
        <p:spPr>
          <a:xfrm>
            <a:off x="965199" y="226010"/>
            <a:ext cx="103223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Tính diện tích tấm kính có dạng hình tam giác vuông như hình dưới đây. </a:t>
            </a:r>
          </a:p>
        </p:txBody>
      </p:sp>
      <p:sp>
        <p:nvSpPr>
          <p:cNvPr id="4" name="AutoShape 19">
            <a:extLst>
              <a:ext uri="{FF2B5EF4-FFF2-40B4-BE49-F238E27FC236}">
                <a16:creationId xmlns:a16="http://schemas.microsoft.com/office/drawing/2014/main" id="{73E927A6-BCCD-F85F-25EC-408209069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16" y="2253638"/>
            <a:ext cx="3820160" cy="2300889"/>
          </a:xfrm>
          <a:prstGeom prst="horizontalScroll">
            <a:avLst>
              <a:gd name="adj" fmla="val 4116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</a:t>
            </a:r>
            <a:r>
              <a:rPr lang="en-US" altLang="x-none" sz="2800" b="1" u="sng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altLang="x-none" sz="2800" b="1" u="sng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x-none" sz="2800" b="1" u="sng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giải</a:t>
            </a:r>
            <a:endParaRPr lang="en-US" altLang="x-none" sz="2800" b="1" u="sng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Diện</a:t>
            </a:r>
            <a:r>
              <a:rPr lang="en-US" altLang="x-none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x-none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altLang="x-none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altLang="x-none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tấm kính </a:t>
            </a:r>
            <a:r>
              <a:rPr lang="en-US" altLang="x-none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altLang="x-none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6 x 6 : 2 = 18 (m</a:t>
            </a:r>
            <a:r>
              <a:rPr lang="en-US" altLang="x-none" sz="2800" baseline="30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x-none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</a:t>
            </a:r>
            <a:r>
              <a:rPr lang="en-US" altLang="x-none" sz="2800" u="sng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Đáp</a:t>
            </a:r>
            <a:r>
              <a:rPr lang="en-US" altLang="x-none" sz="2800" u="sng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x-none" sz="2800" u="sng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altLang="x-none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18m</a:t>
            </a:r>
            <a:r>
              <a:rPr lang="en-US" altLang="x-none" sz="2800" baseline="30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baseline="30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     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D0D2B5-5A9F-5F9D-8D53-B610475DE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792" y="1047834"/>
            <a:ext cx="7136448" cy="35474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6BD569-32D2-FBC5-4908-0A3832C32DBA}"/>
              </a:ext>
            </a:extLst>
          </p:cNvPr>
          <p:cNvSpPr txBox="1"/>
          <p:nvPr/>
        </p:nvSpPr>
        <p:spPr>
          <a:xfrm>
            <a:off x="365760" y="4817852"/>
            <a:ext cx="114604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Hình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tam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giác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có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đáy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chiều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cao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chính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là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cạnh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góc</a:t>
            </a:r>
            <a:r>
              <a:rPr lang="en-US" sz="1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52EF06-4478-9FB4-CDED-B63097A0BB6F}"/>
              </a:ext>
            </a:extLst>
          </p:cNvPr>
          <p:cNvSpPr txBox="1"/>
          <p:nvPr/>
        </p:nvSpPr>
        <p:spPr>
          <a:xfrm>
            <a:off x="1574800" y="5399253"/>
            <a:ext cx="7813040" cy="12311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Muốn tính diện tích hình tam giác vuông: </a:t>
            </a:r>
            <a:endParaRPr lang="en-US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u="none" strike="noStrike" kern="100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Ta </a:t>
            </a:r>
            <a:r>
              <a:rPr lang="en-US" sz="2800" b="1" u="none" strike="noStrike" kern="100" dirty="0" err="1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lấy</a:t>
            </a:r>
            <a:r>
              <a:rPr lang="en-US" sz="2800" b="1" u="none" strike="noStrike" kern="100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u="none" strike="noStrike" kern="100" dirty="0" err="1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tích</a:t>
            </a:r>
            <a:r>
              <a:rPr lang="en-US" sz="2800" b="1" u="none" strike="noStrike" kern="100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u="none" strike="noStrike" kern="100" dirty="0" err="1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sz="2800" b="1" u="none" strike="noStrike" kern="100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u="none" strike="noStrike" kern="100" dirty="0" err="1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cạnh</a:t>
            </a:r>
            <a:r>
              <a:rPr lang="en-US" sz="2800" b="1" u="none" strike="noStrike" kern="100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u="none" strike="noStrike" kern="100" dirty="0" err="1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800" b="1" u="none" strike="noStrike" kern="100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u="none" strike="noStrike" kern="100" dirty="0" err="1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góc</a:t>
            </a:r>
            <a:r>
              <a:rPr lang="en-US" sz="2800" b="1" u="none" strike="noStrike" kern="100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lang="en-US" sz="2800" b="1" u="none" strike="noStrike" kern="100" dirty="0" err="1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2800" b="1" u="none" strike="noStrike" kern="100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2.</a:t>
            </a:r>
            <a:endParaRPr lang="vi-VN" sz="2800" b="1" u="none" strike="noStrike" kern="100" dirty="0">
              <a:solidFill>
                <a:srgbClr val="C00000"/>
              </a:solidFill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5C4552-5611-1148-E505-66AA06666D5A}"/>
              </a:ext>
            </a:extLst>
          </p:cNvPr>
          <p:cNvSpPr txBox="1"/>
          <p:nvPr/>
        </p:nvSpPr>
        <p:spPr>
          <a:xfrm>
            <a:off x="4643120" y="3150813"/>
            <a:ext cx="1076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D52BF7-0D5D-5B79-7A92-D0835D646A45}"/>
              </a:ext>
            </a:extLst>
          </p:cNvPr>
          <p:cNvSpPr txBox="1"/>
          <p:nvPr/>
        </p:nvSpPr>
        <p:spPr>
          <a:xfrm>
            <a:off x="6253480" y="4547886"/>
            <a:ext cx="100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51F5FF3-2DAC-9DAB-6880-040C3875F040}"/>
              </a:ext>
            </a:extLst>
          </p:cNvPr>
          <p:cNvSpPr/>
          <p:nvPr/>
        </p:nvSpPr>
        <p:spPr>
          <a:xfrm>
            <a:off x="229689" y="187008"/>
            <a:ext cx="713678" cy="6467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6157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C36D3A-E13D-4686-A16D-9727644E89D7}"/>
              </a:ext>
            </a:extLst>
          </p:cNvPr>
          <p:cNvGrpSpPr/>
          <p:nvPr/>
        </p:nvGrpSpPr>
        <p:grpSpPr>
          <a:xfrm>
            <a:off x="-2285664" y="858736"/>
            <a:ext cx="13270261" cy="5999264"/>
            <a:chOff x="25400" y="616512"/>
            <a:chExt cx="15670898" cy="7084552"/>
          </a:xfrm>
        </p:grpSpPr>
        <p:pic>
          <p:nvPicPr>
            <p:cNvPr id="3" name="图片 16">
              <a:extLst>
                <a:ext uri="{FF2B5EF4-FFF2-40B4-BE49-F238E27FC236}">
                  <a16:creationId xmlns:a16="http://schemas.microsoft.com/office/drawing/2014/main" id="{58C8B065-9668-4877-B289-5F87666A7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511" y="839823"/>
              <a:ext cx="14013677" cy="5839032"/>
            </a:xfrm>
            <a:prstGeom prst="rect">
              <a:avLst/>
            </a:prstGeom>
          </p:spPr>
        </p:pic>
        <p:pic>
          <p:nvPicPr>
            <p:cNvPr id="4" name="图片 33">
              <a:extLst>
                <a:ext uri="{FF2B5EF4-FFF2-40B4-BE49-F238E27FC236}">
                  <a16:creationId xmlns:a16="http://schemas.microsoft.com/office/drawing/2014/main" id="{9B860529-6B62-49A8-9108-A46D0202A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" y="616512"/>
              <a:ext cx="15670898" cy="7084552"/>
            </a:xfrm>
            <a:prstGeom prst="rect">
              <a:avLst/>
            </a:prstGeom>
          </p:spPr>
        </p:pic>
      </p:grpSp>
      <p:pic>
        <p:nvPicPr>
          <p:cNvPr id="6" name="Picture 2" descr="Triangle Shape Cartoon - Free vector graphic on Pixabay">
            <a:extLst>
              <a:ext uri="{FF2B5EF4-FFF2-40B4-BE49-F238E27FC236}">
                <a16:creationId xmlns:a16="http://schemas.microsoft.com/office/drawing/2014/main" id="{E47DD8C2-2986-48E5-B718-E307442C1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34" y="865616"/>
            <a:ext cx="4453417" cy="545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F683A2-2E0A-DFD0-EF0B-D64EE6911F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3847" y="2578191"/>
            <a:ext cx="6724471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3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8DD22F7D-2803-4E03-9132-8714BC3F63AA}"/>
              </a:ext>
            </a:extLst>
          </p:cNvPr>
          <p:cNvSpPr/>
          <p:nvPr/>
        </p:nvSpPr>
        <p:spPr>
          <a:xfrm>
            <a:off x="2165718" y="977900"/>
            <a:ext cx="8210182" cy="5040900"/>
          </a:xfrm>
          <a:prstGeom prst="cloud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7F9E78D-7C74-4130-A415-E2FDA175F733}"/>
              </a:ext>
            </a:extLst>
          </p:cNvPr>
          <p:cNvGrpSpPr/>
          <p:nvPr/>
        </p:nvGrpSpPr>
        <p:grpSpPr>
          <a:xfrm>
            <a:off x="-1219682" y="670203"/>
            <a:ext cx="6350000" cy="6858000"/>
            <a:chOff x="-38582" y="127000"/>
            <a:chExt cx="6350000" cy="6858000"/>
          </a:xfrm>
        </p:grpSpPr>
        <p:pic>
          <p:nvPicPr>
            <p:cNvPr id="4" name="Picture 2" descr="Girl holding scissors doing paper craft Royalty Free Vector">
              <a:extLst>
                <a:ext uri="{FF2B5EF4-FFF2-40B4-BE49-F238E27FC236}">
                  <a16:creationId xmlns:a16="http://schemas.microsoft.com/office/drawing/2014/main" id="{34811684-687F-4E30-A20E-13B9A8E14F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556" b="90000" l="10000" r="90000">
                          <a14:foregroundMark x1="50800" y1="36296" x2="57600" y2="37778"/>
                          <a14:foregroundMark x1="48400" y1="81667" x2="52000" y2="81852"/>
                          <a14:foregroundMark x1="56600" y1="82222" x2="59800" y2="82222"/>
                          <a14:foregroundMark x1="35400" y1="47593" x2="35400" y2="47593"/>
                          <a14:backgroundMark x1="40000" y1="48333" x2="42200" y2="537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582" y="127000"/>
              <a:ext cx="6350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68A4928C-219D-4390-984F-2DA8993169DF}"/>
                </a:ext>
              </a:extLst>
            </p:cNvPr>
            <p:cNvSpPr/>
            <p:nvPr/>
          </p:nvSpPr>
          <p:spPr>
            <a:xfrm rot="13328656">
              <a:off x="1834254" y="3148331"/>
              <a:ext cx="1272248" cy="1206500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6A7A3A9-DF4E-43F3-8A7B-80C5581F30CB}"/>
              </a:ext>
            </a:extLst>
          </p:cNvPr>
          <p:cNvGrpSpPr/>
          <p:nvPr/>
        </p:nvGrpSpPr>
        <p:grpSpPr>
          <a:xfrm>
            <a:off x="7324300" y="711200"/>
            <a:ext cx="6350000" cy="6858000"/>
            <a:chOff x="6350000" y="495300"/>
            <a:chExt cx="6350000" cy="6858000"/>
          </a:xfrm>
        </p:grpSpPr>
        <p:pic>
          <p:nvPicPr>
            <p:cNvPr id="7" name="Picture 4" descr="Little girl holding scissors doing paper craft Vector Image">
              <a:extLst>
                <a:ext uri="{FF2B5EF4-FFF2-40B4-BE49-F238E27FC236}">
                  <a16:creationId xmlns:a16="http://schemas.microsoft.com/office/drawing/2014/main" id="{D34C3054-6482-4C02-9292-8CC215262F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667" b="90000" l="10000" r="90000">
                          <a14:foregroundMark x1="46000" y1="81852" x2="46000" y2="81852"/>
                          <a14:foregroundMark x1="50600" y1="82037" x2="50600" y2="82037"/>
                          <a14:backgroundMark x1="58500" y1="55000" x2="58500" y2="55000"/>
                          <a14:backgroundMark x1="49900" y1="59259" x2="49900" y2="592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000" y="495300"/>
              <a:ext cx="6350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5CB1243B-BA4B-454A-A8F0-77AACE8DD69D}"/>
                </a:ext>
              </a:extLst>
            </p:cNvPr>
            <p:cNvSpPr/>
            <p:nvPr/>
          </p:nvSpPr>
          <p:spPr>
            <a:xfrm rot="8218693">
              <a:off x="9052311" y="4198387"/>
              <a:ext cx="1431827" cy="1289429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文本框 23">
            <a:extLst>
              <a:ext uri="{FF2B5EF4-FFF2-40B4-BE49-F238E27FC236}">
                <a16:creationId xmlns:a16="http://schemas.microsoft.com/office/drawing/2014/main" id="{71D0EBF8-2E7D-45D8-B575-4BAA41412FB8}"/>
              </a:ext>
            </a:extLst>
          </p:cNvPr>
          <p:cNvSpPr txBox="1"/>
          <p:nvPr/>
        </p:nvSpPr>
        <p:spPr>
          <a:xfrm>
            <a:off x="3377260" y="1989499"/>
            <a:ext cx="57000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inpin heiti" panose="00000500000000000000" pitchFamily="2" charset="-122"/>
              </a:rPr>
              <a:t>Các bạn hãy </a:t>
            </a:r>
            <a:r>
              <a:rPr lang="en-US" altLang="zh-CN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inpin heiti" panose="00000500000000000000" pitchFamily="2" charset="-122"/>
              </a:rPr>
              <a:t>vẽ</a:t>
            </a:r>
            <a:r>
              <a:rPr lang="en-US" altLang="zh-C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inpin heiti" panose="00000500000000000000" pitchFamily="2" charset="-122"/>
              </a:rPr>
              <a:t>một</a:t>
            </a:r>
            <a:r>
              <a:rPr lang="en-US" altLang="zh-C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inpin heiti" panose="00000500000000000000" pitchFamily="2" charset="-122"/>
              </a:rPr>
              <a:t> tam </a:t>
            </a:r>
            <a:r>
              <a:rPr lang="en-US" altLang="zh-CN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inpin heiti" panose="00000500000000000000" pitchFamily="2" charset="-122"/>
              </a:rPr>
              <a:t>giác</a:t>
            </a:r>
            <a:r>
              <a:rPr lang="vi-VN" altLang="zh-C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inpin heiti" panose="00000500000000000000" pitchFamily="2" charset="-122"/>
              </a:rPr>
              <a:t>,  </a:t>
            </a:r>
            <a:r>
              <a:rPr lang="vi-VN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inpin heiti" panose="00000500000000000000" pitchFamily="2" charset="-122"/>
              </a:rPr>
              <a:t>sau đó đo độ dài đáy và chiều cao của hình tam giác đó rồi tính diện tích. </a:t>
            </a:r>
            <a:endParaRPr lang="fr-FR" altLang="zh-CN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168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ền PowerPoint màu vàng sáng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73360" cy="884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6905" y="2544365"/>
            <a:ext cx="76645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CHÚC CÁC EM CHĂM NGOAN HỌC GIỎI. CHÚC QUÝ THẦY CÔ LUÔN MẠNH KHOẺ, HẠNH PHÚC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1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stockphoto-690141920-640_adpp_i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4" y="92074"/>
            <a:ext cx="12099925" cy="67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8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847489-6392-65C2-CE49-AF5EA0040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016" y="1412603"/>
            <a:ext cx="859155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3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26A3E82-93EA-4AC1-A875-0E940D584E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68146" r="71587"/>
          <a:stretch/>
        </p:blipFill>
        <p:spPr>
          <a:xfrm>
            <a:off x="28568" y="4433976"/>
            <a:ext cx="1787769" cy="17952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F5CE92F-2507-469B-9445-0E62CD4292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9" t="2934" r="70215" b="48987"/>
          <a:stretch/>
        </p:blipFill>
        <p:spPr>
          <a:xfrm>
            <a:off x="9332" y="484789"/>
            <a:ext cx="1869830" cy="27096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868F64-B3C7-4ECE-AFAA-9EF5D589F5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5" t="22" r="58049" b="51899"/>
          <a:stretch/>
        </p:blipFill>
        <p:spPr>
          <a:xfrm>
            <a:off x="4203202" y="3465961"/>
            <a:ext cx="1869830" cy="27096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D88DB04-9892-45CB-894D-35B88F1C3F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0" t="36" r="14404" b="71155"/>
          <a:stretch/>
        </p:blipFill>
        <p:spPr>
          <a:xfrm>
            <a:off x="9299774" y="601603"/>
            <a:ext cx="1865534" cy="16236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0EF2A9-47C3-40F8-8905-E83F219F7A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0" t="36" r="14404" b="71155"/>
          <a:stretch/>
        </p:blipFill>
        <p:spPr>
          <a:xfrm>
            <a:off x="1995854" y="4716378"/>
            <a:ext cx="2067420" cy="18841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60A4723-14EE-499C-9367-2262B59231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7" t="66587" r="34647" b="4604"/>
          <a:stretch/>
        </p:blipFill>
        <p:spPr>
          <a:xfrm>
            <a:off x="4828633" y="4513438"/>
            <a:ext cx="2534734" cy="221740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13C1EC-8A9E-46D5-96E0-33787CD49F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7" t="71337" r="9987" b="-146"/>
          <a:stretch/>
        </p:blipFill>
        <p:spPr>
          <a:xfrm>
            <a:off x="8061271" y="4350617"/>
            <a:ext cx="2534734" cy="225551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8BE9DCD-BAC8-4FB3-B17F-5C7752034E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3" t="32516" r="7111" b="38675"/>
          <a:stretch/>
        </p:blipFill>
        <p:spPr>
          <a:xfrm>
            <a:off x="8456801" y="2411180"/>
            <a:ext cx="2534734" cy="22010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1F84C6E-A494-4A7A-8C00-CEDBB564AB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49" t="55303" r="-2065" b="15888"/>
          <a:stretch/>
        </p:blipFill>
        <p:spPr>
          <a:xfrm>
            <a:off x="10771782" y="3954194"/>
            <a:ext cx="2534734" cy="22010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1540F42-90BA-4231-A69D-B563A0E8A7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45" t="23232" r="-3861" b="47959"/>
          <a:stretch/>
        </p:blipFill>
        <p:spPr>
          <a:xfrm>
            <a:off x="10607444" y="1046285"/>
            <a:ext cx="2534734" cy="22010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77E9FCF-7199-4002-A2B1-BD1FB16B24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9" t="51132" r="62141" b="27640"/>
          <a:stretch/>
        </p:blipFill>
        <p:spPr>
          <a:xfrm>
            <a:off x="1411519" y="4178060"/>
            <a:ext cx="1787769" cy="1196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79057" y="481263"/>
            <a:ext cx="844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2024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901" y="1771048"/>
            <a:ext cx="10000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(T3)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4248" y="1127594"/>
            <a:ext cx="2059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09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6">
            <a:extLst>
              <a:ext uri="{FF2B5EF4-FFF2-40B4-BE49-F238E27FC236}">
                <a16:creationId xmlns:a16="http://schemas.microsoft.com/office/drawing/2014/main" id="{58C8B065-9668-4877-B289-5F87666A7A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5306" y="1047838"/>
            <a:ext cx="11866911" cy="4944546"/>
          </a:xfrm>
          <a:prstGeom prst="rect">
            <a:avLst/>
          </a:prstGeom>
        </p:spPr>
      </p:pic>
      <p:pic>
        <p:nvPicPr>
          <p:cNvPr id="6" name="Picture 2" descr="Triangle Shape Cartoon - Free vector graphic on Pixabay">
            <a:extLst>
              <a:ext uri="{FF2B5EF4-FFF2-40B4-BE49-F238E27FC236}">
                <a16:creationId xmlns:a16="http://schemas.microsoft.com/office/drawing/2014/main" id="{E47DD8C2-2986-48E5-B718-E307442C1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34" y="865616"/>
            <a:ext cx="4453417" cy="545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0A0096-5CB7-E59B-08DC-CA32EB46D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4896" y="2566610"/>
            <a:ext cx="6724471" cy="2371550"/>
          </a:xfrm>
          <a:prstGeom prst="rect">
            <a:avLst/>
          </a:prstGeom>
        </p:spPr>
      </p:pic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EB1D0E3-F107-F891-2AAC-A454C67978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758" y="3290185"/>
            <a:ext cx="1543494" cy="15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7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" descr="图片包含 室内, 物体&#10;&#10;描述已自动生成">
            <a:extLst>
              <a:ext uri="{FF2B5EF4-FFF2-40B4-BE49-F238E27FC236}">
                <a16:creationId xmlns:a16="http://schemas.microsoft.com/office/drawing/2014/main" id="{FAAE5937-13DC-40C9-BF22-ABE86863DC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3" t="4143" r="15251" b="20361"/>
          <a:stretch/>
        </p:blipFill>
        <p:spPr>
          <a:xfrm>
            <a:off x="576463" y="421570"/>
            <a:ext cx="5438013" cy="24356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E0BF39D-1792-4482-8D3D-C17936B2D86E}"/>
              </a:ext>
            </a:extLst>
          </p:cNvPr>
          <p:cNvSpPr txBox="1"/>
          <p:nvPr/>
        </p:nvSpPr>
        <p:spPr>
          <a:xfrm>
            <a:off x="1053012" y="1057454"/>
            <a:ext cx="44849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pt-BR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pt-BR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Cắt</a:t>
            </a:r>
            <a:r>
              <a:rPr lang="pt-BR" sz="36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hình tam giác bằng nhau</a:t>
            </a: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ECFDCACE-9574-4FBB-97BE-6B56B3B36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831" y="3883091"/>
            <a:ext cx="3531552" cy="1917455"/>
          </a:xfrm>
          <a:prstGeom prst="triangle">
            <a:avLst>
              <a:gd name="adj" fmla="val 32042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AutoShape 3">
            <a:extLst>
              <a:ext uri="{FF2B5EF4-FFF2-40B4-BE49-F238E27FC236}">
                <a16:creationId xmlns:a16="http://schemas.microsoft.com/office/drawing/2014/main" id="{BE7F8486-5510-445C-BECF-892B058E2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831" y="3897400"/>
            <a:ext cx="3531552" cy="1903146"/>
          </a:xfrm>
          <a:prstGeom prst="triangle">
            <a:avLst>
              <a:gd name="adj" fmla="val 32042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55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1C204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4.44444E-6 L 0.3737 0.003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, 物体&#10;&#10;描述已自动生成">
            <a:extLst>
              <a:ext uri="{FF2B5EF4-FFF2-40B4-BE49-F238E27FC236}">
                <a16:creationId xmlns:a16="http://schemas.microsoft.com/office/drawing/2014/main" id="{F099CF63-983A-41FF-9A90-351C969241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3" t="4143" r="15251" b="20361"/>
          <a:stretch/>
        </p:blipFill>
        <p:spPr>
          <a:xfrm>
            <a:off x="1876928" y="240632"/>
            <a:ext cx="9375006" cy="30127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AD6C61-D1A6-42B7-B95F-BC3267D238AF}"/>
              </a:ext>
            </a:extLst>
          </p:cNvPr>
          <p:cNvSpPr txBox="1"/>
          <p:nvPr/>
        </p:nvSpPr>
        <p:spPr>
          <a:xfrm>
            <a:off x="2916456" y="674356"/>
            <a:ext cx="7873464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3000" b="1" u="sng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Nhiệm vụ: 1 </a:t>
            </a:r>
            <a:endParaRPr lang="pt-BR" sz="3000" b="1" u="sng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</a:pPr>
            <a:r>
              <a:rPr lang="pt-BR" sz="3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Vẽ  đường cao </a:t>
            </a:r>
            <a:r>
              <a:rPr lang="pt-BR" sz="30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 2 tam </a:t>
            </a:r>
            <a:r>
              <a:rPr lang="pt-BR" sz="3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tam giác </a:t>
            </a:r>
            <a:r>
              <a:rPr lang="pt-BR" sz="30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</a:p>
          <a:p>
            <a:pPr algn="just">
              <a:spcBef>
                <a:spcPts val="300"/>
              </a:spcBef>
            </a:pPr>
            <a:r>
              <a:rPr lang="pt-BR" sz="3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Cắt theo đường cao của tam giác màu trắng và ghép lại để được một hình chữ nhật ( như hình vẽ)</a:t>
            </a:r>
            <a:endParaRPr lang="en-US" sz="30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25" y="4312120"/>
            <a:ext cx="8362950" cy="1865248"/>
          </a:xfrm>
          <a:prstGeom prst="rect">
            <a:avLst/>
          </a:prstGeom>
        </p:spPr>
      </p:pic>
      <p:sp>
        <p:nvSpPr>
          <p:cNvPr id="6" name="Thought Bubble: Cloud 1">
            <a:extLst>
              <a:ext uri="{FF2B5EF4-FFF2-40B4-BE49-F238E27FC236}">
                <a16:creationId xmlns:a16="http://schemas.microsoft.com/office/drawing/2014/main" id="{9ACA6C5F-32E5-4F39-A2C9-C733AF364DD3}"/>
              </a:ext>
            </a:extLst>
          </p:cNvPr>
          <p:cNvSpPr/>
          <p:nvPr/>
        </p:nvSpPr>
        <p:spPr>
          <a:xfrm>
            <a:off x="98312" y="511278"/>
            <a:ext cx="1925222" cy="2418190"/>
          </a:xfrm>
          <a:prstGeom prst="cloudCallout">
            <a:avLst>
              <a:gd name="adj1" fmla="val -65297"/>
              <a:gd name="adj2" fmla="val 49140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313" y="1557867"/>
            <a:ext cx="17135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THẢO LUẬN N2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24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, 物体&#10;&#10;描述已自动生成">
            <a:extLst>
              <a:ext uri="{FF2B5EF4-FFF2-40B4-BE49-F238E27FC236}">
                <a16:creationId xmlns:a16="http://schemas.microsoft.com/office/drawing/2014/main" id="{2BEA5F0E-18B2-4B56-94BF-CCD945A490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3" t="4143" r="15251" b="20361"/>
          <a:stretch/>
        </p:blipFill>
        <p:spPr>
          <a:xfrm>
            <a:off x="576463" y="421570"/>
            <a:ext cx="5438013" cy="24356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0E4D2E-3682-47A8-BD63-E2A13C045AE3}"/>
              </a:ext>
            </a:extLst>
          </p:cNvPr>
          <p:cNvSpPr txBox="1"/>
          <p:nvPr/>
        </p:nvSpPr>
        <p:spPr>
          <a:xfrm>
            <a:off x="1053012" y="1045075"/>
            <a:ext cx="4484914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pt-BR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Vẽ 2  hình tam giác bằng nhau</a:t>
            </a:r>
          </a:p>
          <a:p>
            <a:pPr algn="just">
              <a:spcBef>
                <a:spcPts val="300"/>
              </a:spcBef>
            </a:pPr>
            <a:r>
              <a:rPr lang="pt-BR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Vẽ đường cao lên hình tam giác đó</a:t>
            </a:r>
            <a:endParaRPr lang="en-US" sz="20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</a:pPr>
            <a:r>
              <a:rPr lang="pt-BR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Dùng kéo cắt một </a:t>
            </a:r>
            <a:r>
              <a:rPr lang="vi-VN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tam giác</a:t>
            </a:r>
            <a:r>
              <a:rPr lang="pt-BR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thành</a:t>
            </a:r>
            <a:r>
              <a:rPr lang="vi-VN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hai phần</a:t>
            </a:r>
            <a:r>
              <a:rPr lang="pt-BR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chiều cao</a:t>
            </a:r>
            <a:endParaRPr lang="vi-VN" sz="2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37D205-575B-4143-9A0C-DADF60E10C9C}"/>
              </a:ext>
            </a:extLst>
          </p:cNvPr>
          <p:cNvGrpSpPr/>
          <p:nvPr/>
        </p:nvGrpSpPr>
        <p:grpSpPr>
          <a:xfrm>
            <a:off x="6505526" y="3753621"/>
            <a:ext cx="3531552" cy="1902942"/>
            <a:chOff x="7315756" y="3787515"/>
            <a:chExt cx="3531552" cy="1902942"/>
          </a:xfrm>
          <a:solidFill>
            <a:srgbClr val="92D050"/>
          </a:solidFill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922ED55-1E87-468A-96A7-2F0807A98F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15756" y="3787515"/>
              <a:ext cx="3531552" cy="1902942"/>
              <a:chOff x="2928" y="1812"/>
              <a:chExt cx="2568" cy="1464"/>
            </a:xfrm>
            <a:grpFill/>
          </p:grpSpPr>
          <p:sp>
            <p:nvSpPr>
              <p:cNvPr id="9" name="AutoShape 4">
                <a:extLst>
                  <a:ext uri="{FF2B5EF4-FFF2-40B4-BE49-F238E27FC236}">
                    <a16:creationId xmlns:a16="http://schemas.microsoft.com/office/drawing/2014/main" id="{122E7EF0-A034-4B48-8882-F4F226D084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1812"/>
                <a:ext cx="2568" cy="1464"/>
              </a:xfrm>
              <a:prstGeom prst="triangle">
                <a:avLst>
                  <a:gd name="adj" fmla="val 32042"/>
                </a:avLst>
              </a:prstGeom>
              <a:grp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" name="Line 5">
                <a:extLst>
                  <a:ext uri="{FF2B5EF4-FFF2-40B4-BE49-F238E27FC236}">
                    <a16:creationId xmlns:a16="http://schemas.microsoft.com/office/drawing/2014/main" id="{455F4011-1058-40F9-A33A-83002F94D9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56" y="1812"/>
                <a:ext cx="0" cy="1464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30">
              <a:extLst>
                <a:ext uri="{FF2B5EF4-FFF2-40B4-BE49-F238E27FC236}">
                  <a16:creationId xmlns:a16="http://schemas.microsoft.com/office/drawing/2014/main" id="{5BD54C7A-D304-4A7C-B78A-557E25D6ED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4434" y="5468261"/>
              <a:ext cx="264040" cy="222196"/>
              <a:chOff x="1032" y="3828"/>
              <a:chExt cx="192" cy="168"/>
            </a:xfrm>
            <a:grpFill/>
          </p:grpSpPr>
          <p:sp>
            <p:nvSpPr>
              <p:cNvPr id="7" name="Line 31">
                <a:extLst>
                  <a:ext uri="{FF2B5EF4-FFF2-40B4-BE49-F238E27FC236}">
                    <a16:creationId xmlns:a16="http://schemas.microsoft.com/office/drawing/2014/main" id="{616CC569-C011-421D-A8A2-E8F5072003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2" y="3828"/>
                <a:ext cx="192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" name="Line 32">
                <a:extLst>
                  <a:ext uri="{FF2B5EF4-FFF2-40B4-BE49-F238E27FC236}">
                    <a16:creationId xmlns:a16="http://schemas.microsoft.com/office/drawing/2014/main" id="{FF9302CA-DF64-4486-9845-F065EA0BBD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2" y="3828"/>
                <a:ext cx="0" cy="168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D139288-A294-4C13-8CDC-408FC6C1B5EE}"/>
              </a:ext>
            </a:extLst>
          </p:cNvPr>
          <p:cNvGrpSpPr/>
          <p:nvPr/>
        </p:nvGrpSpPr>
        <p:grpSpPr>
          <a:xfrm>
            <a:off x="2254918" y="3751303"/>
            <a:ext cx="3531552" cy="1902942"/>
            <a:chOff x="7315756" y="3787515"/>
            <a:chExt cx="3531552" cy="1902942"/>
          </a:xfrm>
          <a:solidFill>
            <a:schemeClr val="bg1"/>
          </a:solidFill>
        </p:grpSpPr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63325F95-C439-480F-948D-ACC9AD1531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15756" y="3787515"/>
              <a:ext cx="3531552" cy="1902942"/>
              <a:chOff x="2928" y="1812"/>
              <a:chExt cx="2568" cy="1464"/>
            </a:xfrm>
            <a:grpFill/>
          </p:grpSpPr>
          <p:sp>
            <p:nvSpPr>
              <p:cNvPr id="16" name="AutoShape 4">
                <a:extLst>
                  <a:ext uri="{FF2B5EF4-FFF2-40B4-BE49-F238E27FC236}">
                    <a16:creationId xmlns:a16="http://schemas.microsoft.com/office/drawing/2014/main" id="{2B992057-D196-463F-A72F-9698CE40B1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1812"/>
                <a:ext cx="2568" cy="1464"/>
              </a:xfrm>
              <a:prstGeom prst="triangle">
                <a:avLst>
                  <a:gd name="adj" fmla="val 32042"/>
                </a:avLst>
              </a:prstGeom>
              <a:grp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" name="Line 5">
                <a:extLst>
                  <a:ext uri="{FF2B5EF4-FFF2-40B4-BE49-F238E27FC236}">
                    <a16:creationId xmlns:a16="http://schemas.microsoft.com/office/drawing/2014/main" id="{B074AD8B-42CF-45A1-A796-62920BA097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56" y="1812"/>
                <a:ext cx="0" cy="1464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30">
              <a:extLst>
                <a:ext uri="{FF2B5EF4-FFF2-40B4-BE49-F238E27FC236}">
                  <a16:creationId xmlns:a16="http://schemas.microsoft.com/office/drawing/2014/main" id="{76B334F5-01AE-455B-8239-4C37AA2350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4434" y="5468261"/>
              <a:ext cx="264040" cy="222196"/>
              <a:chOff x="1032" y="3828"/>
              <a:chExt cx="192" cy="168"/>
            </a:xfrm>
            <a:grpFill/>
          </p:grpSpPr>
          <p:sp>
            <p:nvSpPr>
              <p:cNvPr id="14" name="Line 31">
                <a:extLst>
                  <a:ext uri="{FF2B5EF4-FFF2-40B4-BE49-F238E27FC236}">
                    <a16:creationId xmlns:a16="http://schemas.microsoft.com/office/drawing/2014/main" id="{24933C53-79ED-4255-9446-A05F0B2E32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2" y="3828"/>
                <a:ext cx="192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" name="Line 32">
                <a:extLst>
                  <a:ext uri="{FF2B5EF4-FFF2-40B4-BE49-F238E27FC236}">
                    <a16:creationId xmlns:a16="http://schemas.microsoft.com/office/drawing/2014/main" id="{0716CDC2-5ED9-4A5E-AF88-E48B6B84CE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2" y="3828"/>
                <a:ext cx="0" cy="168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pic>
        <p:nvPicPr>
          <p:cNvPr id="18" name="Picture 2" descr="Scissors cartoon Royalty Free Vector Image - VectorStock">
            <a:extLst>
              <a:ext uri="{FF2B5EF4-FFF2-40B4-BE49-F238E27FC236}">
                <a16:creationId xmlns:a16="http://schemas.microsoft.com/office/drawing/2014/main" id="{000F75CA-587E-48B2-808A-9A9230DBB3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44"/>
          <a:stretch/>
        </p:blipFill>
        <p:spPr bwMode="auto">
          <a:xfrm rot="10533045">
            <a:off x="2665596" y="3009402"/>
            <a:ext cx="1417162" cy="132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89C92223-588A-41BE-9BDF-554CE6E1B208}"/>
              </a:ext>
            </a:extLst>
          </p:cNvPr>
          <p:cNvSpPr/>
          <p:nvPr/>
        </p:nvSpPr>
        <p:spPr>
          <a:xfrm>
            <a:off x="3724964" y="3785839"/>
            <a:ext cx="2392873" cy="1902942"/>
          </a:xfrm>
          <a:prstGeom prst="rt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91AB1101-1E4F-4DD3-88B2-442C684D02EE}"/>
              </a:ext>
            </a:extLst>
          </p:cNvPr>
          <p:cNvSpPr/>
          <p:nvPr/>
        </p:nvSpPr>
        <p:spPr>
          <a:xfrm flipH="1">
            <a:off x="2000397" y="3820375"/>
            <a:ext cx="1094666" cy="1868406"/>
          </a:xfrm>
          <a:prstGeom prst="rt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2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716</Words>
  <Application>Microsoft Office PowerPoint</Application>
  <PresentationFormat>Widescreen</PresentationFormat>
  <Paragraphs>100</Paragraphs>
  <Slides>23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.VnArial</vt:lpstr>
      <vt:lpstr>Arial</vt:lpstr>
      <vt:lpstr>Calibri</vt:lpstr>
      <vt:lpstr>Cambria</vt:lpstr>
      <vt:lpstr>Cambria Math</vt:lpstr>
      <vt:lpstr>等线</vt:lpstr>
      <vt:lpstr>等线 Light</vt:lpstr>
      <vt:lpstr>inpin heiti</vt:lpstr>
      <vt:lpstr>Times New Roman</vt:lpstr>
      <vt:lpstr>字魂70号-灵悦黑体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Anzichen</dc:creator>
  <cp:lastModifiedBy>Admin</cp:lastModifiedBy>
  <cp:revision>117</cp:revision>
  <dcterms:created xsi:type="dcterms:W3CDTF">2019-12-30T13:59:27Z</dcterms:created>
  <dcterms:modified xsi:type="dcterms:W3CDTF">2024-11-28T01:09:56Z</dcterms:modified>
</cp:coreProperties>
</file>