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1" r:id="rId2"/>
    <p:sldId id="294" r:id="rId3"/>
    <p:sldId id="282" r:id="rId4"/>
    <p:sldId id="285" r:id="rId5"/>
    <p:sldId id="306" r:id="rId6"/>
    <p:sldId id="307" r:id="rId7"/>
    <p:sldId id="308" r:id="rId8"/>
    <p:sldId id="309" r:id="rId9"/>
    <p:sldId id="310" r:id="rId10"/>
    <p:sldId id="293" r:id="rId11"/>
    <p:sldId id="289" r:id="rId12"/>
    <p:sldId id="295" r:id="rId13"/>
    <p:sldId id="296" r:id="rId14"/>
    <p:sldId id="297" r:id="rId15"/>
    <p:sldId id="298" r:id="rId16"/>
    <p:sldId id="299" r:id="rId17"/>
    <p:sldId id="265" r:id="rId18"/>
    <p:sldId id="268" r:id="rId19"/>
    <p:sldId id="278" r:id="rId20"/>
    <p:sldId id="314" r:id="rId21"/>
    <p:sldId id="312" r:id="rId22"/>
    <p:sldId id="276" r:id="rId23"/>
    <p:sldId id="271" r:id="rId24"/>
    <p:sldId id="315" r:id="rId25"/>
    <p:sldId id="273" r:id="rId26"/>
    <p:sldId id="304" r:id="rId27"/>
    <p:sldId id="290" r:id="rId28"/>
    <p:sldId id="29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xmlns="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  <a:t>09-Oct-24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6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5E1D9B5-2421-4C8A-90D4-D8BBFFEA59ED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5E1D9B5-2421-4C8A-90D4-D8BBFFEA59ED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88795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5E1D9B5-2421-4C8A-90D4-D8BBFFEA59ED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94197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09-Oct-24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09-Oct-24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09-Oct-24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92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4704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042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4B8E56F-D542-4DA2-8AFF-62E69CB8C4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96135"/>
      </p:ext>
    </p:extLst>
  </p:cSld>
  <p:clrMapOvr>
    <a:masterClrMapping/>
  </p:clrMapOvr>
  <p:transition spd="med" advClick="0" advTm="1000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09-Oct-24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09-Oct-24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09-Oct-24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09-Oct-24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09-Oct-24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09-Oct-24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09-Oct-24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09-Oct-24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09-Oct-24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wm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LOAN%20-%20CD\Nho%20Thay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wm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LOAN%20-%20CD\Nho%20Thay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1.mp4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png"/><Relationship Id="rId4" Type="http://schemas.openxmlformats.org/officeDocument/2006/relationships/video" Target="../media/media1.mp4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3.wm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040005" y="5472113"/>
            <a:ext cx="9874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7400"/>
            <a:ext cx="131656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77215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77215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77215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571500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77215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577215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600" y="45720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833" y="-11430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642939"/>
            <a:ext cx="10414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600" y="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67" y="-13335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45720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2860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854200" y="876300"/>
            <a:ext cx="82296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Tiếng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Việt</a:t>
            </a:r>
            <a:endParaRPr lang="en-US" sz="36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9464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4978401" y="5257800"/>
            <a:ext cx="129328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" y="2590800"/>
            <a:ext cx="129328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0898717" y="3962400"/>
            <a:ext cx="129328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5410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13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58C2D5-D248-45DA-B60C-0C9EBA44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5607" b="34448"/>
          <a:stretch>
            <a:fillRect/>
          </a:stretch>
        </p:blipFill>
        <p:spPr>
          <a:xfrm>
            <a:off x="2162341" y="503458"/>
            <a:ext cx="3141446" cy="1857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84465C-0C8B-48E6-B328-124F81064C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355" b="27397"/>
          <a:stretch>
            <a:fillRect/>
          </a:stretch>
        </p:blipFill>
        <p:spPr>
          <a:xfrm>
            <a:off x="7955280" y="653191"/>
            <a:ext cx="2431733" cy="1768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68676D-E26C-4B03-9789-F151891AEA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2037" b="25828"/>
          <a:stretch>
            <a:fillRect/>
          </a:stretch>
        </p:blipFill>
        <p:spPr>
          <a:xfrm>
            <a:off x="2162341" y="3513720"/>
            <a:ext cx="2329939" cy="1666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C1C204-CCB1-435D-ABE6-269272A437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537" b="28699"/>
          <a:stretch>
            <a:fillRect/>
          </a:stretch>
        </p:blipFill>
        <p:spPr>
          <a:xfrm>
            <a:off x="7365717" y="3456742"/>
            <a:ext cx="2987994" cy="17804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07333" y="2243773"/>
            <a:ext cx="2168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vẽ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955280" y="2361004"/>
            <a:ext cx="2771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vỉa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63248" y="5237201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lu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737231" y="5237201"/>
            <a:ext cx="2321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hị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7484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%5B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-85809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5"/>
          <p:cNvSpPr>
            <a:spLocks noChangeArrowheads="1" noChangeShapeType="1" noTextEdit="1"/>
          </p:cNvSpPr>
          <p:nvPr/>
        </p:nvSpPr>
        <p:spPr bwMode="auto">
          <a:xfrm>
            <a:off x="2641600" y="1905000"/>
            <a:ext cx="7518400" cy="1316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0000FF"/>
                </a:solidFill>
                <a:effectLst>
                  <a:outerShdw sy="50000" kx="-2453608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Giải lao</a:t>
            </a:r>
          </a:p>
        </p:txBody>
      </p:sp>
      <p:pic>
        <p:nvPicPr>
          <p:cNvPr id="14340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284664"/>
            <a:ext cx="24384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2336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25600" y="3519487"/>
            <a:ext cx="9124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10888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Không có mô tả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62" y="410309"/>
            <a:ext cx="10456984" cy="52871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922793" y="5574325"/>
            <a:ext cx="3439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oi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24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hông có mô tả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08" y="422031"/>
            <a:ext cx="11394830" cy="57549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004855" y="6019133"/>
            <a:ext cx="3439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ịt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2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hông có mô tả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5" y="1371600"/>
            <a:ext cx="11347938" cy="48053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922793" y="5972240"/>
            <a:ext cx="3439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5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</a:p>
        </p:txBody>
      </p:sp>
      <p:pic>
        <p:nvPicPr>
          <p:cNvPr id="4" name="Content Placeholder 3" descr="Không có mô tả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61" y="1430214"/>
            <a:ext cx="10081847" cy="54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215870" y="5983963"/>
            <a:ext cx="3439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5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Không có mô tả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29508"/>
            <a:ext cx="9167446" cy="52284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5879125"/>
            <a:ext cx="3439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55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3" name="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60380" y="1319963"/>
            <a:ext cx="5275730" cy="5275730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66639" y="719328"/>
            <a:ext cx="3352800" cy="6096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000" b="1" i="1">
                <a:solidFill>
                  <a:srgbClr val="0000FF"/>
                </a:solidFill>
              </a:rPr>
              <a:t>Viết bảng con</a:t>
            </a:r>
            <a:r>
              <a:rPr lang="en-US" sz="4000" b="1" i="1"/>
              <a:t> </a:t>
            </a:r>
            <a:endParaRPr lang="vi-VN" sz="4000" b="1" i="1"/>
          </a:p>
        </p:txBody>
      </p:sp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3" name="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46929" y="1284103"/>
            <a:ext cx="5293659" cy="5293659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66639" y="719328"/>
            <a:ext cx="3352800" cy="6096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000" b="1" i="1">
                <a:solidFill>
                  <a:srgbClr val="0000FF"/>
                </a:solidFill>
              </a:rPr>
              <a:t>Viết bảng con</a:t>
            </a:r>
            <a:r>
              <a:rPr lang="en-US" sz="4000" b="1" i="1"/>
              <a:t> </a:t>
            </a:r>
            <a:endParaRPr lang="vi-VN" sz="4000" b="1" i="1"/>
          </a:p>
        </p:txBody>
      </p:sp>
    </p:spTree>
    <p:extLst>
      <p:ext uri="{BB962C8B-B14F-4D97-AF65-F5344CB8AC3E}">
        <p14:creationId xmlns:p14="http://schemas.microsoft.com/office/powerpoint/2010/main" val="251245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0" y="228600"/>
            <a:ext cx="12192000" cy="1295400"/>
          </a:xfrm>
          <a:prstGeom prst="ribbon2">
            <a:avLst>
              <a:gd name="adj1" fmla="val 26190"/>
              <a:gd name="adj2" fmla="val 75000"/>
            </a:avLst>
          </a:prstGeom>
          <a:solidFill>
            <a:srgbClr val="A50021"/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alt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alt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alt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1B</a:t>
            </a:r>
          </a:p>
        </p:txBody>
      </p:sp>
      <p:pic>
        <p:nvPicPr>
          <p:cNvPr id="3075" name="Picture 3" descr="bar01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096000"/>
            <a:ext cx="1178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5"/>
          <p:cNvSpPr>
            <a:spLocks noChangeArrowheads="1" noChangeShapeType="1" noTextEdit="1"/>
          </p:cNvSpPr>
          <p:nvPr/>
        </p:nvSpPr>
        <p:spPr bwMode="auto">
          <a:xfrm>
            <a:off x="914400" y="2590800"/>
            <a:ext cx="10464800" cy="2057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8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2929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Segoe UI Black"/>
              <a:ea typeface="Segoe UI Black"/>
            </a:endParaRPr>
          </a:p>
          <a:p>
            <a:pPr algn="ctr"/>
            <a:r>
              <a:rPr lang="vi-VN" sz="2800" b="1" kern="1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Segoe UI Black"/>
              </a:rPr>
              <a:t>Môn:</a:t>
            </a:r>
            <a:r>
              <a:rPr lang="en-US" sz="2800" b="1" kern="1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Segoe UI Black"/>
              </a:rPr>
              <a:t> </a:t>
            </a:r>
            <a:r>
              <a:rPr lang="vi-VN" sz="2800" b="1" kern="1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Segoe UI Black"/>
              </a:rPr>
              <a:t>Tiếng</a:t>
            </a:r>
            <a:r>
              <a:rPr lang="en-US" sz="2800" b="1" kern="1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Segoe UI Black"/>
              </a:rPr>
              <a:t> </a:t>
            </a:r>
            <a:r>
              <a:rPr lang="vi-VN" sz="2800" b="1" kern="1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Segoe UI Black"/>
              </a:rPr>
              <a:t>Việt</a:t>
            </a:r>
            <a:endParaRPr lang="vi-VN" sz="28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  <a:ea typeface="Segoe UI Black"/>
            </a:endParaRPr>
          </a:p>
          <a:p>
            <a:pPr algn="ctr"/>
            <a:endParaRPr lang="en-US" sz="28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2929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+mj-lt"/>
              <a:ea typeface="Segoe UI Black"/>
            </a:endParaRPr>
          </a:p>
        </p:txBody>
      </p:sp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1219200" y="4956176"/>
            <a:ext cx="101600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hiện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Nguyễn</a:t>
            </a:r>
            <a:r>
              <a:rPr lang="en-US" altLang="vi-VN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Thị</a:t>
            </a:r>
            <a:r>
              <a:rPr lang="en-US" altLang="vi-VN" sz="2400" b="1" dirty="0" smtClean="0">
                <a:solidFill>
                  <a:srgbClr val="FF0000"/>
                </a:solidFill>
                <a:latin typeface="Times New Roman" pitchFamily="18" charset="0"/>
              </a:rPr>
              <a:t> Thu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Huyền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vi-VN" sz="3600" b="1" dirty="0">
                <a:latin typeface="Times New Roman" pitchFamily="18" charset="0"/>
              </a:rPr>
              <a:t> </a:t>
            </a:r>
            <a:r>
              <a:rPr lang="en-US" altLang="vi-VN" sz="3200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GV: Phan Thị Thu Hường</a:t>
            </a:r>
            <a:endParaRPr lang="en-US" altLang="vi-VN" sz="3200" b="1" i="1" dirty="0">
              <a:solidFill>
                <a:schemeClr val="bg1">
                  <a:lumMod val="60000"/>
                  <a:lumOff val="40000"/>
                </a:schemeClr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33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040005" y="5472113"/>
            <a:ext cx="9874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7400"/>
            <a:ext cx="131656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77215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77215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77215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571500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77215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577215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600" y="45720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833" y="-11430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642939"/>
            <a:ext cx="10414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600" y="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67" y="-13335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45720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2860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9464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4978401" y="5257800"/>
            <a:ext cx="129328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" y="2590800"/>
            <a:ext cx="129328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0898717" y="3962400"/>
            <a:ext cx="129328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5410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xmlns="" id="{061748D3-D114-400C-AE45-A1A646C38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568179"/>
            <a:ext cx="9144000" cy="77564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4175E14-21E4-4D4B-9AF1-274646B59A1D}"/>
              </a:ext>
            </a:extLst>
          </p:cNvPr>
          <p:cNvSpPr/>
          <p:nvPr/>
        </p:nvSpPr>
        <p:spPr>
          <a:xfrm>
            <a:off x="2624774" y="1924947"/>
            <a:ext cx="694245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vi-VN" sz="3200" b="1" u="sng" dirty="0" err="1">
                <a:latin typeface="Times New Roman" panose="02020603050405020304" pitchFamily="18" charset="0"/>
              </a:rPr>
              <a:t>Tiếng</a:t>
            </a:r>
            <a:r>
              <a:rPr lang="en-US" altLang="vi-VN" sz="3200" b="1" u="sng" dirty="0">
                <a:latin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latin typeface="Times New Roman" panose="02020603050405020304" pitchFamily="18" charset="0"/>
              </a:rPr>
              <a:t>Việt</a:t>
            </a:r>
            <a:r>
              <a:rPr lang="en-US" altLang="vi-VN" sz="3200" b="1" dirty="0">
                <a:latin typeface="Times New Roman" panose="02020603050405020304" pitchFamily="18" charset="0"/>
              </a:rPr>
              <a:t>:   </a:t>
            </a:r>
            <a:r>
              <a:rPr lang="en-US" altLang="vi-VN" sz="32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vi-VN" sz="3200" b="1" u="sng" dirty="0">
                <a:latin typeface="Times New Roman" panose="02020603050405020304" pitchFamily="18" charset="0"/>
              </a:rPr>
              <a:t> 27</a:t>
            </a:r>
            <a:r>
              <a:rPr lang="en-US" altLang="vi-VN" sz="3200" b="1" dirty="0">
                <a:latin typeface="Times New Roman" panose="02020603050405020304" pitchFamily="18" charset="0"/>
              </a:rPr>
              <a:t>        </a:t>
            </a:r>
            <a:r>
              <a:rPr lang="en-GB" sz="3200" b="1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V </a:t>
            </a:r>
            <a:r>
              <a:rPr lang="en-GB" sz="3200" b="1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v</a:t>
            </a:r>
            <a:r>
              <a:rPr lang="en-GB" sz="3200" b="1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 , X </a:t>
            </a:r>
            <a:r>
              <a:rPr lang="en-GB" sz="3200" b="1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x</a:t>
            </a:r>
            <a:endParaRPr lang="en-GB" sz="3200" b="1" dirty="0">
              <a:solidFill>
                <a:srgbClr val="FF0000"/>
              </a:solidFill>
              <a:latin typeface="Arial-Rounded"/>
              <a:ea typeface="Arial-Rounded"/>
              <a:cs typeface="Arial-Rounded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vi-VN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 </a:t>
            </a:r>
          </a:p>
          <a:p>
            <a:pPr>
              <a:spcBef>
                <a:spcPct val="50000"/>
              </a:spcBef>
              <a:defRPr/>
            </a:pPr>
            <a:endParaRPr lang="en-US" altLang="vi-VN" sz="32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02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1219200" y="2547508"/>
            <a:ext cx="3962400" cy="1882775"/>
            <a:chOff x="384" y="1680"/>
            <a:chExt cx="1680" cy="960"/>
          </a:xfrm>
        </p:grpSpPr>
        <p:sp>
          <p:nvSpPr>
            <p:cNvPr id="9234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 sz="5400">
                <a:latin typeface="Arial" charset="0"/>
              </a:endParaRPr>
            </a:p>
          </p:txBody>
        </p:sp>
        <p:sp>
          <p:nvSpPr>
            <p:cNvPr id="9235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 sz="5400">
                <a:latin typeface="Arial" charset="0"/>
              </a:endParaRPr>
            </a:p>
          </p:txBody>
        </p:sp>
      </p:grp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2965403" y="1625170"/>
            <a:ext cx="20320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3300"/>
                </a:solidFill>
                <a:latin typeface=".VnArial" pitchFamily="34" charset="0"/>
                <a:cs typeface="Arial" charset="0"/>
              </a:rPr>
              <a:t>v</a:t>
            </a:r>
            <a:r>
              <a:rPr lang="en-US" altLang="en-US" sz="5400" b="1" dirty="0">
                <a:solidFill>
                  <a:srgbClr val="FF3300"/>
                </a:solidFill>
                <a:latin typeface="Century Gothic" pitchFamily="34" charset="0"/>
                <a:cs typeface="Arial" charset="0"/>
              </a:rPr>
              <a:t> </a:t>
            </a: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2692400" y="3557589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 err="1">
                <a:solidFill>
                  <a:srgbClr val="FF3300"/>
                </a:solidFill>
                <a:cs typeface="Times New Roman" pitchFamily="18" charset="0"/>
              </a:rPr>
              <a:t>V</a:t>
            </a:r>
            <a:r>
              <a:rPr lang="en-US" altLang="en-US" sz="5400" b="1" dirty="0" err="1">
                <a:cs typeface="Times New Roman" pitchFamily="18" charset="0"/>
              </a:rPr>
              <a:t>ẽ</a:t>
            </a:r>
            <a:endParaRPr lang="en-US" altLang="en-US" sz="5400" b="1" dirty="0">
              <a:cs typeface="Times New Roman" pitchFamily="18" charset="0"/>
            </a:endParaRPr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1232008" y="2547507"/>
            <a:ext cx="2032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3300"/>
                </a:solidFill>
                <a:cs typeface="Times New Roman" pitchFamily="18" charset="0"/>
              </a:rPr>
              <a:t>    v </a:t>
            </a: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8329473" y="1625169"/>
            <a:ext cx="2032000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3300"/>
                </a:solidFill>
                <a:latin typeface=".VnArial" pitchFamily="34" charset="0"/>
                <a:cs typeface="Arial" charset="0"/>
              </a:rPr>
              <a:t>x</a:t>
            </a:r>
            <a:endParaRPr lang="en-US" altLang="en-US" sz="5400" b="1" dirty="0">
              <a:solidFill>
                <a:srgbClr val="FF3300"/>
              </a:solidFill>
              <a:latin typeface="Century Gothic" pitchFamily="34" charset="0"/>
              <a:cs typeface="Arial" charset="0"/>
            </a:endParaRPr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6632438" y="2547509"/>
            <a:ext cx="3962400" cy="1882775"/>
            <a:chOff x="384" y="1680"/>
            <a:chExt cx="1680" cy="960"/>
          </a:xfrm>
        </p:grpSpPr>
        <p:sp>
          <p:nvSpPr>
            <p:cNvPr id="9231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 sz="5400">
                <a:latin typeface="Arial" charset="0"/>
              </a:endParaRPr>
            </a:p>
          </p:txBody>
        </p:sp>
        <p:sp>
          <p:nvSpPr>
            <p:cNvPr id="9232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 sz="5400">
                <a:latin typeface="Arial" charset="0"/>
              </a:endParaRPr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7834923" y="3521748"/>
            <a:ext cx="2032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3300"/>
                </a:solidFill>
                <a:latin typeface=".VnArial" pitchFamily="34" charset="0"/>
                <a:cs typeface="Arial" charset="0"/>
              </a:rPr>
              <a:t>  </a:t>
            </a:r>
            <a:r>
              <a:rPr lang="en-US" altLang="en-US" sz="5400" b="1" dirty="0" err="1">
                <a:solidFill>
                  <a:srgbClr val="FF3300"/>
                </a:solidFill>
                <a:cs typeface="Times New Roman" pitchFamily="18" charset="0"/>
              </a:rPr>
              <a:t>x</a:t>
            </a:r>
            <a:r>
              <a:rPr lang="en-US" altLang="en-US" sz="5400" b="1" dirty="0" err="1">
                <a:cs typeface="Times New Roman" pitchFamily="18" charset="0"/>
              </a:rPr>
              <a:t>e</a:t>
            </a:r>
            <a:r>
              <a:rPr lang="en-US" altLang="en-US" sz="5400" b="1" dirty="0">
                <a:solidFill>
                  <a:srgbClr val="FF3300"/>
                </a:solidFill>
                <a:latin typeface="Century Gothic" pitchFamily="34" charset="0"/>
                <a:cs typeface="Arial" charset="0"/>
              </a:rPr>
              <a:t> </a:t>
            </a: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6728132" y="2633664"/>
            <a:ext cx="2032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3300"/>
                </a:solidFill>
                <a:cs typeface="Times New Roman" pitchFamily="18" charset="0"/>
              </a:rPr>
              <a:t>    x 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200400" y="2633664"/>
            <a:ext cx="2032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3300"/>
                </a:solidFill>
                <a:cs typeface="Times New Roman" pitchFamily="18" charset="0"/>
              </a:rPr>
              <a:t>    </a:t>
            </a:r>
            <a:r>
              <a:rPr lang="en-US" altLang="en-US" sz="5400" b="1" dirty="0">
                <a:cs typeface="Times New Roman" pitchFamily="18" charset="0"/>
              </a:rPr>
              <a:t>e</a:t>
            </a:r>
            <a:r>
              <a:rPr lang="en-US" altLang="en-US" sz="5400" b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8726534" y="2633664"/>
            <a:ext cx="2032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3300"/>
                </a:solidFill>
                <a:cs typeface="Times New Roman" pitchFamily="18" charset="0"/>
              </a:rPr>
              <a:t>    </a:t>
            </a:r>
            <a:r>
              <a:rPr lang="en-US" altLang="en-US" sz="5400" b="1" dirty="0">
                <a:cs typeface="Times New Roman" pitchFamily="18" charset="0"/>
              </a:rPr>
              <a:t>e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727" y="112005"/>
            <a:ext cx="64377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3200" b="1" dirty="0" err="1">
                <a:latin typeface="Times New Roman" panose="02020603050405020304" pitchFamily="18" charset="0"/>
              </a:rPr>
              <a:t>Thứ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ba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ngày</a:t>
            </a:r>
            <a:r>
              <a:rPr lang="en-US" altLang="vi-VN" sz="3200" b="1" dirty="0">
                <a:latin typeface="Times New Roman" panose="02020603050405020304" pitchFamily="18" charset="0"/>
              </a:rPr>
              <a:t> 17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tháng</a:t>
            </a:r>
            <a:r>
              <a:rPr lang="en-US" altLang="vi-VN" sz="3200" b="1" dirty="0">
                <a:latin typeface="Times New Roman" panose="02020603050405020304" pitchFamily="18" charset="0"/>
              </a:rPr>
              <a:t> 10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năm</a:t>
            </a:r>
            <a:r>
              <a:rPr lang="en-US" altLang="vi-VN" sz="3200" b="1" dirty="0">
                <a:latin typeface="Times New Roman" panose="02020603050405020304" pitchFamily="18" charset="0"/>
              </a:rPr>
              <a:t> 2023</a:t>
            </a:r>
            <a:r>
              <a:rPr lang="en-US" altLang="vi-VN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81953" y="1040395"/>
            <a:ext cx="694245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vi-VN" sz="3200" b="1" u="sng" dirty="0" err="1">
                <a:latin typeface="Times New Roman" panose="02020603050405020304" pitchFamily="18" charset="0"/>
              </a:rPr>
              <a:t>Tiếng</a:t>
            </a:r>
            <a:r>
              <a:rPr lang="en-US" altLang="vi-VN" sz="3200" b="1" u="sng" dirty="0">
                <a:latin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latin typeface="Times New Roman" panose="02020603050405020304" pitchFamily="18" charset="0"/>
              </a:rPr>
              <a:t>Viêt</a:t>
            </a:r>
            <a:r>
              <a:rPr lang="en-US" altLang="vi-VN" sz="3200" b="1" dirty="0">
                <a:latin typeface="Times New Roman" panose="02020603050405020304" pitchFamily="18" charset="0"/>
              </a:rPr>
              <a:t>:   </a:t>
            </a:r>
            <a:r>
              <a:rPr lang="en-US" altLang="vi-VN" sz="32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vi-VN" sz="3200" b="1" u="sng" dirty="0">
                <a:latin typeface="Times New Roman" panose="02020603050405020304" pitchFamily="18" charset="0"/>
              </a:rPr>
              <a:t> 27</a:t>
            </a:r>
            <a:r>
              <a:rPr lang="en-US" altLang="vi-VN" sz="3200" b="1" dirty="0">
                <a:latin typeface="Times New Roman" panose="02020603050405020304" pitchFamily="18" charset="0"/>
              </a:rPr>
              <a:t>        </a:t>
            </a:r>
            <a:r>
              <a:rPr lang="en-GB" sz="3200" b="1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V </a:t>
            </a:r>
            <a:r>
              <a:rPr lang="en-GB" sz="3200" b="1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v</a:t>
            </a:r>
            <a:r>
              <a:rPr lang="en-GB" sz="3200" b="1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 , X </a:t>
            </a:r>
            <a:r>
              <a:rPr lang="en-GB" sz="3200" b="1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x</a:t>
            </a:r>
            <a:endParaRPr lang="en-GB" sz="3200" b="1" dirty="0">
              <a:solidFill>
                <a:srgbClr val="FF0000"/>
              </a:solidFill>
              <a:latin typeface="Arial-Rounded"/>
              <a:ea typeface="Arial-Rounded"/>
              <a:cs typeface="Arial-Rounded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vi-VN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 </a:t>
            </a:r>
          </a:p>
          <a:p>
            <a:pPr>
              <a:spcBef>
                <a:spcPct val="50000"/>
              </a:spcBef>
              <a:defRPr/>
            </a:pPr>
            <a:endParaRPr lang="en-US" altLang="vi-VN" sz="3200" b="1" dirty="0">
              <a:latin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538" y="4561280"/>
            <a:ext cx="10821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õ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ỉa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ứ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ưa</a:t>
            </a:r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232008" y="5518056"/>
            <a:ext cx="9123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ẽ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ỉa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2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720" y="4439159"/>
            <a:ext cx="10485257" cy="1699513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66639" y="719328"/>
            <a:ext cx="3352800" cy="6096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000" b="1" i="1" dirty="0" err="1">
                <a:solidFill>
                  <a:srgbClr val="0000FF"/>
                </a:solidFill>
              </a:rPr>
              <a:t>Viết</a:t>
            </a:r>
            <a:r>
              <a:rPr lang="en-US" sz="4000" b="1" i="1" dirty="0">
                <a:solidFill>
                  <a:srgbClr val="0000FF"/>
                </a:solidFill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</a:rPr>
              <a:t>vở</a:t>
            </a:r>
            <a:endParaRPr lang="vi-VN" sz="4000" b="1" i="1" dirty="0"/>
          </a:p>
        </p:txBody>
      </p:sp>
      <p:pic>
        <p:nvPicPr>
          <p:cNvPr id="6" name="x">
            <a:hlinkClick r:id="" action="ppaction://media"/>
            <a:extLst>
              <a:ext uri="{FF2B5EF4-FFF2-40B4-BE49-F238E27FC236}">
                <a16:creationId xmlns:a16="http://schemas.microsoft.com/office/drawing/2014/main" xmlns="" id="{7960E4A0-14E6-401A-9F20-500C1EA83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91833" y="1501925"/>
            <a:ext cx="2596230" cy="2764236"/>
          </a:xfrm>
          <a:prstGeom prst="rect">
            <a:avLst/>
          </a:prstGeom>
        </p:spPr>
      </p:pic>
      <p:pic>
        <p:nvPicPr>
          <p:cNvPr id="7" name="v">
            <a:hlinkClick r:id="" action="ppaction://media"/>
            <a:extLst>
              <a:ext uri="{FF2B5EF4-FFF2-40B4-BE49-F238E27FC236}">
                <a16:creationId xmlns:a16="http://schemas.microsoft.com/office/drawing/2014/main" xmlns="" id="{748AF034-AA9E-4A11-91D6-7B6D4E7618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6979" y="1571155"/>
            <a:ext cx="3126850" cy="262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2144" y="5456099"/>
            <a:ext cx="12437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Nghỉ hè bố mẹ cho </a:t>
            </a:r>
            <a:r>
              <a:rPr lang="en-US" sz="4000" b="1" dirty="0" err="1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Hà</a:t>
            </a:r>
            <a:r>
              <a:rPr lang="en-US" sz="4000" b="1" dirty="0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 quê. Quê Hà là xứ sở của dừa.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162" y="439920"/>
            <a:ext cx="7387097" cy="4833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4217" y="545609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27858" y="545609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7" grpId="0"/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1216397" y="2212094"/>
            <a:ext cx="3962400" cy="1882775"/>
            <a:chOff x="384" y="1680"/>
            <a:chExt cx="1680" cy="960"/>
          </a:xfrm>
        </p:grpSpPr>
        <p:sp>
          <p:nvSpPr>
            <p:cNvPr id="9234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 sz="5400">
                <a:latin typeface="Arial" charset="0"/>
              </a:endParaRPr>
            </a:p>
          </p:txBody>
        </p:sp>
        <p:sp>
          <p:nvSpPr>
            <p:cNvPr id="9235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 sz="5400">
                <a:latin typeface="Arial" charset="0"/>
              </a:endParaRPr>
            </a:p>
          </p:txBody>
        </p:sp>
      </p:grp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2966962" y="1423470"/>
            <a:ext cx="20320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3300"/>
                </a:solidFill>
                <a:latin typeface=".VnArial" pitchFamily="34" charset="0"/>
                <a:cs typeface="Arial" charset="0"/>
              </a:rPr>
              <a:t>v</a:t>
            </a:r>
            <a:r>
              <a:rPr lang="en-US" altLang="en-US" sz="5400" b="1" dirty="0">
                <a:solidFill>
                  <a:srgbClr val="FF3300"/>
                </a:solidFill>
                <a:latin typeface="Century Gothic" pitchFamily="34" charset="0"/>
                <a:cs typeface="Arial" charset="0"/>
              </a:rPr>
              <a:t> </a:t>
            </a: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2602419" y="3113089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 err="1">
                <a:solidFill>
                  <a:srgbClr val="FF3300"/>
                </a:solidFill>
                <a:cs typeface="Times New Roman" pitchFamily="18" charset="0"/>
              </a:rPr>
              <a:t>v</a:t>
            </a:r>
            <a:r>
              <a:rPr lang="en-US" altLang="en-US" sz="5400" b="1" dirty="0" err="1">
                <a:cs typeface="Times New Roman" pitchFamily="18" charset="0"/>
              </a:rPr>
              <a:t>ẽ</a:t>
            </a:r>
            <a:endParaRPr lang="en-US" altLang="en-US" sz="5400" b="1" dirty="0">
              <a:cs typeface="Times New Roman" pitchFamily="18" charset="0"/>
            </a:endParaRPr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1332419" y="2171701"/>
            <a:ext cx="2032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3300"/>
                </a:solidFill>
                <a:cs typeface="Times New Roman" pitchFamily="18" charset="0"/>
              </a:rPr>
              <a:t>    v </a:t>
            </a: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8381718" y="1385945"/>
            <a:ext cx="2032000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3300"/>
                </a:solidFill>
                <a:latin typeface=".VnArial" pitchFamily="34" charset="0"/>
                <a:cs typeface="Arial" charset="0"/>
              </a:rPr>
              <a:t>x</a:t>
            </a:r>
            <a:endParaRPr lang="en-US" altLang="en-US" sz="5400" b="1" dirty="0">
              <a:solidFill>
                <a:srgbClr val="FF3300"/>
              </a:solidFill>
              <a:latin typeface="Century Gothic" pitchFamily="34" charset="0"/>
              <a:cs typeface="Arial" charset="0"/>
            </a:endParaRPr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6633505" y="2129424"/>
            <a:ext cx="3962400" cy="1882775"/>
            <a:chOff x="384" y="1680"/>
            <a:chExt cx="1680" cy="960"/>
          </a:xfrm>
        </p:grpSpPr>
        <p:sp>
          <p:nvSpPr>
            <p:cNvPr id="9231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 sz="5400">
                <a:latin typeface="Arial" charset="0"/>
              </a:endParaRPr>
            </a:p>
          </p:txBody>
        </p:sp>
        <p:sp>
          <p:nvSpPr>
            <p:cNvPr id="9232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 sz="5400">
                <a:latin typeface="Arial" charset="0"/>
              </a:endParaRPr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7847813" y="2967037"/>
            <a:ext cx="2032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3300"/>
                </a:solidFill>
                <a:latin typeface=".VnArial" pitchFamily="34" charset="0"/>
                <a:cs typeface="Arial" charset="0"/>
              </a:rPr>
              <a:t>  </a:t>
            </a:r>
            <a:r>
              <a:rPr lang="en-US" altLang="en-US" sz="5400" b="1" dirty="0" err="1">
                <a:solidFill>
                  <a:srgbClr val="FF3300"/>
                </a:solidFill>
                <a:cs typeface="Times New Roman" pitchFamily="18" charset="0"/>
              </a:rPr>
              <a:t>x</a:t>
            </a:r>
            <a:r>
              <a:rPr lang="en-US" altLang="en-US" sz="5400" b="1" dirty="0" err="1">
                <a:cs typeface="Times New Roman" pitchFamily="18" charset="0"/>
              </a:rPr>
              <a:t>e</a:t>
            </a:r>
            <a:r>
              <a:rPr lang="en-US" altLang="en-US" sz="5400" b="1" dirty="0">
                <a:solidFill>
                  <a:srgbClr val="FF3300"/>
                </a:solidFill>
                <a:latin typeface="Century Gothic" pitchFamily="34" charset="0"/>
                <a:cs typeface="Arial" charset="0"/>
              </a:rPr>
              <a:t> </a:t>
            </a: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6732659" y="2154238"/>
            <a:ext cx="2032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3300"/>
                </a:solidFill>
                <a:cs typeface="Times New Roman" pitchFamily="18" charset="0"/>
              </a:rPr>
              <a:t>    x 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277160" y="2191052"/>
            <a:ext cx="2032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3300"/>
                </a:solidFill>
                <a:cs typeface="Times New Roman" pitchFamily="18" charset="0"/>
              </a:rPr>
              <a:t>    </a:t>
            </a:r>
            <a:r>
              <a:rPr lang="en-US" altLang="en-US" sz="5400" b="1" dirty="0">
                <a:cs typeface="Times New Roman" pitchFamily="18" charset="0"/>
              </a:rPr>
              <a:t>e</a:t>
            </a:r>
            <a:r>
              <a:rPr lang="en-US" altLang="en-US" sz="5400" b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8689659" y="2154237"/>
            <a:ext cx="2032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3300"/>
                </a:solidFill>
                <a:cs typeface="Times New Roman" pitchFamily="18" charset="0"/>
              </a:rPr>
              <a:t>    </a:t>
            </a:r>
            <a:r>
              <a:rPr lang="en-US" altLang="en-US" sz="5400" b="1" dirty="0">
                <a:cs typeface="Times New Roman" pitchFamily="18" charset="0"/>
              </a:rPr>
              <a:t>e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727" y="112005"/>
            <a:ext cx="64377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3200" b="1" dirty="0" err="1">
                <a:latin typeface="Times New Roman" panose="02020603050405020304" pitchFamily="18" charset="0"/>
              </a:rPr>
              <a:t>Thứ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ba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ngày</a:t>
            </a:r>
            <a:r>
              <a:rPr lang="en-US" altLang="vi-VN" sz="3200" b="1" dirty="0">
                <a:latin typeface="Times New Roman" panose="02020603050405020304" pitchFamily="18" charset="0"/>
              </a:rPr>
              <a:t> 17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tháng</a:t>
            </a:r>
            <a:r>
              <a:rPr lang="en-US" altLang="vi-VN" sz="3200" b="1" dirty="0">
                <a:latin typeface="Times New Roman" panose="02020603050405020304" pitchFamily="18" charset="0"/>
              </a:rPr>
              <a:t> 10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năm</a:t>
            </a:r>
            <a:r>
              <a:rPr lang="en-US" altLang="vi-VN" sz="3200" b="1" dirty="0">
                <a:latin typeface="Times New Roman" panose="02020603050405020304" pitchFamily="18" charset="0"/>
              </a:rPr>
              <a:t> 2023</a:t>
            </a:r>
            <a:r>
              <a:rPr lang="en-US" altLang="vi-VN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81953" y="1040395"/>
            <a:ext cx="21262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vi-VN" sz="3200" b="1" u="sng" dirty="0" err="1">
                <a:latin typeface="Times New Roman" panose="02020603050405020304" pitchFamily="18" charset="0"/>
              </a:rPr>
              <a:t>Tiếng</a:t>
            </a:r>
            <a:r>
              <a:rPr lang="en-US" altLang="vi-VN" sz="3200" b="1" u="sng" dirty="0">
                <a:latin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latin typeface="Times New Roman" panose="02020603050405020304" pitchFamily="18" charset="0"/>
              </a:rPr>
              <a:t>Viêt</a:t>
            </a:r>
            <a:r>
              <a:rPr lang="en-US" altLang="vi-VN" sz="32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3955853" y="979057"/>
            <a:ext cx="1870515" cy="6461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vi-VN" sz="36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vi-VN" sz="3600" b="1" u="sng" dirty="0">
                <a:latin typeface="Times New Roman" panose="02020603050405020304" pitchFamily="18" charset="0"/>
              </a:rPr>
              <a:t> 27:</a:t>
            </a:r>
            <a:r>
              <a:rPr lang="en-US" altLang="vi-VN" sz="36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5572740" y="1040395"/>
            <a:ext cx="2235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GB" sz="3600" b="1" dirty="0">
                <a:solidFill>
                  <a:srgbClr val="E52D56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GB" sz="3600" b="1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V </a:t>
            </a:r>
            <a:r>
              <a:rPr lang="en-GB" sz="3600" b="1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v</a:t>
            </a:r>
            <a:r>
              <a:rPr lang="en-GB" sz="3600" b="1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 , X </a:t>
            </a:r>
            <a:r>
              <a:rPr lang="en-GB" sz="3600" b="1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x</a:t>
            </a:r>
            <a:endParaRPr lang="en-GB" sz="3600" b="1" dirty="0">
              <a:solidFill>
                <a:srgbClr val="FF0000"/>
              </a:solidFill>
              <a:latin typeface="Arial-Rounded"/>
              <a:ea typeface="Arial-Rounded"/>
              <a:cs typeface="Arial-Rounded"/>
            </a:endParaRPr>
          </a:p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99729" y="4033086"/>
            <a:ext cx="10821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õ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ỉa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ứ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ưa</a:t>
            </a:r>
            <a:endParaRPr lang="en-US" sz="40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264765" y="4794628"/>
            <a:ext cx="9123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ẽ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ỉa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788FDA8-F643-4187-8986-877C20F76DA2}"/>
              </a:ext>
            </a:extLst>
          </p:cNvPr>
          <p:cNvSpPr txBox="1"/>
          <p:nvPr/>
        </p:nvSpPr>
        <p:spPr>
          <a:xfrm>
            <a:off x="914400" y="5625625"/>
            <a:ext cx="10592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Nghỉ</a:t>
            </a:r>
            <a:r>
              <a:rPr lang="en-US" sz="4000" b="1" dirty="0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hè</a:t>
            </a:r>
            <a:r>
              <a:rPr lang="en-US" sz="4000" b="1" dirty="0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Hà</a:t>
            </a:r>
            <a:r>
              <a:rPr lang="en-US" sz="4000" b="1" dirty="0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v</a:t>
            </a:r>
            <a:r>
              <a:rPr lang="en-US" sz="4000" b="1" dirty="0" err="1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ề</a:t>
            </a:r>
            <a:r>
              <a:rPr lang="en-US" sz="4000" b="1" dirty="0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quê</a:t>
            </a:r>
            <a:r>
              <a:rPr lang="en-US" sz="4000" b="1" dirty="0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Quê</a:t>
            </a:r>
            <a:r>
              <a:rPr lang="en-US" sz="4000" b="1" dirty="0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Hà</a:t>
            </a:r>
            <a:r>
              <a:rPr lang="en-US" sz="4000" b="1" dirty="0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x</a:t>
            </a:r>
            <a:r>
              <a:rPr lang="en-US" sz="4000" b="1" dirty="0" err="1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ứ</a:t>
            </a:r>
            <a:r>
              <a:rPr lang="en-US" sz="4000" b="1" dirty="0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sở</a:t>
            </a:r>
            <a:r>
              <a:rPr lang="en-US" sz="4000" b="1" dirty="0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dừa</a:t>
            </a:r>
            <a:r>
              <a:rPr lang="en-US" sz="4000" b="1" dirty="0">
                <a:latin typeface="Times New Roman" panose="02020603050405020304" pitchFamily="18" charset="0"/>
                <a:ea typeface="Malgun Gothic Semilight" pitchFamily="34" charset="-128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761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55324" y="491397"/>
            <a:ext cx="6439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ea typeface="Arial-Rounded" panose="020B0500000000000000" pitchFamily="34" charset="0"/>
                <a:cs typeface="Arial-Rounded" panose="020B0500000000000000" pitchFamily="34" charset="0"/>
              </a:rPr>
              <a:t>Thành phố </a:t>
            </a:r>
            <a:r>
              <a:rPr lang="en-US" sz="44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4400" b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thôn</a:t>
            </a:r>
            <a:r>
              <a:rPr lang="en-US" sz="4400" b="1" dirty="0"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789" y="1295112"/>
            <a:ext cx="8222863" cy="532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Tro choi hai tao\cây táo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989138"/>
            <a:ext cx="55626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C:\Users\Administrator\Desktop\Tro choi hai tao\cây táo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1997075"/>
            <a:ext cx="55626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Tao do 3" descr="C:\Users\Administrator\Desktop\Tro choi hai tao\tao 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784" y="3357563"/>
            <a:ext cx="787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Tao xanh 1" descr="C:\Users\Administrator\Desktop\Tro choi hai tao\tao xan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1" y="3567113"/>
            <a:ext cx="789516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Tao do 4" descr="C:\Users\Administrator\Desktop\Tro choi hai tao\tao 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317" y="2636839"/>
            <a:ext cx="7874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Tao do 1" descr="C:\Users\Administrator\Desktop\Tro choi hai tao\tao 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1" y="3357563"/>
            <a:ext cx="787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Tao do 5" descr="C:\Users\Administrator\Desktop\Tro choi hai tao\tao 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584" y="3611564"/>
            <a:ext cx="787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Tao do 2" descr="C:\Users\Administrator\Desktop\Tro choi hai tao\tao 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084" y="2413001"/>
            <a:ext cx="7874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Tao xanh 5" descr="C:\Users\Administrator\Desktop\Tro choi hai tao\tao xan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484" y="3716339"/>
            <a:ext cx="7874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Tao xanh 2" descr="C:\Users\Administrator\Desktop\Tro choi hai tao\tao xan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267" y="2636839"/>
            <a:ext cx="78951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Tao xanh 3" descr="C:\Users\Administrator\Desktop\Tro choi hai tao\tao xan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934" y="3151189"/>
            <a:ext cx="78951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Tao xanh 4" descr="C:\Users\Administrator\Desktop\Tro choi hai tao\tao xan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451" y="2432050"/>
            <a:ext cx="789516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Tao xanh 6" descr="C:\Users\Administrator\Desktop\Tro choi hai tao\tao xan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1" y="6103939"/>
            <a:ext cx="789516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Tao xanh 7" descr="C:\Users\Administrator\Desktop\Tro choi hai tao\tao xan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967" y="6124575"/>
            <a:ext cx="78951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Tao xanh 8" descr="C:\Users\Administrator\Desktop\Tro choi hai tao\tao xan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485" y="6103939"/>
            <a:ext cx="789516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Tao xanh 9" descr="C:\Users\Administrator\Desktop\Tro choi hai tao\tao xan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67" y="6142039"/>
            <a:ext cx="78951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Tao xanh 10" descr="C:\Users\Administrator\Desktop\Tro choi hai tao\tao xan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6142039"/>
            <a:ext cx="789516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Tao do 8" descr="C:\Users\Administrator\Desktop\Tro choi hai tao\tao 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467" y="6103939"/>
            <a:ext cx="78951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Tao do 9" descr="C:\Users\Administrator\Desktop\Tro choi hai tao\tao 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717" y="6099175"/>
            <a:ext cx="7874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Tao do 6" descr="C:\Users\Administrator\Desktop\Tro choi hai tao\tao 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33" y="6102351"/>
            <a:ext cx="7874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Tao do 10" descr="C:\Users\Administrator\Desktop\Tro choi hai tao\tao 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03939"/>
            <a:ext cx="7874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Tao do 7" descr="C:\Users\Administrator\Desktop\Tro choi hai tao\tao 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6103939"/>
            <a:ext cx="7874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8340" y="-349528"/>
            <a:ext cx="1670051" cy="90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endParaRPr lang="vi-VN" sz="4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Câu 3"/>
          <p:cNvSpPr txBox="1">
            <a:spLocks noChangeArrowheads="1"/>
          </p:cNvSpPr>
          <p:nvPr/>
        </p:nvSpPr>
        <p:spPr bwMode="auto">
          <a:xfrm>
            <a:off x="1926987" y="-19854"/>
            <a:ext cx="2463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8230" y="1400244"/>
            <a:ext cx="24680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738534" y="38101"/>
            <a:ext cx="16319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747442" y="716642"/>
            <a:ext cx="26267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9628717" y="99219"/>
            <a:ext cx="20009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9664027" y="651228"/>
            <a:ext cx="20510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7597425" y="1351896"/>
            <a:ext cx="23939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Câu 2"/>
          <p:cNvSpPr txBox="1">
            <a:spLocks noChangeArrowheads="1"/>
          </p:cNvSpPr>
          <p:nvPr/>
        </p:nvSpPr>
        <p:spPr bwMode="auto">
          <a:xfrm>
            <a:off x="276599" y="425268"/>
            <a:ext cx="1670049" cy="90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vỉa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vi-VN" sz="4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Câu 4"/>
          <p:cNvSpPr txBox="1">
            <a:spLocks noChangeArrowheads="1"/>
          </p:cNvSpPr>
          <p:nvPr/>
        </p:nvSpPr>
        <p:spPr bwMode="auto">
          <a:xfrm>
            <a:off x="1853617" y="352165"/>
            <a:ext cx="1670049" cy="90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endParaRPr lang="vi-VN" sz="4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14"/>
          <p:cNvSpPr txBox="1"/>
          <p:nvPr/>
        </p:nvSpPr>
        <p:spPr>
          <a:xfrm>
            <a:off x="3270470" y="57151"/>
            <a:ext cx="4071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r>
              <a:rPr lang="vi-VN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hái quả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84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L -0.01597 0.3990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-0.02969 0.5365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417 L 0.0099 0.3949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L -0.02327 0.5039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81481E-6 L 0.01997 0.36203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0625 L -0.02969 0.3747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 nodeType="clickPar">
                      <p:stCondLst>
                        <p:cond delay="0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417 L -0.02622 0.51018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 nodeType="clickPar">
                      <p:stCondLst>
                        <p:cond delay="0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416 L -0.05104 0.4331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" y="2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416 L -0.05695 0.54028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1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 nodeType="clickPar">
                      <p:stCondLst>
                        <p:cond delay="0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0209 L -0.00313 0.34954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6" grpId="0"/>
      <p:bldP spid="26" grpId="1"/>
      <p:bldP spid="28" grpId="0"/>
      <p:bldP spid="2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3384552" y="1308101"/>
            <a:ext cx="4855633" cy="982663"/>
          </a:xfrm>
          <a:noFill/>
        </p:spPr>
        <p:txBody>
          <a:bodyPr/>
          <a:lstStyle/>
          <a:p>
            <a:r>
              <a:rPr lang="en-US" sz="5400" b="1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44500" y="2598738"/>
            <a:ext cx="108966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>
                <a:solidFill>
                  <a:schemeClr val="bg1"/>
                </a:solidFill>
                <a:latin typeface="Tahoma" pitchFamily="34" charset="0"/>
              </a:rPr>
              <a:t> Vừa rồi các con học vần gì?</a:t>
            </a:r>
          </a:p>
        </p:txBody>
      </p:sp>
    </p:spTree>
    <p:extLst>
      <p:ext uri="{BB962C8B-B14F-4D97-AF65-F5344CB8AC3E}">
        <p14:creationId xmlns:p14="http://schemas.microsoft.com/office/powerpoint/2010/main" val="4238997182"/>
      </p:ext>
    </p:extLst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WordArt 4"/>
          <p:cNvSpPr>
            <a:spLocks noChangeArrowheads="1" noChangeShapeType="1" noTextEdit="1"/>
          </p:cNvSpPr>
          <p:nvPr/>
        </p:nvSpPr>
        <p:spPr bwMode="auto">
          <a:xfrm>
            <a:off x="1930400" y="1143001"/>
            <a:ext cx="7772400" cy="16621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Dặn dò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2823633" y="3052763"/>
            <a:ext cx="403347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1" dirty="0" err="1">
                <a:solidFill>
                  <a:srgbClr val="006600"/>
                </a:solidFill>
                <a:latin typeface="Times New Roman" pitchFamily="18" charset="0"/>
              </a:rPr>
              <a:t>Nhận</a:t>
            </a:r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itchFamily="18" charset="0"/>
              </a:rPr>
              <a:t>xét</a:t>
            </a:r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itchFamily="18" charset="0"/>
              </a:rPr>
              <a:t>tiết</a:t>
            </a:r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itchFamily="18" charset="0"/>
              </a:rPr>
              <a:t>học</a:t>
            </a:r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sz="4000" b="1" dirty="0" err="1">
                <a:solidFill>
                  <a:srgbClr val="006600"/>
                </a:solidFill>
                <a:latin typeface="Times New Roman" pitchFamily="18" charset="0"/>
              </a:rPr>
              <a:t>Xem</a:t>
            </a:r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itchFamily="18" charset="0"/>
              </a:rPr>
              <a:t>lại</a:t>
            </a:r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itchFamily="18" charset="0"/>
              </a:rPr>
              <a:t>bài</a:t>
            </a:r>
            <a:endParaRPr lang="en-US" sz="4000" b="1" dirty="0">
              <a:solidFill>
                <a:srgbClr val="006600"/>
              </a:solidFill>
              <a:latin typeface="Times New Roman" pitchFamily="18" charset="0"/>
            </a:endParaRPr>
          </a:p>
        </p:txBody>
      </p:sp>
      <p:pic>
        <p:nvPicPr>
          <p:cNvPr id="21508" name="Picture 6" descr="Day hoa 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6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8" descr="Flash Lang hoa de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6" y="5986463"/>
            <a:ext cx="12827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 descr="Flash Buom va hoa 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18" y="5792788"/>
            <a:ext cx="1729316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" descr="Flash Lang hoa de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34" y="6038850"/>
            <a:ext cx="12827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1" descr="Bo hoa 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89438"/>
            <a:ext cx="791633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2" descr="Flash Buom va hoa 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5519738"/>
            <a:ext cx="1822451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3" descr="j0398219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12830" y="1889655"/>
            <a:ext cx="4568825" cy="78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66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  <p:bldP spid="194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5"/>
          <p:cNvSpPr>
            <a:spLocks noChangeArrowheads="1" noChangeShapeType="1" noTextEdit="1"/>
          </p:cNvSpPr>
          <p:nvPr/>
        </p:nvSpPr>
        <p:spPr bwMode="auto">
          <a:xfrm>
            <a:off x="2163233" y="161925"/>
            <a:ext cx="6705600" cy="876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KHỞI </a:t>
            </a:r>
            <a:r>
              <a:rPr lang="en-US" sz="3600" kern="10" dirty="0"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195107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57" y="1130717"/>
            <a:ext cx="7991254" cy="4885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35" y="1532964"/>
            <a:ext cx="7971863" cy="43120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85764" y="5861061"/>
            <a:ext cx="2409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xe đạp</a:t>
            </a:r>
            <a:r>
              <a:rPr lang="en-US" sz="3200" dirty="0">
                <a:latin typeface="Quicksand Medium" panose="00000600000000000000" pitchFamily="2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85764" y="5869067"/>
            <a:ext cx="2409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e đạp</a:t>
            </a:r>
            <a:r>
              <a:rPr lang="en-US" sz="3200" dirty="0">
                <a:latin typeface="Quicksand Medium" panose="000006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724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A58C2D5-D248-45DA-B60C-0C9EBA44E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5607" b="34448"/>
          <a:stretch>
            <a:fillRect/>
          </a:stretch>
        </p:blipFill>
        <p:spPr>
          <a:xfrm>
            <a:off x="316525" y="257907"/>
            <a:ext cx="10937630" cy="54981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59579" y="5338665"/>
            <a:ext cx="2168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vẽ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840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984465C-0C8B-48E6-B328-124F81064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355" b="27397"/>
          <a:stretch>
            <a:fillRect/>
          </a:stretch>
        </p:blipFill>
        <p:spPr>
          <a:xfrm>
            <a:off x="1570892" y="375138"/>
            <a:ext cx="9355016" cy="54160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3945" y="5620020"/>
            <a:ext cx="2771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vỉa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7645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968676D-E26C-4B03-9789-F151891AE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037" b="25828"/>
          <a:stretch>
            <a:fillRect/>
          </a:stretch>
        </p:blipFill>
        <p:spPr>
          <a:xfrm>
            <a:off x="902677" y="257908"/>
            <a:ext cx="10175631" cy="56622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463" y="5652699"/>
            <a:ext cx="2371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lu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1770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2C1C204-CCB1-435D-ABE6-269272A43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537" b="28699"/>
          <a:stretch>
            <a:fillRect/>
          </a:stretch>
        </p:blipFill>
        <p:spPr>
          <a:xfrm>
            <a:off x="679939" y="480646"/>
            <a:ext cx="10949354" cy="4771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00955" y="5846801"/>
            <a:ext cx="3809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xã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854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1219200" y="2547508"/>
            <a:ext cx="3962400" cy="1882775"/>
            <a:chOff x="384" y="1680"/>
            <a:chExt cx="1680" cy="960"/>
          </a:xfrm>
        </p:grpSpPr>
        <p:sp>
          <p:nvSpPr>
            <p:cNvPr id="9234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 sz="5400">
                <a:latin typeface="Arial" charset="0"/>
              </a:endParaRPr>
            </a:p>
          </p:txBody>
        </p:sp>
        <p:sp>
          <p:nvSpPr>
            <p:cNvPr id="9235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 sz="5400">
                <a:latin typeface="Arial" charset="0"/>
              </a:endParaRPr>
            </a:p>
          </p:txBody>
        </p:sp>
      </p:grp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2965403" y="1625170"/>
            <a:ext cx="20320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3300"/>
                </a:solidFill>
                <a:latin typeface=".VnArial" pitchFamily="34" charset="0"/>
                <a:cs typeface="Arial" charset="0"/>
              </a:rPr>
              <a:t>v</a:t>
            </a:r>
            <a:r>
              <a:rPr lang="en-US" altLang="en-US" sz="5400" b="1" dirty="0">
                <a:solidFill>
                  <a:srgbClr val="FF3300"/>
                </a:solidFill>
                <a:latin typeface="Century Gothic" pitchFamily="34" charset="0"/>
                <a:cs typeface="Arial" charset="0"/>
              </a:rPr>
              <a:t> </a:t>
            </a: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2692400" y="3557589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 err="1">
                <a:solidFill>
                  <a:srgbClr val="FF3300"/>
                </a:solidFill>
                <a:cs typeface="Times New Roman" pitchFamily="18" charset="0"/>
              </a:rPr>
              <a:t>V</a:t>
            </a:r>
            <a:r>
              <a:rPr lang="en-US" altLang="en-US" sz="5400" b="1" dirty="0" err="1">
                <a:cs typeface="Times New Roman" pitchFamily="18" charset="0"/>
              </a:rPr>
              <a:t>ẽ</a:t>
            </a:r>
            <a:endParaRPr lang="en-US" altLang="en-US" sz="5400" b="1" dirty="0">
              <a:cs typeface="Times New Roman" pitchFamily="18" charset="0"/>
            </a:endParaRPr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1232008" y="2547507"/>
            <a:ext cx="2032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3300"/>
                </a:solidFill>
                <a:cs typeface="Times New Roman" pitchFamily="18" charset="0"/>
              </a:rPr>
              <a:t>    v </a:t>
            </a: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8329473" y="1625169"/>
            <a:ext cx="2032000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3300"/>
                </a:solidFill>
                <a:latin typeface=".VnArial" pitchFamily="34" charset="0"/>
                <a:cs typeface="Arial" charset="0"/>
              </a:rPr>
              <a:t>x</a:t>
            </a:r>
            <a:endParaRPr lang="en-US" altLang="en-US" sz="5400" b="1" dirty="0">
              <a:solidFill>
                <a:srgbClr val="FF3300"/>
              </a:solidFill>
              <a:latin typeface="Century Gothic" pitchFamily="34" charset="0"/>
              <a:cs typeface="Arial" charset="0"/>
            </a:endParaRPr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6632438" y="2547509"/>
            <a:ext cx="3962400" cy="1882775"/>
            <a:chOff x="384" y="1680"/>
            <a:chExt cx="1680" cy="960"/>
          </a:xfrm>
        </p:grpSpPr>
        <p:sp>
          <p:nvSpPr>
            <p:cNvPr id="9231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 sz="5400">
                <a:latin typeface="Arial" charset="0"/>
              </a:endParaRPr>
            </a:p>
          </p:txBody>
        </p:sp>
        <p:sp>
          <p:nvSpPr>
            <p:cNvPr id="9232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 sz="5400">
                <a:latin typeface="Arial" charset="0"/>
              </a:endParaRPr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7834923" y="3521748"/>
            <a:ext cx="2032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3300"/>
                </a:solidFill>
                <a:latin typeface=".VnArial" pitchFamily="34" charset="0"/>
                <a:cs typeface="Arial" charset="0"/>
              </a:rPr>
              <a:t>  </a:t>
            </a:r>
            <a:r>
              <a:rPr lang="en-US" altLang="en-US" sz="5400" b="1" dirty="0" err="1">
                <a:solidFill>
                  <a:srgbClr val="FF3300"/>
                </a:solidFill>
                <a:cs typeface="Times New Roman" pitchFamily="18" charset="0"/>
              </a:rPr>
              <a:t>x</a:t>
            </a:r>
            <a:r>
              <a:rPr lang="en-US" altLang="en-US" sz="5400" b="1" dirty="0" err="1">
                <a:cs typeface="Times New Roman" pitchFamily="18" charset="0"/>
              </a:rPr>
              <a:t>e</a:t>
            </a:r>
            <a:r>
              <a:rPr lang="en-US" altLang="en-US" sz="5400" b="1" dirty="0">
                <a:solidFill>
                  <a:srgbClr val="FF3300"/>
                </a:solidFill>
                <a:latin typeface="Century Gothic" pitchFamily="34" charset="0"/>
                <a:cs typeface="Arial" charset="0"/>
              </a:rPr>
              <a:t> </a:t>
            </a: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6728132" y="2633664"/>
            <a:ext cx="2032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3300"/>
                </a:solidFill>
                <a:cs typeface="Times New Roman" pitchFamily="18" charset="0"/>
              </a:rPr>
              <a:t>    x 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200400" y="2633664"/>
            <a:ext cx="2032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3300"/>
                </a:solidFill>
                <a:cs typeface="Times New Roman" pitchFamily="18" charset="0"/>
              </a:rPr>
              <a:t>    </a:t>
            </a:r>
            <a:r>
              <a:rPr lang="en-US" altLang="en-US" sz="5400" b="1" dirty="0">
                <a:cs typeface="Times New Roman" pitchFamily="18" charset="0"/>
              </a:rPr>
              <a:t>e</a:t>
            </a:r>
            <a:r>
              <a:rPr lang="en-US" altLang="en-US" sz="5400" b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8726534" y="2633664"/>
            <a:ext cx="2032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3300"/>
                </a:solidFill>
                <a:cs typeface="Times New Roman" pitchFamily="18" charset="0"/>
              </a:rPr>
              <a:t>    </a:t>
            </a:r>
            <a:r>
              <a:rPr lang="en-US" altLang="en-US" sz="5400" b="1" dirty="0">
                <a:cs typeface="Times New Roman" pitchFamily="18" charset="0"/>
              </a:rPr>
              <a:t>e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727" y="112005"/>
            <a:ext cx="64377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3200" b="1" dirty="0" err="1">
                <a:latin typeface="Times New Roman" panose="02020603050405020304" pitchFamily="18" charset="0"/>
              </a:rPr>
              <a:t>Thứ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ba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ngày</a:t>
            </a:r>
            <a:r>
              <a:rPr lang="en-US" altLang="vi-VN" sz="3200" b="1" dirty="0">
                <a:latin typeface="Times New Roman" panose="02020603050405020304" pitchFamily="18" charset="0"/>
              </a:rPr>
              <a:t> 17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tháng</a:t>
            </a:r>
            <a:r>
              <a:rPr lang="en-US" altLang="vi-VN" sz="3200" b="1" dirty="0">
                <a:latin typeface="Times New Roman" panose="02020603050405020304" pitchFamily="18" charset="0"/>
              </a:rPr>
              <a:t> 10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năm</a:t>
            </a:r>
            <a:r>
              <a:rPr lang="en-US" altLang="vi-VN" sz="3200" b="1" dirty="0">
                <a:latin typeface="Times New Roman" panose="02020603050405020304" pitchFamily="18" charset="0"/>
              </a:rPr>
              <a:t> 2023</a:t>
            </a:r>
            <a:r>
              <a:rPr lang="en-US" altLang="vi-VN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81953" y="1040395"/>
            <a:ext cx="21262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vi-VN" sz="3200" b="1" u="sng" dirty="0" err="1">
                <a:latin typeface="Times New Roman" panose="02020603050405020304" pitchFamily="18" charset="0"/>
              </a:rPr>
              <a:t>Tiếng</a:t>
            </a:r>
            <a:r>
              <a:rPr lang="en-US" altLang="vi-VN" sz="3200" b="1" u="sng" dirty="0">
                <a:latin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latin typeface="Times New Roman" panose="02020603050405020304" pitchFamily="18" charset="0"/>
              </a:rPr>
              <a:t>Viêt</a:t>
            </a:r>
            <a:r>
              <a:rPr lang="en-US" altLang="vi-VN" sz="32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3955853" y="979057"/>
            <a:ext cx="1870515" cy="6461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vi-VN" sz="36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vi-VN" sz="3600" b="1" u="sng" dirty="0">
                <a:latin typeface="Times New Roman" panose="02020603050405020304" pitchFamily="18" charset="0"/>
              </a:rPr>
              <a:t> 27:</a:t>
            </a:r>
            <a:r>
              <a:rPr lang="en-US" altLang="vi-VN" sz="36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5572740" y="1040395"/>
            <a:ext cx="2235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GB" sz="3600" b="1" dirty="0">
                <a:solidFill>
                  <a:srgbClr val="E52D56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GB" sz="3600" b="1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V </a:t>
            </a:r>
            <a:r>
              <a:rPr lang="en-GB" sz="3600" b="1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v</a:t>
            </a:r>
            <a:r>
              <a:rPr lang="en-GB" sz="3600" b="1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 , X </a:t>
            </a:r>
            <a:r>
              <a:rPr lang="en-GB" sz="3600" b="1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x</a:t>
            </a:r>
            <a:endParaRPr lang="en-GB" sz="3600" b="1" dirty="0">
              <a:solidFill>
                <a:srgbClr val="FF0000"/>
              </a:solidFill>
              <a:latin typeface="Arial-Rounded"/>
              <a:ea typeface="Arial-Rounded"/>
              <a:cs typeface="Arial-Rounded"/>
            </a:endParaRPr>
          </a:p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41538" y="4561280"/>
            <a:ext cx="10821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õ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ỉa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ứ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ưa</a:t>
            </a:r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232008" y="5518056"/>
            <a:ext cx="9123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ẽ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ỉa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9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3349</TotalTime>
  <Words>337</Words>
  <Application>Microsoft Office PowerPoint</Application>
  <PresentationFormat>Custom</PresentationFormat>
  <Paragraphs>98</Paragraphs>
  <Slides>28</Slides>
  <Notes>3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</vt:lpstr>
      <vt:lpstr>                           </vt:lpstr>
      <vt:lpstr>PowerPoint Presentation</vt:lpstr>
      <vt:lpstr>PowerPoint Presentation</vt:lpstr>
      <vt:lpstr>PowerPoint Presentation</vt:lpstr>
      <vt:lpstr>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Admin</cp:lastModifiedBy>
  <cp:revision>138</cp:revision>
  <dcterms:created xsi:type="dcterms:W3CDTF">2020-05-19T07:29:54Z</dcterms:created>
  <dcterms:modified xsi:type="dcterms:W3CDTF">2024-10-09T14:35:50Z</dcterms:modified>
</cp:coreProperties>
</file>