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40"/>
  </p:notesMasterIdLst>
  <p:sldIdLst>
    <p:sldId id="470" r:id="rId2"/>
    <p:sldId id="257" r:id="rId3"/>
    <p:sldId id="273" r:id="rId4"/>
    <p:sldId id="484" r:id="rId5"/>
    <p:sldId id="274" r:id="rId6"/>
    <p:sldId id="486" r:id="rId7"/>
    <p:sldId id="437" r:id="rId8"/>
    <p:sldId id="438" r:id="rId9"/>
    <p:sldId id="439" r:id="rId10"/>
    <p:sldId id="463" r:id="rId11"/>
    <p:sldId id="259" r:id="rId12"/>
    <p:sldId id="262" r:id="rId13"/>
    <p:sldId id="263" r:id="rId14"/>
    <p:sldId id="436" r:id="rId15"/>
    <p:sldId id="270" r:id="rId16"/>
    <p:sldId id="440" r:id="rId17"/>
    <p:sldId id="441" r:id="rId18"/>
    <p:sldId id="442" r:id="rId19"/>
    <p:sldId id="490" r:id="rId20"/>
    <p:sldId id="443" r:id="rId21"/>
    <p:sldId id="489" r:id="rId22"/>
    <p:sldId id="491" r:id="rId23"/>
    <p:sldId id="493" r:id="rId24"/>
    <p:sldId id="272" r:id="rId25"/>
    <p:sldId id="451" r:id="rId26"/>
    <p:sldId id="474" r:id="rId27"/>
    <p:sldId id="482" r:id="rId28"/>
    <p:sldId id="477" r:id="rId29"/>
    <p:sldId id="481" r:id="rId30"/>
    <p:sldId id="478" r:id="rId31"/>
    <p:sldId id="487" r:id="rId32"/>
    <p:sldId id="479" r:id="rId33"/>
    <p:sldId id="453" r:id="rId34"/>
    <p:sldId id="454" r:id="rId35"/>
    <p:sldId id="456" r:id="rId36"/>
    <p:sldId id="457" r:id="rId37"/>
    <p:sldId id="458" r:id="rId38"/>
    <p:sldId id="459"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881" autoAdjust="0"/>
  </p:normalViewPr>
  <p:slideViewPr>
    <p:cSldViewPr>
      <p:cViewPr varScale="1">
        <p:scale>
          <a:sx n="42" d="100"/>
          <a:sy n="42" d="100"/>
        </p:scale>
        <p:origin x="-99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Slide Number Placeholder 3"/>
          <p:cNvSpPr>
            <a:spLocks noGrp="1"/>
          </p:cNvSpPr>
          <p:nvPr>
            <p:ph type="sldNum" sz="quarter" idx="5"/>
          </p:nvPr>
        </p:nvSpPr>
        <p:spPr/>
        <p:txBody>
          <a:bodyPr/>
          <a:lstStyle/>
          <a:p>
            <a:pPr>
              <a:defRPr/>
            </a:pPr>
            <a:fld id="{66B931D8-A547-46B0-B583-397FFBB7E027}" type="slidenum">
              <a:rPr lang="en-US" altLang="en-US" smtClean="0"/>
              <a:pPr>
                <a:defRPr/>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19</a:t>
            </a:fld>
            <a:endParaRPr lang="en-US"/>
          </a:p>
        </p:txBody>
      </p:sp>
    </p:spTree>
    <p:extLst>
      <p:ext uri="{BB962C8B-B14F-4D97-AF65-F5344CB8AC3E}">
        <p14:creationId xmlns:p14="http://schemas.microsoft.com/office/powerpoint/2010/main" val="4180965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37A6E-470F-40A6-8E8F-E855D92C3D57}" type="slidenum">
              <a:rPr lang="en-US" smtClean="0"/>
              <a:t>20</a:t>
            </a:fld>
            <a:endParaRPr lang="en-US"/>
          </a:p>
        </p:txBody>
      </p:sp>
    </p:spTree>
    <p:extLst>
      <p:ext uri="{BB962C8B-B14F-4D97-AF65-F5344CB8AC3E}">
        <p14:creationId xmlns:p14="http://schemas.microsoft.com/office/powerpoint/2010/main" val="103925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37A6E-470F-40A6-8E8F-E855D92C3D57}" type="slidenum">
              <a:rPr lang="en-US" smtClean="0"/>
              <a:t>23</a:t>
            </a:fld>
            <a:endParaRPr lang="en-US"/>
          </a:p>
        </p:txBody>
      </p:sp>
    </p:spTree>
    <p:extLst>
      <p:ext uri="{BB962C8B-B14F-4D97-AF65-F5344CB8AC3E}">
        <p14:creationId xmlns:p14="http://schemas.microsoft.com/office/powerpoint/2010/main" val="498646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24</a:t>
            </a:fld>
            <a:endParaRPr lang="en-US"/>
          </a:p>
        </p:txBody>
      </p:sp>
    </p:spTree>
    <p:extLst>
      <p:ext uri="{BB962C8B-B14F-4D97-AF65-F5344CB8AC3E}">
        <p14:creationId xmlns:p14="http://schemas.microsoft.com/office/powerpoint/2010/main" val="4017962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4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a:t>
            </a:fld>
            <a:endParaRPr lang="en-US"/>
          </a:p>
        </p:txBody>
      </p:sp>
    </p:spTree>
    <p:extLst>
      <p:ext uri="{BB962C8B-B14F-4D97-AF65-F5344CB8AC3E}">
        <p14:creationId xmlns:p14="http://schemas.microsoft.com/office/powerpoint/2010/main" val="2076672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4</a:t>
            </a:fld>
            <a:endParaRPr lang="en-US"/>
          </a:p>
        </p:txBody>
      </p:sp>
    </p:spTree>
    <p:extLst>
      <p:ext uri="{BB962C8B-B14F-4D97-AF65-F5344CB8AC3E}">
        <p14:creationId xmlns:p14="http://schemas.microsoft.com/office/powerpoint/2010/main" val="3083744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6</a:t>
            </a:fld>
            <a:endParaRPr lang="en-US"/>
          </a:p>
        </p:txBody>
      </p:sp>
    </p:spTree>
    <p:extLst>
      <p:ext uri="{BB962C8B-B14F-4D97-AF65-F5344CB8AC3E}">
        <p14:creationId xmlns:p14="http://schemas.microsoft.com/office/powerpoint/2010/main" val="604727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9</a:t>
            </a:fld>
            <a:endParaRPr lang="en-US"/>
          </a:p>
        </p:txBody>
      </p:sp>
    </p:spTree>
    <p:extLst>
      <p:ext uri="{BB962C8B-B14F-4D97-AF65-F5344CB8AC3E}">
        <p14:creationId xmlns:p14="http://schemas.microsoft.com/office/powerpoint/2010/main" val="3285713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10</a:t>
            </a:fld>
            <a:endParaRPr lang="en-US"/>
          </a:p>
        </p:txBody>
      </p:sp>
    </p:spTree>
    <p:extLst>
      <p:ext uri="{BB962C8B-B14F-4D97-AF65-F5344CB8AC3E}">
        <p14:creationId xmlns:p14="http://schemas.microsoft.com/office/powerpoint/2010/main" val="1769692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11</a:t>
            </a:fld>
            <a:endParaRPr lang="en-US"/>
          </a:p>
        </p:txBody>
      </p:sp>
    </p:spTree>
    <p:extLst>
      <p:ext uri="{BB962C8B-B14F-4D97-AF65-F5344CB8AC3E}">
        <p14:creationId xmlns:p14="http://schemas.microsoft.com/office/powerpoint/2010/main" val="279988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12</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13</a:t>
            </a:fld>
            <a:endParaRPr lang="en-US"/>
          </a:p>
        </p:txBody>
      </p:sp>
    </p:spTree>
    <p:extLst>
      <p:ext uri="{BB962C8B-B14F-4D97-AF65-F5344CB8AC3E}">
        <p14:creationId xmlns:p14="http://schemas.microsoft.com/office/powerpoint/2010/main" val="260203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2433" y="2171701"/>
            <a:ext cx="13238487" cy="4994372"/>
          </a:xfrm>
        </p:spPr>
        <p:txBody>
          <a:bodyPr anchor="b"/>
          <a:lstStyle>
            <a:lvl1pPr>
              <a:defRPr sz="10800"/>
            </a:lvl1pPr>
          </a:lstStyle>
          <a:p>
            <a:r>
              <a:rPr lang="en-US"/>
              <a:t>Click to edit Master title style</a:t>
            </a:r>
            <a:endParaRPr lang="en-US" dirty="0"/>
          </a:p>
        </p:txBody>
      </p:sp>
      <p:sp>
        <p:nvSpPr>
          <p:cNvPr id="3" name="Subtitle 2"/>
          <p:cNvSpPr>
            <a:spLocks noGrp="1"/>
          </p:cNvSpPr>
          <p:nvPr>
            <p:ph type="subTitle" idx="1"/>
          </p:nvPr>
        </p:nvSpPr>
        <p:spPr>
          <a:xfrm>
            <a:off x="1732433" y="7166070"/>
            <a:ext cx="13238487" cy="1292130"/>
          </a:xfrm>
        </p:spPr>
        <p:txBody>
          <a:bodyPr anchor="t"/>
          <a:lstStyle>
            <a:lvl1pPr marL="0" indent="0" algn="l">
              <a:buNone/>
              <a:defRPr cap="all">
                <a:solidFill>
                  <a:schemeClr val="bg2">
                    <a:lumMod val="40000"/>
                    <a:lumOff val="6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3673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5" y="7200880"/>
            <a:ext cx="13238486"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32433" y="1028700"/>
            <a:ext cx="13238487"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732434" y="8050988"/>
            <a:ext cx="13238484"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84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p:spPr>
        <p:txBody>
          <a:bodyPr/>
          <a:lstStyle>
            <a:lvl1pPr>
              <a:defRPr sz="7200"/>
            </a:lvl1pPr>
          </a:lstStyle>
          <a:p>
            <a:r>
              <a:rPr lang="en-US"/>
              <a:t>Click to edit Master title style</a:t>
            </a:r>
            <a:endParaRPr lang="en-US" dirty="0"/>
          </a:p>
        </p:txBody>
      </p:sp>
      <p:sp>
        <p:nvSpPr>
          <p:cNvPr id="8" name="Text Placeholder 3"/>
          <p:cNvSpPr>
            <a:spLocks noGrp="1"/>
          </p:cNvSpPr>
          <p:nvPr>
            <p:ph type="body" sz="half" idx="2"/>
          </p:nvPr>
        </p:nvSpPr>
        <p:spPr>
          <a:xfrm>
            <a:off x="1732432" y="5486400"/>
            <a:ext cx="13238489" cy="35433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8841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62202" y="2171700"/>
            <a:ext cx="11998973" cy="3485061"/>
          </a:xfrm>
        </p:spPr>
        <p:txBody>
          <a:bodyPr/>
          <a:lstStyle>
            <a:lvl1pPr>
              <a:defRPr sz="7200"/>
            </a:lvl1pPr>
          </a:lstStyle>
          <a:p>
            <a:r>
              <a:rPr lang="en-US"/>
              <a:t>Click to edit Master title style</a:t>
            </a:r>
            <a:endParaRPr lang="en-US" dirty="0"/>
          </a:p>
        </p:txBody>
      </p:sp>
      <p:sp>
        <p:nvSpPr>
          <p:cNvPr id="11" name="Text Placeholder 3"/>
          <p:cNvSpPr>
            <a:spLocks noGrp="1"/>
          </p:cNvSpPr>
          <p:nvPr>
            <p:ph type="body" sz="half" idx="14"/>
          </p:nvPr>
        </p:nvSpPr>
        <p:spPr>
          <a:xfrm>
            <a:off x="2895601" y="5656761"/>
            <a:ext cx="10919474" cy="513261"/>
          </a:xfr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lvl="0" indent="0">
              <a:buNone/>
            </a:pPr>
            <a:r>
              <a:rPr lang="en-US"/>
              <a:t>Click to edit Master text styles</a:t>
            </a:r>
          </a:p>
        </p:txBody>
      </p:sp>
      <p:sp>
        <p:nvSpPr>
          <p:cNvPr id="10" name="Text Placeholder 3"/>
          <p:cNvSpPr>
            <a:spLocks noGrp="1"/>
          </p:cNvSpPr>
          <p:nvPr>
            <p:ph type="body" sz="half" idx="2"/>
          </p:nvPr>
        </p:nvSpPr>
        <p:spPr>
          <a:xfrm>
            <a:off x="1732432" y="6525986"/>
            <a:ext cx="13238489" cy="25146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347443" y="1456880"/>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dirty="0"/>
              <a:t>“</a:t>
            </a:r>
          </a:p>
        </p:txBody>
      </p:sp>
      <p:sp>
        <p:nvSpPr>
          <p:cNvPr id="15" name="TextBox 14"/>
          <p:cNvSpPr txBox="1"/>
          <p:nvPr/>
        </p:nvSpPr>
        <p:spPr>
          <a:xfrm>
            <a:off x="13995735" y="3920681"/>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dirty="0"/>
              <a:t>”</a:t>
            </a:r>
          </a:p>
        </p:txBody>
      </p:sp>
    </p:spTree>
    <p:extLst>
      <p:ext uri="{BB962C8B-B14F-4D97-AF65-F5344CB8AC3E}">
        <p14:creationId xmlns:p14="http://schemas.microsoft.com/office/powerpoint/2010/main" val="285388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732431" y="4686302"/>
            <a:ext cx="13238490" cy="2479770"/>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1732432" y="7166072"/>
            <a:ext cx="13238489" cy="1290600"/>
          </a:xfrm>
        </p:spPr>
        <p:txBody>
          <a:bodyPr anchor="t"/>
          <a:lstStyle>
            <a:lvl1pPr marL="0" indent="0" algn="l">
              <a:buNone/>
              <a:defRPr sz="3000" cap="none">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2285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endParaRPr lang="en-US" dirty="0"/>
          </a:p>
        </p:txBody>
      </p:sp>
      <p:sp>
        <p:nvSpPr>
          <p:cNvPr id="3" name="Text Placeholder 2"/>
          <p:cNvSpPr>
            <a:spLocks noGrp="1"/>
          </p:cNvSpPr>
          <p:nvPr>
            <p:ph type="body" idx="1"/>
          </p:nvPr>
        </p:nvSpPr>
        <p:spPr>
          <a:xfrm>
            <a:off x="949421" y="2971800"/>
            <a:ext cx="442029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6" name="Text Placeholder 3"/>
          <p:cNvSpPr>
            <a:spLocks noGrp="1"/>
          </p:cNvSpPr>
          <p:nvPr>
            <p:ph type="body" sz="half" idx="15"/>
          </p:nvPr>
        </p:nvSpPr>
        <p:spPr>
          <a:xfrm>
            <a:off x="978695" y="4000500"/>
            <a:ext cx="4391025"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25489" y="2971800"/>
            <a:ext cx="4404362"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9" name="Text Placeholder 3"/>
          <p:cNvSpPr>
            <a:spLocks noGrp="1"/>
          </p:cNvSpPr>
          <p:nvPr>
            <p:ph type="body" sz="half" idx="16"/>
          </p:nvPr>
        </p:nvSpPr>
        <p:spPr>
          <a:xfrm>
            <a:off x="5809659" y="4000500"/>
            <a:ext cx="4420191"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2971800"/>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Text Placeholder 3"/>
          <p:cNvSpPr>
            <a:spLocks noGrp="1"/>
          </p:cNvSpPr>
          <p:nvPr>
            <p:ph type="body" sz="half" idx="17"/>
          </p:nvPr>
        </p:nvSpPr>
        <p:spPr>
          <a:xfrm>
            <a:off x="10687051" y="4000500"/>
            <a:ext cx="4398170"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7" name="Straight Connector 16"/>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1907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endParaRPr lang="en-US" dirty="0"/>
          </a:p>
        </p:txBody>
      </p:sp>
      <p:sp>
        <p:nvSpPr>
          <p:cNvPr id="3" name="Text Placeholder 2"/>
          <p:cNvSpPr>
            <a:spLocks noGrp="1"/>
          </p:cNvSpPr>
          <p:nvPr>
            <p:ph type="body" idx="1"/>
          </p:nvPr>
        </p:nvSpPr>
        <p:spPr>
          <a:xfrm>
            <a:off x="978695" y="6376424"/>
            <a:ext cx="4410075"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9" name="Picture Placeholder 2"/>
          <p:cNvSpPr>
            <a:spLocks noGrp="1" noChangeAspect="1"/>
          </p:cNvSpPr>
          <p:nvPr>
            <p:ph type="pic" idx="15"/>
          </p:nvPr>
        </p:nvSpPr>
        <p:spPr>
          <a:xfrm>
            <a:off x="978695" y="3314700"/>
            <a:ext cx="4410075"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2" name="Text Placeholder 3"/>
          <p:cNvSpPr>
            <a:spLocks noGrp="1"/>
          </p:cNvSpPr>
          <p:nvPr>
            <p:ph type="body" sz="half" idx="18"/>
          </p:nvPr>
        </p:nvSpPr>
        <p:spPr>
          <a:xfrm>
            <a:off x="978695" y="7240817"/>
            <a:ext cx="4410075"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34063" y="6376424"/>
            <a:ext cx="4395788"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0" name="Picture Placeholder 2"/>
          <p:cNvSpPr>
            <a:spLocks noGrp="1" noChangeAspect="1"/>
          </p:cNvSpPr>
          <p:nvPr>
            <p:ph type="pic" idx="21"/>
          </p:nvPr>
        </p:nvSpPr>
        <p:spPr>
          <a:xfrm>
            <a:off x="5834062" y="3314700"/>
            <a:ext cx="4395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3" name="Text Placeholder 3"/>
          <p:cNvSpPr>
            <a:spLocks noGrp="1"/>
          </p:cNvSpPr>
          <p:nvPr>
            <p:ph type="body" sz="half" idx="19"/>
          </p:nvPr>
        </p:nvSpPr>
        <p:spPr>
          <a:xfrm>
            <a:off x="5832033" y="7240816"/>
            <a:ext cx="4401609"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6376424"/>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1" name="Picture Placeholder 2"/>
          <p:cNvSpPr>
            <a:spLocks noGrp="1" noChangeAspect="1"/>
          </p:cNvSpPr>
          <p:nvPr>
            <p:ph type="pic" idx="22"/>
          </p:nvPr>
        </p:nvSpPr>
        <p:spPr>
          <a:xfrm>
            <a:off x="10687049" y="3314700"/>
            <a:ext cx="4398170"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4" name="Text Placeholder 3"/>
          <p:cNvSpPr>
            <a:spLocks noGrp="1"/>
          </p:cNvSpPr>
          <p:nvPr>
            <p:ph type="body" sz="half" idx="20"/>
          </p:nvPr>
        </p:nvSpPr>
        <p:spPr>
          <a:xfrm>
            <a:off x="10686863" y="7240813"/>
            <a:ext cx="4403996"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9" name="Straight Connector 18"/>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209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401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6319" y="645320"/>
            <a:ext cx="2628902" cy="8739188"/>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978695" y="1331121"/>
            <a:ext cx="11134724" cy="80533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699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Ngữ cảnh">
    <p:spTree>
      <p:nvGrpSpPr>
        <p:cNvPr id="1" name=""/>
        <p:cNvGrpSpPr/>
        <p:nvPr/>
      </p:nvGrpSpPr>
      <p:grpSpPr>
        <a:xfrm>
          <a:off x="0" y="0"/>
          <a:ext cx="0" cy="0"/>
          <a:chOff x="0" y="0"/>
          <a:chExt cx="0" cy="0"/>
        </a:xfrm>
      </p:grpSpPr>
      <p:sp>
        <p:nvSpPr>
          <p:cNvPr id="2" name="Chỗ dành sẵn cho Nội dung 1"/>
          <p:cNvSpPr>
            <a:spLocks noGrp="1"/>
          </p:cNvSpPr>
          <p:nvPr>
            <p:ph/>
          </p:nvPr>
        </p:nvSpPr>
        <p:spPr>
          <a:xfrm>
            <a:off x="914400" y="411961"/>
            <a:ext cx="16459200" cy="8784431"/>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Date Placeholder 3"/>
          <p:cNvSpPr>
            <a:spLocks noGrp="1"/>
          </p:cNvSpPr>
          <p:nvPr>
            <p:ph type="dt" sz="half" idx="10"/>
          </p:nvPr>
        </p:nvSpPr>
        <p:spPr/>
        <p:txBody>
          <a:bodyPr/>
          <a:lstStyle>
            <a:lvl1pPr>
              <a:defRPr/>
            </a:lvl1pPr>
          </a:lstStyle>
          <a:p>
            <a:pPr>
              <a:defRPr/>
            </a:pPr>
            <a:r>
              <a:rPr lang="en-US"/>
              <a:t>Ngày 5 tháng 10 năm 2014</a:t>
            </a:r>
          </a:p>
        </p:txBody>
      </p:sp>
      <p:sp>
        <p:nvSpPr>
          <p:cNvPr id="4" name="Footer Placeholder 4"/>
          <p:cNvSpPr>
            <a:spLocks noGrp="1"/>
          </p:cNvSpPr>
          <p:nvPr>
            <p:ph type="ftr" sz="quarter" idx="11"/>
          </p:nvPr>
        </p:nvSpPr>
        <p:spPr/>
        <p:txBody>
          <a:bodyPr/>
          <a:lstStyle>
            <a:lvl1pPr>
              <a:defRPr/>
            </a:lvl1pPr>
          </a:lstStyle>
          <a:p>
            <a:pPr>
              <a:defRPr/>
            </a:pPr>
            <a:r>
              <a:rPr lang="en-US"/>
              <a:t>Trường Tiểu học Lộc yên</a:t>
            </a:r>
          </a:p>
        </p:txBody>
      </p:sp>
      <p:sp>
        <p:nvSpPr>
          <p:cNvPr id="5" name="Slide Number Placeholder 5"/>
          <p:cNvSpPr>
            <a:spLocks noGrp="1"/>
          </p:cNvSpPr>
          <p:nvPr>
            <p:ph type="sldNum" sz="quarter" idx="12"/>
          </p:nvPr>
        </p:nvSpPr>
        <p:spPr/>
        <p:txBody>
          <a:bodyPr/>
          <a:lstStyle>
            <a:lvl1pPr>
              <a:defRPr/>
            </a:lvl1pPr>
          </a:lstStyle>
          <a:p>
            <a:pPr>
              <a:defRPr/>
            </a:pPr>
            <a:fld id="{3351E9D8-E260-48D8-B607-4E5E564E7B96}" type="slidenum">
              <a:rPr lang="en-US" altLang="en-US"/>
              <a:pPr>
                <a:defRPr/>
              </a:pPr>
              <a:t>‹#›</a:t>
            </a:fld>
            <a:endParaRPr lang="en-US" altLang="en-US"/>
          </a:p>
        </p:txBody>
      </p:sp>
    </p:spTree>
    <p:extLst>
      <p:ext uri="{BB962C8B-B14F-4D97-AF65-F5344CB8AC3E}">
        <p14:creationId xmlns:p14="http://schemas.microsoft.com/office/powerpoint/2010/main" val="388894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2262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2435" y="4292600"/>
            <a:ext cx="13238486" cy="2873471"/>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1732433" y="7166072"/>
            <a:ext cx="13238487" cy="1290600"/>
          </a:xfrm>
        </p:spPr>
        <p:txBody>
          <a:bodyPr anchor="t"/>
          <a:lstStyle>
            <a:lvl1pPr marL="0" indent="0" algn="l">
              <a:buNone/>
              <a:defRPr sz="3000" cap="all">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670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54969" y="3090863"/>
            <a:ext cx="6594509" cy="6293645"/>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81740" y="3084139"/>
            <a:ext cx="6594512" cy="6300368"/>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6249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654970" y="2857500"/>
            <a:ext cx="6594507"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54969"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481743" y="2857500"/>
            <a:ext cx="659450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481743"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908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3970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018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0" y="2171700"/>
            <a:ext cx="5101596" cy="2171700"/>
          </a:xfrm>
        </p:spPr>
        <p:txBody>
          <a:bodyPr anchor="b"/>
          <a:lstStyle>
            <a:lvl1pPr algn="l">
              <a:defRPr sz="3600" b="0"/>
            </a:lvl1pPr>
          </a:lstStyle>
          <a:p>
            <a:r>
              <a:rPr lang="en-US"/>
              <a:t>Click to edit Master title style</a:t>
            </a:r>
            <a:endParaRPr lang="en-US" dirty="0"/>
          </a:p>
        </p:txBody>
      </p:sp>
      <p:sp>
        <p:nvSpPr>
          <p:cNvPr id="3" name="Content Placeholder 2"/>
          <p:cNvSpPr>
            <a:spLocks noGrp="1"/>
          </p:cNvSpPr>
          <p:nvPr>
            <p:ph idx="1"/>
          </p:nvPr>
        </p:nvSpPr>
        <p:spPr>
          <a:xfrm>
            <a:off x="7176925" y="2171700"/>
            <a:ext cx="7793996" cy="6858000"/>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732430" y="4693921"/>
            <a:ext cx="5101595" cy="4343399"/>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7"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2324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0861" y="2781288"/>
            <a:ext cx="7639359" cy="2362212"/>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24319" y="1714500"/>
            <a:ext cx="480060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732432" y="5486400"/>
            <a:ext cx="7627469" cy="2057400"/>
          </a:xfrm>
        </p:spPr>
        <p:txBody>
          <a:bodyP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74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16" name="Oval 15"/>
          <p:cNvSpPr/>
          <p:nvPr/>
        </p:nvSpPr>
        <p:spPr>
          <a:xfrm>
            <a:off x="12913518" y="2514600"/>
            <a:ext cx="4229100"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12908817" y="9144000"/>
            <a:ext cx="1490601" cy="1143000"/>
          </a:xfrm>
          <a:prstGeom prst="rect">
            <a:avLst/>
          </a:prstGeom>
        </p:spPr>
      </p:pic>
      <p:sp>
        <p:nvSpPr>
          <p:cNvPr id="14" name="Rectangle 13"/>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9167" y="679077"/>
            <a:ext cx="14107085" cy="2100795"/>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654969" y="3079378"/>
            <a:ext cx="13419812" cy="62932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5233459" y="2686052"/>
            <a:ext cx="1485899" cy="457199"/>
          </a:xfrm>
          <a:prstGeom prst="rect">
            <a:avLst/>
          </a:prstGeom>
        </p:spPr>
        <p:txBody>
          <a:bodyPr vert="horz" lIns="91440" tIns="45720" rIns="91440" bIns="45720" rtlCol="0" anchor="t"/>
          <a:lstStyle>
            <a:lvl1pPr algn="l">
              <a:defRPr sz="1650" b="0" i="0">
                <a:solidFill>
                  <a:schemeClr val="tx1">
                    <a:tint val="75000"/>
                    <a:alpha val="60000"/>
                  </a:schemeClr>
                </a:solidFill>
              </a:defRPr>
            </a:lvl1pPr>
          </a:lstStyle>
          <a:p>
            <a:fld id="{1D8BD707-D9CF-40AE-B4C6-C98DA3205C09}" type="datetimeFigureOut">
              <a:rPr lang="en-US" smtClean="0"/>
              <a:pPr/>
              <a:t>11/21/2024</a:t>
            </a:fld>
            <a:endParaRPr lang="en-US"/>
          </a:p>
        </p:txBody>
      </p:sp>
      <p:sp>
        <p:nvSpPr>
          <p:cNvPr id="5" name="Footer Placeholder 4"/>
          <p:cNvSpPr>
            <a:spLocks noGrp="1"/>
          </p:cNvSpPr>
          <p:nvPr>
            <p:ph type="ftr" sz="quarter" idx="3"/>
          </p:nvPr>
        </p:nvSpPr>
        <p:spPr>
          <a:xfrm rot="5400000">
            <a:off x="13427360" y="4837946"/>
            <a:ext cx="5789693" cy="457202"/>
          </a:xfrm>
          <a:prstGeom prst="rect">
            <a:avLst/>
          </a:prstGeom>
        </p:spPr>
        <p:txBody>
          <a:bodyPr vert="horz" lIns="91440" tIns="45720" rIns="91440" bIns="45720" rtlCol="0" anchor="b"/>
          <a:lstStyle>
            <a:lvl1pPr algn="l">
              <a:defRPr sz="165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5528811" y="443594"/>
            <a:ext cx="1257299" cy="1151531"/>
          </a:xfrm>
          <a:prstGeom prst="rect">
            <a:avLst/>
          </a:prstGeom>
        </p:spPr>
        <p:txBody>
          <a:bodyPr vert="horz" lIns="91440" tIns="45720" rIns="91440" bIns="45720" rtlCol="0" anchor="b"/>
          <a:lstStyle>
            <a:lvl1pPr algn="ctr">
              <a:defRPr sz="4200"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35914105"/>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txStyles>
    <p:title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425" indent="-428625" algn="l" defTabSz="685800"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61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90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7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9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2.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nchor="ctr"/>
          <a:lstStyle/>
          <a:p>
            <a:pPr algn="ctr"/>
            <a:r>
              <a:rPr lang="en-US" sz="6600">
                <a:solidFill>
                  <a:schemeClr val="tx2"/>
                </a:solidFill>
              </a:rPr>
              <a:t>`</a:t>
            </a:r>
          </a:p>
        </p:txBody>
      </p:sp>
      <p:pic>
        <p:nvPicPr>
          <p:cNvPr id="2051"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3962400" cy="295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p:nvSpPr>
        <p:spPr bwMode="auto">
          <a:xfrm>
            <a:off x="0" y="0"/>
            <a:ext cx="18233232" cy="10287000"/>
          </a:xfrm>
          <a:prstGeom prst="rect">
            <a:avLst/>
          </a:prstGeom>
          <a:gradFill rotWithShape="1">
            <a:gsLst>
              <a:gs pos="0">
                <a:srgbClr val="FFFFFF">
                  <a:alpha val="0"/>
                </a:srgbClr>
              </a:gs>
              <a:gs pos="100000">
                <a:srgbClr val="009900"/>
              </a:gs>
            </a:gsLst>
            <a:lin ang="5400000" scaled="1"/>
          </a:gradFill>
          <a:ln w="9525">
            <a:solidFill>
              <a:schemeClr val="bg1"/>
            </a:solidFill>
            <a:miter lim="800000"/>
            <a:headEnd/>
            <a:tailEnd/>
          </a:ln>
        </p:spPr>
        <p:txBody>
          <a:bodyPr wrap="none" lIns="137160" tIns="68580" rIns="137160" bIns="68580" anchor="ctr"/>
          <a:lstStyle/>
          <a:p>
            <a:pPr algn="ctr"/>
            <a:endParaRPr lang="uk-UA">
              <a:latin typeface=".VnTime" pitchFamily="34" charset="0"/>
            </a:endParaRPr>
          </a:p>
        </p:txBody>
      </p:sp>
      <p:sp>
        <p:nvSpPr>
          <p:cNvPr id="2053" name="WordArt 9"/>
          <p:cNvSpPr>
            <a:spLocks noChangeArrowheads="1" noChangeShapeType="1" noTextEdit="1"/>
          </p:cNvSpPr>
          <p:nvPr/>
        </p:nvSpPr>
        <p:spPr bwMode="auto">
          <a:xfrm>
            <a:off x="0" y="0"/>
            <a:ext cx="18233232" cy="9715500"/>
          </a:xfrm>
          <a:prstGeom prst="rect">
            <a:avLst/>
          </a:prstGeom>
        </p:spPr>
        <p:txBody>
          <a:bodyPr wrap="none" lIns="137160" tIns="68580" rIns="137160" bIns="68580" fromWordArt="1">
            <a:prstTxWarp prst="textArchUpPour">
              <a:avLst>
                <a:gd name="adj1" fmla="val 10725583"/>
                <a:gd name="adj2" fmla="val 77241"/>
              </a:avLst>
            </a:prstTxWarp>
          </a:bodyPr>
          <a:lstStyle/>
          <a:p>
            <a:pPr algn="ctr"/>
            <a:r>
              <a:rPr lang="en-US" sz="5400" kern="1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NhiÖt liÖt chµo mõng c¸c thÇy c« gi¸o</a:t>
            </a:r>
          </a:p>
        </p:txBody>
      </p:sp>
      <p:pic>
        <p:nvPicPr>
          <p:cNvPr id="2054"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4829236" y="-486966"/>
            <a:ext cx="2971800" cy="394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5" name="Object 13"/>
          <p:cNvGraphicFramePr>
            <a:graphicFrameLocks noChangeAspect="1"/>
          </p:cNvGraphicFramePr>
          <p:nvPr/>
        </p:nvGraphicFramePr>
        <p:xfrm>
          <a:off x="11908633" y="3774282"/>
          <a:ext cx="2852738" cy="4038600"/>
        </p:xfrm>
        <a:graphic>
          <a:graphicData uri="http://schemas.openxmlformats.org/presentationml/2006/ole">
            <mc:AlternateContent xmlns:mc="http://schemas.openxmlformats.org/markup-compatibility/2006">
              <mc:Choice xmlns:v="urn:schemas-microsoft-com:vml" Requires="v">
                <p:oleObj spid="_x0000_s2156" name="Equation" r:id="rId5" imgW="114151" imgH="215619" progId="Equation.DSMT4">
                  <p:embed/>
                </p:oleObj>
              </mc:Choice>
              <mc:Fallback>
                <p:oleObj name="Equation" r:id="rId5" imgW="114151" imgH="215619"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8633" y="3774282"/>
                        <a:ext cx="2852738"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6" name="WordArt 8"/>
          <p:cNvSpPr>
            <a:spLocks noChangeArrowheads="1" noChangeShapeType="1" noTextEdit="1"/>
          </p:cNvSpPr>
          <p:nvPr/>
        </p:nvSpPr>
        <p:spPr bwMode="auto">
          <a:xfrm>
            <a:off x="3200400" y="3657601"/>
            <a:ext cx="11734800" cy="2007395"/>
          </a:xfrm>
          <a:prstGeom prst="rect">
            <a:avLst/>
          </a:prstGeom>
        </p:spPr>
        <p:txBody>
          <a:bodyPr wrap="none" lIns="137160" tIns="68580" rIns="137160" bIns="68580" fromWordArt="1">
            <a:prstTxWarp prst="textPlain">
              <a:avLst>
                <a:gd name="adj" fmla="val 50000"/>
              </a:avLst>
            </a:prstTxWarp>
          </a:bodyPr>
          <a:lstStyle/>
          <a:p>
            <a:pPr algn="ctr"/>
            <a:r>
              <a:rPr lang="vi-VN" sz="5400" kern="10" dirty="0">
                <a:ln w="9525">
                  <a:solidFill>
                    <a:srgbClr val="80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Về thăm lớp, dự giờ lớp 5</a:t>
            </a:r>
            <a:r>
              <a:rPr lang="en-US" sz="5400" kern="10" dirty="0">
                <a:ln w="9525">
                  <a:solidFill>
                    <a:srgbClr val="80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C</a:t>
            </a:r>
          </a:p>
        </p:txBody>
      </p:sp>
      <p:graphicFrame>
        <p:nvGraphicFramePr>
          <p:cNvPr id="2057" name="Object 3"/>
          <p:cNvGraphicFramePr>
            <a:graphicFrameLocks noChangeAspect="1"/>
          </p:cNvGraphicFramePr>
          <p:nvPr/>
        </p:nvGraphicFramePr>
        <p:xfrm>
          <a:off x="12649200" y="4572000"/>
          <a:ext cx="2850357" cy="4038600"/>
        </p:xfrm>
        <a:graphic>
          <a:graphicData uri="http://schemas.openxmlformats.org/presentationml/2006/ole">
            <mc:AlternateContent xmlns:mc="http://schemas.openxmlformats.org/markup-compatibility/2006">
              <mc:Choice xmlns:v="urn:schemas-microsoft-com:vml" Requires="v">
                <p:oleObj spid="_x0000_s2157" name="Equation" r:id="rId7" imgW="114151" imgH="215619" progId="Equation.DSMT4">
                  <p:embed/>
                </p:oleObj>
              </mc:Choice>
              <mc:Fallback>
                <p:oleObj name="Equation" r:id="rId7" imgW="114151" imgH="215619"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49200" y="4572000"/>
                        <a:ext cx="2850357"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8" name="Text Box 12"/>
          <p:cNvSpPr txBox="1">
            <a:spLocks noChangeArrowheads="1"/>
          </p:cNvSpPr>
          <p:nvPr/>
        </p:nvSpPr>
        <p:spPr bwMode="auto">
          <a:xfrm>
            <a:off x="6081713" y="5829300"/>
            <a:ext cx="5919788" cy="115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7160" tIns="68580" rIns="137160" bIns="6858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6600" b="1">
                <a:solidFill>
                  <a:srgbClr val="9900FF"/>
                </a:solidFill>
                <a:latin typeface="Times New Roman" pitchFamily="18" charset="0"/>
              </a:rPr>
              <a:t>Môn: Khoa học</a:t>
            </a:r>
            <a:endParaRPr lang="vi-VN" sz="6600" b="1">
              <a:solidFill>
                <a:srgbClr val="9900FF"/>
              </a:solidFill>
              <a:latin typeface="Times New Roman" pitchFamily="18" charset="0"/>
            </a:endParaRPr>
          </a:p>
        </p:txBody>
      </p:sp>
      <p:sp>
        <p:nvSpPr>
          <p:cNvPr id="2059" name="TextBox 1"/>
          <p:cNvSpPr txBox="1">
            <a:spLocks noChangeArrowheads="1"/>
          </p:cNvSpPr>
          <p:nvPr/>
        </p:nvSpPr>
        <p:spPr bwMode="auto">
          <a:xfrm>
            <a:off x="5257800" y="8701088"/>
            <a:ext cx="80010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dirty="0">
                <a:solidFill>
                  <a:schemeClr val="bg1"/>
                </a:solidFill>
                <a:latin typeface="Times New Roman" pitchFamily="18" charset="0"/>
                <a:cs typeface="Times New Roman" pitchFamily="18" charset="0"/>
              </a:rPr>
              <a:t>GV </a:t>
            </a:r>
            <a:r>
              <a:rPr lang="en-US" sz="4800" dirty="0" err="1">
                <a:solidFill>
                  <a:schemeClr val="bg1"/>
                </a:solidFill>
                <a:latin typeface="Times New Roman" pitchFamily="18" charset="0"/>
                <a:cs typeface="Times New Roman" pitchFamily="18" charset="0"/>
              </a:rPr>
              <a:t>thùc</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hiÖn</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Qu¸ch</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ThÞ</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Xu©n</a:t>
            </a:r>
            <a:endParaRPr lang="en-US" sz="4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0208900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Ghim câu chuyện">
            <a:extLst>
              <a:ext uri="{FF2B5EF4-FFF2-40B4-BE49-F238E27FC236}">
                <a16:creationId xmlns:a16="http://schemas.microsoft.com/office/drawing/2014/main" xmlns="" id="{E1B7035B-B372-4658-BB71-3A3546267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19100"/>
            <a:ext cx="17068799" cy="944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434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4" name="TextBox 4"/>
          <p:cNvSpPr txBox="1"/>
          <p:nvPr/>
        </p:nvSpPr>
        <p:spPr>
          <a:xfrm>
            <a:off x="872540" y="2780831"/>
            <a:ext cx="16847720" cy="7010869"/>
          </a:xfrm>
          <a:prstGeom prst="rect">
            <a:avLst/>
          </a:prstGeom>
        </p:spPr>
        <p:style>
          <a:lnRef idx="2">
            <a:schemeClr val="accent1"/>
          </a:lnRef>
          <a:fillRef idx="1">
            <a:schemeClr val="lt1"/>
          </a:fillRef>
          <a:effectRef idx="0">
            <a:schemeClr val="accent1"/>
          </a:effectRef>
          <a:fontRef idx="minor">
            <a:schemeClr val="dk1"/>
          </a:fontRef>
        </p:style>
        <p:txBody>
          <a:bodyPr lIns="101600" tIns="101600" rIns="101600" bIns="101600" rtlCol="0" anchor="ctr"/>
          <a:lstStyle/>
          <a:p>
            <a:pPr marL="0" lvl="0" indent="0" algn="ctr">
              <a:lnSpc>
                <a:spcPts val="3000"/>
              </a:lnSpc>
            </a:pPr>
            <a:endParaRPr/>
          </a:p>
        </p:txBody>
      </p:sp>
      <p:sp>
        <p:nvSpPr>
          <p:cNvPr id="29" name="TextBox 29"/>
          <p:cNvSpPr txBox="1"/>
          <p:nvPr/>
        </p:nvSpPr>
        <p:spPr>
          <a:xfrm>
            <a:off x="872540" y="495300"/>
            <a:ext cx="14672260" cy="1846659"/>
          </a:xfrm>
          <a:prstGeom prst="rect">
            <a:avLst/>
          </a:prstGeom>
        </p:spPr>
        <p:txBody>
          <a:bodyPr wrap="square" lIns="0" tIns="0" rIns="0" bIns="0" rtlCol="0" anchor="t">
            <a:spAutoFit/>
          </a:bodyPr>
          <a:lstStyle/>
          <a:p>
            <a:pPr algn="ct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grandir Narrow Ultra-Bold"/>
              </a:rPr>
              <a:t>Q</a:t>
            </a:r>
            <a:r>
              <a:rPr lang="vi-VN"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grandir Narrow Ultra-Bold"/>
              </a:rPr>
              <a:t>uan sát các hình ảnh minh hoạ kết hợp đọc chú thích ở mỗi hình ảnh (hình 1 SGK), cho biết điện được truyền từ nhà máy điện đến ổ điện của mỗi gia đình, cơ quan, trường học, như thế nào</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grandir Narrow Ultra-Bold"/>
              </a:rPr>
              <a:t>?</a:t>
            </a:r>
            <a:endParaRPr lang="vi-VN"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grandir Narrow Ultra-Bold"/>
            </a:endParaRPr>
          </a:p>
        </p:txBody>
      </p:sp>
      <p:pic>
        <p:nvPicPr>
          <p:cNvPr id="55" name="Picture 54">
            <a:extLst>
              <a:ext uri="{FF2B5EF4-FFF2-40B4-BE49-F238E27FC236}">
                <a16:creationId xmlns:a16="http://schemas.microsoft.com/office/drawing/2014/main" xmlns="" id="{4246D22A-A931-3E5A-1CA9-B617948E92D0}"/>
              </a:ext>
            </a:extLst>
          </p:cNvPr>
          <p:cNvPicPr>
            <a:picLocks noChangeAspect="1"/>
          </p:cNvPicPr>
          <p:nvPr/>
        </p:nvPicPr>
        <p:blipFill>
          <a:blip r:embed="rId3"/>
          <a:stretch>
            <a:fillRect/>
          </a:stretch>
        </p:blipFill>
        <p:spPr>
          <a:xfrm>
            <a:off x="1219200" y="3203133"/>
            <a:ext cx="12496803" cy="6588567"/>
          </a:xfrm>
          <a:prstGeom prst="rect">
            <a:avLst/>
          </a:prstGeom>
        </p:spPr>
      </p:pic>
      <p:sp>
        <p:nvSpPr>
          <p:cNvPr id="10" name="Text Placeholder 9">
            <a:extLst>
              <a:ext uri="{FF2B5EF4-FFF2-40B4-BE49-F238E27FC236}">
                <a16:creationId xmlns:a16="http://schemas.microsoft.com/office/drawing/2014/main" xmlns="" id="{EBA9CDF2-E2EA-4F65-851D-F2C70943A5E1}"/>
              </a:ext>
            </a:extLst>
          </p:cNvPr>
          <p:cNvSpPr>
            <a:spLocks noGrp="1"/>
          </p:cNvSpPr>
          <p:nvPr>
            <p:ph type="body" sz="half" idx="2"/>
          </p:nvPr>
        </p:nvSpPr>
        <p:spPr>
          <a:xfrm>
            <a:off x="14062663" y="3467100"/>
            <a:ext cx="3352797" cy="5181600"/>
          </a:xfrm>
        </p:spPr>
        <p:txBody>
          <a:bodyPr>
            <a:normAutofit/>
          </a:bodyPr>
          <a:lstStyle/>
          <a:p>
            <a:pPr algn="ctr"/>
            <a:endParaRPr lang="en-US" sz="4800" dirty="0">
              <a:latin typeface="Times New Roman" panose="02020603050405020304" pitchFamily="18" charset="0"/>
              <a:cs typeface="Times New Roman" panose="02020603050405020304" pitchFamily="18" charset="0"/>
            </a:endParaRPr>
          </a:p>
          <a:p>
            <a:pPr algn="ctr"/>
            <a:endParaRPr lang="en-US" sz="4800" dirty="0">
              <a:latin typeface="Times New Roman" panose="02020603050405020304" pitchFamily="18" charset="0"/>
              <a:cs typeface="Times New Roman" panose="02020603050405020304" pitchFamily="18" charset="0"/>
            </a:endParaRPr>
          </a:p>
          <a:p>
            <a:pPr algn="ctr"/>
            <a:endParaRPr lang="en-US" sz="4400" dirty="0">
              <a:latin typeface="Times New Roman" panose="02020603050405020304" pitchFamily="18" charset="0"/>
              <a:cs typeface="Times New Roman" panose="02020603050405020304" pitchFamily="18" charset="0"/>
            </a:endParaRPr>
          </a:p>
          <a:p>
            <a:pPr algn="ctr"/>
            <a:r>
              <a:rPr lang="en-US" sz="4400" dirty="0" err="1">
                <a:latin typeface="Times New Roman" panose="02020603050405020304" pitchFamily="18" charset="0"/>
                <a:cs typeface="Times New Roman" panose="02020603050405020304" pitchFamily="18" charset="0"/>
              </a:rPr>
              <a:t>Thảo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p>
          <a:p>
            <a:pPr algn="ctr"/>
            <a:r>
              <a:rPr lang="en-US" sz="4400" dirty="0" err="1">
                <a:latin typeface="Times New Roman" panose="02020603050405020304" pitchFamily="18" charset="0"/>
                <a:cs typeface="Times New Roman" panose="02020603050405020304" pitchFamily="18" charset="0"/>
              </a:rPr>
              <a:t>cặp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endParaRPr lang="en-US" sz="4400" dirty="0">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xmlns="" id="{00F6046D-479E-4FEB-900B-7CE88B08B7AD}"/>
              </a:ext>
            </a:extLst>
          </p:cNvPr>
          <p:cNvSpPr/>
          <p:nvPr/>
        </p:nvSpPr>
        <p:spPr>
          <a:xfrm>
            <a:off x="14062663" y="4533900"/>
            <a:ext cx="3657597" cy="41148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Thảo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đôi</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pic>
        <p:nvPicPr>
          <p:cNvPr id="26" name="Picture 25">
            <a:extLst>
              <a:ext uri="{FF2B5EF4-FFF2-40B4-BE49-F238E27FC236}">
                <a16:creationId xmlns:a16="http://schemas.microsoft.com/office/drawing/2014/main" xmlns="" id="{C545B227-0186-AB57-32F0-8642D6A57733}"/>
              </a:ext>
            </a:extLst>
          </p:cNvPr>
          <p:cNvPicPr>
            <a:picLocks noChangeAspect="1"/>
          </p:cNvPicPr>
          <p:nvPr/>
        </p:nvPicPr>
        <p:blipFill>
          <a:blip r:embed="rId3"/>
          <a:stretch>
            <a:fillRect/>
          </a:stretch>
        </p:blipFill>
        <p:spPr>
          <a:xfrm>
            <a:off x="1143000" y="3086100"/>
            <a:ext cx="15849600" cy="6788230"/>
          </a:xfrm>
          <a:prstGeom prst="rect">
            <a:avLst/>
          </a:prstGeom>
        </p:spPr>
      </p:pic>
      <p:grpSp>
        <p:nvGrpSpPr>
          <p:cNvPr id="27" name="Group 8">
            <a:extLst>
              <a:ext uri="{FF2B5EF4-FFF2-40B4-BE49-F238E27FC236}">
                <a16:creationId xmlns:a16="http://schemas.microsoft.com/office/drawing/2014/main" xmlns="" id="{BC68B294-A05E-1B55-0056-CB429DF7DC54}"/>
              </a:ext>
            </a:extLst>
          </p:cNvPr>
          <p:cNvGrpSpPr/>
          <p:nvPr/>
        </p:nvGrpSpPr>
        <p:grpSpPr>
          <a:xfrm>
            <a:off x="914400" y="114300"/>
            <a:ext cx="16230600" cy="3040190"/>
            <a:chOff x="0" y="-62716"/>
            <a:chExt cx="3712790" cy="625553"/>
          </a:xfrm>
        </p:grpSpPr>
        <p:sp>
          <p:nvSpPr>
            <p:cNvPr id="28" name="Freeform 9">
              <a:extLst>
                <a:ext uri="{FF2B5EF4-FFF2-40B4-BE49-F238E27FC236}">
                  <a16:creationId xmlns:a16="http://schemas.microsoft.com/office/drawing/2014/main" xmlns=""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29" name="TextBox 10">
              <a:extLst>
                <a:ext uri="{FF2B5EF4-FFF2-40B4-BE49-F238E27FC236}">
                  <a16:creationId xmlns:a16="http://schemas.microsoft.com/office/drawing/2014/main" xmlns=""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grandir Narrow Ultra-Bold"/>
                  <a:sym typeface="Agrandir Narrow Ultra-Bold"/>
                </a:rPr>
                <a:t>Điện được truyền từ nhà máy điện qua trạm biến thế để tăng áp (nhằm giảm hao phí điện năng trên đường truyền) rồi đưa lên đường dây tải điện (đường dây cao thế). Trước khi đến nơi tiêu dùng điện thì cần có trạm biến thế để hạ áp (nhằm đảm bảo an toàn khi sử dụng điện), điện từ trạm hạ áp sẽ được đưa đến nơi tiêu thụ</a:t>
              </a:r>
            </a:p>
          </p:txBody>
        </p:sp>
      </p:grpSp>
      <p:sp>
        <p:nvSpPr>
          <p:cNvPr id="34" name="Freeform: Shape 33">
            <a:extLst>
              <a:ext uri="{FF2B5EF4-FFF2-40B4-BE49-F238E27FC236}">
                <a16:creationId xmlns:a16="http://schemas.microsoft.com/office/drawing/2014/main" xmlns="" id="{D061B4E1-B7F7-264E-7DB1-F579E97CC6B2}"/>
              </a:ext>
            </a:extLst>
          </p:cNvPr>
          <p:cNvSpPr/>
          <p:nvPr/>
        </p:nvSpPr>
        <p:spPr>
          <a:xfrm>
            <a:off x="3347357" y="6286500"/>
            <a:ext cx="2530929" cy="1387929"/>
          </a:xfrm>
          <a:custGeom>
            <a:avLst/>
            <a:gdLst>
              <a:gd name="connsiteX0" fmla="*/ 0 w 2530929"/>
              <a:gd name="connsiteY0" fmla="*/ 653143 h 1387929"/>
              <a:gd name="connsiteX1" fmla="*/ 48986 w 2530929"/>
              <a:gd name="connsiteY1" fmla="*/ 555171 h 1387929"/>
              <a:gd name="connsiteX2" fmla="*/ 146957 w 2530929"/>
              <a:gd name="connsiteY2" fmla="*/ 342900 h 1387929"/>
              <a:gd name="connsiteX3" fmla="*/ 212272 w 2530929"/>
              <a:gd name="connsiteY3" fmla="*/ 261257 h 1387929"/>
              <a:gd name="connsiteX4" fmla="*/ 261257 w 2530929"/>
              <a:gd name="connsiteY4" fmla="*/ 179614 h 1387929"/>
              <a:gd name="connsiteX5" fmla="*/ 489857 w 2530929"/>
              <a:gd name="connsiteY5" fmla="*/ 65314 h 1387929"/>
              <a:gd name="connsiteX6" fmla="*/ 604157 w 2530929"/>
              <a:gd name="connsiteY6" fmla="*/ 48986 h 1387929"/>
              <a:gd name="connsiteX7" fmla="*/ 1045029 w 2530929"/>
              <a:gd name="connsiteY7" fmla="*/ 0 h 1387929"/>
              <a:gd name="connsiteX8" fmla="*/ 1338943 w 2530929"/>
              <a:gd name="connsiteY8" fmla="*/ 130629 h 1387929"/>
              <a:gd name="connsiteX9" fmla="*/ 1436914 w 2530929"/>
              <a:gd name="connsiteY9" fmla="*/ 179614 h 1387929"/>
              <a:gd name="connsiteX10" fmla="*/ 1616529 w 2530929"/>
              <a:gd name="connsiteY10" fmla="*/ 326571 h 1387929"/>
              <a:gd name="connsiteX11" fmla="*/ 1894114 w 2530929"/>
              <a:gd name="connsiteY11" fmla="*/ 571500 h 1387929"/>
              <a:gd name="connsiteX12" fmla="*/ 1975757 w 2530929"/>
              <a:gd name="connsiteY12" fmla="*/ 685800 h 1387929"/>
              <a:gd name="connsiteX13" fmla="*/ 2057400 w 2530929"/>
              <a:gd name="connsiteY13" fmla="*/ 767443 h 1387929"/>
              <a:gd name="connsiteX14" fmla="*/ 2155372 w 2530929"/>
              <a:gd name="connsiteY14" fmla="*/ 914400 h 1387929"/>
              <a:gd name="connsiteX15" fmla="*/ 2269672 w 2530929"/>
              <a:gd name="connsiteY15" fmla="*/ 1045029 h 1387929"/>
              <a:gd name="connsiteX16" fmla="*/ 2367643 w 2530929"/>
              <a:gd name="connsiteY16" fmla="*/ 1143000 h 1387929"/>
              <a:gd name="connsiteX17" fmla="*/ 2400300 w 2530929"/>
              <a:gd name="connsiteY17" fmla="*/ 1208314 h 1387929"/>
              <a:gd name="connsiteX18" fmla="*/ 2432957 w 2530929"/>
              <a:gd name="connsiteY18" fmla="*/ 1257300 h 1387929"/>
              <a:gd name="connsiteX19" fmla="*/ 2449286 w 2530929"/>
              <a:gd name="connsiteY19" fmla="*/ 1306286 h 1387929"/>
              <a:gd name="connsiteX20" fmla="*/ 2530929 w 2530929"/>
              <a:gd name="connsiteY20" fmla="*/ 1387929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0929" h="1387929">
                <a:moveTo>
                  <a:pt x="0" y="653143"/>
                </a:moveTo>
                <a:cubicBezTo>
                  <a:pt x="16329" y="620486"/>
                  <a:pt x="33685" y="588322"/>
                  <a:pt x="48986" y="555171"/>
                </a:cubicBezTo>
                <a:cubicBezTo>
                  <a:pt x="74900" y="499024"/>
                  <a:pt x="112425" y="397164"/>
                  <a:pt x="146957" y="342900"/>
                </a:cubicBezTo>
                <a:cubicBezTo>
                  <a:pt x="165668" y="313497"/>
                  <a:pt x="192286" y="289808"/>
                  <a:pt x="212272" y="261257"/>
                </a:cubicBezTo>
                <a:cubicBezTo>
                  <a:pt x="230472" y="235257"/>
                  <a:pt x="237029" y="200114"/>
                  <a:pt x="261257" y="179614"/>
                </a:cubicBezTo>
                <a:cubicBezTo>
                  <a:pt x="339314" y="113566"/>
                  <a:pt x="399901" y="81670"/>
                  <a:pt x="489857" y="65314"/>
                </a:cubicBezTo>
                <a:cubicBezTo>
                  <a:pt x="527723" y="58429"/>
                  <a:pt x="565889" y="53086"/>
                  <a:pt x="604157" y="48986"/>
                </a:cubicBezTo>
                <a:cubicBezTo>
                  <a:pt x="1055174" y="663"/>
                  <a:pt x="812130" y="38817"/>
                  <a:pt x="1045029" y="0"/>
                </a:cubicBezTo>
                <a:cubicBezTo>
                  <a:pt x="1405730" y="138732"/>
                  <a:pt x="1142556" y="23509"/>
                  <a:pt x="1338943" y="130629"/>
                </a:cubicBezTo>
                <a:cubicBezTo>
                  <a:pt x="1370996" y="148113"/>
                  <a:pt x="1406201" y="159870"/>
                  <a:pt x="1436914" y="179614"/>
                </a:cubicBezTo>
                <a:cubicBezTo>
                  <a:pt x="1628199" y="302583"/>
                  <a:pt x="1511159" y="234373"/>
                  <a:pt x="1616529" y="326571"/>
                </a:cubicBezTo>
                <a:cubicBezTo>
                  <a:pt x="1619775" y="329412"/>
                  <a:pt x="1840501" y="505973"/>
                  <a:pt x="1894114" y="571500"/>
                </a:cubicBezTo>
                <a:cubicBezTo>
                  <a:pt x="1923763" y="607738"/>
                  <a:pt x="1945783" y="649831"/>
                  <a:pt x="1975757" y="685800"/>
                </a:cubicBezTo>
                <a:cubicBezTo>
                  <a:pt x="2000396" y="715366"/>
                  <a:pt x="2031654" y="738836"/>
                  <a:pt x="2057400" y="767443"/>
                </a:cubicBezTo>
                <a:cubicBezTo>
                  <a:pt x="2294809" y="1031231"/>
                  <a:pt x="1997551" y="703973"/>
                  <a:pt x="2155372" y="914400"/>
                </a:cubicBezTo>
                <a:cubicBezTo>
                  <a:pt x="2190087" y="960687"/>
                  <a:pt x="2230302" y="1002631"/>
                  <a:pt x="2269672" y="1045029"/>
                </a:cubicBezTo>
                <a:cubicBezTo>
                  <a:pt x="2301098" y="1078872"/>
                  <a:pt x="2338792" y="1106936"/>
                  <a:pt x="2367643" y="1143000"/>
                </a:cubicBezTo>
                <a:cubicBezTo>
                  <a:pt x="2382849" y="1162007"/>
                  <a:pt x="2388223" y="1187180"/>
                  <a:pt x="2400300" y="1208314"/>
                </a:cubicBezTo>
                <a:cubicBezTo>
                  <a:pt x="2410036" y="1225353"/>
                  <a:pt x="2424181" y="1239747"/>
                  <a:pt x="2432957" y="1257300"/>
                </a:cubicBezTo>
                <a:cubicBezTo>
                  <a:pt x="2440654" y="1272695"/>
                  <a:pt x="2440746" y="1291342"/>
                  <a:pt x="2449286" y="1306286"/>
                </a:cubicBezTo>
                <a:cubicBezTo>
                  <a:pt x="2486811" y="1371955"/>
                  <a:pt x="2482322" y="1363625"/>
                  <a:pt x="2530929" y="1387929"/>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xmlns="" id="{1A18832B-9289-78C0-2192-9A0296728109}"/>
              </a:ext>
            </a:extLst>
          </p:cNvPr>
          <p:cNvSpPr/>
          <p:nvPr/>
        </p:nvSpPr>
        <p:spPr>
          <a:xfrm>
            <a:off x="5992586" y="6172200"/>
            <a:ext cx="2073728" cy="1502229"/>
          </a:xfrm>
          <a:custGeom>
            <a:avLst/>
            <a:gdLst>
              <a:gd name="connsiteX0" fmla="*/ 0 w 2073728"/>
              <a:gd name="connsiteY0" fmla="*/ 1502229 h 1502229"/>
              <a:gd name="connsiteX1" fmla="*/ 32657 w 2073728"/>
              <a:gd name="connsiteY1" fmla="*/ 1420586 h 1502229"/>
              <a:gd name="connsiteX2" fmla="*/ 81643 w 2073728"/>
              <a:gd name="connsiteY2" fmla="*/ 1224643 h 1502229"/>
              <a:gd name="connsiteX3" fmla="*/ 97971 w 2073728"/>
              <a:gd name="connsiteY3" fmla="*/ 1175657 h 1502229"/>
              <a:gd name="connsiteX4" fmla="*/ 195943 w 2073728"/>
              <a:gd name="connsiteY4" fmla="*/ 1012371 h 1502229"/>
              <a:gd name="connsiteX5" fmla="*/ 244928 w 2073728"/>
              <a:gd name="connsiteY5" fmla="*/ 930729 h 1502229"/>
              <a:gd name="connsiteX6" fmla="*/ 277585 w 2073728"/>
              <a:gd name="connsiteY6" fmla="*/ 881743 h 1502229"/>
              <a:gd name="connsiteX7" fmla="*/ 326571 w 2073728"/>
              <a:gd name="connsiteY7" fmla="*/ 783771 h 1502229"/>
              <a:gd name="connsiteX8" fmla="*/ 489857 w 2073728"/>
              <a:gd name="connsiteY8" fmla="*/ 571500 h 1502229"/>
              <a:gd name="connsiteX9" fmla="*/ 522514 w 2073728"/>
              <a:gd name="connsiteY9" fmla="*/ 522514 h 1502229"/>
              <a:gd name="connsiteX10" fmla="*/ 816428 w 2073728"/>
              <a:gd name="connsiteY10" fmla="*/ 391886 h 1502229"/>
              <a:gd name="connsiteX11" fmla="*/ 947057 w 2073728"/>
              <a:gd name="connsiteY11" fmla="*/ 342900 h 1502229"/>
              <a:gd name="connsiteX12" fmla="*/ 1028700 w 2073728"/>
              <a:gd name="connsiteY12" fmla="*/ 228600 h 1502229"/>
              <a:gd name="connsiteX13" fmla="*/ 1061357 w 2073728"/>
              <a:gd name="connsiteY13" fmla="*/ 163286 h 1502229"/>
              <a:gd name="connsiteX14" fmla="*/ 1208314 w 2073728"/>
              <a:gd name="connsiteY14" fmla="*/ 81643 h 1502229"/>
              <a:gd name="connsiteX15" fmla="*/ 1518557 w 2073728"/>
              <a:gd name="connsiteY15" fmla="*/ 0 h 1502229"/>
              <a:gd name="connsiteX16" fmla="*/ 1894114 w 2073728"/>
              <a:gd name="connsiteY16" fmla="*/ 48986 h 1502229"/>
              <a:gd name="connsiteX17" fmla="*/ 1959428 w 2073728"/>
              <a:gd name="connsiteY17" fmla="*/ 114300 h 1502229"/>
              <a:gd name="connsiteX18" fmla="*/ 2073728 w 2073728"/>
              <a:gd name="connsiteY18" fmla="*/ 195943 h 1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3728" h="1502229">
                <a:moveTo>
                  <a:pt x="0" y="1502229"/>
                </a:moveTo>
                <a:cubicBezTo>
                  <a:pt x="10886" y="1475015"/>
                  <a:pt x="24386" y="1448706"/>
                  <a:pt x="32657" y="1420586"/>
                </a:cubicBezTo>
                <a:cubicBezTo>
                  <a:pt x="51654" y="1355997"/>
                  <a:pt x="64296" y="1289694"/>
                  <a:pt x="81643" y="1224643"/>
                </a:cubicBezTo>
                <a:cubicBezTo>
                  <a:pt x="86078" y="1208012"/>
                  <a:pt x="89811" y="1190812"/>
                  <a:pt x="97971" y="1175657"/>
                </a:cubicBezTo>
                <a:cubicBezTo>
                  <a:pt x="128064" y="1119770"/>
                  <a:pt x="163286" y="1066800"/>
                  <a:pt x="195943" y="1012371"/>
                </a:cubicBezTo>
                <a:cubicBezTo>
                  <a:pt x="212271" y="985157"/>
                  <a:pt x="228108" y="957642"/>
                  <a:pt x="244928" y="930729"/>
                </a:cubicBezTo>
                <a:cubicBezTo>
                  <a:pt x="255329" y="914087"/>
                  <a:pt x="268809" y="899296"/>
                  <a:pt x="277585" y="881743"/>
                </a:cubicBezTo>
                <a:cubicBezTo>
                  <a:pt x="293914" y="849086"/>
                  <a:pt x="307220" y="814733"/>
                  <a:pt x="326571" y="783771"/>
                </a:cubicBezTo>
                <a:cubicBezTo>
                  <a:pt x="537507" y="446275"/>
                  <a:pt x="364907" y="721441"/>
                  <a:pt x="489857" y="571500"/>
                </a:cubicBezTo>
                <a:cubicBezTo>
                  <a:pt x="502420" y="556424"/>
                  <a:pt x="505319" y="531971"/>
                  <a:pt x="522514" y="522514"/>
                </a:cubicBezTo>
                <a:cubicBezTo>
                  <a:pt x="616455" y="470847"/>
                  <a:pt x="712417" y="417889"/>
                  <a:pt x="816428" y="391886"/>
                </a:cubicBezTo>
                <a:cubicBezTo>
                  <a:pt x="905357" y="369653"/>
                  <a:pt x="861670" y="385593"/>
                  <a:pt x="947057" y="342900"/>
                </a:cubicBezTo>
                <a:cubicBezTo>
                  <a:pt x="974271" y="304800"/>
                  <a:pt x="1003563" y="268101"/>
                  <a:pt x="1028700" y="228600"/>
                </a:cubicBezTo>
                <a:cubicBezTo>
                  <a:pt x="1041768" y="208064"/>
                  <a:pt x="1045516" y="181767"/>
                  <a:pt x="1061357" y="163286"/>
                </a:cubicBezTo>
                <a:cubicBezTo>
                  <a:pt x="1094864" y="124194"/>
                  <a:pt x="1160915" y="94809"/>
                  <a:pt x="1208314" y="81643"/>
                </a:cubicBezTo>
                <a:cubicBezTo>
                  <a:pt x="1662134" y="-44418"/>
                  <a:pt x="1253089" y="88488"/>
                  <a:pt x="1518557" y="0"/>
                </a:cubicBezTo>
                <a:cubicBezTo>
                  <a:pt x="1643743" y="16329"/>
                  <a:pt x="1771908" y="17303"/>
                  <a:pt x="1894114" y="48986"/>
                </a:cubicBezTo>
                <a:cubicBezTo>
                  <a:pt x="1923918" y="56713"/>
                  <a:pt x="1936257" y="94025"/>
                  <a:pt x="1959428" y="114300"/>
                </a:cubicBezTo>
                <a:cubicBezTo>
                  <a:pt x="1991831" y="142653"/>
                  <a:pt x="2037153" y="171559"/>
                  <a:pt x="2073728" y="19594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xmlns="" id="{2D805CEB-5E28-741D-6D76-EB5765EB1708}"/>
              </a:ext>
            </a:extLst>
          </p:cNvPr>
          <p:cNvSpPr/>
          <p:nvPr/>
        </p:nvSpPr>
        <p:spPr>
          <a:xfrm>
            <a:off x="8131629" y="5812971"/>
            <a:ext cx="2906485" cy="1747158"/>
          </a:xfrm>
          <a:custGeom>
            <a:avLst/>
            <a:gdLst>
              <a:gd name="connsiteX0" fmla="*/ 0 w 2906485"/>
              <a:gd name="connsiteY0" fmla="*/ 587829 h 1747158"/>
              <a:gd name="connsiteX1" fmla="*/ 65314 w 2906485"/>
              <a:gd name="connsiteY1" fmla="*/ 391886 h 1747158"/>
              <a:gd name="connsiteX2" fmla="*/ 244928 w 2906485"/>
              <a:gd name="connsiteY2" fmla="*/ 244929 h 1747158"/>
              <a:gd name="connsiteX3" fmla="*/ 457200 w 2906485"/>
              <a:gd name="connsiteY3" fmla="*/ 130629 h 1747158"/>
              <a:gd name="connsiteX4" fmla="*/ 555171 w 2906485"/>
              <a:gd name="connsiteY4" fmla="*/ 97972 h 1747158"/>
              <a:gd name="connsiteX5" fmla="*/ 979714 w 2906485"/>
              <a:gd name="connsiteY5" fmla="*/ 0 h 1747158"/>
              <a:gd name="connsiteX6" fmla="*/ 1583871 w 2906485"/>
              <a:gd name="connsiteY6" fmla="*/ 16329 h 1747158"/>
              <a:gd name="connsiteX7" fmla="*/ 2122714 w 2906485"/>
              <a:gd name="connsiteY7" fmla="*/ 163286 h 1747158"/>
              <a:gd name="connsiteX8" fmla="*/ 2171700 w 2906485"/>
              <a:gd name="connsiteY8" fmla="*/ 195943 h 1747158"/>
              <a:gd name="connsiteX9" fmla="*/ 2269671 w 2906485"/>
              <a:gd name="connsiteY9" fmla="*/ 310243 h 1747158"/>
              <a:gd name="connsiteX10" fmla="*/ 2579914 w 2906485"/>
              <a:gd name="connsiteY10" fmla="*/ 587829 h 1747158"/>
              <a:gd name="connsiteX11" fmla="*/ 2645228 w 2906485"/>
              <a:gd name="connsiteY11" fmla="*/ 751115 h 1747158"/>
              <a:gd name="connsiteX12" fmla="*/ 2710542 w 2906485"/>
              <a:gd name="connsiteY12" fmla="*/ 947058 h 1747158"/>
              <a:gd name="connsiteX13" fmla="*/ 2743200 w 2906485"/>
              <a:gd name="connsiteY13" fmla="*/ 1159329 h 1747158"/>
              <a:gd name="connsiteX14" fmla="*/ 2759528 w 2906485"/>
              <a:gd name="connsiteY14" fmla="*/ 1306286 h 1747158"/>
              <a:gd name="connsiteX15" fmla="*/ 2792185 w 2906485"/>
              <a:gd name="connsiteY15" fmla="*/ 1436915 h 1747158"/>
              <a:gd name="connsiteX16" fmla="*/ 2808514 w 2906485"/>
              <a:gd name="connsiteY16" fmla="*/ 1502229 h 1747158"/>
              <a:gd name="connsiteX17" fmla="*/ 2824842 w 2906485"/>
              <a:gd name="connsiteY17" fmla="*/ 1567543 h 1747158"/>
              <a:gd name="connsiteX18" fmla="*/ 2857500 w 2906485"/>
              <a:gd name="connsiteY18" fmla="*/ 1632858 h 1747158"/>
              <a:gd name="connsiteX19" fmla="*/ 2906485 w 2906485"/>
              <a:gd name="connsiteY19" fmla="*/ 1747158 h 17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6485" h="1747158">
                <a:moveTo>
                  <a:pt x="0" y="587829"/>
                </a:moveTo>
                <a:cubicBezTo>
                  <a:pt x="12076" y="527448"/>
                  <a:pt x="23888" y="439230"/>
                  <a:pt x="65314" y="391886"/>
                </a:cubicBezTo>
                <a:cubicBezTo>
                  <a:pt x="116254" y="333669"/>
                  <a:pt x="180563" y="287839"/>
                  <a:pt x="244928" y="244929"/>
                </a:cubicBezTo>
                <a:cubicBezTo>
                  <a:pt x="311794" y="200352"/>
                  <a:pt x="384573" y="165031"/>
                  <a:pt x="457200" y="130629"/>
                </a:cubicBezTo>
                <a:cubicBezTo>
                  <a:pt x="488310" y="115893"/>
                  <a:pt x="522146" y="107685"/>
                  <a:pt x="555171" y="97972"/>
                </a:cubicBezTo>
                <a:cubicBezTo>
                  <a:pt x="756036" y="38894"/>
                  <a:pt x="753190" y="45305"/>
                  <a:pt x="979714" y="0"/>
                </a:cubicBezTo>
                <a:cubicBezTo>
                  <a:pt x="1181100" y="5443"/>
                  <a:pt x="1383182" y="-1275"/>
                  <a:pt x="1583871" y="16329"/>
                </a:cubicBezTo>
                <a:cubicBezTo>
                  <a:pt x="1786152" y="34073"/>
                  <a:pt x="1942472" y="84430"/>
                  <a:pt x="2122714" y="163286"/>
                </a:cubicBezTo>
                <a:cubicBezTo>
                  <a:pt x="2140693" y="171152"/>
                  <a:pt x="2157823" y="182066"/>
                  <a:pt x="2171700" y="195943"/>
                </a:cubicBezTo>
                <a:cubicBezTo>
                  <a:pt x="2207183" y="231426"/>
                  <a:pt x="2235216" y="273761"/>
                  <a:pt x="2269671" y="310243"/>
                </a:cubicBezTo>
                <a:cubicBezTo>
                  <a:pt x="2446230" y="497189"/>
                  <a:pt x="2408252" y="459083"/>
                  <a:pt x="2579914" y="587829"/>
                </a:cubicBezTo>
                <a:cubicBezTo>
                  <a:pt x="2601685" y="642258"/>
                  <a:pt x="2625718" y="695836"/>
                  <a:pt x="2645228" y="751115"/>
                </a:cubicBezTo>
                <a:cubicBezTo>
                  <a:pt x="2767356" y="1097145"/>
                  <a:pt x="2602943" y="678058"/>
                  <a:pt x="2710542" y="947058"/>
                </a:cubicBezTo>
                <a:cubicBezTo>
                  <a:pt x="2721428" y="1017815"/>
                  <a:pt x="2733527" y="1088396"/>
                  <a:pt x="2743200" y="1159329"/>
                </a:cubicBezTo>
                <a:cubicBezTo>
                  <a:pt x="2749859" y="1208164"/>
                  <a:pt x="2750963" y="1257749"/>
                  <a:pt x="2759528" y="1306286"/>
                </a:cubicBezTo>
                <a:cubicBezTo>
                  <a:pt x="2767328" y="1350486"/>
                  <a:pt x="2781299" y="1393372"/>
                  <a:pt x="2792185" y="1436915"/>
                </a:cubicBezTo>
                <a:lnTo>
                  <a:pt x="2808514" y="1502229"/>
                </a:lnTo>
                <a:cubicBezTo>
                  <a:pt x="2813957" y="1524000"/>
                  <a:pt x="2814806" y="1547471"/>
                  <a:pt x="2824842" y="1567543"/>
                </a:cubicBezTo>
                <a:lnTo>
                  <a:pt x="2857500" y="1632858"/>
                </a:lnTo>
                <a:cubicBezTo>
                  <a:pt x="2875829" y="1742834"/>
                  <a:pt x="2844216" y="1716023"/>
                  <a:pt x="2906485" y="1747158"/>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xmlns="" id="{0AB946AF-E70B-882B-7EFF-4CC65ED64DC9}"/>
              </a:ext>
            </a:extLst>
          </p:cNvPr>
          <p:cNvSpPr/>
          <p:nvPr/>
        </p:nvSpPr>
        <p:spPr>
          <a:xfrm>
            <a:off x="11217729" y="6841671"/>
            <a:ext cx="2971800" cy="751115"/>
          </a:xfrm>
          <a:custGeom>
            <a:avLst/>
            <a:gdLst>
              <a:gd name="connsiteX0" fmla="*/ 0 w 2971800"/>
              <a:gd name="connsiteY0" fmla="*/ 751115 h 751115"/>
              <a:gd name="connsiteX1" fmla="*/ 32657 w 2971800"/>
              <a:gd name="connsiteY1" fmla="*/ 506186 h 751115"/>
              <a:gd name="connsiteX2" fmla="*/ 48985 w 2971800"/>
              <a:gd name="connsiteY2" fmla="*/ 424543 h 751115"/>
              <a:gd name="connsiteX3" fmla="*/ 146957 w 2971800"/>
              <a:gd name="connsiteY3" fmla="*/ 310243 h 751115"/>
              <a:gd name="connsiteX4" fmla="*/ 310242 w 2971800"/>
              <a:gd name="connsiteY4" fmla="*/ 163286 h 751115"/>
              <a:gd name="connsiteX5" fmla="*/ 359228 w 2971800"/>
              <a:gd name="connsiteY5" fmla="*/ 130629 h 751115"/>
              <a:gd name="connsiteX6" fmla="*/ 489857 w 2971800"/>
              <a:gd name="connsiteY6" fmla="*/ 97972 h 751115"/>
              <a:gd name="connsiteX7" fmla="*/ 587828 w 2971800"/>
              <a:gd name="connsiteY7" fmla="*/ 65315 h 751115"/>
              <a:gd name="connsiteX8" fmla="*/ 1045028 w 2971800"/>
              <a:gd name="connsiteY8" fmla="*/ 0 h 751115"/>
              <a:gd name="connsiteX9" fmla="*/ 1861457 w 2971800"/>
              <a:gd name="connsiteY9" fmla="*/ 65315 h 751115"/>
              <a:gd name="connsiteX10" fmla="*/ 2139042 w 2971800"/>
              <a:gd name="connsiteY10" fmla="*/ 97972 h 751115"/>
              <a:gd name="connsiteX11" fmla="*/ 2367642 w 2971800"/>
              <a:gd name="connsiteY11" fmla="*/ 195943 h 751115"/>
              <a:gd name="connsiteX12" fmla="*/ 2645228 w 2971800"/>
              <a:gd name="connsiteY12" fmla="*/ 326572 h 751115"/>
              <a:gd name="connsiteX13" fmla="*/ 2743200 w 2971800"/>
              <a:gd name="connsiteY13" fmla="*/ 375558 h 751115"/>
              <a:gd name="connsiteX14" fmla="*/ 2824842 w 2971800"/>
              <a:gd name="connsiteY14" fmla="*/ 408215 h 751115"/>
              <a:gd name="connsiteX15" fmla="*/ 2890157 w 2971800"/>
              <a:gd name="connsiteY15" fmla="*/ 457200 h 751115"/>
              <a:gd name="connsiteX16" fmla="*/ 2971800 w 2971800"/>
              <a:gd name="connsiteY16" fmla="*/ 506186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00" h="751115">
                <a:moveTo>
                  <a:pt x="0" y="751115"/>
                </a:moveTo>
                <a:cubicBezTo>
                  <a:pt x="10886" y="669472"/>
                  <a:pt x="20439" y="587640"/>
                  <a:pt x="32657" y="506186"/>
                </a:cubicBezTo>
                <a:cubicBezTo>
                  <a:pt x="36774" y="478740"/>
                  <a:pt x="35001" y="448516"/>
                  <a:pt x="48985" y="424543"/>
                </a:cubicBezTo>
                <a:cubicBezTo>
                  <a:pt x="74270" y="381198"/>
                  <a:pt x="113049" y="347234"/>
                  <a:pt x="146957" y="310243"/>
                </a:cubicBezTo>
                <a:cubicBezTo>
                  <a:pt x="206808" y="244951"/>
                  <a:pt x="240595" y="215521"/>
                  <a:pt x="310242" y="163286"/>
                </a:cubicBezTo>
                <a:cubicBezTo>
                  <a:pt x="325942" y="151511"/>
                  <a:pt x="340785" y="137336"/>
                  <a:pt x="359228" y="130629"/>
                </a:cubicBezTo>
                <a:cubicBezTo>
                  <a:pt x="401409" y="115291"/>
                  <a:pt x="446701" y="110302"/>
                  <a:pt x="489857" y="97972"/>
                </a:cubicBezTo>
                <a:cubicBezTo>
                  <a:pt x="522956" y="88515"/>
                  <a:pt x="554128" y="72336"/>
                  <a:pt x="587828" y="65315"/>
                </a:cubicBezTo>
                <a:cubicBezTo>
                  <a:pt x="801901" y="20716"/>
                  <a:pt x="856598" y="18843"/>
                  <a:pt x="1045028" y="0"/>
                </a:cubicBezTo>
                <a:lnTo>
                  <a:pt x="1861457" y="65315"/>
                </a:lnTo>
                <a:cubicBezTo>
                  <a:pt x="1954252" y="73625"/>
                  <a:pt x="2047253" y="82009"/>
                  <a:pt x="2139042" y="97972"/>
                </a:cubicBezTo>
                <a:cubicBezTo>
                  <a:pt x="2221690" y="112345"/>
                  <a:pt x="2293209" y="162862"/>
                  <a:pt x="2367642" y="195943"/>
                </a:cubicBezTo>
                <a:cubicBezTo>
                  <a:pt x="2745505" y="363883"/>
                  <a:pt x="2349905" y="167552"/>
                  <a:pt x="2645228" y="326572"/>
                </a:cubicBezTo>
                <a:cubicBezTo>
                  <a:pt x="2677376" y="343882"/>
                  <a:pt x="2709961" y="360449"/>
                  <a:pt x="2743200" y="375558"/>
                </a:cubicBezTo>
                <a:cubicBezTo>
                  <a:pt x="2769883" y="387687"/>
                  <a:pt x="2799220" y="393981"/>
                  <a:pt x="2824842" y="408215"/>
                </a:cubicBezTo>
                <a:cubicBezTo>
                  <a:pt x="2848632" y="421431"/>
                  <a:pt x="2865816" y="445029"/>
                  <a:pt x="2890157" y="457200"/>
                </a:cubicBezTo>
                <a:cubicBezTo>
                  <a:pt x="2980132" y="502187"/>
                  <a:pt x="2938464" y="439516"/>
                  <a:pt x="2971800" y="506186"/>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xmlns="" id="{D5C268EA-0D62-56F0-3E21-26238CD63C2A}"/>
              </a:ext>
            </a:extLst>
          </p:cNvPr>
          <p:cNvSpPr/>
          <p:nvPr/>
        </p:nvSpPr>
        <p:spPr>
          <a:xfrm>
            <a:off x="12948557" y="6678386"/>
            <a:ext cx="1045029" cy="244928"/>
          </a:xfrm>
          <a:custGeom>
            <a:avLst/>
            <a:gdLst>
              <a:gd name="connsiteX0" fmla="*/ 0 w 1045029"/>
              <a:gd name="connsiteY0" fmla="*/ 244928 h 244928"/>
              <a:gd name="connsiteX1" fmla="*/ 179614 w 1045029"/>
              <a:gd name="connsiteY1" fmla="*/ 195943 h 244928"/>
              <a:gd name="connsiteX2" fmla="*/ 408214 w 1045029"/>
              <a:gd name="connsiteY2" fmla="*/ 130628 h 244928"/>
              <a:gd name="connsiteX3" fmla="*/ 669472 w 1045029"/>
              <a:gd name="connsiteY3" fmla="*/ 0 h 244928"/>
              <a:gd name="connsiteX4" fmla="*/ 963386 w 1045029"/>
              <a:gd name="connsiteY4" fmla="*/ 32657 h 244928"/>
              <a:gd name="connsiteX5" fmla="*/ 1045029 w 1045029"/>
              <a:gd name="connsiteY5" fmla="*/ 65314 h 24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9" h="244928">
                <a:moveTo>
                  <a:pt x="0" y="244928"/>
                </a:moveTo>
                <a:cubicBezTo>
                  <a:pt x="148798" y="215170"/>
                  <a:pt x="13887" y="245661"/>
                  <a:pt x="179614" y="195943"/>
                </a:cubicBezTo>
                <a:cubicBezTo>
                  <a:pt x="255521" y="173171"/>
                  <a:pt x="334633" y="160060"/>
                  <a:pt x="408214" y="130628"/>
                </a:cubicBezTo>
                <a:cubicBezTo>
                  <a:pt x="498615" y="94468"/>
                  <a:pt x="669472" y="0"/>
                  <a:pt x="669472" y="0"/>
                </a:cubicBezTo>
                <a:cubicBezTo>
                  <a:pt x="806443" y="11414"/>
                  <a:pt x="847221" y="9424"/>
                  <a:pt x="963386" y="32657"/>
                </a:cubicBezTo>
                <a:cubicBezTo>
                  <a:pt x="1031619" y="46304"/>
                  <a:pt x="1014392" y="34677"/>
                  <a:pt x="1045029" y="6531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xmlns="" id="{11092597-3D7F-0703-91CA-8E88C3CB587A}"/>
              </a:ext>
            </a:extLst>
          </p:cNvPr>
          <p:cNvSpPr/>
          <p:nvPr/>
        </p:nvSpPr>
        <p:spPr>
          <a:xfrm>
            <a:off x="13106400" y="6531136"/>
            <a:ext cx="266700" cy="364964"/>
          </a:xfrm>
          <a:custGeom>
            <a:avLst/>
            <a:gdLst>
              <a:gd name="connsiteX0" fmla="*/ 0 w 391886"/>
              <a:gd name="connsiteY0" fmla="*/ 228893 h 228893"/>
              <a:gd name="connsiteX1" fmla="*/ 48986 w 391886"/>
              <a:gd name="connsiteY1" fmla="*/ 81935 h 228893"/>
              <a:gd name="connsiteX2" fmla="*/ 130629 w 391886"/>
              <a:gd name="connsiteY2" fmla="*/ 49278 h 228893"/>
              <a:gd name="connsiteX3" fmla="*/ 195943 w 391886"/>
              <a:gd name="connsiteY3" fmla="*/ 16621 h 228893"/>
              <a:gd name="connsiteX4" fmla="*/ 391886 w 391886"/>
              <a:gd name="connsiteY4" fmla="*/ 293 h 228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6" h="228893">
                <a:moveTo>
                  <a:pt x="0" y="228893"/>
                </a:moveTo>
                <a:cubicBezTo>
                  <a:pt x="6760" y="188336"/>
                  <a:pt x="5549" y="112962"/>
                  <a:pt x="48986" y="81935"/>
                </a:cubicBezTo>
                <a:cubicBezTo>
                  <a:pt x="72837" y="64898"/>
                  <a:pt x="103845" y="61182"/>
                  <a:pt x="130629" y="49278"/>
                </a:cubicBezTo>
                <a:cubicBezTo>
                  <a:pt x="152872" y="39392"/>
                  <a:pt x="172460" y="23025"/>
                  <a:pt x="195943" y="16621"/>
                </a:cubicBezTo>
                <a:cubicBezTo>
                  <a:pt x="269925" y="-3556"/>
                  <a:pt x="319316" y="293"/>
                  <a:pt x="391886" y="29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647700"/>
            <a:ext cx="9829800" cy="9144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35" name="Group 11">
            <a:extLst>
              <a:ext uri="{FF2B5EF4-FFF2-40B4-BE49-F238E27FC236}">
                <a16:creationId xmlns:a16="http://schemas.microsoft.com/office/drawing/2014/main" xmlns="" id="{505A9E65-6C30-8587-4A9F-E772C3FC429F}"/>
              </a:ext>
            </a:extLst>
          </p:cNvPr>
          <p:cNvGrpSpPr/>
          <p:nvPr/>
        </p:nvGrpSpPr>
        <p:grpSpPr>
          <a:xfrm>
            <a:off x="1066800" y="647700"/>
            <a:ext cx="5715000" cy="9365055"/>
            <a:chOff x="0" y="-95250"/>
            <a:chExt cx="1204148" cy="647151"/>
          </a:xfrm>
        </p:grpSpPr>
        <p:sp>
          <p:nvSpPr>
            <p:cNvPr id="36" name="Freeform 12">
              <a:extLst>
                <a:ext uri="{FF2B5EF4-FFF2-40B4-BE49-F238E27FC236}">
                  <a16:creationId xmlns:a16="http://schemas.microsoft.com/office/drawing/2014/main" xmlns="" id="{1ABB049B-5DCB-6EC4-12B1-19307306A41D}"/>
                </a:ext>
              </a:extLst>
            </p:cNvPr>
            <p:cNvSpPr/>
            <p:nvPr/>
          </p:nvSpPr>
          <p:spPr>
            <a:xfrm>
              <a:off x="0" y="-70147"/>
              <a:ext cx="1204148" cy="325228"/>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a:extLst>
                <a:ext uri="{FF2B5EF4-FFF2-40B4-BE49-F238E27FC236}">
                  <a16:creationId xmlns:a16="http://schemas.microsoft.com/office/drawing/2014/main" xmlns=""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lvl="0" indent="0" algn="ctr"/>
              <a:endParaRPr lang="en-US" sz="4800" b="1" dirty="0">
                <a:solidFill>
                  <a:srgbClr val="FFFF00"/>
                </a:solidFill>
                <a:highlight>
                  <a:srgbClr val="FFFF00"/>
                </a:highlight>
                <a:latin typeface="Times New Roman" panose="02020603050405020304" pitchFamily="18" charset="0"/>
                <a:ea typeface="Cambria" panose="02040503050406030204" pitchFamily="18" charset="0"/>
                <a:cs typeface="Times New Roman" panose="02020603050405020304" pitchFamily="18" charset="0"/>
                <a:sym typeface="Agrandir Narrow Ultra-Bold"/>
              </a:endParaRPr>
            </a:p>
          </p:txBody>
        </p:sp>
      </p:grpSp>
      <p:pic>
        <p:nvPicPr>
          <p:cNvPr id="41" name="Picture 40">
            <a:extLst>
              <a:ext uri="{FF2B5EF4-FFF2-40B4-BE49-F238E27FC236}">
                <a16:creationId xmlns:a16="http://schemas.microsoft.com/office/drawing/2014/main" xmlns="" id="{9B2E9953-1F8C-54CA-CCEF-1A413A29ACFA}"/>
              </a:ext>
            </a:extLst>
          </p:cNvPr>
          <p:cNvPicPr>
            <a:picLocks noChangeAspect="1"/>
          </p:cNvPicPr>
          <p:nvPr/>
        </p:nvPicPr>
        <p:blipFill>
          <a:blip r:embed="rId3"/>
          <a:stretch>
            <a:fillRect/>
          </a:stretch>
        </p:blipFill>
        <p:spPr>
          <a:xfrm>
            <a:off x="7772400" y="1485900"/>
            <a:ext cx="9159898" cy="7467600"/>
          </a:xfrm>
          <a:prstGeom prst="rect">
            <a:avLst/>
          </a:prstGeom>
        </p:spPr>
      </p:pic>
      <p:sp>
        <p:nvSpPr>
          <p:cNvPr id="23" name="Title 22">
            <a:extLst>
              <a:ext uri="{FF2B5EF4-FFF2-40B4-BE49-F238E27FC236}">
                <a16:creationId xmlns:a16="http://schemas.microsoft.com/office/drawing/2014/main" xmlns="" id="{E144EFD5-A1F5-4FEA-880E-87057307697F}"/>
              </a:ext>
            </a:extLst>
          </p:cNvPr>
          <p:cNvSpPr>
            <a:spLocks noGrp="1"/>
          </p:cNvSpPr>
          <p:nvPr>
            <p:ph type="title"/>
          </p:nvPr>
        </p:nvSpPr>
        <p:spPr>
          <a:xfrm>
            <a:off x="1066801" y="6210300"/>
            <a:ext cx="5715000" cy="2743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Thảo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2</a:t>
            </a:r>
          </a:p>
        </p:txBody>
      </p:sp>
      <p:sp>
        <p:nvSpPr>
          <p:cNvPr id="12" name="TextBox 11">
            <a:extLst>
              <a:ext uri="{FF2B5EF4-FFF2-40B4-BE49-F238E27FC236}">
                <a16:creationId xmlns:a16="http://schemas.microsoft.com/office/drawing/2014/main" xmlns="" id="{B215A68D-8A2F-4F0A-84D1-FF0538C65087}"/>
              </a:ext>
            </a:extLst>
          </p:cNvPr>
          <p:cNvSpPr txBox="1"/>
          <p:nvPr/>
        </p:nvSpPr>
        <p:spPr>
          <a:xfrm>
            <a:off x="1355702" y="1409700"/>
            <a:ext cx="5197498" cy="3477875"/>
          </a:xfrm>
          <a:prstGeom prst="rect">
            <a:avLst/>
          </a:prstGeom>
          <a:noFill/>
        </p:spPr>
        <p:txBody>
          <a:bodyPr wrap="square">
            <a:spAutoFit/>
          </a:bodyPr>
          <a:lstStyle/>
          <a:p>
            <a:pPr marL="0" lvl="0" indent="0" algn="ctr"/>
            <a:r>
              <a:rPr lang="en-US" sz="4400" b="1" dirty="0">
                <a:solidFill>
                  <a:srgbClr val="000001"/>
                </a:solidFill>
                <a:latin typeface="Times New Roman" panose="02020603050405020304" pitchFamily="18" charset="0"/>
                <a:ea typeface="Cambria" panose="02040503050406030204" pitchFamily="18" charset="0"/>
                <a:cs typeface="Times New Roman" panose="02020603050405020304" pitchFamily="18" charset="0"/>
                <a:sym typeface="Agrandir Narrow Ultra-Bold"/>
              </a:rPr>
              <a:t>2. </a:t>
            </a:r>
            <a:r>
              <a:rPr lang="vi-VN" sz="4400" b="1" dirty="0">
                <a:solidFill>
                  <a:srgbClr val="000001"/>
                </a:solidFill>
                <a:latin typeface="Times New Roman" panose="02020603050405020304" pitchFamily="18" charset="0"/>
                <a:ea typeface="Cambria" panose="02040503050406030204" pitchFamily="18" charset="0"/>
                <a:cs typeface="Times New Roman" panose="02020603050405020304" pitchFamily="18" charset="0"/>
                <a:sym typeface="Agrandir Narrow Ultra-Bold"/>
              </a:rPr>
              <a:t>Quan sát hình 2 và cho biết việc nên làm, không nên làm để đảm bảo an toàn cho con người.</a:t>
            </a:r>
            <a:endParaRPr lang="en-US" sz="4400" b="1" dirty="0">
              <a:solidFill>
                <a:srgbClr val="000001"/>
              </a:solidFill>
              <a:latin typeface="Times New Roman" panose="02020603050405020304" pitchFamily="18" charset="0"/>
              <a:ea typeface="Cambria" panose="02040503050406030204" pitchFamily="18" charset="0"/>
              <a:cs typeface="Times New Roman" panose="02020603050405020304" pitchFamily="18" charset="0"/>
              <a:sym typeface="Agrandir Narrow Ul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B123DD34-D619-8340-39BA-ED89EE3A01CB}"/>
              </a:ext>
            </a:extLst>
          </p:cNvPr>
          <p:cNvGrpSpPr/>
          <p:nvPr/>
        </p:nvGrpSpPr>
        <p:grpSpPr>
          <a:xfrm>
            <a:off x="0" y="0"/>
            <a:ext cx="18288000" cy="10287000"/>
            <a:chOff x="0" y="0"/>
            <a:chExt cx="12192000" cy="6858000"/>
          </a:xfrm>
        </p:grpSpPr>
        <p:pic>
          <p:nvPicPr>
            <p:cNvPr id="4" name="图片 3" descr="背景图案&#10;&#10;描述已自动生成">
              <a:extLst>
                <a:ext uri="{FF2B5EF4-FFF2-40B4-BE49-F238E27FC236}">
                  <a16:creationId xmlns:a16="http://schemas.microsoft.com/office/drawing/2014/main" xmlns="" id="{9D8A7912-2804-47E6-B3D7-0DEF6A3F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4">
              <a:extLst>
                <a:ext uri="{FF2B5EF4-FFF2-40B4-BE49-F238E27FC236}">
                  <a16:creationId xmlns:a16="http://schemas.microsoft.com/office/drawing/2014/main" xmlns="" id="{00F80387-61B7-B6BC-FAFF-617F00FBC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5" name="Picture 4">
            <a:extLst>
              <a:ext uri="{FF2B5EF4-FFF2-40B4-BE49-F238E27FC236}">
                <a16:creationId xmlns:a16="http://schemas.microsoft.com/office/drawing/2014/main" xmlns="" id="{04C128E4-A014-758F-0518-A9790EA1B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390900"/>
            <a:ext cx="9577344" cy="6637565"/>
          </a:xfrm>
          <a:prstGeom prst="rect">
            <a:avLst/>
          </a:prstGeom>
        </p:spPr>
      </p:pic>
      <p:pic>
        <p:nvPicPr>
          <p:cNvPr id="2" name="Picture 1">
            <a:extLst>
              <a:ext uri="{FF2B5EF4-FFF2-40B4-BE49-F238E27FC236}">
                <a16:creationId xmlns:a16="http://schemas.microsoft.com/office/drawing/2014/main" xmlns="" id="{067CA5C8-CE7E-42A7-28D8-7A62FB913FC5}"/>
              </a:ext>
            </a:extLst>
          </p:cNvPr>
          <p:cNvPicPr>
            <a:picLocks noChangeAspect="1"/>
          </p:cNvPicPr>
          <p:nvPr/>
        </p:nvPicPr>
        <p:blipFill>
          <a:blip r:embed="rId5"/>
          <a:stretch>
            <a:fillRect/>
          </a:stretch>
        </p:blipFill>
        <p:spPr>
          <a:xfrm>
            <a:off x="3487946" y="789521"/>
            <a:ext cx="11312109" cy="2889755"/>
          </a:xfrm>
          <a:prstGeom prst="rect">
            <a:avLst/>
          </a:prstGeom>
        </p:spPr>
      </p:pic>
    </p:spTree>
    <p:extLst>
      <p:ext uri="{BB962C8B-B14F-4D97-AF65-F5344CB8AC3E}">
        <p14:creationId xmlns:p14="http://schemas.microsoft.com/office/powerpoint/2010/main" val="7212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76329" y="1562100"/>
            <a:ext cx="16006054" cy="7815728"/>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4"/>
                </a:lnSpc>
              </a:pPr>
              <a:endParaRPr/>
            </a:p>
          </p:txBody>
        </p:sp>
      </p:grpSp>
      <p:pic>
        <p:nvPicPr>
          <p:cNvPr id="18" name="Picture 17">
            <a:extLst>
              <a:ext uri="{FF2B5EF4-FFF2-40B4-BE49-F238E27FC236}">
                <a16:creationId xmlns:a16="http://schemas.microsoft.com/office/drawing/2014/main" xmlns="" id="{5FAB9060-E174-8807-BF17-2031C5697C12}"/>
              </a:ext>
            </a:extLst>
          </p:cNvPr>
          <p:cNvPicPr>
            <a:picLocks noChangeAspect="1"/>
          </p:cNvPicPr>
          <p:nvPr/>
        </p:nvPicPr>
        <p:blipFill>
          <a:blip r:embed="rId2"/>
          <a:stretch>
            <a:fillRect/>
          </a:stretch>
        </p:blipFill>
        <p:spPr>
          <a:xfrm>
            <a:off x="1176329" y="1562100"/>
            <a:ext cx="15935342" cy="7620000"/>
          </a:xfrm>
          <a:prstGeom prst="rect">
            <a:avLst/>
          </a:prstGeom>
        </p:spPr>
      </p:pic>
      <p:pic>
        <p:nvPicPr>
          <p:cNvPr id="19" name="Picture 18">
            <a:extLst>
              <a:ext uri="{FF2B5EF4-FFF2-40B4-BE49-F238E27FC236}">
                <a16:creationId xmlns:a16="http://schemas.microsoft.com/office/drawing/2014/main" xmlns="" id="{B4527274-BAD0-08CF-B99F-8F94D712DEC7}"/>
              </a:ext>
            </a:extLst>
          </p:cNvPr>
          <p:cNvPicPr>
            <a:picLocks noChangeAspect="1"/>
          </p:cNvPicPr>
          <p:nvPr/>
        </p:nvPicPr>
        <p:blipFill>
          <a:blip r:embed="rId3"/>
          <a:stretch>
            <a:fillRect/>
          </a:stretch>
        </p:blipFill>
        <p:spPr>
          <a:xfrm>
            <a:off x="4495800" y="266700"/>
            <a:ext cx="9367112"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xmlns="" id="{B4527274-BAD0-08CF-B99F-8F94D712DEC7}"/>
              </a:ext>
            </a:extLst>
          </p:cNvPr>
          <p:cNvPicPr>
            <a:picLocks noChangeAspect="1"/>
          </p:cNvPicPr>
          <p:nvPr/>
        </p:nvPicPr>
        <p:blipFill>
          <a:blip r:embed="rId2"/>
          <a:stretch>
            <a:fillRect/>
          </a:stretch>
        </p:blipFill>
        <p:spPr>
          <a:xfrm>
            <a:off x="4495801" y="571500"/>
            <a:ext cx="8066984" cy="1371600"/>
          </a:xfrm>
          <a:prstGeom prst="rect">
            <a:avLst/>
          </a:prstGeom>
        </p:spPr>
      </p:pic>
      <p:pic>
        <p:nvPicPr>
          <p:cNvPr id="6" name="Picture 5">
            <a:extLst>
              <a:ext uri="{FF2B5EF4-FFF2-40B4-BE49-F238E27FC236}">
                <a16:creationId xmlns:a16="http://schemas.microsoft.com/office/drawing/2014/main" xmlns="" id="{7F435595-AB98-D9A0-B12C-47531E0613AB}"/>
              </a:ext>
            </a:extLst>
          </p:cNvPr>
          <p:cNvPicPr>
            <a:picLocks noChangeAspect="1"/>
          </p:cNvPicPr>
          <p:nvPr/>
        </p:nvPicPr>
        <p:blipFill>
          <a:blip r:embed="rId3"/>
          <a:stretch>
            <a:fillRect/>
          </a:stretch>
        </p:blipFill>
        <p:spPr>
          <a:xfrm>
            <a:off x="1676401" y="2123123"/>
            <a:ext cx="15087600" cy="6982777"/>
          </a:xfrm>
          <a:prstGeom prst="rect">
            <a:avLst/>
          </a:prstGeom>
        </p:spPr>
      </p:pic>
    </p:spTree>
    <p:extLst>
      <p:ext uri="{BB962C8B-B14F-4D97-AF65-F5344CB8AC3E}">
        <p14:creationId xmlns:p14="http://schemas.microsoft.com/office/powerpoint/2010/main" val="7441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xmlns="" id="{B4527274-BAD0-08CF-B99F-8F94D712DEC7}"/>
              </a:ext>
            </a:extLst>
          </p:cNvPr>
          <p:cNvPicPr>
            <a:picLocks noChangeAspect="1"/>
          </p:cNvPicPr>
          <p:nvPr/>
        </p:nvPicPr>
        <p:blipFill>
          <a:blip r:embed="rId2"/>
          <a:stretch>
            <a:fillRect/>
          </a:stretch>
        </p:blipFill>
        <p:spPr>
          <a:xfrm>
            <a:off x="4495801" y="495300"/>
            <a:ext cx="8066984" cy="1371600"/>
          </a:xfrm>
          <a:prstGeom prst="rect">
            <a:avLst/>
          </a:prstGeom>
        </p:spPr>
      </p:pic>
      <p:pic>
        <p:nvPicPr>
          <p:cNvPr id="6" name="Picture 5">
            <a:extLst>
              <a:ext uri="{FF2B5EF4-FFF2-40B4-BE49-F238E27FC236}">
                <a16:creationId xmlns:a16="http://schemas.microsoft.com/office/drawing/2014/main" xmlns="" id="{7D8B8997-14CC-FFB7-DBAE-4EA5A2D68346}"/>
              </a:ext>
            </a:extLst>
          </p:cNvPr>
          <p:cNvPicPr>
            <a:picLocks noChangeAspect="1"/>
          </p:cNvPicPr>
          <p:nvPr/>
        </p:nvPicPr>
        <p:blipFill>
          <a:blip r:embed="rId3"/>
          <a:stretch>
            <a:fillRect/>
          </a:stretch>
        </p:blipFill>
        <p:spPr>
          <a:xfrm>
            <a:off x="990600" y="1866901"/>
            <a:ext cx="16535400" cy="7487992"/>
          </a:xfrm>
          <a:prstGeom prst="rect">
            <a:avLst/>
          </a:prstGeom>
        </p:spPr>
      </p:pic>
    </p:spTree>
    <p:extLst>
      <p:ext uri="{BB962C8B-B14F-4D97-AF65-F5344CB8AC3E}">
        <p14:creationId xmlns:p14="http://schemas.microsoft.com/office/powerpoint/2010/main" val="315912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xmlns="" id="{B4527274-BAD0-08CF-B99F-8F94D712DEC7}"/>
              </a:ext>
            </a:extLst>
          </p:cNvPr>
          <p:cNvPicPr>
            <a:picLocks noChangeAspect="1"/>
          </p:cNvPicPr>
          <p:nvPr/>
        </p:nvPicPr>
        <p:blipFill>
          <a:blip r:embed="rId2"/>
          <a:stretch>
            <a:fillRect/>
          </a:stretch>
        </p:blipFill>
        <p:spPr>
          <a:xfrm>
            <a:off x="4495801" y="571500"/>
            <a:ext cx="8604783" cy="1158240"/>
          </a:xfrm>
          <a:prstGeom prst="rect">
            <a:avLst/>
          </a:prstGeom>
        </p:spPr>
      </p:pic>
      <p:pic>
        <p:nvPicPr>
          <p:cNvPr id="7" name="Picture 6">
            <a:extLst>
              <a:ext uri="{FF2B5EF4-FFF2-40B4-BE49-F238E27FC236}">
                <a16:creationId xmlns:a16="http://schemas.microsoft.com/office/drawing/2014/main" xmlns="" id="{64216DB9-906C-232E-42CE-F5A62B0373EE}"/>
              </a:ext>
            </a:extLst>
          </p:cNvPr>
          <p:cNvPicPr>
            <a:picLocks noChangeAspect="1"/>
          </p:cNvPicPr>
          <p:nvPr/>
        </p:nvPicPr>
        <p:blipFill>
          <a:blip r:embed="rId3"/>
          <a:stretch>
            <a:fillRect/>
          </a:stretch>
        </p:blipFill>
        <p:spPr>
          <a:xfrm>
            <a:off x="1138946" y="1729740"/>
            <a:ext cx="16006054" cy="7625153"/>
          </a:xfrm>
          <a:prstGeom prst="rect">
            <a:avLst/>
          </a:prstGeom>
        </p:spPr>
      </p:pic>
    </p:spTree>
    <p:extLst>
      <p:ext uri="{BB962C8B-B14F-4D97-AF65-F5344CB8AC3E}">
        <p14:creationId xmlns:p14="http://schemas.microsoft.com/office/powerpoint/2010/main" val="757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9167" y="647700"/>
            <a:ext cx="16175833" cy="9144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pic>
        <p:nvPicPr>
          <p:cNvPr id="41" name="Picture 40">
            <a:extLst>
              <a:ext uri="{FF2B5EF4-FFF2-40B4-BE49-F238E27FC236}">
                <a16:creationId xmlns:a16="http://schemas.microsoft.com/office/drawing/2014/main" xmlns="" id="{9B2E9953-1F8C-54CA-CCEF-1A413A29ACFA}"/>
              </a:ext>
            </a:extLst>
          </p:cNvPr>
          <p:cNvPicPr>
            <a:picLocks noChangeAspect="1"/>
          </p:cNvPicPr>
          <p:nvPr/>
        </p:nvPicPr>
        <p:blipFill>
          <a:blip r:embed="rId3"/>
          <a:stretch>
            <a:fillRect/>
          </a:stretch>
        </p:blipFill>
        <p:spPr>
          <a:xfrm>
            <a:off x="938685" y="647700"/>
            <a:ext cx="16380148" cy="8991600"/>
          </a:xfrm>
          <a:prstGeom prst="rect">
            <a:avLst/>
          </a:prstGeom>
        </p:spPr>
      </p:pic>
      <p:sp>
        <p:nvSpPr>
          <p:cNvPr id="6" name="Title 5">
            <a:extLst>
              <a:ext uri="{FF2B5EF4-FFF2-40B4-BE49-F238E27FC236}">
                <a16:creationId xmlns:a16="http://schemas.microsoft.com/office/drawing/2014/main" xmlns="" id="{EC2DDF71-5B2D-47EF-B5D2-CD0420F093AD}"/>
              </a:ext>
            </a:extLst>
          </p:cNvPr>
          <p:cNvSpPr>
            <a:spLocks noGrp="1"/>
          </p:cNvSpPr>
          <p:nvPr>
            <p:ph type="title"/>
          </p:nvPr>
        </p:nvSpPr>
        <p:spPr/>
        <p:txBody>
          <a:bodyPr/>
          <a:lstStyle/>
          <a:p>
            <a:endParaRPr lang="en-US" dirty="0"/>
          </a:p>
        </p:txBody>
      </p:sp>
      <p:pic>
        <p:nvPicPr>
          <p:cNvPr id="13" name="Picture 12" descr="A red x on a black background&#10;&#10;Description automatically generated">
            <a:extLst>
              <a:ext uri="{FF2B5EF4-FFF2-40B4-BE49-F238E27FC236}">
                <a16:creationId xmlns:a16="http://schemas.microsoft.com/office/drawing/2014/main" xmlns="" id="{09D3B4B5-36ED-4D02-8C65-E0E22ADE81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1267" y="258097"/>
            <a:ext cx="1496293" cy="1524002"/>
          </a:xfrm>
          <a:prstGeom prst="rect">
            <a:avLst/>
          </a:prstGeom>
        </p:spPr>
      </p:pic>
      <p:pic>
        <p:nvPicPr>
          <p:cNvPr id="14" name="Picture 13" descr="A red x on a black background&#10;&#10;Description automatically generated">
            <a:extLst>
              <a:ext uri="{FF2B5EF4-FFF2-40B4-BE49-F238E27FC236}">
                <a16:creationId xmlns:a16="http://schemas.microsoft.com/office/drawing/2014/main" xmlns="" id="{2BC41EAA-52F2-4C51-A10B-3A3F7533EC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09456" y="258097"/>
            <a:ext cx="1496293" cy="1524002"/>
          </a:xfrm>
          <a:prstGeom prst="rect">
            <a:avLst/>
          </a:prstGeom>
        </p:spPr>
      </p:pic>
      <p:pic>
        <p:nvPicPr>
          <p:cNvPr id="15" name="Picture 14" descr="A red x on a black background&#10;&#10;Description automatically generated">
            <a:extLst>
              <a:ext uri="{FF2B5EF4-FFF2-40B4-BE49-F238E27FC236}">
                <a16:creationId xmlns:a16="http://schemas.microsoft.com/office/drawing/2014/main" xmlns="" id="{C4DA5B59-5014-4083-BB32-68F138D33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24903" y="4916250"/>
            <a:ext cx="1496293" cy="1524002"/>
          </a:xfrm>
          <a:prstGeom prst="rect">
            <a:avLst/>
          </a:prstGeom>
        </p:spPr>
      </p:pic>
      <p:pic>
        <p:nvPicPr>
          <p:cNvPr id="16" name="Picture 15" descr="A green tick mark on a black background&#10;&#10;Description automatically generated">
            <a:extLst>
              <a:ext uri="{FF2B5EF4-FFF2-40B4-BE49-F238E27FC236}">
                <a16:creationId xmlns:a16="http://schemas.microsoft.com/office/drawing/2014/main" xmlns="" id="{68EE664F-BA54-49FB-A64C-1FA813662D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5935" y="4440225"/>
            <a:ext cx="2362200" cy="2000027"/>
          </a:xfrm>
          <a:prstGeom prst="rect">
            <a:avLst/>
          </a:prstGeom>
        </p:spPr>
      </p:pic>
    </p:spTree>
    <p:extLst>
      <p:ext uri="{BB962C8B-B14F-4D97-AF65-F5344CB8AC3E}">
        <p14:creationId xmlns:p14="http://schemas.microsoft.com/office/powerpoint/2010/main" val="33702134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asvg="http://schemas.microsoft.com/office/drawing/2016/SVG/main" xmlns="" r:embed="rId4"/>
                </a:ext>
              </a:extLst>
            </a:blip>
            <a:stretch>
              <a:fillRect l="-3774" t="-38043" r="-2571"/>
            </a:stretch>
          </a:blipFill>
          <a:ln cap="rnd">
            <a:noFill/>
            <a:prstDash val="solid"/>
            <a:round/>
          </a:ln>
        </p:spPr>
      </p:sp>
      <p:sp>
        <p:nvSpPr>
          <p:cNvPr id="7" name="Freeform 7"/>
          <p:cNvSpPr/>
          <p:nvPr/>
        </p:nvSpPr>
        <p:spPr>
          <a:xfrm>
            <a:off x="1405097" y="10287000"/>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sp>
      <p:pic>
        <p:nvPicPr>
          <p:cNvPr id="14" name="Picture 13">
            <a:extLst>
              <a:ext uri="{FF2B5EF4-FFF2-40B4-BE49-F238E27FC236}">
                <a16:creationId xmlns:a16="http://schemas.microsoft.com/office/drawing/2014/main" xmlns=""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extLst>
      <p:ext uri="{BB962C8B-B14F-4D97-AF65-F5344CB8AC3E}">
        <p14:creationId xmlns:p14="http://schemas.microsoft.com/office/powerpoint/2010/main" val="312143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266700"/>
            <a:ext cx="9829800" cy="9525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1">
            <a:extLst>
              <a:ext uri="{FF2B5EF4-FFF2-40B4-BE49-F238E27FC236}">
                <a16:creationId xmlns:a16="http://schemas.microsoft.com/office/drawing/2014/main" xmlns="" id="{505A9E65-6C30-8587-4A9F-E772C3FC429F}"/>
              </a:ext>
            </a:extLst>
          </p:cNvPr>
          <p:cNvGrpSpPr/>
          <p:nvPr/>
        </p:nvGrpSpPr>
        <p:grpSpPr>
          <a:xfrm flipV="1">
            <a:off x="1066800" y="266700"/>
            <a:ext cx="5928044" cy="5288102"/>
            <a:chOff x="0" y="-95250"/>
            <a:chExt cx="1204148" cy="647151"/>
          </a:xfrm>
        </p:grpSpPr>
        <p:sp>
          <p:nvSpPr>
            <p:cNvPr id="36" name="Freeform 12">
              <a:extLst>
                <a:ext uri="{FF2B5EF4-FFF2-40B4-BE49-F238E27FC236}">
                  <a16:creationId xmlns:a16="http://schemas.microsoft.com/office/drawing/2014/main" xmlns="" id="{1ABB049B-5DCB-6EC4-12B1-19307306A41D}"/>
                </a:ext>
              </a:extLst>
            </p:cNvPr>
            <p:cNvSpPr/>
            <p:nvPr/>
          </p:nvSpPr>
          <p:spPr>
            <a:xfrm>
              <a:off x="0" y="11894"/>
              <a:ext cx="1204148" cy="484384"/>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a:extLst>
                <a:ext uri="{FF2B5EF4-FFF2-40B4-BE49-F238E27FC236}">
                  <a16:creationId xmlns:a16="http://schemas.microsoft.com/office/drawing/2014/main" xmlns=""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endParaRPr>
            </a:p>
          </p:txBody>
        </p:sp>
      </p:grpSp>
      <p:pic>
        <p:nvPicPr>
          <p:cNvPr id="6" name="Picture 5">
            <a:extLst>
              <a:ext uri="{FF2B5EF4-FFF2-40B4-BE49-F238E27FC236}">
                <a16:creationId xmlns:a16="http://schemas.microsoft.com/office/drawing/2014/main" xmlns="" id="{E0309759-6CF2-9970-2E20-5DB8D1628C59}"/>
              </a:ext>
            </a:extLst>
          </p:cNvPr>
          <p:cNvPicPr>
            <a:picLocks noChangeAspect="1"/>
          </p:cNvPicPr>
          <p:nvPr/>
        </p:nvPicPr>
        <p:blipFill>
          <a:blip r:embed="rId3"/>
          <a:stretch>
            <a:fillRect/>
          </a:stretch>
        </p:blipFill>
        <p:spPr>
          <a:xfrm>
            <a:off x="8092124" y="589895"/>
            <a:ext cx="8671876" cy="5971588"/>
          </a:xfrm>
          <a:prstGeom prst="rect">
            <a:avLst/>
          </a:prstGeom>
        </p:spPr>
      </p:pic>
      <p:pic>
        <p:nvPicPr>
          <p:cNvPr id="8" name="Picture 7">
            <a:extLst>
              <a:ext uri="{FF2B5EF4-FFF2-40B4-BE49-F238E27FC236}">
                <a16:creationId xmlns:a16="http://schemas.microsoft.com/office/drawing/2014/main" xmlns="" id="{385A8C80-77BD-B901-A30F-8E2E486B49E5}"/>
              </a:ext>
            </a:extLst>
          </p:cNvPr>
          <p:cNvPicPr>
            <a:picLocks noChangeAspect="1"/>
          </p:cNvPicPr>
          <p:nvPr/>
        </p:nvPicPr>
        <p:blipFill>
          <a:blip r:embed="rId4"/>
          <a:stretch>
            <a:fillRect/>
          </a:stretch>
        </p:blipFill>
        <p:spPr>
          <a:xfrm>
            <a:off x="8092124" y="6576723"/>
            <a:ext cx="8671876" cy="3048000"/>
          </a:xfrm>
          <a:prstGeom prst="rect">
            <a:avLst/>
          </a:prstGeom>
        </p:spPr>
      </p:pic>
      <p:sp>
        <p:nvSpPr>
          <p:cNvPr id="14" name="Arrow: Right 13">
            <a:extLst>
              <a:ext uri="{FF2B5EF4-FFF2-40B4-BE49-F238E27FC236}">
                <a16:creationId xmlns:a16="http://schemas.microsoft.com/office/drawing/2014/main" xmlns="" id="{7324F585-B0F3-4927-8E74-6C247E729FA4}"/>
              </a:ext>
            </a:extLst>
          </p:cNvPr>
          <p:cNvSpPr/>
          <p:nvPr/>
        </p:nvSpPr>
        <p:spPr>
          <a:xfrm>
            <a:off x="1295400" y="5676900"/>
            <a:ext cx="4922520" cy="259080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solidFill>
                  <a:schemeClr val="bg1"/>
                </a:solidFill>
                <a:latin typeface="Times New Roman" panose="02020603050405020304" pitchFamily="18" charset="0"/>
                <a:cs typeface="Times New Roman" panose="02020603050405020304" pitchFamily="18" charset="0"/>
              </a:rPr>
              <a:t>Thảo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luận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nhóm</a:t>
            </a:r>
            <a:r>
              <a:rPr lang="en-US" sz="4000" b="1" dirty="0">
                <a:solidFill>
                  <a:schemeClr val="bg1"/>
                </a:solidFill>
                <a:latin typeface="Times New Roman" panose="02020603050405020304" pitchFamily="18" charset="0"/>
                <a:cs typeface="Times New Roman" panose="02020603050405020304" pitchFamily="18" charset="0"/>
              </a:rPr>
              <a:t> 4</a:t>
            </a:r>
          </a:p>
        </p:txBody>
      </p:sp>
      <p:sp>
        <p:nvSpPr>
          <p:cNvPr id="13" name="TextBox 12">
            <a:extLst>
              <a:ext uri="{FF2B5EF4-FFF2-40B4-BE49-F238E27FC236}">
                <a16:creationId xmlns:a16="http://schemas.microsoft.com/office/drawing/2014/main" xmlns="" id="{E5DD6C48-A93A-4921-A8ED-2EB341D91FE7}"/>
              </a:ext>
            </a:extLst>
          </p:cNvPr>
          <p:cNvSpPr txBox="1"/>
          <p:nvPr/>
        </p:nvSpPr>
        <p:spPr>
          <a:xfrm>
            <a:off x="1143000" y="976848"/>
            <a:ext cx="5638800" cy="3785652"/>
          </a:xfrm>
          <a:prstGeom prst="rect">
            <a:avLst/>
          </a:prstGeom>
          <a:noFill/>
        </p:spPr>
        <p:txBody>
          <a:bodyPr wrap="square">
            <a:spAutoFit/>
          </a:bodyPr>
          <a:lstStyle/>
          <a:p>
            <a:pPr algn="ctr">
              <a:defRPr/>
            </a:pPr>
            <a:r>
              <a:rPr lang="en-US" sz="4000" b="1" dirty="0">
                <a:solidFill>
                  <a:srgbClr val="000001"/>
                </a:solidFill>
                <a:latin typeface="Times New Roman" panose="02020603050405020304" pitchFamily="18" charset="0"/>
                <a:ea typeface="Cambria" panose="02040503050406030204" pitchFamily="18" charset="0"/>
                <a:cs typeface="Times New Roman" panose="02020603050405020304" pitchFamily="18" charset="0"/>
                <a:sym typeface="Agrandir Narrow Ultra-Bold"/>
              </a:rPr>
              <a:t>3. </a:t>
            </a:r>
            <a:r>
              <a:rPr lang="vi-VN" sz="4000" b="1" dirty="0">
                <a:solidFill>
                  <a:srgbClr val="000001"/>
                </a:solidFill>
                <a:latin typeface="Times New Roman" panose="02020603050405020304" pitchFamily="18" charset="0"/>
                <a:ea typeface="Cambria" panose="02040503050406030204" pitchFamily="18" charset="0"/>
                <a:cs typeface="Times New Roman" panose="02020603050405020304" pitchFamily="18" charset="0"/>
                <a:sym typeface="Agrandir Narrow Ultra-Bold"/>
              </a:rPr>
              <a:t>Quan sát hình 3, 4 và cho biết trường hợp nào sử dụng điện an toàn, trường hợp nào không an toàn. Vì sao?</a:t>
            </a:r>
            <a:endParaRPr lang="en-US" sz="4000" b="1" dirty="0">
              <a:solidFill>
                <a:srgbClr val="000001"/>
              </a:solidFill>
              <a:latin typeface="Times New Roman" panose="02020603050405020304" pitchFamily="18" charset="0"/>
              <a:ea typeface="Cambria" panose="02040503050406030204" pitchFamily="18" charset="0"/>
              <a:cs typeface="Times New Roman" panose="02020603050405020304" pitchFamily="18" charset="0"/>
              <a:sym typeface="Agrandir Narrow Ultra-Bold"/>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endParaRPr>
          </a:p>
        </p:txBody>
      </p:sp>
    </p:spTree>
    <p:extLst>
      <p:ext uri="{BB962C8B-B14F-4D97-AF65-F5344CB8AC3E}">
        <p14:creationId xmlns:p14="http://schemas.microsoft.com/office/powerpoint/2010/main" val="410667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3E9B40-8269-4794-BF4F-67B15EBFB407}"/>
              </a:ext>
            </a:extLst>
          </p:cNvPr>
          <p:cNvPicPr>
            <a:picLocks noChangeAspect="1"/>
          </p:cNvPicPr>
          <p:nvPr/>
        </p:nvPicPr>
        <p:blipFill>
          <a:blip r:embed="rId2"/>
          <a:stretch>
            <a:fillRect/>
          </a:stretch>
        </p:blipFill>
        <p:spPr>
          <a:xfrm>
            <a:off x="609600" y="342900"/>
            <a:ext cx="17068800" cy="9525000"/>
          </a:xfrm>
          <a:prstGeom prst="rect">
            <a:avLst/>
          </a:prstGeom>
        </p:spPr>
      </p:pic>
    </p:spTree>
    <p:extLst>
      <p:ext uri="{BB962C8B-B14F-4D97-AF65-F5344CB8AC3E}">
        <p14:creationId xmlns:p14="http://schemas.microsoft.com/office/powerpoint/2010/main" val="178916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326495-960D-41E0-AB54-844B2BC57D19}"/>
              </a:ext>
            </a:extLst>
          </p:cNvPr>
          <p:cNvPicPr>
            <a:picLocks noChangeAspect="1"/>
          </p:cNvPicPr>
          <p:nvPr/>
        </p:nvPicPr>
        <p:blipFill>
          <a:blip r:embed="rId2"/>
          <a:stretch>
            <a:fillRect/>
          </a:stretch>
        </p:blipFill>
        <p:spPr>
          <a:xfrm>
            <a:off x="381000" y="480060"/>
            <a:ext cx="17449800" cy="9053223"/>
          </a:xfrm>
          <a:prstGeom prst="rect">
            <a:avLst/>
          </a:prstGeom>
        </p:spPr>
      </p:pic>
    </p:spTree>
    <p:extLst>
      <p:ext uri="{BB962C8B-B14F-4D97-AF65-F5344CB8AC3E}">
        <p14:creationId xmlns:p14="http://schemas.microsoft.com/office/powerpoint/2010/main" val="112675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800" y="266700"/>
            <a:ext cx="17602200" cy="9525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xmlns="" id="{E0309759-6CF2-9970-2E20-5DB8D1628C59}"/>
              </a:ext>
            </a:extLst>
          </p:cNvPr>
          <p:cNvPicPr>
            <a:picLocks noChangeAspect="1"/>
          </p:cNvPicPr>
          <p:nvPr/>
        </p:nvPicPr>
        <p:blipFill>
          <a:blip r:embed="rId3"/>
          <a:stretch>
            <a:fillRect/>
          </a:stretch>
        </p:blipFill>
        <p:spPr>
          <a:xfrm>
            <a:off x="1066800" y="266699"/>
            <a:ext cx="15697200" cy="6294784"/>
          </a:xfrm>
          <a:prstGeom prst="rect">
            <a:avLst/>
          </a:prstGeom>
        </p:spPr>
      </p:pic>
      <p:pic>
        <p:nvPicPr>
          <p:cNvPr id="8" name="Picture 7">
            <a:extLst>
              <a:ext uri="{FF2B5EF4-FFF2-40B4-BE49-F238E27FC236}">
                <a16:creationId xmlns:a16="http://schemas.microsoft.com/office/drawing/2014/main" xmlns="" id="{385A8C80-77BD-B901-A30F-8E2E486B49E5}"/>
              </a:ext>
            </a:extLst>
          </p:cNvPr>
          <p:cNvPicPr>
            <a:picLocks noChangeAspect="1"/>
          </p:cNvPicPr>
          <p:nvPr/>
        </p:nvPicPr>
        <p:blipFill>
          <a:blip r:embed="rId4"/>
          <a:stretch>
            <a:fillRect/>
          </a:stretch>
        </p:blipFill>
        <p:spPr>
          <a:xfrm>
            <a:off x="1066800" y="6576722"/>
            <a:ext cx="15697200" cy="3214977"/>
          </a:xfrm>
          <a:prstGeom prst="rect">
            <a:avLst/>
          </a:prstGeom>
        </p:spPr>
      </p:pic>
      <p:pic>
        <p:nvPicPr>
          <p:cNvPr id="15" name="Picture 14" descr="A green tick mark on a black background&#10;&#10;Description automatically generated">
            <a:extLst>
              <a:ext uri="{FF2B5EF4-FFF2-40B4-BE49-F238E27FC236}">
                <a16:creationId xmlns:a16="http://schemas.microsoft.com/office/drawing/2014/main" xmlns="" id="{A34BF26F-128B-4E53-B465-89DC7CC06B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37737"/>
            <a:ext cx="2362200" cy="2000027"/>
          </a:xfrm>
          <a:prstGeom prst="rect">
            <a:avLst/>
          </a:prstGeom>
        </p:spPr>
      </p:pic>
      <p:pic>
        <p:nvPicPr>
          <p:cNvPr id="16" name="Picture 15" descr="A red x on a black background&#10;&#10;Description automatically generated">
            <a:extLst>
              <a:ext uri="{FF2B5EF4-FFF2-40B4-BE49-F238E27FC236}">
                <a16:creationId xmlns:a16="http://schemas.microsoft.com/office/drawing/2014/main" xmlns="" id="{63F0F8EF-B754-4931-9597-0F92B6B7F2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82947" y="161148"/>
            <a:ext cx="1496293" cy="1524002"/>
          </a:xfrm>
          <a:prstGeom prst="rect">
            <a:avLst/>
          </a:prstGeom>
        </p:spPr>
      </p:pic>
      <p:pic>
        <p:nvPicPr>
          <p:cNvPr id="17" name="Picture 16" descr="A red x on a black background&#10;&#10;Description automatically generated">
            <a:extLst>
              <a:ext uri="{FF2B5EF4-FFF2-40B4-BE49-F238E27FC236}">
                <a16:creationId xmlns:a16="http://schemas.microsoft.com/office/drawing/2014/main" xmlns="" id="{EBEB72EB-CD97-47C2-9556-37D23F4B47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4347" y="3327025"/>
            <a:ext cx="1496293" cy="1524002"/>
          </a:xfrm>
          <a:prstGeom prst="rect">
            <a:avLst/>
          </a:prstGeom>
        </p:spPr>
      </p:pic>
      <p:pic>
        <p:nvPicPr>
          <p:cNvPr id="19" name="Picture 18" descr="A green tick mark on a black background&#10;&#10;Description automatically generated">
            <a:extLst>
              <a:ext uri="{FF2B5EF4-FFF2-40B4-BE49-F238E27FC236}">
                <a16:creationId xmlns:a16="http://schemas.microsoft.com/office/drawing/2014/main" xmlns="" id="{FD2C1ADF-81D2-4276-980A-E354E016F4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3800" y="2873860"/>
            <a:ext cx="2362200" cy="2000027"/>
          </a:xfrm>
          <a:prstGeom prst="rect">
            <a:avLst/>
          </a:prstGeom>
        </p:spPr>
      </p:pic>
      <p:pic>
        <p:nvPicPr>
          <p:cNvPr id="20" name="Picture 19" descr="A red x on a black background&#10;&#10;Description automatically generated">
            <a:extLst>
              <a:ext uri="{FF2B5EF4-FFF2-40B4-BE49-F238E27FC236}">
                <a16:creationId xmlns:a16="http://schemas.microsoft.com/office/drawing/2014/main" xmlns="" id="{D025F73C-A3BA-451D-9E21-60F66DEEC5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2961" y="6239532"/>
            <a:ext cx="1496293" cy="1524002"/>
          </a:xfrm>
          <a:prstGeom prst="rect">
            <a:avLst/>
          </a:prstGeom>
        </p:spPr>
      </p:pic>
      <p:pic>
        <p:nvPicPr>
          <p:cNvPr id="21" name="Picture 20" descr="A green tick mark on a black background&#10;&#10;Description automatically generated">
            <a:extLst>
              <a:ext uri="{FF2B5EF4-FFF2-40B4-BE49-F238E27FC236}">
                <a16:creationId xmlns:a16="http://schemas.microsoft.com/office/drawing/2014/main" xmlns="" id="{85301C8A-5F81-4D82-8F74-55ADE675D5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2073" y="5820371"/>
            <a:ext cx="2362200" cy="2000027"/>
          </a:xfrm>
          <a:prstGeom prst="rect">
            <a:avLst/>
          </a:prstGeom>
        </p:spPr>
      </p:pic>
    </p:spTree>
    <p:extLst>
      <p:ext uri="{BB962C8B-B14F-4D97-AF65-F5344CB8AC3E}">
        <p14:creationId xmlns:p14="http://schemas.microsoft.com/office/powerpoint/2010/main" val="187908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4" name="TextBox 4"/>
          <p:cNvSpPr txBox="1"/>
          <p:nvPr/>
        </p:nvSpPr>
        <p:spPr>
          <a:xfrm>
            <a:off x="942147" y="-672941"/>
            <a:ext cx="7810500" cy="10327481"/>
          </a:xfrm>
          <a:prstGeom prst="rect">
            <a:avLst/>
          </a:prstGeom>
        </p:spPr>
        <p:txBody>
          <a:bodyPr lIns="50800" tIns="50800" rIns="50800" bIns="50800" rtlCol="0" anchor="ctr"/>
          <a:lstStyle/>
          <a:p>
            <a:pPr marL="0" lvl="0" indent="0" algn="ctr">
              <a:lnSpc>
                <a:spcPts val="2694"/>
              </a:lnSpc>
              <a:spcBef>
                <a:spcPct val="0"/>
              </a:spcBef>
            </a:pPr>
            <a:endParaRPr>
              <a:solidFill>
                <a:schemeClr val="accent1">
                  <a:lumMod val="60000"/>
                  <a:lumOff val="40000"/>
                </a:schemeClr>
              </a:solidFill>
            </a:endParaRPr>
          </a:p>
        </p:txBody>
      </p:sp>
      <p:sp>
        <p:nvSpPr>
          <p:cNvPr id="11" name="Freeform 3">
            <a:extLst>
              <a:ext uri="{FF2B5EF4-FFF2-40B4-BE49-F238E27FC236}">
                <a16:creationId xmlns:a16="http://schemas.microsoft.com/office/drawing/2014/main" xmlns="" id="{8C3E4175-A899-9D20-065E-F8E34579E9BE}"/>
              </a:ext>
            </a:extLst>
          </p:cNvPr>
          <p:cNvSpPr/>
          <p:nvPr/>
        </p:nvSpPr>
        <p:spPr>
          <a:xfrm>
            <a:off x="9558214" y="1409700"/>
            <a:ext cx="7810500" cy="85344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9D9F9D00-0E64-EC6B-19C5-1D7C2E6DC41E}"/>
              </a:ext>
            </a:extLst>
          </p:cNvPr>
          <p:cNvSpPr txBox="1"/>
          <p:nvPr/>
        </p:nvSpPr>
        <p:spPr>
          <a:xfrm>
            <a:off x="1676400" y="2817316"/>
            <a:ext cx="6705600" cy="4154984"/>
          </a:xfrm>
          <a:prstGeom prst="rect">
            <a:avLst/>
          </a:prstGeom>
          <a:noFill/>
        </p:spPr>
        <p:txBody>
          <a:bodyPr wrap="square" rtlCol="0">
            <a:spAutoFit/>
          </a:bodyPr>
          <a:lstStyle/>
          <a:p>
            <a:pPr algn="ctr"/>
            <a:r>
              <a:rPr lang="en-US" sz="66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K</a:t>
            </a:r>
            <a:r>
              <a:rPr lang="vi-VN" sz="66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ể thêm một số trường hợp sử dụng điện an toàn và không an toàn</a:t>
            </a:r>
            <a:endParaRPr lang="en-US" sz="66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ollage of cartoon images of a child&#10;&#10;Description automatically generated">
            <a:extLst>
              <a:ext uri="{FF2B5EF4-FFF2-40B4-BE49-F238E27FC236}">
                <a16:creationId xmlns:a16="http://schemas.microsoft.com/office/drawing/2014/main" xmlns="" id="{3F7DAAF7-3B0A-B3DB-B048-2518EBA7B5AC}"/>
              </a:ext>
            </a:extLst>
          </p:cNvPr>
          <p:cNvPicPr>
            <a:picLocks noChangeAspect="1"/>
          </p:cNvPicPr>
          <p:nvPr/>
        </p:nvPicPr>
        <p:blipFill>
          <a:blip r:embed="rId3"/>
          <a:srcRect t="3864"/>
          <a:stretch/>
        </p:blipFill>
        <p:spPr>
          <a:xfrm>
            <a:off x="20" y="1923"/>
            <a:ext cx="18287980" cy="10285077"/>
          </a:xfrm>
          <a:prstGeom prst="rect">
            <a:avLst/>
          </a:prstGeom>
        </p:spPr>
      </p:pic>
      <p:sp>
        <p:nvSpPr>
          <p:cNvPr id="4" name="Rectangle: Rounded Corners 3">
            <a:extLst>
              <a:ext uri="{FF2B5EF4-FFF2-40B4-BE49-F238E27FC236}">
                <a16:creationId xmlns:a16="http://schemas.microsoft.com/office/drawing/2014/main" xmlns="" id="{A462B8BA-9A85-C39E-5162-18A0630F7F98}"/>
              </a:ext>
            </a:extLst>
          </p:cNvPr>
          <p:cNvSpPr/>
          <p:nvPr/>
        </p:nvSpPr>
        <p:spPr>
          <a:xfrm>
            <a:off x="7010400" y="114300"/>
            <a:ext cx="4724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 an </a:t>
            </a:r>
            <a:r>
              <a:rPr lang="en-US" sz="3200" b="1" dirty="0" err="1">
                <a:solidFill>
                  <a:srgbClr val="FF0000"/>
                </a:solidFill>
                <a:latin typeface="Cambria" panose="02040503050406030204" pitchFamily="18" charset="0"/>
                <a:ea typeface="Cambria" panose="02040503050406030204" pitchFamily="18" charset="0"/>
              </a:rPr>
              <a:t>toàn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1518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ắc nghiệm Công nghệ 6 Bài 10 (có đáp án): An toàn điện trong gia đình | Chân trời sáng tạo">
            <a:extLst>
              <a:ext uri="{FF2B5EF4-FFF2-40B4-BE49-F238E27FC236}">
                <a16:creationId xmlns:a16="http://schemas.microsoft.com/office/drawing/2014/main" xmlns="" id="{6C4DFA7D-90BC-4A1F-A972-2DFDF6384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95299"/>
            <a:ext cx="15544800" cy="883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895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ình nóng lạnh ở Quảng Ninh phát nổ khi không có người sử dụng: Do thói quen sai lầm của nhiều gia đình - Ảnh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150" y="1333500"/>
            <a:ext cx="14984649" cy="714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682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 toàn điện là gì ? tìm hiểu các biện pháp phòng tránh khi sử dụng điện">
            <a:extLst>
              <a:ext uri="{FF2B5EF4-FFF2-40B4-BE49-F238E27FC236}">
                <a16:creationId xmlns:a16="http://schemas.microsoft.com/office/drawing/2014/main" xmlns="" id="{412D900B-8364-442B-9728-C6EBF03C4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76300"/>
            <a:ext cx="16078200" cy="845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377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ử dụng điện an toàn cháy nổ">
            <a:extLst>
              <a:ext uri="{FF2B5EF4-FFF2-40B4-BE49-F238E27FC236}">
                <a16:creationId xmlns:a16="http://schemas.microsoft.com/office/drawing/2014/main" xmlns="" id="{368C921D-0C7A-4DC4-98D5-E9D101D1A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19100"/>
            <a:ext cx="16230599"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973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Ổ điện tức giận  Tập 187_v720P">
            <a:hlinkClick r:id="" action="ppaction://media"/>
            <a:extLst>
              <a:ext uri="{FF2B5EF4-FFF2-40B4-BE49-F238E27FC236}">
                <a16:creationId xmlns:a16="http://schemas.microsoft.com/office/drawing/2014/main" xmlns="" id="{20A53C3A-4E6A-2D3E-B6AB-0CCE29CB30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
            <a:ext cx="18301547" cy="10294620"/>
          </a:xfrm>
          <a:prstGeom prst="rect">
            <a:avLst/>
          </a:prstGeom>
        </p:spPr>
      </p:pic>
    </p:spTree>
    <p:extLst>
      <p:ext uri="{BB962C8B-B14F-4D97-AF65-F5344CB8AC3E}">
        <p14:creationId xmlns:p14="http://schemas.microsoft.com/office/powerpoint/2010/main" val="1286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hững thói quen cần bỏ để tránh tình trạng cháy nổ điện thoại">
            <a:extLst>
              <a:ext uri="{FF2B5EF4-FFF2-40B4-BE49-F238E27FC236}">
                <a16:creationId xmlns:a16="http://schemas.microsoft.com/office/drawing/2014/main" xmlns="" id="{4B32EDBF-E261-4B50-B905-D5453998E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800100"/>
            <a:ext cx="13792200" cy="845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320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ừa chơi game, vừa sạc pin điện thoại phát nổ ｜ THDT">
            <a:hlinkClick r:id="" action="ppaction://media"/>
            <a:extLst>
              <a:ext uri="{FF2B5EF4-FFF2-40B4-BE49-F238E27FC236}">
                <a16:creationId xmlns:a16="http://schemas.microsoft.com/office/drawing/2014/main" xmlns="" id="{0330EEBF-A3EB-4692-BF96-65AEE4F8C1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8288000" cy="9791701"/>
          </a:xfrm>
          <a:prstGeom prst="rect">
            <a:avLst/>
          </a:prstGeom>
        </p:spPr>
      </p:pic>
    </p:spTree>
    <p:extLst>
      <p:ext uri="{BB962C8B-B14F-4D97-AF65-F5344CB8AC3E}">
        <p14:creationId xmlns:p14="http://schemas.microsoft.com/office/powerpoint/2010/main" val="202431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xmlns="" id="{C06C09EF-0837-4B8D-8FAD-458FC9888BB3}"/>
              </a:ext>
            </a:extLst>
          </p:cNvPr>
          <p:cNvSpPr/>
          <p:nvPr/>
        </p:nvSpPr>
        <p:spPr>
          <a:xfrm>
            <a:off x="1143000" y="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3" name="Title 2">
            <a:extLst>
              <a:ext uri="{FF2B5EF4-FFF2-40B4-BE49-F238E27FC236}">
                <a16:creationId xmlns:a16="http://schemas.microsoft.com/office/drawing/2014/main" xmlns="" id="{9642319B-0249-4E2B-93C8-7790AB7684F3}"/>
              </a:ext>
            </a:extLst>
          </p:cNvPr>
          <p:cNvSpPr>
            <a:spLocks noGrp="1"/>
          </p:cNvSpPr>
          <p:nvPr>
            <p:ph type="title"/>
          </p:nvPr>
        </p:nvSpPr>
        <p:spPr>
          <a:xfrm>
            <a:off x="4648200" y="2781301"/>
            <a:ext cx="10363200" cy="5181600"/>
          </a:xfrm>
        </p:spPr>
        <p:txBody>
          <a:bodyPr/>
          <a:lstStyle/>
          <a:p>
            <a:r>
              <a:rPr lang="vi-VN" sz="4800" b="1" i="0" u="none" strike="noStrike" dirty="0">
                <a:solidFill>
                  <a:srgbClr val="FF0000"/>
                </a:solidFill>
                <a:effectLst/>
                <a:ea typeface="Cambria" panose="02040503050406030204" pitchFamily="18" charset="0"/>
              </a:rPr>
              <a:t>Một số quy tắc an toàn điện:</a:t>
            </a:r>
            <a:r>
              <a:rPr lang="en-US" sz="4800" b="1" i="0" u="none" strike="noStrike" dirty="0">
                <a:solidFill>
                  <a:srgbClr val="FF0000"/>
                </a:solidFill>
                <a:effectLst/>
                <a:ea typeface="Cambria" panose="02040503050406030204" pitchFamily="18" charset="0"/>
              </a:rPr>
              <a:t/>
            </a:r>
            <a:br>
              <a:rPr lang="en-US" sz="4800" b="1" i="0" u="none" strike="noStrike" dirty="0">
                <a:solidFill>
                  <a:srgbClr val="FF0000"/>
                </a:solidFill>
                <a:effectLst/>
                <a:ea typeface="Cambria" panose="02040503050406030204" pitchFamily="18" charset="0"/>
              </a:rPr>
            </a:br>
            <a:r>
              <a:rPr lang="en-US" sz="4400" i="0" u="none" strike="noStrike"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Để</a:t>
            </a:r>
            <a:r>
              <a:rPr lang="en-US" sz="4400" i="0" u="none" strike="noStrike"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an </a:t>
            </a:r>
            <a:r>
              <a:rPr lang="en-US" sz="4400" i="0" u="none" strike="noStrike"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toàn</a:t>
            </a:r>
            <a:r>
              <a:rPr lang="en-US" sz="4400" i="0" u="none" strike="noStrike"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i="0" u="none" strike="noStrike"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khi</a:t>
            </a:r>
            <a:r>
              <a:rPr lang="en-US" sz="4400" i="0" u="none" strike="noStrike"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i="0" u="none" strike="noStrike"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sử</a:t>
            </a:r>
            <a:r>
              <a:rPr lang="en-US" sz="4400" i="0" u="none" strike="noStrike"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i="0" u="none" strike="noStrike"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dụng</a:t>
            </a:r>
            <a:r>
              <a:rPr lang="en-US" sz="4400" i="0" u="none" strike="noStrike"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i="0" u="none" strike="noStrike"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điện</a:t>
            </a:r>
            <a:r>
              <a:rPr lang="en-US" sz="4400" i="0" u="none" strike="noStrike"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400" i="0" u="none" strike="noStrike" dirty="0" err="1">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cần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tuân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biển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báo</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an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điện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chơi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hoặc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gần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đường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dây</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điện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trạm</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biến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áp</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tuyệt</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chạm</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tay</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chỗ</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hở</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đường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dây</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điện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lỗ</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ở ổ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cắm</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điện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r>
              <a:rPr lang="en-US" sz="4400" i="0" u="none" strike="noStrike"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t/>
            </a:r>
            <a:br>
              <a:rPr lang="en-US" sz="4400" i="0" u="none" strike="noStrike" dirty="0">
                <a:solidFill>
                  <a:schemeClr val="bg1"/>
                </a:solidFill>
                <a:effectLst/>
                <a:latin typeface="Times New Roman" panose="02020603050405020304" pitchFamily="18" charset="0"/>
                <a:ea typeface="Cambria" panose="02040503050406030204" pitchFamily="18" charset="0"/>
                <a:cs typeface="Times New Roman" panose="02020603050405020304" pitchFamily="18" charset="0"/>
              </a:rPr>
            </a:br>
            <a:r>
              <a:rPr lang="en-US" sz="6600" b="1" dirty="0">
                <a:solidFill>
                  <a:srgbClr val="FF0000"/>
                </a:solidFill>
                <a:ea typeface="Cambria" panose="02040503050406030204" pitchFamily="18" charset="0"/>
              </a:rPr>
              <a:t/>
            </a:r>
            <a:br>
              <a:rPr lang="en-US" sz="6600" b="1" dirty="0">
                <a:solidFill>
                  <a:srgbClr val="FF0000"/>
                </a:solidFill>
                <a:ea typeface="Cambria" panose="02040503050406030204" pitchFamily="18" charset="0"/>
              </a:rPr>
            </a:br>
            <a:endParaRPr lang="en-US" dirty="0"/>
          </a:p>
        </p:txBody>
      </p:sp>
    </p:spTree>
    <p:extLst>
      <p:ext uri="{BB962C8B-B14F-4D97-AF65-F5344CB8AC3E}">
        <p14:creationId xmlns:p14="http://schemas.microsoft.com/office/powerpoint/2010/main" val="111816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sp>
      <p:pic>
        <p:nvPicPr>
          <p:cNvPr id="10" name="Picture 9">
            <a:extLst>
              <a:ext uri="{FF2B5EF4-FFF2-40B4-BE49-F238E27FC236}">
                <a16:creationId xmlns:a16="http://schemas.microsoft.com/office/drawing/2014/main" xmlns="" id="{1EF52D28-2590-7086-2D25-EEAE7646CFE6}"/>
              </a:ext>
            </a:extLst>
          </p:cNvPr>
          <p:cNvPicPr>
            <a:picLocks noChangeAspect="1"/>
          </p:cNvPicPr>
          <p:nvPr/>
        </p:nvPicPr>
        <p:blipFill>
          <a:blip r:embed="rId5"/>
          <a:stretch>
            <a:fillRect/>
          </a:stretch>
        </p:blipFill>
        <p:spPr>
          <a:xfrm>
            <a:off x="7415630" y="3771900"/>
            <a:ext cx="9653170" cy="3291840"/>
          </a:xfrm>
          <a:prstGeom prst="rect">
            <a:avLst/>
          </a:prstGeom>
        </p:spPr>
      </p:pic>
    </p:spTree>
    <p:extLst>
      <p:ext uri="{BB962C8B-B14F-4D97-AF65-F5344CB8AC3E}">
        <p14:creationId xmlns:p14="http://schemas.microsoft.com/office/powerpoint/2010/main" val="371855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A9C4A88-4206-795D-30B3-AFAFF20D395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533400" y="2400300"/>
            <a:ext cx="5181600" cy="7410273"/>
          </a:xfrm>
          <a:prstGeom prst="rect">
            <a:avLst/>
          </a:prstGeom>
        </p:spPr>
      </p:pic>
      <p:sp>
        <p:nvSpPr>
          <p:cNvPr id="7" name="Rectangle 6">
            <a:extLst>
              <a:ext uri="{FF2B5EF4-FFF2-40B4-BE49-F238E27FC236}">
                <a16:creationId xmlns:a16="http://schemas.microsoft.com/office/drawing/2014/main" xmlns="" id="{C06A30AB-03CC-D554-42D7-8D7724ADD5FA}"/>
              </a:ext>
            </a:extLst>
          </p:cNvPr>
          <p:cNvSpPr/>
          <p:nvPr/>
        </p:nvSpPr>
        <p:spPr>
          <a:xfrm>
            <a:off x="4648200" y="3008174"/>
            <a:ext cx="10134600" cy="2123658"/>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r>
              <a:rPr lang="en-US" sz="4400" noProof="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noProof="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xuấ</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điện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an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xung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quanh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076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xmlns=""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320351A3-6729-885C-454E-F667DBA37F38}"/>
              </a:ext>
            </a:extLst>
          </p:cNvPr>
          <p:cNvSpPr txBox="1"/>
          <p:nvPr/>
        </p:nvSpPr>
        <p:spPr>
          <a:xfrm>
            <a:off x="3886200" y="2628900"/>
            <a:ext cx="11658600" cy="4960332"/>
          </a:xfrm>
          <a:prstGeom prst="rect">
            <a:avLst/>
          </a:prstGeom>
          <a:noFill/>
        </p:spPr>
        <p:txBody>
          <a:bodyPr wrap="square" rtlCol="0">
            <a:spAutoFit/>
          </a:bodyPr>
          <a:lstStyle/>
          <a:p>
            <a:pPr lvl="0" algn="ctr">
              <a:spcAft>
                <a:spcPts val="500"/>
              </a:spcAft>
            </a:pPr>
            <a:r>
              <a:rPr lang="vi-VN" sz="4400" b="1" dirty="0">
                <a:solidFill>
                  <a:srgbClr val="FF0000"/>
                </a:solidFill>
                <a:latin typeface="Cambria" panose="02040503050406030204" pitchFamily="18" charset="0"/>
                <a:ea typeface="Cambria" panose="02040503050406030204" pitchFamily="18" charset="0"/>
              </a:rPr>
              <a:t>Việc cần làm để sử dụng điện an toàn cho gia đình và những người xung quanh:</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Bản thân cần ghi nhớ và tuân thủ những quy tắc an toàn điện.</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Xây dựng bảng “Cảnh báo an toàn khi sử dụng điện ”đơn giản, dễ nhớ dán ở nhà và ở trường.</a:t>
            </a:r>
          </a:p>
        </p:txBody>
      </p:sp>
    </p:spTree>
    <p:extLst>
      <p:ext uri="{BB962C8B-B14F-4D97-AF65-F5344CB8AC3E}">
        <p14:creationId xmlns:p14="http://schemas.microsoft.com/office/powerpoint/2010/main" val="124140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CCF838D-F660-AF48-C0C5-DEFD5249ABD1}"/>
              </a:ext>
            </a:extLst>
          </p:cNvPr>
          <p:cNvPicPr>
            <a:picLocks noChangeAspect="1"/>
          </p:cNvPicPr>
          <p:nvPr/>
        </p:nvPicPr>
        <p:blipFill>
          <a:blip r:embed="rId2"/>
          <a:stretch>
            <a:fillRect/>
          </a:stretch>
        </p:blipFill>
        <p:spPr>
          <a:xfrm>
            <a:off x="21771" y="0"/>
            <a:ext cx="18278064" cy="10287000"/>
          </a:xfrm>
          <a:prstGeom prst="rect">
            <a:avLst/>
          </a:prstGeom>
        </p:spPr>
      </p:pic>
    </p:spTree>
    <p:extLst>
      <p:ext uri="{BB962C8B-B14F-4D97-AF65-F5344CB8AC3E}">
        <p14:creationId xmlns:p14="http://schemas.microsoft.com/office/powerpoint/2010/main" val="2731140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guyên Tắc An Toàn Khi Sử Dụng Điện Trong Gia Đình  CHUYÊN GIA CƠ ĐIỆN_v720P">
            <a:hlinkClick r:id="" action="ppaction://media"/>
            <a:extLst>
              <a:ext uri="{FF2B5EF4-FFF2-40B4-BE49-F238E27FC236}">
                <a16:creationId xmlns:a16="http://schemas.microsoft.com/office/drawing/2014/main" xmlns="" id="{291F29D4-5B6F-0446-B4E3-FC57FA6B95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8451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sp>
      <p:pic>
        <p:nvPicPr>
          <p:cNvPr id="2" name="Picture 1">
            <a:extLst>
              <a:ext uri="{FF2B5EF4-FFF2-40B4-BE49-F238E27FC236}">
                <a16:creationId xmlns:a16="http://schemas.microsoft.com/office/drawing/2014/main" xmlns=""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85800" y="781049"/>
            <a:ext cx="16916400" cy="8724901"/>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7" name="Freeform 17"/>
          <p:cNvSpPr/>
          <p:nvPr/>
        </p:nvSpPr>
        <p:spPr>
          <a:xfrm rot="-2118277">
            <a:off x="14575280" y="-966810"/>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sp>
      <p:sp>
        <p:nvSpPr>
          <p:cNvPr id="20" name="Title 19">
            <a:extLst>
              <a:ext uri="{FF2B5EF4-FFF2-40B4-BE49-F238E27FC236}">
                <a16:creationId xmlns:a16="http://schemas.microsoft.com/office/drawing/2014/main" xmlns="" id="{604AB210-3D61-4A40-AF2B-A57E0ACF2D1E}"/>
              </a:ext>
            </a:extLst>
          </p:cNvPr>
          <p:cNvSpPr txBox="1">
            <a:spLocks noGrp="1"/>
          </p:cNvSpPr>
          <p:nvPr>
            <p:ph type="title"/>
          </p:nvPr>
        </p:nvSpPr>
        <p:spPr>
          <a:xfrm>
            <a:off x="6019800" y="1372969"/>
            <a:ext cx="6400800" cy="2923877"/>
          </a:xfrm>
          <a:prstGeom prst="rect">
            <a:avLst/>
          </a:prstGeom>
          <a:noFill/>
        </p:spPr>
        <p:txBody>
          <a:bodyPr wrap="square" rtlCol="0">
            <a:spAutoFit/>
          </a:bodyPr>
          <a:lstStyle/>
          <a:p>
            <a:r>
              <a:rPr lang="en-US" sz="3600" i="1" dirty="0" err="1">
                <a:solidFill>
                  <a:schemeClr val="bg1"/>
                </a:solidFill>
                <a:latin typeface="Times New Roman" pitchFamily="18" charset="0"/>
                <a:cs typeface="Times New Roman" pitchFamily="18" charset="0"/>
              </a:rPr>
              <a:t>Thứ</a:t>
            </a:r>
            <a:r>
              <a:rPr lang="en-US" sz="3600" i="1" dirty="0">
                <a:solidFill>
                  <a:schemeClr val="bg1"/>
                </a:solidFill>
                <a:latin typeface="Times New Roman" pitchFamily="18" charset="0"/>
                <a:cs typeface="Times New Roman" pitchFamily="18" charset="0"/>
              </a:rPr>
              <a:t> 4 </a:t>
            </a:r>
            <a:r>
              <a:rPr lang="en-US" sz="3600" i="1" dirty="0" err="1">
                <a:solidFill>
                  <a:schemeClr val="bg1"/>
                </a:solidFill>
                <a:latin typeface="Times New Roman" pitchFamily="18" charset="0"/>
                <a:cs typeface="Times New Roman" pitchFamily="18" charset="0"/>
              </a:rPr>
              <a:t>ngày</a:t>
            </a:r>
            <a:r>
              <a:rPr lang="en-US" sz="3600" i="1" dirty="0">
                <a:solidFill>
                  <a:schemeClr val="bg1"/>
                </a:solidFill>
                <a:latin typeface="Times New Roman" pitchFamily="18" charset="0"/>
                <a:cs typeface="Times New Roman" pitchFamily="18" charset="0"/>
              </a:rPr>
              <a:t>    </a:t>
            </a:r>
            <a:r>
              <a:rPr lang="en-US" sz="3600" i="1" dirty="0" err="1">
                <a:solidFill>
                  <a:schemeClr val="bg1"/>
                </a:solidFill>
                <a:latin typeface="Times New Roman" pitchFamily="18" charset="0"/>
                <a:cs typeface="Times New Roman" pitchFamily="18" charset="0"/>
              </a:rPr>
              <a:t>tháng</a:t>
            </a:r>
            <a:r>
              <a:rPr lang="en-US" sz="3600" i="1" dirty="0">
                <a:solidFill>
                  <a:schemeClr val="bg1"/>
                </a:solidFill>
                <a:latin typeface="Times New Roman" pitchFamily="18" charset="0"/>
                <a:cs typeface="Times New Roman" pitchFamily="18" charset="0"/>
              </a:rPr>
              <a:t> 11 </a:t>
            </a:r>
            <a:r>
              <a:rPr lang="en-US" sz="3600" i="1" dirty="0" err="1">
                <a:solidFill>
                  <a:schemeClr val="bg1"/>
                </a:solidFill>
                <a:latin typeface="Times New Roman" pitchFamily="18" charset="0"/>
                <a:cs typeface="Times New Roman" pitchFamily="18" charset="0"/>
              </a:rPr>
              <a:t>năm</a:t>
            </a:r>
            <a:r>
              <a:rPr lang="en-US" sz="3600" i="1" dirty="0">
                <a:solidFill>
                  <a:schemeClr val="bg1"/>
                </a:solidFill>
                <a:latin typeface="Times New Roman" pitchFamily="18" charset="0"/>
                <a:cs typeface="Times New Roman" pitchFamily="18" charset="0"/>
              </a:rPr>
              <a:t> 2024</a:t>
            </a:r>
            <a:br>
              <a:rPr lang="en-US" sz="3600" i="1" dirty="0">
                <a:solidFill>
                  <a:schemeClr val="bg1"/>
                </a:solidFill>
                <a:latin typeface="Times New Roman" pitchFamily="18" charset="0"/>
                <a:cs typeface="Times New Roman" pitchFamily="18" charset="0"/>
              </a:rPr>
            </a:br>
            <a:r>
              <a:rPr lang="en-US" sz="3600" i="1" dirty="0">
                <a:solidFill>
                  <a:schemeClr val="bg1"/>
                </a:solidFill>
                <a:latin typeface="Times New Roman" pitchFamily="18" charset="0"/>
                <a:cs typeface="Times New Roman" pitchFamily="18" charset="0"/>
              </a:rPr>
              <a:t/>
            </a:r>
            <a:br>
              <a:rPr lang="en-US" sz="3600" i="1" dirty="0">
                <a:solidFill>
                  <a:schemeClr val="bg1"/>
                </a:solidFill>
                <a:latin typeface="Times New Roman" pitchFamily="18" charset="0"/>
                <a:cs typeface="Times New Roman" pitchFamily="18" charset="0"/>
              </a:rPr>
            </a:br>
            <a:r>
              <a:rPr lang="en-US" sz="4000" i="1" dirty="0">
                <a:solidFill>
                  <a:schemeClr val="bg1"/>
                </a:solidFill>
                <a:latin typeface="Times New Roman" pitchFamily="18" charset="0"/>
                <a:cs typeface="Times New Roman" pitchFamily="18" charset="0"/>
              </a:rPr>
              <a:t>                 </a:t>
            </a:r>
            <a:r>
              <a:rPr lang="en-US" sz="4000" b="1" u="sng" dirty="0">
                <a:solidFill>
                  <a:schemeClr val="bg1"/>
                </a:solidFill>
                <a:latin typeface="Times New Roman" panose="02020603050405020304" pitchFamily="18" charset="0"/>
                <a:cs typeface="Times New Roman" panose="02020603050405020304" pitchFamily="18" charset="0"/>
              </a:rPr>
              <a:t>Khoa </a:t>
            </a:r>
            <a:r>
              <a:rPr lang="en-US" sz="4000" b="1" u="sng" dirty="0" err="1">
                <a:solidFill>
                  <a:schemeClr val="bg1"/>
                </a:solidFill>
                <a:latin typeface="Times New Roman" panose="02020603050405020304" pitchFamily="18" charset="0"/>
                <a:cs typeface="Times New Roman" panose="02020603050405020304" pitchFamily="18" charset="0"/>
              </a:rPr>
              <a:t>học</a:t>
            </a:r>
            <a:r>
              <a:rPr lang="en-US" sz="3600" dirty="0"/>
              <a:t/>
            </a:r>
            <a:br>
              <a:rPr lang="en-US" sz="3600" dirty="0"/>
            </a:br>
            <a:r>
              <a:rPr lang="en-US" sz="3600" i="1" dirty="0">
                <a:solidFill>
                  <a:schemeClr val="bg1"/>
                </a:solidFill>
                <a:latin typeface="Times New Roman" pitchFamily="18" charset="0"/>
                <a:cs typeface="Times New Roman" pitchFamily="18" charset="0"/>
              </a:rPr>
              <a:t/>
            </a:r>
            <a:br>
              <a:rPr lang="en-US" sz="3600" i="1" dirty="0">
                <a:solidFill>
                  <a:schemeClr val="bg1"/>
                </a:solidFill>
                <a:latin typeface="Times New Roman" pitchFamily="18" charset="0"/>
                <a:cs typeface="Times New Roman" pitchFamily="18" charset="0"/>
              </a:rPr>
            </a:br>
            <a:endParaRPr lang="en-US" sz="3600" i="1" dirty="0">
              <a:solidFill>
                <a:schemeClr val="bg1"/>
              </a:solidFill>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xmlns="" id="{E64467DA-1B88-4CAC-A981-6C4A09CE1001}"/>
              </a:ext>
            </a:extLst>
          </p:cNvPr>
          <p:cNvSpPr txBox="1"/>
          <p:nvPr/>
        </p:nvSpPr>
        <p:spPr>
          <a:xfrm>
            <a:off x="2971800" y="3238500"/>
            <a:ext cx="12115800" cy="1446550"/>
          </a:xfrm>
          <a:prstGeom prst="rect">
            <a:avLst/>
          </a:prstGeom>
          <a:noFill/>
        </p:spPr>
        <p:txBody>
          <a:bodyPr wrap="square">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SỬ DỤNG NĂNG LƯỢNG ĐIỆN (</a:t>
            </a:r>
            <a:r>
              <a:rPr lang="en-US" sz="4400" b="1" dirty="0" err="1">
                <a:solidFill>
                  <a:schemeClr val="bg1"/>
                </a:solidFill>
                <a:latin typeface="Times New Roman" panose="02020603050405020304" pitchFamily="18" charset="0"/>
                <a:cs typeface="Times New Roman" panose="02020603050405020304" pitchFamily="18" charset="0"/>
              </a:rPr>
              <a:t>Tiết</a:t>
            </a:r>
            <a:r>
              <a:rPr lang="en-US" sz="4400" b="1" dirty="0">
                <a:solidFill>
                  <a:schemeClr val="bg1"/>
                </a:solidFill>
                <a:latin typeface="Times New Roman" panose="02020603050405020304" pitchFamily="18" charset="0"/>
                <a:cs typeface="Times New Roman" panose="02020603050405020304" pitchFamily="18" charset="0"/>
              </a:rPr>
              <a:t> 1)</a:t>
            </a:r>
            <a:r>
              <a:rPr lang="en-US" sz="4400" b="1" u="sng" dirty="0">
                <a:solidFill>
                  <a:schemeClr val="bg1"/>
                </a:solidFill>
                <a:latin typeface="Times New Roman" panose="02020603050405020304" pitchFamily="18" charset="0"/>
                <a:cs typeface="Times New Roman" panose="02020603050405020304" pitchFamily="18" charset="0"/>
              </a:rPr>
              <a:t/>
            </a:r>
            <a:br>
              <a:rPr lang="en-US" sz="4400" b="1" u="sng" dirty="0">
                <a:solidFill>
                  <a:schemeClr val="bg1"/>
                </a:solidFill>
                <a:latin typeface="Times New Roman" panose="02020603050405020304" pitchFamily="18" charset="0"/>
                <a:cs typeface="Times New Roman" panose="02020603050405020304" pitchFamily="18" charset="0"/>
              </a:rPr>
            </a:br>
            <a:endParaRPr lang="en-US" sz="4400" b="1" dirty="0">
              <a:solidFill>
                <a:schemeClr val="bg1"/>
              </a:solidFill>
            </a:endParaRPr>
          </a:p>
        </p:txBody>
      </p:sp>
    </p:spTree>
    <p:extLst>
      <p:ext uri="{BB962C8B-B14F-4D97-AF65-F5344CB8AC3E}">
        <p14:creationId xmlns:p14="http://schemas.microsoft.com/office/powerpoint/2010/main" val="256320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sp>
      <p:pic>
        <p:nvPicPr>
          <p:cNvPr id="10" name="Picture 9">
            <a:extLst>
              <a:ext uri="{FF2B5EF4-FFF2-40B4-BE49-F238E27FC236}">
                <a16:creationId xmlns:a16="http://schemas.microsoft.com/office/drawing/2014/main" xmlns="" id="{F7E32F4E-C5F6-9948-7A76-A46F09280210}"/>
              </a:ext>
            </a:extLst>
          </p:cNvPr>
          <p:cNvPicPr>
            <a:picLocks noChangeAspect="1"/>
          </p:cNvPicPr>
          <p:nvPr/>
        </p:nvPicPr>
        <p:blipFill>
          <a:blip r:embed="rId5"/>
          <a:stretch>
            <a:fillRect/>
          </a:stretch>
        </p:blipFill>
        <p:spPr>
          <a:xfrm>
            <a:off x="6248672" y="4193621"/>
            <a:ext cx="9692640" cy="3169953"/>
          </a:xfrm>
          <a:prstGeom prst="rect">
            <a:avLst/>
          </a:prstGeom>
        </p:spPr>
      </p:pic>
    </p:spTree>
    <p:extLst>
      <p:ext uri="{BB962C8B-B14F-4D97-AF65-F5344CB8AC3E}">
        <p14:creationId xmlns:p14="http://schemas.microsoft.com/office/powerpoint/2010/main" val="2487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85800" y="586182"/>
            <a:ext cx="16916400" cy="8919768"/>
            <a:chOff x="0" y="-38100"/>
            <a:chExt cx="3010370" cy="17439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txBody>
            <a:bodyPr/>
            <a:lstStyle/>
            <a:p>
              <a:r>
                <a:rPr lang="en-US" dirty="0"/>
                <a:t>Á</a:t>
              </a:r>
            </a:p>
          </p:txBody>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7" name="Freeform 17"/>
          <p:cNvSpPr/>
          <p:nvPr/>
        </p:nvSpPr>
        <p:spPr>
          <a:xfrm rot="-2118277">
            <a:off x="14575280" y="-966810"/>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sp>
      <p:sp>
        <p:nvSpPr>
          <p:cNvPr id="20" name="Title 19">
            <a:extLst>
              <a:ext uri="{FF2B5EF4-FFF2-40B4-BE49-F238E27FC236}">
                <a16:creationId xmlns:a16="http://schemas.microsoft.com/office/drawing/2014/main" xmlns="" id="{604AB210-3D61-4A40-AF2B-A57E0ACF2D1E}"/>
              </a:ext>
            </a:extLst>
          </p:cNvPr>
          <p:cNvSpPr txBox="1">
            <a:spLocks noGrp="1"/>
          </p:cNvSpPr>
          <p:nvPr>
            <p:ph type="title"/>
          </p:nvPr>
        </p:nvSpPr>
        <p:spPr>
          <a:xfrm>
            <a:off x="2590800" y="1372969"/>
            <a:ext cx="12496800" cy="3593741"/>
          </a:xfrm>
          <a:prstGeom prst="rect">
            <a:avLst/>
          </a:prstGeom>
          <a:noFill/>
        </p:spPr>
        <p:txBody>
          <a:bodyPr wrap="square" rtlCol="0">
            <a:spAutoFit/>
          </a:bodyPr>
          <a:lstStyle/>
          <a:p>
            <a:pPr algn="ctr">
              <a:lnSpc>
                <a:spcPct val="150000"/>
              </a:lnSpc>
            </a:pPr>
            <a:r>
              <a:rPr lang="en-US" sz="3600" i="1" dirty="0" err="1">
                <a:solidFill>
                  <a:schemeClr val="bg1"/>
                </a:solidFill>
                <a:latin typeface="Times New Roman" pitchFamily="18" charset="0"/>
                <a:cs typeface="Times New Roman" pitchFamily="18" charset="0"/>
              </a:rPr>
              <a:t>Thứ</a:t>
            </a:r>
            <a:r>
              <a:rPr lang="en-US" sz="3600" i="1" dirty="0">
                <a:solidFill>
                  <a:schemeClr val="bg1"/>
                </a:solidFill>
                <a:latin typeface="Times New Roman" pitchFamily="18" charset="0"/>
                <a:cs typeface="Times New Roman" pitchFamily="18" charset="0"/>
              </a:rPr>
              <a:t> 4 </a:t>
            </a:r>
            <a:r>
              <a:rPr lang="en-US" sz="3600" i="1" dirty="0" err="1">
                <a:solidFill>
                  <a:schemeClr val="bg1"/>
                </a:solidFill>
                <a:latin typeface="Times New Roman" pitchFamily="18" charset="0"/>
                <a:cs typeface="Times New Roman" pitchFamily="18" charset="0"/>
              </a:rPr>
              <a:t>ngày</a:t>
            </a:r>
            <a:r>
              <a:rPr lang="en-US" sz="3600" i="1" dirty="0">
                <a:solidFill>
                  <a:schemeClr val="bg1"/>
                </a:solidFill>
                <a:latin typeface="Times New Roman" pitchFamily="18" charset="0"/>
                <a:cs typeface="Times New Roman" pitchFamily="18" charset="0"/>
              </a:rPr>
              <a:t>    </a:t>
            </a:r>
            <a:r>
              <a:rPr lang="en-US" sz="3600" i="1" dirty="0" err="1">
                <a:solidFill>
                  <a:schemeClr val="bg1"/>
                </a:solidFill>
                <a:latin typeface="Times New Roman" pitchFamily="18" charset="0"/>
                <a:cs typeface="Times New Roman" pitchFamily="18" charset="0"/>
              </a:rPr>
              <a:t>tháng</a:t>
            </a:r>
            <a:r>
              <a:rPr lang="en-US" sz="3600" i="1" dirty="0">
                <a:solidFill>
                  <a:schemeClr val="bg1"/>
                </a:solidFill>
                <a:latin typeface="Times New Roman" pitchFamily="18" charset="0"/>
                <a:cs typeface="Times New Roman" pitchFamily="18" charset="0"/>
              </a:rPr>
              <a:t> 11 </a:t>
            </a:r>
            <a:r>
              <a:rPr lang="en-US" sz="3600" i="1" dirty="0" err="1">
                <a:solidFill>
                  <a:schemeClr val="bg1"/>
                </a:solidFill>
                <a:latin typeface="Times New Roman" pitchFamily="18" charset="0"/>
                <a:cs typeface="Times New Roman" pitchFamily="18" charset="0"/>
              </a:rPr>
              <a:t>năm</a:t>
            </a:r>
            <a:r>
              <a:rPr lang="en-US" sz="3600" i="1" dirty="0">
                <a:solidFill>
                  <a:schemeClr val="bg1"/>
                </a:solidFill>
                <a:latin typeface="Times New Roman" pitchFamily="18" charset="0"/>
                <a:cs typeface="Times New Roman" pitchFamily="18" charset="0"/>
              </a:rPr>
              <a:t> 2024</a:t>
            </a:r>
            <a:br>
              <a:rPr lang="en-US" sz="3600" i="1" dirty="0">
                <a:solidFill>
                  <a:schemeClr val="bg1"/>
                </a:solidFill>
                <a:latin typeface="Times New Roman" pitchFamily="18" charset="0"/>
                <a:cs typeface="Times New Roman" pitchFamily="18" charset="0"/>
              </a:rPr>
            </a:br>
            <a:r>
              <a:rPr lang="en-US" sz="4000" i="1" dirty="0">
                <a:solidFill>
                  <a:schemeClr val="bg1"/>
                </a:solidFill>
                <a:latin typeface="Times New Roman" pitchFamily="18" charset="0"/>
                <a:cs typeface="Times New Roman" pitchFamily="18" charset="0"/>
              </a:rPr>
              <a:t>  </a:t>
            </a:r>
            <a:r>
              <a:rPr lang="en-US" sz="4000" b="1" u="sng" dirty="0">
                <a:solidFill>
                  <a:schemeClr val="bg1"/>
                </a:solidFill>
                <a:latin typeface="Times New Roman" panose="02020603050405020304" pitchFamily="18" charset="0"/>
                <a:cs typeface="Times New Roman" panose="02020603050405020304" pitchFamily="18" charset="0"/>
              </a:rPr>
              <a:t>Khoa </a:t>
            </a:r>
            <a:r>
              <a:rPr lang="en-US" sz="4000" b="1" u="sng" dirty="0" err="1">
                <a:solidFill>
                  <a:schemeClr val="bg1"/>
                </a:solidFill>
                <a:latin typeface="Times New Roman" panose="02020603050405020304" pitchFamily="18" charset="0"/>
                <a:cs typeface="Times New Roman" panose="02020603050405020304" pitchFamily="18" charset="0"/>
              </a:rPr>
              <a:t>học</a:t>
            </a:r>
            <a:r>
              <a:rPr lang="en-US" sz="4000" b="1" u="sng" dirty="0">
                <a:solidFill>
                  <a:schemeClr val="bg1"/>
                </a:solidFill>
                <a:latin typeface="Times New Roman" panose="02020603050405020304" pitchFamily="18" charset="0"/>
                <a:cs typeface="Times New Roman" panose="02020603050405020304" pitchFamily="18" charset="0"/>
              </a:rPr>
              <a:t/>
            </a:r>
            <a:br>
              <a:rPr lang="en-US" sz="4000" b="1" u="sng" dirty="0">
                <a:solidFill>
                  <a:schemeClr val="bg1"/>
                </a:solidFill>
                <a:latin typeface="Times New Roman" panose="02020603050405020304" pitchFamily="18" charset="0"/>
                <a:cs typeface="Times New Roman" panose="02020603050405020304" pitchFamily="18" charset="0"/>
              </a:rPr>
            </a:br>
            <a:r>
              <a:rPr lang="en-US" sz="4400" b="1" dirty="0">
                <a:solidFill>
                  <a:schemeClr val="bg1"/>
                </a:solidFill>
                <a:latin typeface="Times New Roman" panose="02020603050405020304" pitchFamily="18" charset="0"/>
                <a:cs typeface="Times New Roman" panose="02020603050405020304" pitchFamily="18" charset="0"/>
              </a:rPr>
              <a:t>SỬ DỤNG NĂNG LƯỢNG ĐIỆN (</a:t>
            </a:r>
            <a:r>
              <a:rPr lang="en-US" sz="4400" b="1" dirty="0" err="1">
                <a:solidFill>
                  <a:schemeClr val="bg1"/>
                </a:solidFill>
                <a:latin typeface="Times New Roman" panose="02020603050405020304" pitchFamily="18" charset="0"/>
                <a:cs typeface="Times New Roman" panose="02020603050405020304" pitchFamily="18" charset="0"/>
              </a:rPr>
              <a:t>Tiết</a:t>
            </a:r>
            <a:r>
              <a:rPr lang="en-US" sz="4400" b="1" dirty="0">
                <a:solidFill>
                  <a:schemeClr val="bg1"/>
                </a:solidFill>
                <a:latin typeface="Times New Roman" panose="02020603050405020304" pitchFamily="18" charset="0"/>
                <a:cs typeface="Times New Roman" panose="02020603050405020304" pitchFamily="18" charset="0"/>
              </a:rPr>
              <a:t> 1)</a:t>
            </a:r>
            <a:r>
              <a:rPr lang="en-US" sz="3600" i="1" dirty="0">
                <a:solidFill>
                  <a:schemeClr val="bg1"/>
                </a:solidFill>
                <a:latin typeface="Times New Roman" pitchFamily="18" charset="0"/>
                <a:cs typeface="Times New Roman" pitchFamily="18" charset="0"/>
              </a:rPr>
              <a:t/>
            </a:r>
            <a:br>
              <a:rPr lang="en-US" sz="3600" i="1" dirty="0">
                <a:solidFill>
                  <a:schemeClr val="bg1"/>
                </a:solidFill>
                <a:latin typeface="Times New Roman" pitchFamily="18" charset="0"/>
                <a:cs typeface="Times New Roman" pitchFamily="18" charset="0"/>
              </a:rPr>
            </a:br>
            <a:endParaRPr lang="en-US" sz="3600" i="1" dirty="0">
              <a:solidFill>
                <a:schemeClr val="bg1"/>
              </a:solidFill>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xmlns="" id="{E64467DA-1B88-4CAC-A981-6C4A09CE1001}"/>
              </a:ext>
            </a:extLst>
          </p:cNvPr>
          <p:cNvSpPr txBox="1"/>
          <p:nvPr/>
        </p:nvSpPr>
        <p:spPr>
          <a:xfrm>
            <a:off x="2971800" y="4016395"/>
            <a:ext cx="12115800" cy="1508105"/>
          </a:xfrm>
          <a:prstGeom prst="rect">
            <a:avLst/>
          </a:prstGeom>
          <a:noFill/>
        </p:spPr>
        <p:txBody>
          <a:bodyPr wrap="square">
            <a:spAutoFit/>
          </a:bodyPr>
          <a:lstStyle/>
          <a:p>
            <a:r>
              <a:rPr lang="en-US" sz="4400" dirty="0">
                <a:solidFill>
                  <a:schemeClr val="bg1"/>
                </a:solidFill>
                <a:latin typeface="Times New Roman" panose="02020603050405020304" pitchFamily="18" charset="0"/>
                <a:cs typeface="Times New Roman" panose="02020603050405020304" pitchFamily="18" charset="0"/>
              </a:rPr>
              <a:t>     1. An </a:t>
            </a:r>
            <a:r>
              <a:rPr lang="en-US" sz="4400" dirty="0" err="1">
                <a:solidFill>
                  <a:schemeClr val="bg1"/>
                </a:solidFill>
                <a:latin typeface="Times New Roman" panose="02020603050405020304" pitchFamily="18" charset="0"/>
                <a:cs typeface="Times New Roman" panose="02020603050405020304" pitchFamily="18" charset="0"/>
              </a:rPr>
              <a:t>toàn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sử</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dụng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điện</a:t>
            </a:r>
            <a:r>
              <a:rPr lang="en-US" sz="4800" b="1" u="sng" dirty="0">
                <a:solidFill>
                  <a:schemeClr val="bg1"/>
                </a:solidFill>
                <a:latin typeface="Times New Roman" panose="02020603050405020304" pitchFamily="18" charset="0"/>
                <a:cs typeface="Times New Roman" panose="02020603050405020304" pitchFamily="18" charset="0"/>
              </a:rPr>
              <a:t/>
            </a:r>
            <a:br>
              <a:rPr lang="en-US" sz="4800" b="1" u="sng" dirty="0">
                <a:solidFill>
                  <a:schemeClr val="bg1"/>
                </a:solidFill>
                <a:latin typeface="Times New Roman" panose="02020603050405020304" pitchFamily="18" charset="0"/>
                <a:cs typeface="Times New Roman" panose="02020603050405020304" pitchFamily="18" charset="0"/>
              </a:rPr>
            </a:br>
            <a:endParaRPr lang="en-US" sz="4800" b="1" dirty="0">
              <a:solidFill>
                <a:schemeClr val="bg1"/>
              </a:solidFill>
            </a:endParaRPr>
          </a:p>
        </p:txBody>
      </p:sp>
    </p:spTree>
    <p:extLst>
      <p:ext uri="{BB962C8B-B14F-4D97-AF65-F5344CB8AC3E}">
        <p14:creationId xmlns:p14="http://schemas.microsoft.com/office/powerpoint/2010/main" val="103659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929521"/>
            <a:ext cx="14173199" cy="1181100"/>
            <a:chOff x="0" y="22608"/>
            <a:chExt cx="3732859" cy="501728"/>
          </a:xfrm>
        </p:grpSpPr>
        <p:sp>
          <p:nvSpPr>
            <p:cNvPr id="9" name="Freeform 9"/>
            <p:cNvSpPr/>
            <p:nvPr/>
          </p:nvSpPr>
          <p:spPr>
            <a:xfrm>
              <a:off x="20069" y="22608"/>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51841"/>
              <a:ext cx="3712790" cy="449886"/>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Điện</a:t>
              </a:r>
              <a:r>
                <a:rPr kumimoji="0" lang="en-US" sz="54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 </a:t>
              </a:r>
              <a:r>
                <a:rPr kumimoji="0" lang="en-US" sz="5400" b="1" i="0" u="none" strike="noStrike" kern="1200" cap="none" spc="0" normalizeH="0" baseline="0" noProof="0" dirty="0" err="1">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dùng</a:t>
              </a:r>
              <a:r>
                <a:rPr kumimoji="0" lang="en-US" sz="54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 </a:t>
              </a:r>
              <a:r>
                <a:rPr kumimoji="0" lang="en-US" sz="5400" b="1" i="0" u="none" strike="noStrike" kern="1200" cap="none" spc="0" normalizeH="0" baseline="0" noProof="0" dirty="0" err="1">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để</a:t>
              </a:r>
              <a:r>
                <a:rPr kumimoji="0" lang="en-US" sz="54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 </a:t>
              </a:r>
              <a:r>
                <a:rPr kumimoji="0" lang="en-US" sz="5400" b="1" i="0" u="none" strike="noStrike" kern="1200" cap="none" spc="0" normalizeH="0" baseline="0" noProof="0" dirty="0" err="1">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sấy</a:t>
              </a:r>
              <a:r>
                <a:rPr kumimoji="0" lang="en-US" sz="54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 </a:t>
              </a:r>
              <a:r>
                <a:rPr kumimoji="0" lang="en-US" sz="5400" b="1" i="0" u="none" strike="noStrike" kern="1200" cap="none" spc="0" normalizeH="0" baseline="0" noProof="0" dirty="0" err="1">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khô</a:t>
              </a:r>
              <a:endParaRPr kumimoji="0" lang="en-US" sz="54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endParaRPr>
            </a:p>
          </p:txBody>
        </p:sp>
      </p:grpSp>
      <p:pic>
        <p:nvPicPr>
          <p:cNvPr id="2050" name="Picture 2" descr="Sinh viên chế tạo hệ thống sấy hồng ngoại thông minh - Tuổi Trẻ Online">
            <a:extLst>
              <a:ext uri="{FF2B5EF4-FFF2-40B4-BE49-F238E27FC236}">
                <a16:creationId xmlns:a16="http://schemas.microsoft.com/office/drawing/2014/main" xmlns="" id="{5EFE55B5-8B54-8F08-21D6-CDF217C94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33700"/>
            <a:ext cx="9984154"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7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1143000"/>
            <a:ext cx="14097000" cy="12573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Điện</a:t>
              </a:r>
              <a:r>
                <a:rPr kumimoji="0" lang="en-US" sz="54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 </a:t>
              </a:r>
              <a:r>
                <a:rPr kumimoji="0" lang="en-US" sz="5400" b="1" i="0" u="none" strike="noStrike" kern="1200" cap="none" spc="0" normalizeH="0" baseline="0" noProof="0" dirty="0" err="1">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dùng</a:t>
              </a:r>
              <a:r>
                <a:rPr kumimoji="0" lang="en-US" sz="54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 </a:t>
              </a:r>
              <a:r>
                <a:rPr kumimoji="0" lang="en-US" sz="5400" b="1" i="0" u="none" strike="noStrike" kern="1200" cap="none" spc="0" normalizeH="0" baseline="0" noProof="0" dirty="0" err="1">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để</a:t>
              </a:r>
              <a:r>
                <a:rPr kumimoji="0" lang="en-US" sz="54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 </a:t>
              </a:r>
              <a:r>
                <a:rPr kumimoji="0" lang="en-US" sz="5400" b="1" i="0" u="none" strike="noStrike" kern="1200" cap="none" spc="0" normalizeH="0" baseline="0" noProof="0" dirty="0" err="1">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đun</a:t>
              </a:r>
              <a:r>
                <a:rPr kumimoji="0" lang="en-US" sz="54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 </a:t>
              </a:r>
              <a:r>
                <a:rPr kumimoji="0" lang="en-US" sz="5400" b="1" i="0" u="none" strike="noStrike" kern="1200" cap="none" spc="0" normalizeH="0" baseline="0" noProof="0" dirty="0" err="1">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nấu</a:t>
              </a:r>
              <a:r>
                <a:rPr kumimoji="0" lang="en-US" sz="54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 </a:t>
              </a:r>
              <a:r>
                <a:rPr kumimoji="0" lang="en-US" sz="5400" b="1" i="0" u="none" strike="noStrike" kern="1200" cap="none" spc="0" normalizeH="0" baseline="0" noProof="0" dirty="0" err="1">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thức</a:t>
              </a:r>
              <a:r>
                <a:rPr kumimoji="0" lang="en-US" sz="54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 </a:t>
              </a:r>
              <a:r>
                <a:rPr kumimoji="0" lang="en-US" sz="5400" b="1" i="0" u="none" strike="noStrike" kern="1200" cap="none" spc="0" normalizeH="0" baseline="0" noProof="0" dirty="0" err="1">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rPr>
                <a:t>ăn</a:t>
              </a:r>
              <a:endParaRPr kumimoji="0" lang="en-US" sz="5400" b="1" i="0" u="none" strike="noStrike" kern="1200" cap="none" spc="0" normalizeH="0" baseline="0" noProof="0" dirty="0">
                <a:ln>
                  <a:noFill/>
                </a:ln>
                <a:solidFill>
                  <a:srgbClr val="00000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grandir Narrow Ultra-Bold"/>
              </a:endParaRPr>
            </a:p>
          </p:txBody>
        </p:sp>
      </p:grpSp>
      <p:pic>
        <p:nvPicPr>
          <p:cNvPr id="3074" name="Picture 2" descr="Nên sử dụng loại bếp đun nấu nào để tiết kiệm năng lượng?">
            <a:extLst>
              <a:ext uri="{FF2B5EF4-FFF2-40B4-BE49-F238E27FC236}">
                <a16:creationId xmlns:a16="http://schemas.microsoft.com/office/drawing/2014/main" xmlns="" id="{ACDB0698-FE16-B59E-A502-B6DFF4224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857500"/>
            <a:ext cx="11049000" cy="542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1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143500"/>
            <a:ext cx="18288000" cy="5334000"/>
            <a:chOff x="0" y="0"/>
            <a:chExt cx="4741333" cy="1354667"/>
          </a:xfrm>
        </p:grpSpPr>
        <p:sp>
          <p:nvSpPr>
            <p:cNvPr id="3" name="Freeform 3"/>
            <p:cNvSpPr/>
            <p:nvPr/>
          </p:nvSpPr>
          <p:spPr>
            <a:xfrm>
              <a:off x="0" y="0"/>
              <a:ext cx="4741333" cy="1238553"/>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1"/>
            <a:ext cx="16002000" cy="84963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419100"/>
            <a:ext cx="14097000" cy="18288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iện dùng , chạy các máy móc như: xe đạp điện, quạt máy, máy điều hoà, máy sưởi,...</a:t>
              </a:r>
              <a:endPar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098" name="Picture 2" descr="Xe đạp điện Yadea I6 | Điện máy TÁM OANH">
            <a:extLst>
              <a:ext uri="{FF2B5EF4-FFF2-40B4-BE49-F238E27FC236}">
                <a16:creationId xmlns:a16="http://schemas.microsoft.com/office/drawing/2014/main" xmlns="" id="{C0846EA0-0790-3CE0-3F31-11E401AF4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619500"/>
            <a:ext cx="4486275" cy="4667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áy điều hòa Panasonic 1 chiều 12000Btu N12ZKH-8">
            <a:extLst>
              <a:ext uri="{FF2B5EF4-FFF2-40B4-BE49-F238E27FC236}">
                <a16:creationId xmlns:a16="http://schemas.microsoft.com/office/drawing/2014/main" xmlns="" id="{58B6DA8A-0735-7692-6BBA-83A1126F6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6957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ạt cây điện cơ 91 QR-THA I Sải cánh 40cm">
            <a:extLst>
              <a:ext uri="{FF2B5EF4-FFF2-40B4-BE49-F238E27FC236}">
                <a16:creationId xmlns:a16="http://schemas.microsoft.com/office/drawing/2014/main" xmlns="" id="{9B2C6EE6-D5A6-AB5E-C6FA-EF6978F42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2400" y="3619500"/>
            <a:ext cx="531495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51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par>
                                <p:cTn id="14" presetID="16" presetClass="entr" presetSubtype="21"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inVertic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1528</TotalTime>
  <Words>417</Words>
  <Application>Microsoft Office PowerPoint</Application>
  <PresentationFormat>Custom</PresentationFormat>
  <Paragraphs>46</Paragraphs>
  <Slides>38</Slides>
  <Notes>14</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Ion</vt:lpstr>
      <vt:lpstr>Equation</vt:lpstr>
      <vt:lpstr>PowerPoint Presentation</vt:lpstr>
      <vt:lpstr>PowerPoint Presentation</vt:lpstr>
      <vt:lpstr>PowerPoint Presentation</vt:lpstr>
      <vt:lpstr>Thứ 4 ngày    tháng 11 năm 2024                   Khoa học  </vt:lpstr>
      <vt:lpstr>PowerPoint Presentation</vt:lpstr>
      <vt:lpstr>Thứ 4 ngày    tháng 11 năm 2024   Khoa học SỬ DỤNG NĂNG LƯỢNG ĐIỆN (Tiết 1) </vt:lpstr>
      <vt:lpstr>PowerPoint Presentation</vt:lpstr>
      <vt:lpstr>PowerPoint Presentation</vt:lpstr>
      <vt:lpstr>PowerPoint Presentation</vt:lpstr>
      <vt:lpstr>PowerPoint Presentation</vt:lpstr>
      <vt:lpstr>PowerPoint Presentation</vt:lpstr>
      <vt:lpstr>PowerPoint Presentation</vt:lpstr>
      <vt:lpstr>Thảo luận nhóm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quy tắc an toàn điện: Để an toàn khi sử dụng điện cần: tuân thủ theo các biển báo an toàn điện; không chơi hoặc đến gần đường dây dẫn điện, trạm biến áp; tuyệt đối không chạm tay vào chỗ hở của đường dây điện, lỗ ở ổ cắm điện,…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Windows User</cp:lastModifiedBy>
  <cp:revision>123</cp:revision>
  <dcterms:created xsi:type="dcterms:W3CDTF">2006-08-16T00:00:00Z</dcterms:created>
  <dcterms:modified xsi:type="dcterms:W3CDTF">2024-11-21T07:37:55Z</dcterms:modified>
  <dc:identifier>DAGMx3oqY8g</dc:identifier>
</cp:coreProperties>
</file>