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9" r:id="rId3"/>
    <p:sldId id="270" r:id="rId4"/>
    <p:sldId id="258" r:id="rId5"/>
    <p:sldId id="272" r:id="rId6"/>
    <p:sldId id="268" r:id="rId7"/>
    <p:sldId id="260" r:id="rId8"/>
    <p:sldId id="275" r:id="rId9"/>
    <p:sldId id="262" r:id="rId10"/>
  </p:sldIdLst>
  <p:sldSz cx="18288000" cy="10287000"/>
  <p:notesSz cx="6858000" cy="9144000"/>
  <p:embeddedFontLst>
    <p:embeddedFont>
      <p:font typeface="Cambria" pitchFamily="18" charset="0"/>
      <p:regular r:id="rId11"/>
      <p:bold r:id="rId12"/>
      <p:italic r:id="rId13"/>
      <p:boldItalic r:id="rId14"/>
    </p:embeddedFont>
    <p:embeddedFont>
      <p:font typeface="Clear Sans Regular" charset="0"/>
      <p:regular r:id="rId15"/>
    </p:embeddedFont>
    <p:embeddedFont>
      <p:font typeface="Clear Sans Regular Bold" charset="0"/>
      <p:regular r:id="rId16"/>
    </p:embeddedFont>
    <p:embeddedFont>
      <p:font typeface="Calibri"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2A51"/>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14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572025" y="647700"/>
            <a:ext cx="11186389" cy="3849053"/>
          </a:xfrm>
          <a:prstGeom prst="rect">
            <a:avLst/>
          </a:prstGeom>
        </p:spPr>
        <p:txBody>
          <a:bodyPr lIns="0" tIns="0" rIns="0" bIns="0" rtlCol="0" anchor="t">
            <a:spAutoFit/>
          </a:bodyPr>
          <a:lstStyle/>
          <a:p>
            <a:pPr algn="ctr">
              <a:lnSpc>
                <a:spcPts val="10042"/>
              </a:lnSpc>
            </a:pPr>
            <a:r>
              <a:rPr lang="en-US" sz="9750" dirty="0" err="1">
                <a:solidFill>
                  <a:srgbClr val="241452"/>
                </a:solidFill>
                <a:latin typeface="Clear Sans Regular Bold"/>
              </a:rPr>
              <a:t>Xin</a:t>
            </a:r>
            <a:r>
              <a:rPr lang="en-US" sz="9750" dirty="0">
                <a:solidFill>
                  <a:srgbClr val="241452"/>
                </a:solidFill>
                <a:latin typeface="Clear Sans Regular Bold"/>
              </a:rPr>
              <a:t> </a:t>
            </a:r>
            <a:r>
              <a:rPr lang="en-US" sz="9750" dirty="0" err="1">
                <a:solidFill>
                  <a:srgbClr val="241452"/>
                </a:solidFill>
                <a:latin typeface="Clear Sans Regular Bold"/>
              </a:rPr>
              <a:t>kính</a:t>
            </a:r>
            <a:r>
              <a:rPr lang="en-US" sz="9750" dirty="0">
                <a:solidFill>
                  <a:srgbClr val="241452"/>
                </a:solidFill>
                <a:latin typeface="Clear Sans Regular Bold"/>
              </a:rPr>
              <a:t> </a:t>
            </a:r>
            <a:r>
              <a:rPr lang="en-US" sz="9750" dirty="0" err="1">
                <a:solidFill>
                  <a:srgbClr val="241452"/>
                </a:solidFill>
                <a:latin typeface="Clear Sans Regular Bold"/>
              </a:rPr>
              <a:t>chào</a:t>
            </a:r>
            <a:r>
              <a:rPr lang="en-US" sz="9750" dirty="0">
                <a:solidFill>
                  <a:srgbClr val="241452"/>
                </a:solidFill>
                <a:latin typeface="Clear Sans Regular Bold"/>
              </a:rPr>
              <a:t> </a:t>
            </a:r>
            <a:r>
              <a:rPr lang="en-US" sz="9750" dirty="0" err="1">
                <a:solidFill>
                  <a:srgbClr val="241452"/>
                </a:solidFill>
                <a:latin typeface="Clear Sans Regular Bold"/>
              </a:rPr>
              <a:t>quý</a:t>
            </a:r>
            <a:r>
              <a:rPr lang="en-US" sz="9750" dirty="0">
                <a:solidFill>
                  <a:srgbClr val="241452"/>
                </a:solidFill>
                <a:latin typeface="Clear Sans Regular Bold"/>
              </a:rPr>
              <a:t> </a:t>
            </a:r>
            <a:r>
              <a:rPr lang="en-US" sz="9750" dirty="0" err="1">
                <a:solidFill>
                  <a:srgbClr val="241452"/>
                </a:solidFill>
                <a:latin typeface="Clear Sans Regular Bold"/>
              </a:rPr>
              <a:t>thầy</a:t>
            </a:r>
            <a:r>
              <a:rPr lang="en-US" sz="9750" dirty="0">
                <a:solidFill>
                  <a:srgbClr val="241452"/>
                </a:solidFill>
                <a:latin typeface="Clear Sans Regular Bold"/>
              </a:rPr>
              <a:t> </a:t>
            </a:r>
            <a:r>
              <a:rPr lang="en-US" sz="9750" dirty="0" err="1">
                <a:solidFill>
                  <a:srgbClr val="241452"/>
                </a:solidFill>
                <a:latin typeface="Clear Sans Regular Bold"/>
              </a:rPr>
              <a:t>cô</a:t>
            </a:r>
            <a:r>
              <a:rPr lang="en-US" sz="9750" dirty="0">
                <a:solidFill>
                  <a:srgbClr val="241452"/>
                </a:solidFill>
                <a:latin typeface="Clear Sans Regular Bold"/>
              </a:rPr>
              <a:t> </a:t>
            </a:r>
            <a:r>
              <a:rPr lang="en-US" sz="9750" dirty="0" err="1">
                <a:solidFill>
                  <a:srgbClr val="241452"/>
                </a:solidFill>
                <a:latin typeface="Clear Sans Regular Bold"/>
              </a:rPr>
              <a:t>giáo</a:t>
            </a:r>
            <a:r>
              <a:rPr lang="en-US" sz="9750" dirty="0">
                <a:solidFill>
                  <a:srgbClr val="241452"/>
                </a:solidFill>
                <a:latin typeface="Clear Sans Regular Bold"/>
              </a:rPr>
              <a:t> </a:t>
            </a:r>
            <a:r>
              <a:rPr lang="en-US" sz="9750" dirty="0" err="1">
                <a:solidFill>
                  <a:srgbClr val="241452"/>
                </a:solidFill>
                <a:latin typeface="Clear Sans Regular Bold"/>
              </a:rPr>
              <a:t>về</a:t>
            </a:r>
            <a:r>
              <a:rPr lang="en-US" sz="9750" dirty="0">
                <a:solidFill>
                  <a:srgbClr val="241452"/>
                </a:solidFill>
                <a:latin typeface="Clear Sans Regular Bold"/>
              </a:rPr>
              <a:t> </a:t>
            </a:r>
            <a:r>
              <a:rPr lang="en-US" sz="9750" dirty="0" err="1">
                <a:solidFill>
                  <a:srgbClr val="241452"/>
                </a:solidFill>
                <a:latin typeface="Clear Sans Regular Bold"/>
              </a:rPr>
              <a:t>dự</a:t>
            </a:r>
            <a:r>
              <a:rPr lang="en-US" sz="9750" dirty="0">
                <a:solidFill>
                  <a:srgbClr val="241452"/>
                </a:solidFill>
                <a:latin typeface="Clear Sans Regular Bold"/>
              </a:rPr>
              <a:t> </a:t>
            </a:r>
            <a:r>
              <a:rPr lang="en-US" sz="9750" dirty="0" err="1">
                <a:solidFill>
                  <a:srgbClr val="241452"/>
                </a:solidFill>
                <a:latin typeface="Clear Sans Regular Bold"/>
              </a:rPr>
              <a:t>giờ</a:t>
            </a:r>
            <a:r>
              <a:rPr lang="en-US" sz="9750" dirty="0">
                <a:solidFill>
                  <a:srgbClr val="241452"/>
                </a:solidFill>
                <a:latin typeface="Clear Sans Regular Bold"/>
              </a:rPr>
              <a:t>, </a:t>
            </a:r>
            <a:r>
              <a:rPr lang="en-US" sz="9750" dirty="0" err="1">
                <a:solidFill>
                  <a:srgbClr val="241452"/>
                </a:solidFill>
                <a:latin typeface="Clear Sans Regular Bold"/>
              </a:rPr>
              <a:t>thăm</a:t>
            </a:r>
            <a:r>
              <a:rPr lang="en-US" sz="9750" dirty="0">
                <a:solidFill>
                  <a:srgbClr val="241452"/>
                </a:solidFill>
                <a:latin typeface="Clear Sans Regular Bold"/>
              </a:rPr>
              <a:t> </a:t>
            </a:r>
            <a:r>
              <a:rPr lang="en-US" sz="9750" dirty="0" err="1">
                <a:solidFill>
                  <a:srgbClr val="241452"/>
                </a:solidFill>
                <a:latin typeface="Clear Sans Regular Bold"/>
              </a:rPr>
              <a:t>lớp</a:t>
            </a:r>
            <a:r>
              <a:rPr lang="en-US" sz="9750" dirty="0">
                <a:solidFill>
                  <a:srgbClr val="241452"/>
                </a:solidFill>
                <a:latin typeface="Clear Sans Regular Bold"/>
              </a:rPr>
              <a:t> </a:t>
            </a:r>
            <a:r>
              <a:rPr lang="en-US" sz="9750" dirty="0" err="1">
                <a:solidFill>
                  <a:srgbClr val="241452"/>
                </a:solidFill>
                <a:latin typeface="Clear Sans Regular Bold"/>
              </a:rPr>
              <a:t>5A2</a:t>
            </a:r>
            <a:endParaRPr lang="en-US" sz="9750" dirty="0">
              <a:solidFill>
                <a:srgbClr val="241452"/>
              </a:solidFill>
              <a:latin typeface="Clear Sans Regular Bold"/>
            </a:endParaRPr>
          </a:p>
        </p:txBody>
      </p:sp>
      <p:sp>
        <p:nvSpPr>
          <p:cNvPr id="3" name="AutoShape 3"/>
          <p:cNvSpPr/>
          <p:nvPr/>
        </p:nvSpPr>
        <p:spPr>
          <a:xfrm>
            <a:off x="0" y="7609938"/>
            <a:ext cx="18288000" cy="2677062"/>
          </a:xfrm>
          <a:prstGeom prst="rect">
            <a:avLst/>
          </a:prstGeom>
          <a:solidFill>
            <a:srgbClr val="C24B48"/>
          </a:solidFill>
        </p:spPr>
      </p:sp>
      <p:pic>
        <p:nvPicPr>
          <p:cNvPr id="4" name="Picture 4"/>
          <p:cNvPicPr>
            <a:picLocks noChangeAspect="1"/>
          </p:cNvPicPr>
          <p:nvPr/>
        </p:nvPicPr>
        <p:blipFill>
          <a:blip r:embed="rId2"/>
          <a:srcRect/>
          <a:stretch>
            <a:fillRect/>
          </a:stretch>
        </p:blipFill>
        <p:spPr>
          <a:xfrm>
            <a:off x="11464171" y="2555193"/>
            <a:ext cx="5056006" cy="6109977"/>
          </a:xfrm>
          <a:prstGeom prst="rect">
            <a:avLst/>
          </a:prstGeom>
        </p:spPr>
      </p:pic>
      <p:grpSp>
        <p:nvGrpSpPr>
          <p:cNvPr id="5" name="Group 5"/>
          <p:cNvGrpSpPr/>
          <p:nvPr/>
        </p:nvGrpSpPr>
        <p:grpSpPr>
          <a:xfrm>
            <a:off x="16834947" y="1007291"/>
            <a:ext cx="424353" cy="410148"/>
            <a:chOff x="0" y="0"/>
            <a:chExt cx="565804" cy="546864"/>
          </a:xfrm>
        </p:grpSpPr>
        <p:sp>
          <p:nvSpPr>
            <p:cNvPr id="6" name="AutoShape 6"/>
            <p:cNvSpPr/>
            <p:nvPr/>
          </p:nvSpPr>
          <p:spPr>
            <a:xfrm>
              <a:off x="0" y="0"/>
              <a:ext cx="565804" cy="0"/>
            </a:xfrm>
            <a:prstGeom prst="line">
              <a:avLst/>
            </a:prstGeom>
            <a:ln w="63500" cap="rnd">
              <a:solidFill>
                <a:srgbClr val="241452"/>
              </a:solidFill>
              <a:prstDash val="solid"/>
              <a:headEnd type="none" w="sm" len="sm"/>
              <a:tailEnd type="none" w="sm" len="sm"/>
            </a:ln>
          </p:spPr>
        </p:sp>
        <p:sp>
          <p:nvSpPr>
            <p:cNvPr id="7" name="AutoShape 7"/>
            <p:cNvSpPr/>
            <p:nvPr/>
          </p:nvSpPr>
          <p:spPr>
            <a:xfrm>
              <a:off x="0" y="242488"/>
              <a:ext cx="565804" cy="0"/>
            </a:xfrm>
            <a:prstGeom prst="line">
              <a:avLst/>
            </a:prstGeom>
            <a:ln w="63500" cap="rnd">
              <a:solidFill>
                <a:srgbClr val="241452"/>
              </a:solidFill>
              <a:prstDash val="solid"/>
              <a:headEnd type="none" w="sm" len="sm"/>
              <a:tailEnd type="none" w="sm" len="sm"/>
            </a:ln>
          </p:spPr>
        </p:sp>
        <p:sp>
          <p:nvSpPr>
            <p:cNvPr id="8" name="AutoShape 8"/>
            <p:cNvSpPr/>
            <p:nvPr/>
          </p:nvSpPr>
          <p:spPr>
            <a:xfrm>
              <a:off x="0" y="484975"/>
              <a:ext cx="565804" cy="0"/>
            </a:xfrm>
            <a:prstGeom prst="line">
              <a:avLst/>
            </a:prstGeom>
            <a:ln w="63500" cap="rnd">
              <a:solidFill>
                <a:srgbClr val="241452"/>
              </a:solidFill>
              <a:prstDash val="solid"/>
              <a:headEnd type="none" w="sm" len="sm"/>
              <a:tailEnd type="none" w="sm" len="sm"/>
            </a:ln>
          </p:spPr>
        </p:sp>
      </p:grpSp>
      <p:pic>
        <p:nvPicPr>
          <p:cNvPr id="9" name="Picture 9"/>
          <p:cNvPicPr>
            <a:picLocks noChangeAspect="1"/>
          </p:cNvPicPr>
          <p:nvPr/>
        </p:nvPicPr>
        <p:blipFill>
          <a:blip r:embed="rId3"/>
          <a:srcRect/>
          <a:stretch>
            <a:fillRect/>
          </a:stretch>
        </p:blipFill>
        <p:spPr>
          <a:xfrm>
            <a:off x="14848137" y="5610181"/>
            <a:ext cx="3344081" cy="4488699"/>
          </a:xfrm>
          <a:prstGeom prst="rect">
            <a:avLst/>
          </a:prstGeom>
        </p:spPr>
      </p:pic>
      <p:pic>
        <p:nvPicPr>
          <p:cNvPr id="10" name="Picture 10"/>
          <p:cNvPicPr>
            <a:picLocks noChangeAspect="1"/>
          </p:cNvPicPr>
          <p:nvPr/>
        </p:nvPicPr>
        <p:blipFill>
          <a:blip r:embed="rId4"/>
          <a:srcRect/>
          <a:stretch>
            <a:fillRect/>
          </a:stretch>
        </p:blipFill>
        <p:spPr>
          <a:xfrm>
            <a:off x="10708462" y="6461451"/>
            <a:ext cx="1511419" cy="2906575"/>
          </a:xfrm>
          <a:prstGeom prst="rect">
            <a:avLst/>
          </a:prstGeom>
        </p:spPr>
      </p:pic>
      <p:sp>
        <p:nvSpPr>
          <p:cNvPr id="11" name="TextBox 11"/>
          <p:cNvSpPr txBox="1"/>
          <p:nvPr/>
        </p:nvSpPr>
        <p:spPr>
          <a:xfrm>
            <a:off x="1650553" y="8562339"/>
            <a:ext cx="9029334" cy="1461939"/>
          </a:xfrm>
          <a:prstGeom prst="rect">
            <a:avLst/>
          </a:prstGeom>
        </p:spPr>
        <p:txBody>
          <a:bodyPr lIns="0" tIns="0" rIns="0" bIns="0" rtlCol="0" anchor="t">
            <a:spAutoFit/>
          </a:bodyPr>
          <a:lstStyle/>
          <a:p>
            <a:pPr>
              <a:lnSpc>
                <a:spcPts val="5739"/>
              </a:lnSpc>
            </a:pPr>
            <a:r>
              <a:rPr lang="vi-VN" sz="4099" smtClean="0">
                <a:solidFill>
                  <a:srgbClr val="F4F4F4"/>
                </a:solidFill>
                <a:latin typeface="Clear Sans Regular Bold"/>
              </a:rPr>
              <a:t> GV:    Nguyễn Thị Thủy</a:t>
            </a:r>
          </a:p>
          <a:p>
            <a:pPr>
              <a:lnSpc>
                <a:spcPts val="5739"/>
              </a:lnSpc>
            </a:pPr>
            <a:r>
              <a:rPr lang="en-US" sz="4099" smtClean="0">
                <a:solidFill>
                  <a:srgbClr val="F4F4F4"/>
                </a:solidFill>
                <a:latin typeface="Clear Sans Regular Bold"/>
              </a:rPr>
              <a:t>Trường </a:t>
            </a:r>
            <a:r>
              <a:rPr lang="en-US" sz="4099">
                <a:solidFill>
                  <a:srgbClr val="F4F4F4"/>
                </a:solidFill>
                <a:latin typeface="Clear Sans Regular Bold"/>
              </a:rPr>
              <a:t>Tiểu học Thạch Châu</a:t>
            </a:r>
          </a:p>
        </p:txBody>
      </p:sp>
      <p:sp>
        <p:nvSpPr>
          <p:cNvPr id="12" name="TextBox 11"/>
          <p:cNvSpPr txBox="1"/>
          <p:nvPr/>
        </p:nvSpPr>
        <p:spPr>
          <a:xfrm>
            <a:off x="838200" y="5067300"/>
            <a:ext cx="9657818" cy="769441"/>
          </a:xfrm>
          <a:prstGeom prst="rect">
            <a:avLst/>
          </a:prstGeom>
          <a:noFill/>
        </p:spPr>
        <p:txBody>
          <a:bodyPr wrap="square" rtlCol="0">
            <a:spAutoFit/>
          </a:bodyPr>
          <a:lstStyle/>
          <a:p>
            <a:r>
              <a:rPr lang="vi-VN" sz="4400" b="1" smtClean="0">
                <a:solidFill>
                  <a:srgbClr val="FF0000"/>
                </a:solidFill>
                <a:latin typeface="+mj-lt"/>
              </a:rPr>
              <a:t>BỒI DƯỠNG TỐ CHẤT ĐỌC SÁCH</a:t>
            </a:r>
            <a:endParaRPr lang="en-US" sz="4400" b="1">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12" dur="250" accel="50000" decel="50000" autoRev="1" fill="hold">
                                          <p:stCondLst>
                                            <p:cond delay="0"/>
                                          </p:stCondLst>
                                        </p:cTn>
                                        <p:tgtEl>
                                          <p:spTgt spid="12"/>
                                        </p:tgtEl>
                                        <p:attrNameLst>
                                          <p:attrName>ppt_x</p:attrName>
                                          <p:attrName>ppt_y</p:attrName>
                                        </p:attrNameLst>
                                      </p:cBhvr>
                                    </p:animMotion>
                                    <p:animRot by="1500000">
                                      <p:cBhvr>
                                        <p:cTn id="13" dur="125" fill="hold">
                                          <p:stCondLst>
                                            <p:cond delay="0"/>
                                          </p:stCondLst>
                                        </p:cTn>
                                        <p:tgtEl>
                                          <p:spTgt spid="12"/>
                                        </p:tgtEl>
                                        <p:attrNameLst>
                                          <p:attrName>r</p:attrName>
                                        </p:attrNameLst>
                                      </p:cBhvr>
                                    </p:animRot>
                                    <p:animRot by="-1500000">
                                      <p:cBhvr>
                                        <p:cTn id="14" dur="125" fill="hold">
                                          <p:stCondLst>
                                            <p:cond delay="125"/>
                                          </p:stCondLst>
                                        </p:cTn>
                                        <p:tgtEl>
                                          <p:spTgt spid="12"/>
                                        </p:tgtEl>
                                        <p:attrNameLst>
                                          <p:attrName>r</p:attrName>
                                        </p:attrNameLst>
                                      </p:cBhvr>
                                    </p:animRot>
                                    <p:animRot by="-1500000">
                                      <p:cBhvr>
                                        <p:cTn id="15" dur="125" fill="hold">
                                          <p:stCondLst>
                                            <p:cond delay="250"/>
                                          </p:stCondLst>
                                        </p:cTn>
                                        <p:tgtEl>
                                          <p:spTgt spid="12"/>
                                        </p:tgtEl>
                                        <p:attrNameLst>
                                          <p:attrName>r</p:attrName>
                                        </p:attrNameLst>
                                      </p:cBhvr>
                                    </p:animRot>
                                    <p:animRot by="1500000">
                                      <p:cBhvr>
                                        <p:cTn id="16"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6788782" y="647700"/>
            <a:ext cx="4695006" cy="115416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9000"/>
              </a:lnSpc>
            </a:pPr>
            <a:r>
              <a:rPr lang="en-US" sz="3600" dirty="0" err="1">
                <a:solidFill>
                  <a:srgbClr val="241452"/>
                </a:solidFill>
                <a:latin typeface="Arial" panose="020B0604020202020204" pitchFamily="34" charset="0"/>
                <a:cs typeface="Arial" panose="020B0604020202020204" pitchFamily="34" charset="0"/>
              </a:rPr>
              <a:t>Đọc</a:t>
            </a:r>
            <a:r>
              <a:rPr lang="en-US" sz="3600" dirty="0">
                <a:solidFill>
                  <a:srgbClr val="241452"/>
                </a:solidFill>
                <a:latin typeface="Arial" panose="020B0604020202020204" pitchFamily="34" charset="0"/>
                <a:cs typeface="Arial" panose="020B0604020202020204" pitchFamily="34" charset="0"/>
              </a:rPr>
              <a:t> </a:t>
            </a:r>
            <a:r>
              <a:rPr lang="en-US" sz="3600" dirty="0" err="1">
                <a:solidFill>
                  <a:srgbClr val="241452"/>
                </a:solidFill>
                <a:latin typeface="Arial" panose="020B0604020202020204" pitchFamily="34" charset="0"/>
                <a:cs typeface="Arial" panose="020B0604020202020204" pitchFamily="34" charset="0"/>
              </a:rPr>
              <a:t>sách</a:t>
            </a:r>
            <a:r>
              <a:rPr lang="en-US" sz="3600" dirty="0">
                <a:solidFill>
                  <a:srgbClr val="241452"/>
                </a:solidFill>
                <a:latin typeface="Arial" panose="020B0604020202020204" pitchFamily="34" charset="0"/>
                <a:cs typeface="Arial" panose="020B0604020202020204" pitchFamily="34" charset="0"/>
              </a:rPr>
              <a:t> </a:t>
            </a:r>
            <a:r>
              <a:rPr lang="en-US" sz="3600" dirty="0" err="1">
                <a:solidFill>
                  <a:srgbClr val="241452"/>
                </a:solidFill>
                <a:latin typeface="Arial" panose="020B0604020202020204" pitchFamily="34" charset="0"/>
                <a:cs typeface="Arial" panose="020B0604020202020204" pitchFamily="34" charset="0"/>
              </a:rPr>
              <a:t>thư</a:t>
            </a:r>
            <a:r>
              <a:rPr lang="en-US" sz="3600" dirty="0">
                <a:solidFill>
                  <a:srgbClr val="241452"/>
                </a:solidFill>
                <a:latin typeface="Arial" panose="020B0604020202020204" pitchFamily="34" charset="0"/>
                <a:cs typeface="Arial" panose="020B0604020202020204" pitchFamily="34" charset="0"/>
              </a:rPr>
              <a:t> </a:t>
            </a:r>
            <a:r>
              <a:rPr lang="en-US" sz="3600" dirty="0" err="1">
                <a:solidFill>
                  <a:srgbClr val="241452"/>
                </a:solidFill>
                <a:latin typeface="Arial" panose="020B0604020202020204" pitchFamily="34" charset="0"/>
                <a:cs typeface="Arial" panose="020B0604020202020204" pitchFamily="34" charset="0"/>
              </a:rPr>
              <a:t>viện</a:t>
            </a:r>
            <a:endParaRPr lang="en-US" sz="3600" dirty="0">
              <a:solidFill>
                <a:srgbClr val="241452"/>
              </a:solidFill>
              <a:latin typeface="Arial" panose="020B0604020202020204" pitchFamily="34" charset="0"/>
              <a:cs typeface="Arial" panose="020B0604020202020204" pitchFamily="34" charset="0"/>
            </a:endParaRPr>
          </a:p>
        </p:txBody>
      </p:sp>
      <p:sp>
        <p:nvSpPr>
          <p:cNvPr id="7" name="TextBox 6"/>
          <p:cNvSpPr txBox="1"/>
          <p:nvPr/>
        </p:nvSpPr>
        <p:spPr>
          <a:xfrm>
            <a:off x="5943600" y="4610100"/>
            <a:ext cx="5562600"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nb-NO" sz="9600" b="1" dirty="0" smtClean="0">
                <a:ln w="24500" cmpd="dbl">
                  <a:solidFill>
                    <a:srgbClr val="FF0000"/>
                  </a:solidFill>
                  <a:prstDash val="solid"/>
                  <a:miter lim="800000"/>
                </a:ln>
                <a:solidFill>
                  <a:schemeClr val="bg1"/>
                </a:solidFill>
                <a:effectLst>
                  <a:glow rad="63500">
                    <a:schemeClr val="accent1">
                      <a:satMod val="175000"/>
                      <a:alpha val="40000"/>
                    </a:schemeClr>
                  </a:glow>
                  <a:outerShdw blurRad="38100" dist="38100" dir="7020000" algn="tl">
                    <a:srgbClr val="000000">
                      <a:alpha val="35000"/>
                    </a:srgbClr>
                  </a:outerShdw>
                </a:effectLst>
              </a:rPr>
              <a:t>Khởi động</a:t>
            </a:r>
            <a:endParaRPr lang="en-US" sz="9600" b="1" dirty="0">
              <a:ln w="24500" cmpd="dbl">
                <a:solidFill>
                  <a:srgbClr val="FF0000"/>
                </a:solidFill>
                <a:prstDash val="solid"/>
                <a:miter lim="800000"/>
              </a:ln>
              <a:solidFill>
                <a:schemeClr val="bg1"/>
              </a:solidFill>
              <a:effectLst>
                <a:glow rad="63500">
                  <a:schemeClr val="accent1">
                    <a:satMod val="175000"/>
                    <a:alpha val="40000"/>
                  </a:schemeClr>
                </a:glow>
                <a:outerShdw blurRad="38100" dist="38100" dir="7020000" algn="tl">
                  <a:srgbClr val="000000">
                    <a:alpha val="35000"/>
                  </a:srgbClr>
                </a:outerShdw>
              </a:effectLst>
            </a:endParaRPr>
          </a:p>
        </p:txBody>
      </p:sp>
      <p:pic>
        <p:nvPicPr>
          <p:cNvPr id="6" name="Đêm qua em mơ gặp Bác Hồ karaoke - NVD beat nhạc thiếu nh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1"/>
          </a:xfrm>
          <a:prstGeom prst="rect">
            <a:avLst/>
          </a:prstGeom>
        </p:spPr>
      </p:pic>
    </p:spTree>
    <p:extLst>
      <p:ext uri="{BB962C8B-B14F-4D97-AF65-F5344CB8AC3E}">
        <p14:creationId xmlns:p14="http://schemas.microsoft.com/office/powerpoint/2010/main" val="316669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vol="80000">
                <p:cTn id="20" fill="hold" display="0">
                  <p:stCondLst>
                    <p:cond delay="indefinite"/>
                  </p:stCondLst>
                </p:cTn>
                <p:tgtEl>
                  <p:spTgt spid="6"/>
                </p:tgtEl>
              </p:cMediaNode>
            </p:video>
          </p:childTnLst>
        </p:cTn>
      </p:par>
    </p:tnLst>
    <p:bldLst>
      <p:bldP spid="2"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ongThong\Desktop\IMG-6042.jpg"/>
          <p:cNvPicPr>
            <a:picLocks noChangeAspect="1" noChangeArrowheads="1"/>
          </p:cNvPicPr>
          <p:nvPr/>
        </p:nvPicPr>
        <p:blipFill>
          <a:blip r:embed="rId2"/>
          <a:srcRect/>
          <a:stretch>
            <a:fillRect/>
          </a:stretch>
        </p:blipFill>
        <p:spPr bwMode="auto">
          <a:xfrm>
            <a:off x="10058400" y="190501"/>
            <a:ext cx="7829550" cy="9906000"/>
          </a:xfrm>
          <a:prstGeom prst="rect">
            <a:avLst/>
          </a:prstGeom>
          <a:noFill/>
        </p:spPr>
      </p:pic>
      <p:pic>
        <p:nvPicPr>
          <p:cNvPr id="3" name="Picture 2" descr="D:\Downloads\IMG-6129.jpg"/>
          <p:cNvPicPr>
            <a:picLocks noChangeAspect="1" noChangeArrowheads="1"/>
          </p:cNvPicPr>
          <p:nvPr/>
        </p:nvPicPr>
        <p:blipFill>
          <a:blip r:embed="rId3"/>
          <a:srcRect/>
          <a:stretch>
            <a:fillRect/>
          </a:stretch>
        </p:blipFill>
        <p:spPr bwMode="auto">
          <a:xfrm>
            <a:off x="381000" y="209551"/>
            <a:ext cx="7620000" cy="9867900"/>
          </a:xfrm>
          <a:prstGeom prst="rect">
            <a:avLst/>
          </a:prstGeom>
          <a:noFill/>
        </p:spPr>
      </p:pic>
    </p:spTree>
    <p:extLst>
      <p:ext uri="{BB962C8B-B14F-4D97-AF65-F5344CB8AC3E}">
        <p14:creationId xmlns:p14="http://schemas.microsoft.com/office/powerpoint/2010/main" val="422130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style.rotation</p:attrName>
                                        </p:attrNameLst>
                                      </p:cBhvr>
                                      <p:tavLst>
                                        <p:tav tm="0">
                                          <p:val>
                                            <p:fltVal val="360"/>
                                          </p:val>
                                        </p:tav>
                                        <p:tav tm="100000">
                                          <p:val>
                                            <p:fltVal val="0"/>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9" name="Group 9"/>
          <p:cNvGrpSpPr/>
          <p:nvPr/>
        </p:nvGrpSpPr>
        <p:grpSpPr>
          <a:xfrm>
            <a:off x="16964561" y="9627397"/>
            <a:ext cx="589479" cy="195074"/>
            <a:chOff x="0" y="0"/>
            <a:chExt cx="1297145" cy="429260"/>
          </a:xfrm>
        </p:grpSpPr>
        <p:sp>
          <p:nvSpPr>
            <p:cNvPr id="10" name="Freeform 10"/>
            <p:cNvSpPr/>
            <p:nvPr/>
          </p:nvSpPr>
          <p:spPr>
            <a:xfrm>
              <a:off x="0" y="-5080"/>
              <a:ext cx="1297145" cy="434340"/>
            </a:xfrm>
            <a:custGeom>
              <a:avLst/>
              <a:gdLst/>
              <a:ahLst/>
              <a:cxnLst/>
              <a:rect l="l" t="t" r="r" b="b"/>
              <a:pathLst>
                <a:path w="1297145" h="434340">
                  <a:moveTo>
                    <a:pt x="1279365" y="187960"/>
                  </a:moveTo>
                  <a:lnTo>
                    <a:pt x="1017745" y="11430"/>
                  </a:lnTo>
                  <a:cubicBezTo>
                    <a:pt x="999965" y="0"/>
                    <a:pt x="977105" y="3810"/>
                    <a:pt x="964405" y="21590"/>
                  </a:cubicBezTo>
                  <a:cubicBezTo>
                    <a:pt x="952975" y="39370"/>
                    <a:pt x="956785" y="62230"/>
                    <a:pt x="974565" y="74930"/>
                  </a:cubicBezTo>
                  <a:lnTo>
                    <a:pt x="1133315" y="181610"/>
                  </a:lnTo>
                  <a:lnTo>
                    <a:pt x="0" y="181610"/>
                  </a:lnTo>
                  <a:lnTo>
                    <a:pt x="0" y="257810"/>
                  </a:lnTo>
                  <a:lnTo>
                    <a:pt x="1133315" y="257810"/>
                  </a:lnTo>
                  <a:lnTo>
                    <a:pt x="974565" y="364490"/>
                  </a:lnTo>
                  <a:cubicBezTo>
                    <a:pt x="956785" y="375920"/>
                    <a:pt x="952975" y="400050"/>
                    <a:pt x="964405" y="417830"/>
                  </a:cubicBezTo>
                  <a:cubicBezTo>
                    <a:pt x="972025" y="429260"/>
                    <a:pt x="983455" y="434340"/>
                    <a:pt x="996155" y="434340"/>
                  </a:cubicBezTo>
                  <a:cubicBezTo>
                    <a:pt x="1003775" y="434340"/>
                    <a:pt x="1011395" y="431800"/>
                    <a:pt x="1017745" y="427990"/>
                  </a:cubicBezTo>
                  <a:lnTo>
                    <a:pt x="1280635" y="251460"/>
                  </a:lnTo>
                  <a:cubicBezTo>
                    <a:pt x="1290795" y="243840"/>
                    <a:pt x="1297145" y="232410"/>
                    <a:pt x="1297145" y="219710"/>
                  </a:cubicBezTo>
                  <a:cubicBezTo>
                    <a:pt x="1297145" y="207010"/>
                    <a:pt x="1290795" y="195580"/>
                    <a:pt x="1279365" y="187960"/>
                  </a:cubicBezTo>
                  <a:close/>
                </a:path>
              </a:pathLst>
            </a:custGeom>
            <a:solidFill>
              <a:srgbClr val="F4F4F4"/>
            </a:solidFill>
          </p:spPr>
        </p:sp>
      </p:grpSp>
      <p:sp>
        <p:nvSpPr>
          <p:cNvPr id="19" name="Rectangle 18"/>
          <p:cNvSpPr/>
          <p:nvPr/>
        </p:nvSpPr>
        <p:spPr>
          <a:xfrm>
            <a:off x="5494421" y="3291155"/>
            <a:ext cx="8986756" cy="1323439"/>
          </a:xfrm>
          <a:prstGeom prst="rect">
            <a:avLst/>
          </a:prstGeom>
          <a:ln>
            <a:solidFill>
              <a:schemeClr val="bg1"/>
            </a:solidFill>
          </a:ln>
        </p:spPr>
        <p:txBody>
          <a:bodyPr wrap="none">
            <a:spAutoFit/>
          </a:bodyPr>
          <a:lstStyle/>
          <a:p>
            <a:pPr algn="just" fontAlgn="base">
              <a:spcBef>
                <a:spcPct val="0"/>
              </a:spcBef>
              <a:spcAft>
                <a:spcPct val="0"/>
              </a:spcAft>
            </a:pPr>
            <a:r>
              <a:rPr lang="vi-VN" sz="4000" b="1" dirty="0" smtClean="0"/>
              <a:t>Hoạt động 1:</a:t>
            </a:r>
            <a:r>
              <a:rPr lang="en-US" sz="4000" b="1" dirty="0"/>
              <a:t> </a:t>
            </a:r>
            <a:r>
              <a:rPr lang="vi-VN" sz="4000" b="1" dirty="0" smtClean="0"/>
              <a:t>Đọc tiểu sử danh nhân</a:t>
            </a:r>
            <a:endParaRPr lang="en-US" sz="4000" b="1" dirty="0" smtClean="0"/>
          </a:p>
          <a:p>
            <a:pPr lvl="0" algn="just" fontAlgn="base">
              <a:spcBef>
                <a:spcPct val="0"/>
              </a:spcBef>
              <a:spcAft>
                <a:spcPct val="0"/>
              </a:spcAft>
            </a:pPr>
            <a:endParaRPr lang="vi-VN" sz="4000" b="1" dirty="0" smtClean="0">
              <a:latin typeface="Arial" pitchFamily="34" charset="0"/>
              <a:cs typeface="Arial" pitchFamily="34" charset="0"/>
            </a:endParaRPr>
          </a:p>
        </p:txBody>
      </p:sp>
      <p:sp>
        <p:nvSpPr>
          <p:cNvPr id="25" name="TextBox 24"/>
          <p:cNvSpPr txBox="1"/>
          <p:nvPr/>
        </p:nvSpPr>
        <p:spPr>
          <a:xfrm>
            <a:off x="381000" y="3117386"/>
            <a:ext cx="3124200" cy="7694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4400" b="1" dirty="0" smtClean="0"/>
              <a:t>K</a:t>
            </a:r>
            <a:r>
              <a:rPr lang="vi-VN" sz="4400" b="1" dirty="0" smtClean="0"/>
              <a:t>hám phá</a:t>
            </a:r>
            <a:endParaRPr lang="en-US" sz="4400" dirty="0"/>
          </a:p>
        </p:txBody>
      </p:sp>
      <p:sp>
        <p:nvSpPr>
          <p:cNvPr id="15" name="TextBox 13"/>
          <p:cNvSpPr txBox="1"/>
          <p:nvPr/>
        </p:nvSpPr>
        <p:spPr>
          <a:xfrm>
            <a:off x="794658" y="4152900"/>
            <a:ext cx="16792039" cy="6155531"/>
          </a:xfrm>
          <a:prstGeom prst="rect">
            <a:avLst/>
          </a:prstGeom>
        </p:spPr>
        <p:txBody>
          <a:bodyPr wrap="square" lIns="0" tIns="0" rIns="0" bIns="0" rtlCol="0" anchor="t">
            <a:spAutoFit/>
          </a:bodyPr>
          <a:lstStyle/>
          <a:p>
            <a:endParaRPr lang="en-US" sz="4000" dirty="0" smtClean="0"/>
          </a:p>
          <a:p>
            <a:r>
              <a:rPr lang="en-US" sz="4000" dirty="0" smtClean="0">
                <a:solidFill>
                  <a:srgbClr val="C00000"/>
                </a:solidFill>
              </a:rPr>
              <a:t>V</a:t>
            </a:r>
            <a:r>
              <a:rPr lang="vi-VN" sz="4000" dirty="0" smtClean="0">
                <a:solidFill>
                  <a:srgbClr val="C00000"/>
                </a:solidFill>
              </a:rPr>
              <a:t>ận </a:t>
            </a:r>
            <a:r>
              <a:rPr lang="vi-VN" sz="4000" dirty="0">
                <a:solidFill>
                  <a:srgbClr val="C00000"/>
                </a:solidFill>
              </a:rPr>
              <a:t>dụng phương pháp 5W1H để tiến hành tóm tắt nội dung </a:t>
            </a:r>
            <a:r>
              <a:rPr lang="vi-VN" sz="4000" dirty="0" smtClean="0">
                <a:solidFill>
                  <a:srgbClr val="C00000"/>
                </a:solidFill>
              </a:rPr>
              <a:t>báo</a:t>
            </a:r>
            <a:r>
              <a:rPr lang="en-US" sz="4000" dirty="0" smtClean="0">
                <a:solidFill>
                  <a:srgbClr val="C00000"/>
                </a:solidFill>
              </a:rPr>
              <a:t> t</a:t>
            </a:r>
            <a:r>
              <a:rPr lang="vi-VN" sz="4000" dirty="0" smtClean="0">
                <a:solidFill>
                  <a:srgbClr val="C00000"/>
                </a:solidFill>
              </a:rPr>
              <a:t>ường</a:t>
            </a:r>
            <a:r>
              <a:rPr lang="vi-VN" sz="4000" dirty="0"/>
              <a:t>.</a:t>
            </a:r>
            <a:endParaRPr lang="en-US" sz="4000" dirty="0"/>
          </a:p>
          <a:p>
            <a:endParaRPr lang="en-US" sz="4000" dirty="0" smtClean="0"/>
          </a:p>
          <a:p>
            <a:r>
              <a:rPr lang="vi-VN" sz="4000" dirty="0" smtClean="0"/>
              <a:t>+ </a:t>
            </a:r>
            <a:r>
              <a:rPr lang="vi-VN" sz="4000" dirty="0"/>
              <a:t>Who: Danh nhân mà cuốn sách viết là ai?</a:t>
            </a:r>
            <a:endParaRPr lang="en-US" sz="4000" dirty="0"/>
          </a:p>
          <a:p>
            <a:r>
              <a:rPr lang="vi-VN" sz="4000" dirty="0"/>
              <a:t>+ When:  Các danh nhân  sinh ra khi nào?</a:t>
            </a:r>
            <a:endParaRPr lang="en-US" sz="4000" dirty="0"/>
          </a:p>
          <a:p>
            <a:r>
              <a:rPr lang="vi-VN" sz="4000" dirty="0"/>
              <a:t>+Where: Họ là người nước nào?</a:t>
            </a:r>
            <a:endParaRPr lang="en-US" sz="4000" dirty="0"/>
          </a:p>
          <a:p>
            <a:r>
              <a:rPr lang="vi-VN" sz="4000" dirty="0"/>
              <a:t>+ What: Họ đã làm những việc gì?</a:t>
            </a:r>
            <a:endParaRPr lang="en-US" sz="4000" dirty="0"/>
          </a:p>
          <a:p>
            <a:r>
              <a:rPr lang="vi-VN" sz="4000" dirty="0"/>
              <a:t>+ Why: Vì sao họ được người khác kính trọng</a:t>
            </a:r>
            <a:r>
              <a:rPr lang="vi-VN" sz="4000" dirty="0" smtClean="0"/>
              <a:t>?</a:t>
            </a:r>
            <a:endParaRPr lang="en-US" sz="4000" dirty="0" smtClean="0"/>
          </a:p>
          <a:p>
            <a:r>
              <a:rPr lang="en-US" sz="4000" dirty="0">
                <a:latin typeface="Clear Sans Regular"/>
              </a:rPr>
              <a:t>+ HOW: Kết cấu, xung đột và cách giải quyết như thế </a:t>
            </a:r>
            <a:r>
              <a:rPr lang="en-US" sz="4000" dirty="0" smtClean="0">
                <a:latin typeface="Clear Sans Regular"/>
              </a:rPr>
              <a:t>nào</a:t>
            </a:r>
            <a:r>
              <a:rPr lang="en-US" sz="4000" dirty="0">
                <a:latin typeface="Clear Sans Regular"/>
              </a:rPr>
              <a:t>?</a:t>
            </a:r>
          </a:p>
          <a:p>
            <a:r>
              <a:rPr lang="en-US" sz="4000" dirty="0" smtClean="0"/>
              <a:t> </a:t>
            </a:r>
            <a:endParaRPr lang="en-US" sz="4000" dirty="0"/>
          </a:p>
        </p:txBody>
      </p:sp>
      <p:sp>
        <p:nvSpPr>
          <p:cNvPr id="13" name="TextBox 5"/>
          <p:cNvSpPr txBox="1"/>
          <p:nvPr/>
        </p:nvSpPr>
        <p:spPr>
          <a:xfrm>
            <a:off x="6553200" y="-201662"/>
            <a:ext cx="4695006" cy="115416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9000"/>
              </a:lnSpc>
            </a:pPr>
            <a:r>
              <a:rPr lang="en-US" sz="3600" dirty="0" err="1">
                <a:solidFill>
                  <a:srgbClr val="241452"/>
                </a:solidFill>
                <a:latin typeface="Arial" panose="020B0604020202020204" pitchFamily="34" charset="0"/>
                <a:cs typeface="Arial" panose="020B0604020202020204" pitchFamily="34" charset="0"/>
              </a:rPr>
              <a:t>Đọc</a:t>
            </a:r>
            <a:r>
              <a:rPr lang="en-US" sz="3600" dirty="0">
                <a:solidFill>
                  <a:srgbClr val="241452"/>
                </a:solidFill>
                <a:latin typeface="Arial" panose="020B0604020202020204" pitchFamily="34" charset="0"/>
                <a:cs typeface="Arial" panose="020B0604020202020204" pitchFamily="34" charset="0"/>
              </a:rPr>
              <a:t> </a:t>
            </a:r>
            <a:r>
              <a:rPr lang="en-US" sz="3600" dirty="0" err="1">
                <a:solidFill>
                  <a:srgbClr val="241452"/>
                </a:solidFill>
                <a:latin typeface="Arial" panose="020B0604020202020204" pitchFamily="34" charset="0"/>
                <a:cs typeface="Arial" panose="020B0604020202020204" pitchFamily="34" charset="0"/>
              </a:rPr>
              <a:t>sách</a:t>
            </a:r>
            <a:r>
              <a:rPr lang="en-US" sz="3600" dirty="0">
                <a:solidFill>
                  <a:srgbClr val="241452"/>
                </a:solidFill>
                <a:latin typeface="Arial" panose="020B0604020202020204" pitchFamily="34" charset="0"/>
                <a:cs typeface="Arial" panose="020B0604020202020204" pitchFamily="34" charset="0"/>
              </a:rPr>
              <a:t> </a:t>
            </a:r>
            <a:r>
              <a:rPr lang="en-US" sz="3600" dirty="0" err="1">
                <a:solidFill>
                  <a:srgbClr val="241452"/>
                </a:solidFill>
                <a:latin typeface="Arial" panose="020B0604020202020204" pitchFamily="34" charset="0"/>
                <a:cs typeface="Arial" panose="020B0604020202020204" pitchFamily="34" charset="0"/>
              </a:rPr>
              <a:t>thư</a:t>
            </a:r>
            <a:r>
              <a:rPr lang="en-US" sz="3600" dirty="0">
                <a:solidFill>
                  <a:srgbClr val="241452"/>
                </a:solidFill>
                <a:latin typeface="Arial" panose="020B0604020202020204" pitchFamily="34" charset="0"/>
                <a:cs typeface="Arial" panose="020B0604020202020204" pitchFamily="34" charset="0"/>
              </a:rPr>
              <a:t> </a:t>
            </a:r>
            <a:r>
              <a:rPr lang="en-US" sz="3600" dirty="0" err="1">
                <a:solidFill>
                  <a:srgbClr val="241452"/>
                </a:solidFill>
                <a:latin typeface="Arial" panose="020B0604020202020204" pitchFamily="34" charset="0"/>
                <a:cs typeface="Arial" panose="020B0604020202020204" pitchFamily="34" charset="0"/>
              </a:rPr>
              <a:t>viện</a:t>
            </a:r>
            <a:endParaRPr lang="en-US" sz="3600" dirty="0">
              <a:solidFill>
                <a:srgbClr val="241452"/>
              </a:solidFill>
              <a:latin typeface="Arial" panose="020B0604020202020204" pitchFamily="34" charset="0"/>
              <a:cs typeface="Arial" panose="020B0604020202020204" pitchFamily="34" charset="0"/>
            </a:endParaRPr>
          </a:p>
        </p:txBody>
      </p:sp>
      <p:sp>
        <p:nvSpPr>
          <p:cNvPr id="16" name="TextBox 12"/>
          <p:cNvSpPr txBox="1"/>
          <p:nvPr/>
        </p:nvSpPr>
        <p:spPr>
          <a:xfrm>
            <a:off x="2286000" y="1104900"/>
            <a:ext cx="12077700" cy="226985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939"/>
              </a:lnSpc>
            </a:pPr>
            <a:r>
              <a:rPr lang="en-US" sz="3600" b="1" dirty="0">
                <a:solidFill>
                  <a:srgbClr val="00B0F0"/>
                </a:solidFill>
                <a:latin typeface="Times New Roman" pitchFamily="18" charset="0"/>
                <a:cs typeface="Times New Roman" pitchFamily="18" charset="0"/>
              </a:rPr>
              <a:t>DANH NHÂN THẾ GIỚI</a:t>
            </a:r>
          </a:p>
          <a:p>
            <a:pPr algn="ctr">
              <a:lnSpc>
                <a:spcPts val="5939"/>
              </a:lnSpc>
            </a:pPr>
            <a:r>
              <a:rPr lang="vi-VN" sz="3200" dirty="0"/>
              <a:t>Bài: KHÔNG GIAN GIỚI THIỆU TIỂU SỬ DANH NHÂN</a:t>
            </a:r>
            <a:endParaRPr lang="en-US" sz="3200" b="1" dirty="0">
              <a:solidFill>
                <a:srgbClr val="C24B48"/>
              </a:solidFill>
              <a:cs typeface="Times New Roman" pitchFamily="18" charset="0"/>
            </a:endParaRPr>
          </a:p>
          <a:p>
            <a:pPr algn="ctr">
              <a:lnSpc>
                <a:spcPts val="5939"/>
              </a:lnSpc>
            </a:pPr>
            <a:endParaRPr lang="en-US" sz="3600" b="1" dirty="0">
              <a:solidFill>
                <a:srgbClr val="C24B48"/>
              </a:solidFill>
              <a:latin typeface="Times New Roman" pitchFamily="18" charset="0"/>
              <a:cs typeface="Times New Roman"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 calcmode="lin" valueType="num">
                                      <p:cBhvr>
                                        <p:cTn id="16" dur="500" fill="hold"/>
                                        <p:tgtEl>
                                          <p:spTgt spid="25"/>
                                        </p:tgtEl>
                                        <p:attrNameLst>
                                          <p:attrName>style.rotation</p:attrName>
                                        </p:attrNameLst>
                                      </p:cBhvr>
                                      <p:tavLst>
                                        <p:tav tm="0">
                                          <p:val>
                                            <p:fltVal val="360"/>
                                          </p:val>
                                        </p:tav>
                                        <p:tav tm="100000">
                                          <p:val>
                                            <p:fltVal val="0"/>
                                          </p:val>
                                        </p:tav>
                                      </p:tavLst>
                                    </p:anim>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strVal val="#ppt_h"/>
                                          </p:val>
                                        </p:tav>
                                        <p:tav tm="100000">
                                          <p:val>
                                            <p:strVal val="#ppt_h"/>
                                          </p:val>
                                        </p:tav>
                                      </p:tavLst>
                                    </p:anim>
                                  </p:childTnLst>
                                </p:cTn>
                              </p:par>
                              <p:par>
                                <p:cTn id="24" presetID="22" presetClass="entr" presetSubtype="4" fill="hold" nodeType="with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wipe(down)">
                                      <p:cBhvr>
                                        <p:cTn id="26" dur="500"/>
                                        <p:tgtEl>
                                          <p:spTgt spid="1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5">
                                            <p:txEl>
                                              <p:pRg st="3" end="3"/>
                                            </p:txEl>
                                          </p:spTgt>
                                        </p:tgtEl>
                                        <p:attrNameLst>
                                          <p:attrName>style.visibility</p:attrName>
                                        </p:attrNameLst>
                                      </p:cBhvr>
                                      <p:to>
                                        <p:strVal val="visible"/>
                                      </p:to>
                                    </p:set>
                                    <p:animEffect transition="in" filter="wipe(down)">
                                      <p:cBhvr>
                                        <p:cTn id="31" dur="500"/>
                                        <p:tgtEl>
                                          <p:spTgt spid="1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5">
                                            <p:txEl>
                                              <p:pRg st="4" end="4"/>
                                            </p:txEl>
                                          </p:spTgt>
                                        </p:tgtEl>
                                        <p:attrNameLst>
                                          <p:attrName>style.visibility</p:attrName>
                                        </p:attrNameLst>
                                      </p:cBhvr>
                                      <p:to>
                                        <p:strVal val="visible"/>
                                      </p:to>
                                    </p:set>
                                    <p:animEffect transition="in" filter="wipe(down)">
                                      <p:cBhvr>
                                        <p:cTn id="36" dur="500"/>
                                        <p:tgtEl>
                                          <p:spTgt spid="15">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5">
                                            <p:txEl>
                                              <p:pRg st="5" end="5"/>
                                            </p:txEl>
                                          </p:spTgt>
                                        </p:tgtEl>
                                        <p:attrNameLst>
                                          <p:attrName>style.visibility</p:attrName>
                                        </p:attrNameLst>
                                      </p:cBhvr>
                                      <p:to>
                                        <p:strVal val="visible"/>
                                      </p:to>
                                    </p:set>
                                    <p:animEffect transition="in" filter="wipe(down)">
                                      <p:cBhvr>
                                        <p:cTn id="41" dur="500"/>
                                        <p:tgtEl>
                                          <p:spTgt spid="15">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5">
                                            <p:txEl>
                                              <p:pRg st="6" end="6"/>
                                            </p:txEl>
                                          </p:spTgt>
                                        </p:tgtEl>
                                        <p:attrNameLst>
                                          <p:attrName>style.visibility</p:attrName>
                                        </p:attrNameLst>
                                      </p:cBhvr>
                                      <p:to>
                                        <p:strVal val="visible"/>
                                      </p:to>
                                    </p:set>
                                    <p:animEffect transition="in" filter="wipe(down)">
                                      <p:cBhvr>
                                        <p:cTn id="46" dur="500"/>
                                        <p:tgtEl>
                                          <p:spTgt spid="15">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5">
                                            <p:txEl>
                                              <p:pRg st="7" end="7"/>
                                            </p:txEl>
                                          </p:spTgt>
                                        </p:tgtEl>
                                        <p:attrNameLst>
                                          <p:attrName>style.visibility</p:attrName>
                                        </p:attrNameLst>
                                      </p:cBhvr>
                                      <p:to>
                                        <p:strVal val="visible"/>
                                      </p:to>
                                    </p:set>
                                    <p:animEffect transition="in" filter="wipe(down)">
                                      <p:cBhvr>
                                        <p:cTn id="51" dur="500"/>
                                        <p:tgtEl>
                                          <p:spTgt spid="15">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5">
                                            <p:txEl>
                                              <p:pRg st="8" end="8"/>
                                            </p:txEl>
                                          </p:spTgt>
                                        </p:tgtEl>
                                        <p:attrNameLst>
                                          <p:attrName>style.visibility</p:attrName>
                                        </p:attrNameLst>
                                      </p:cBhvr>
                                      <p:to>
                                        <p:strVal val="visible"/>
                                      </p:to>
                                    </p:set>
                                    <p:animEffect transition="in" filter="wipe(down)">
                                      <p:cBhvr>
                                        <p:cTn id="56" dur="500"/>
                                        <p:tgtEl>
                                          <p:spTgt spid="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CongThong\Desktop\IMG-6111.jpg"/>
          <p:cNvPicPr>
            <a:picLocks noChangeAspect="1" noChangeArrowheads="1"/>
          </p:cNvPicPr>
          <p:nvPr/>
        </p:nvPicPr>
        <p:blipFill>
          <a:blip r:embed="rId2" cstate="print"/>
          <a:srcRect/>
          <a:stretch>
            <a:fillRect/>
          </a:stretch>
        </p:blipFill>
        <p:spPr bwMode="auto">
          <a:xfrm>
            <a:off x="228600" y="2811223"/>
            <a:ext cx="3505200" cy="5129212"/>
          </a:xfrm>
          <a:prstGeom prst="rect">
            <a:avLst/>
          </a:prstGeom>
          <a:noFill/>
        </p:spPr>
      </p:pic>
      <p:sp>
        <p:nvSpPr>
          <p:cNvPr id="7" name="TextBox 12"/>
          <p:cNvSpPr txBox="1"/>
          <p:nvPr/>
        </p:nvSpPr>
        <p:spPr>
          <a:xfrm>
            <a:off x="2312894" y="266700"/>
            <a:ext cx="12077700" cy="226985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939"/>
              </a:lnSpc>
            </a:pPr>
            <a:r>
              <a:rPr lang="en-US" sz="3600" b="1" dirty="0">
                <a:solidFill>
                  <a:srgbClr val="00B0F0"/>
                </a:solidFill>
                <a:latin typeface="Times New Roman" pitchFamily="18" charset="0"/>
                <a:cs typeface="Times New Roman" pitchFamily="18" charset="0"/>
              </a:rPr>
              <a:t>DANH NHÂN THẾ GIỚI</a:t>
            </a:r>
          </a:p>
          <a:p>
            <a:pPr algn="ctr">
              <a:lnSpc>
                <a:spcPts val="5939"/>
              </a:lnSpc>
            </a:pPr>
            <a:r>
              <a:rPr lang="vi-VN" sz="3200" dirty="0"/>
              <a:t>Bài: KHÔNG GIAN GIỚI THIỆU TIỂU SỬ DANH NHÂN</a:t>
            </a:r>
            <a:endParaRPr lang="en-US" sz="3200" b="1" dirty="0">
              <a:solidFill>
                <a:srgbClr val="C24B48"/>
              </a:solidFill>
              <a:cs typeface="Times New Roman" pitchFamily="18" charset="0"/>
            </a:endParaRPr>
          </a:p>
          <a:p>
            <a:pPr algn="ctr">
              <a:lnSpc>
                <a:spcPts val="5939"/>
              </a:lnSpc>
            </a:pPr>
            <a:endParaRPr lang="en-US" sz="3600" b="1" dirty="0">
              <a:solidFill>
                <a:srgbClr val="C24B48"/>
              </a:solidFill>
              <a:latin typeface="Times New Roman" pitchFamily="18" charset="0"/>
              <a:cs typeface="Times New Roman"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0712" y="2756794"/>
            <a:ext cx="3592563" cy="512921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1400" y="2765415"/>
            <a:ext cx="3549030" cy="512921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43512" y="2728915"/>
            <a:ext cx="3444488" cy="5149384"/>
          </a:xfrm>
          <a:prstGeom prst="rect">
            <a:avLst/>
          </a:prstGeom>
        </p:spPr>
      </p:pic>
      <p:sp>
        <p:nvSpPr>
          <p:cNvPr id="14" name="TextBox 13"/>
          <p:cNvSpPr txBox="1"/>
          <p:nvPr/>
        </p:nvSpPr>
        <p:spPr>
          <a:xfrm>
            <a:off x="132586" y="8039102"/>
            <a:ext cx="3372614" cy="2246769"/>
          </a:xfrm>
          <a:prstGeom prst="rect">
            <a:avLst/>
          </a:prstGeom>
          <a:noFill/>
          <a:ln>
            <a:solidFill>
              <a:srgbClr val="FF0000"/>
            </a:solidFill>
          </a:ln>
        </p:spPr>
        <p:txBody>
          <a:bodyPr wrap="square" rtlCol="0">
            <a:spAutoFit/>
          </a:bodyPr>
          <a:lstStyle/>
          <a:p>
            <a:r>
              <a:rPr lang="en-US" sz="2800" dirty="0" smtClean="0"/>
              <a:t>            </a:t>
            </a:r>
            <a:r>
              <a:rPr lang="en-US" sz="2800" dirty="0" smtClean="0">
                <a:solidFill>
                  <a:srgbClr val="FF0000"/>
                </a:solidFill>
              </a:rPr>
              <a:t>NAPOLEON</a:t>
            </a:r>
          </a:p>
          <a:p>
            <a:r>
              <a:rPr lang="en-US" sz="2800" dirty="0" smtClean="0"/>
              <a:t> </a:t>
            </a:r>
            <a:r>
              <a:rPr lang="en-US" sz="2800" dirty="0" err="1" smtClean="0"/>
              <a:t>Người</a:t>
            </a:r>
            <a:r>
              <a:rPr lang="en-US" sz="2800" dirty="0" smtClean="0"/>
              <a:t> </a:t>
            </a:r>
            <a:r>
              <a:rPr lang="en-US" sz="2800" dirty="0" err="1" smtClean="0"/>
              <a:t>dịch</a:t>
            </a:r>
            <a:r>
              <a:rPr lang="en-US" sz="2800" dirty="0" smtClean="0"/>
              <a:t>:</a:t>
            </a:r>
          </a:p>
          <a:p>
            <a:r>
              <a:rPr lang="en-US" sz="2800" dirty="0" smtClean="0"/>
              <a:t> </a:t>
            </a:r>
            <a:r>
              <a:rPr lang="en-US" sz="2800" dirty="0" err="1" smtClean="0"/>
              <a:t>Nguyễn</a:t>
            </a:r>
            <a:r>
              <a:rPr lang="en-US" sz="2800" dirty="0" smtClean="0"/>
              <a:t> Kim Dung</a:t>
            </a:r>
          </a:p>
          <a:p>
            <a:r>
              <a:rPr lang="en-US" sz="2800" dirty="0" err="1" smtClean="0"/>
              <a:t>Nhà</a:t>
            </a:r>
            <a:r>
              <a:rPr lang="en-US" sz="2800" dirty="0" smtClean="0"/>
              <a:t> </a:t>
            </a:r>
            <a:r>
              <a:rPr lang="en-US" sz="2800" dirty="0" err="1" smtClean="0"/>
              <a:t>xuất</a:t>
            </a:r>
            <a:r>
              <a:rPr lang="en-US" sz="2800" dirty="0" smtClean="0"/>
              <a:t> </a:t>
            </a:r>
            <a:r>
              <a:rPr lang="en-US" sz="2800" dirty="0" err="1" smtClean="0"/>
              <a:t>bản</a:t>
            </a:r>
            <a:r>
              <a:rPr lang="en-US" sz="2800" dirty="0" smtClean="0"/>
              <a:t> Kim </a:t>
            </a:r>
            <a:r>
              <a:rPr lang="en-US" sz="2800" dirty="0" err="1" smtClean="0"/>
              <a:t>Đồng</a:t>
            </a:r>
            <a:endParaRPr lang="en-US" sz="2800" dirty="0"/>
          </a:p>
        </p:txBody>
      </p:sp>
      <p:sp>
        <p:nvSpPr>
          <p:cNvPr id="15" name="TextBox 14"/>
          <p:cNvSpPr txBox="1"/>
          <p:nvPr/>
        </p:nvSpPr>
        <p:spPr>
          <a:xfrm>
            <a:off x="3810000" y="8039102"/>
            <a:ext cx="3144013" cy="2092881"/>
          </a:xfrm>
          <a:prstGeom prst="rect">
            <a:avLst/>
          </a:prstGeom>
          <a:noFill/>
          <a:ln>
            <a:solidFill>
              <a:srgbClr val="FF0000"/>
            </a:solidFill>
          </a:ln>
        </p:spPr>
        <p:txBody>
          <a:bodyPr wrap="square" rtlCol="0">
            <a:spAutoFit/>
          </a:bodyPr>
          <a:lstStyle/>
          <a:p>
            <a:r>
              <a:rPr lang="en-US" sz="2600" dirty="0" smtClean="0"/>
              <a:t>              </a:t>
            </a:r>
            <a:r>
              <a:rPr lang="en-US" sz="2600" dirty="0" smtClean="0">
                <a:solidFill>
                  <a:srgbClr val="FF0000"/>
                </a:solidFill>
              </a:rPr>
              <a:t>Who?</a:t>
            </a:r>
          </a:p>
          <a:p>
            <a:r>
              <a:rPr lang="en-US" sz="2600" dirty="0" smtClean="0"/>
              <a:t> </a:t>
            </a:r>
            <a:r>
              <a:rPr lang="en-US" sz="2600" dirty="0" err="1" smtClean="0"/>
              <a:t>Người</a:t>
            </a:r>
            <a:r>
              <a:rPr lang="en-US" sz="2600" dirty="0" smtClean="0"/>
              <a:t> </a:t>
            </a:r>
            <a:r>
              <a:rPr lang="en-US" sz="2600" dirty="0" err="1" smtClean="0"/>
              <a:t>dịch</a:t>
            </a:r>
            <a:r>
              <a:rPr lang="en-US" sz="2600" dirty="0" smtClean="0"/>
              <a:t>:  </a:t>
            </a:r>
            <a:r>
              <a:rPr lang="en-US" sz="2600" dirty="0" err="1" smtClean="0"/>
              <a:t>Ngọc</a:t>
            </a:r>
            <a:r>
              <a:rPr lang="en-US" sz="2600" dirty="0" smtClean="0"/>
              <a:t> </a:t>
            </a:r>
            <a:r>
              <a:rPr lang="en-US" sz="2600" dirty="0" err="1" smtClean="0"/>
              <a:t>Anh</a:t>
            </a:r>
            <a:endParaRPr lang="en-US" sz="2600" dirty="0" smtClean="0"/>
          </a:p>
          <a:p>
            <a:r>
              <a:rPr lang="en-US" sz="2600" dirty="0" err="1" smtClean="0"/>
              <a:t>Nhà</a:t>
            </a:r>
            <a:r>
              <a:rPr lang="en-US" sz="2600" dirty="0" smtClean="0"/>
              <a:t> </a:t>
            </a:r>
            <a:r>
              <a:rPr lang="en-US" sz="2600" dirty="0" err="1" smtClean="0"/>
              <a:t>xuất</a:t>
            </a:r>
            <a:r>
              <a:rPr lang="en-US" sz="2600" dirty="0" smtClean="0"/>
              <a:t> </a:t>
            </a:r>
            <a:r>
              <a:rPr lang="en-US" sz="2600" dirty="0" err="1" smtClean="0"/>
              <a:t>bản</a:t>
            </a:r>
            <a:r>
              <a:rPr lang="en-US" sz="2600" dirty="0" smtClean="0"/>
              <a:t> Kim </a:t>
            </a:r>
            <a:r>
              <a:rPr lang="en-US" sz="2600" dirty="0" err="1" smtClean="0"/>
              <a:t>Đồng</a:t>
            </a:r>
            <a:endParaRPr lang="en-US" sz="2600" dirty="0"/>
          </a:p>
        </p:txBody>
      </p:sp>
      <p:sp>
        <p:nvSpPr>
          <p:cNvPr id="16" name="TextBox 15"/>
          <p:cNvSpPr txBox="1"/>
          <p:nvPr/>
        </p:nvSpPr>
        <p:spPr>
          <a:xfrm>
            <a:off x="11105386" y="8039101"/>
            <a:ext cx="3285208" cy="2092881"/>
          </a:xfrm>
          <a:prstGeom prst="rect">
            <a:avLst/>
          </a:prstGeom>
          <a:noFill/>
          <a:ln>
            <a:solidFill>
              <a:srgbClr val="FF0000"/>
            </a:solidFill>
          </a:ln>
        </p:spPr>
        <p:txBody>
          <a:bodyPr wrap="square" rtlCol="0">
            <a:spAutoFit/>
          </a:bodyPr>
          <a:lstStyle/>
          <a:p>
            <a:r>
              <a:rPr lang="en-US" sz="2600" dirty="0" smtClean="0"/>
              <a:t>                </a:t>
            </a:r>
            <a:r>
              <a:rPr lang="en-US" sz="2600" dirty="0" smtClean="0">
                <a:solidFill>
                  <a:srgbClr val="FF0000"/>
                </a:solidFill>
              </a:rPr>
              <a:t>FABRÊ</a:t>
            </a:r>
          </a:p>
          <a:p>
            <a:r>
              <a:rPr lang="en-US" sz="2600" dirty="0" smtClean="0"/>
              <a:t>  </a:t>
            </a:r>
            <a:r>
              <a:rPr lang="en-US" sz="2600" dirty="0" err="1" smtClean="0"/>
              <a:t>Người</a:t>
            </a:r>
            <a:r>
              <a:rPr lang="en-US" sz="2600" dirty="0" smtClean="0"/>
              <a:t> </a:t>
            </a:r>
            <a:r>
              <a:rPr lang="en-US" sz="2600" dirty="0" err="1" smtClean="0"/>
              <a:t>dịch</a:t>
            </a:r>
            <a:r>
              <a:rPr lang="en-US" sz="2600" dirty="0" smtClean="0"/>
              <a:t>:  </a:t>
            </a:r>
          </a:p>
          <a:p>
            <a:r>
              <a:rPr lang="en-US" sz="2600" dirty="0"/>
              <a:t> </a:t>
            </a:r>
            <a:r>
              <a:rPr lang="en-US" sz="2600" dirty="0" smtClean="0"/>
              <a:t> </a:t>
            </a:r>
            <a:r>
              <a:rPr lang="en-US" sz="2600" dirty="0" err="1"/>
              <a:t>Nguyễn</a:t>
            </a:r>
            <a:r>
              <a:rPr lang="en-US" sz="2600" dirty="0"/>
              <a:t> Kim Dung</a:t>
            </a:r>
          </a:p>
          <a:p>
            <a:r>
              <a:rPr lang="en-US" sz="2600" dirty="0" err="1" smtClean="0"/>
              <a:t>Nhà</a:t>
            </a:r>
            <a:r>
              <a:rPr lang="en-US" sz="2600" dirty="0" smtClean="0"/>
              <a:t> </a:t>
            </a:r>
            <a:r>
              <a:rPr lang="en-US" sz="2600" dirty="0" err="1" smtClean="0"/>
              <a:t>xuất</a:t>
            </a:r>
            <a:r>
              <a:rPr lang="en-US" sz="2600" dirty="0" smtClean="0"/>
              <a:t> </a:t>
            </a:r>
            <a:r>
              <a:rPr lang="en-US" sz="2600" dirty="0" err="1" smtClean="0"/>
              <a:t>bản</a:t>
            </a:r>
            <a:r>
              <a:rPr lang="en-US" sz="2600" dirty="0" smtClean="0"/>
              <a:t> Kim </a:t>
            </a:r>
            <a:r>
              <a:rPr lang="en-US" sz="2600" dirty="0" err="1" smtClean="0"/>
              <a:t>Đồng</a:t>
            </a:r>
            <a:endParaRPr lang="en-US" sz="2600" dirty="0"/>
          </a:p>
        </p:txBody>
      </p:sp>
      <p:sp>
        <p:nvSpPr>
          <p:cNvPr id="17" name="TextBox 16"/>
          <p:cNvSpPr txBox="1"/>
          <p:nvPr/>
        </p:nvSpPr>
        <p:spPr>
          <a:xfrm>
            <a:off x="14750430" y="8039100"/>
            <a:ext cx="3385170" cy="2246769"/>
          </a:xfrm>
          <a:prstGeom prst="rect">
            <a:avLst/>
          </a:prstGeom>
          <a:noFill/>
          <a:ln>
            <a:solidFill>
              <a:srgbClr val="FF0000"/>
            </a:solidFill>
          </a:ln>
        </p:spPr>
        <p:txBody>
          <a:bodyPr wrap="square" rtlCol="0">
            <a:spAutoFit/>
          </a:bodyPr>
          <a:lstStyle/>
          <a:p>
            <a:r>
              <a:rPr lang="en-US" sz="2800" dirty="0" smtClean="0">
                <a:solidFill>
                  <a:srgbClr val="FF0000"/>
                </a:solidFill>
              </a:rPr>
              <a:t>  MARIA MONTESSORI</a:t>
            </a:r>
          </a:p>
          <a:p>
            <a:r>
              <a:rPr lang="en-US" sz="2800" dirty="0" smtClean="0"/>
              <a:t> </a:t>
            </a:r>
            <a:r>
              <a:rPr lang="en-US" sz="2800" dirty="0" err="1" smtClean="0"/>
              <a:t>Người</a:t>
            </a:r>
            <a:r>
              <a:rPr lang="en-US" sz="2800" dirty="0" smtClean="0"/>
              <a:t> </a:t>
            </a:r>
            <a:r>
              <a:rPr lang="en-US" sz="2800" dirty="0" err="1" smtClean="0"/>
              <a:t>dịch</a:t>
            </a:r>
            <a:r>
              <a:rPr lang="en-US" sz="2800" dirty="0" smtClean="0"/>
              <a:t>:  </a:t>
            </a:r>
          </a:p>
          <a:p>
            <a:r>
              <a:rPr lang="en-US" sz="2800" dirty="0" err="1" smtClean="0"/>
              <a:t>Nguyễn</a:t>
            </a:r>
            <a:r>
              <a:rPr lang="en-US" sz="2800" dirty="0" smtClean="0"/>
              <a:t> </a:t>
            </a:r>
            <a:r>
              <a:rPr lang="en-US" sz="2800" dirty="0" err="1" smtClean="0"/>
              <a:t>Thị</a:t>
            </a:r>
            <a:r>
              <a:rPr lang="en-US" sz="2800" dirty="0" smtClean="0"/>
              <a:t> </a:t>
            </a:r>
            <a:r>
              <a:rPr lang="en-US" sz="2800" dirty="0" err="1" smtClean="0"/>
              <a:t>Hồng</a:t>
            </a:r>
            <a:r>
              <a:rPr lang="en-US" sz="2800" dirty="0" smtClean="0"/>
              <a:t> </a:t>
            </a:r>
            <a:r>
              <a:rPr lang="en-US" sz="2800" dirty="0" err="1" smtClean="0"/>
              <a:t>Hà</a:t>
            </a:r>
            <a:endParaRPr lang="en-US" sz="2800" dirty="0" smtClean="0"/>
          </a:p>
          <a:p>
            <a:r>
              <a:rPr lang="en-US" sz="2800" dirty="0" err="1" smtClean="0"/>
              <a:t>Nhà</a:t>
            </a:r>
            <a:r>
              <a:rPr lang="en-US" sz="2800" dirty="0" smtClean="0"/>
              <a:t> </a:t>
            </a:r>
            <a:r>
              <a:rPr lang="en-US" sz="2800" dirty="0" err="1" smtClean="0"/>
              <a:t>xuất</a:t>
            </a:r>
            <a:r>
              <a:rPr lang="en-US" sz="2800" dirty="0" smtClean="0"/>
              <a:t> </a:t>
            </a:r>
            <a:r>
              <a:rPr lang="en-US" sz="2800" dirty="0" err="1" smtClean="0"/>
              <a:t>bản</a:t>
            </a:r>
            <a:r>
              <a:rPr lang="en-US" sz="2800" dirty="0" smtClean="0"/>
              <a:t> Kim </a:t>
            </a:r>
            <a:r>
              <a:rPr lang="en-US" sz="2800" dirty="0" err="1" smtClean="0"/>
              <a:t>Đồng</a:t>
            </a:r>
            <a:endParaRPr lang="en-US" sz="2800" dirty="0"/>
          </a:p>
        </p:txBody>
      </p:sp>
      <p:sp>
        <p:nvSpPr>
          <p:cNvPr id="18" name="Rectangle 17"/>
          <p:cNvSpPr/>
          <p:nvPr/>
        </p:nvSpPr>
        <p:spPr>
          <a:xfrm>
            <a:off x="1230967" y="1866900"/>
            <a:ext cx="12162304" cy="584775"/>
          </a:xfrm>
          <a:prstGeom prst="rect">
            <a:avLst/>
          </a:prstGeom>
        </p:spPr>
        <p:txBody>
          <a:bodyPr wrap="none">
            <a:spAutoFit/>
          </a:bodyPr>
          <a:lstStyle/>
          <a:p>
            <a:r>
              <a:rPr lang="en-US" sz="3200" dirty="0">
                <a:solidFill>
                  <a:srgbClr val="FF0000"/>
                </a:solidFill>
                <a:latin typeface="Arial" panose="020B0604020202020204" pitchFamily="34" charset="0"/>
                <a:cs typeface="Arial" panose="020B0604020202020204" pitchFamily="34" charset="0"/>
              </a:rPr>
              <a:t>N</a:t>
            </a:r>
            <a:r>
              <a:rPr lang="vi-VN" sz="3200" dirty="0">
                <a:solidFill>
                  <a:srgbClr val="FF0000"/>
                </a:solidFill>
                <a:cs typeface="Arial" panose="020B0604020202020204" pitchFamily="34" charset="0"/>
              </a:rPr>
              <a:t>êu tên những cuốn sách viết về các danh nhân mà mình đã </a:t>
            </a:r>
            <a:r>
              <a:rPr lang="vi-VN" sz="3200" dirty="0" smtClean="0">
                <a:solidFill>
                  <a:srgbClr val="FF0000"/>
                </a:solidFill>
                <a:cs typeface="Arial" panose="020B0604020202020204" pitchFamily="34" charset="0"/>
              </a:rPr>
              <a:t>đọc</a:t>
            </a:r>
            <a:endParaRPr lang="en-US" sz="3200" dirty="0">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0187" y="2705100"/>
            <a:ext cx="3505200" cy="5149384"/>
          </a:xfrm>
          <a:prstGeom prst="rect">
            <a:avLst/>
          </a:prstGeom>
        </p:spPr>
      </p:pic>
      <p:sp>
        <p:nvSpPr>
          <p:cNvPr id="19" name="TextBox 18"/>
          <p:cNvSpPr txBox="1"/>
          <p:nvPr/>
        </p:nvSpPr>
        <p:spPr>
          <a:xfrm>
            <a:off x="7315199" y="8075525"/>
            <a:ext cx="3429001" cy="2092881"/>
          </a:xfrm>
          <a:prstGeom prst="rect">
            <a:avLst/>
          </a:prstGeom>
          <a:noFill/>
          <a:ln>
            <a:solidFill>
              <a:srgbClr val="FF0000"/>
            </a:solidFill>
          </a:ln>
        </p:spPr>
        <p:txBody>
          <a:bodyPr wrap="square" rtlCol="0">
            <a:spAutoFit/>
          </a:bodyPr>
          <a:lstStyle/>
          <a:p>
            <a:r>
              <a:rPr lang="en-US" sz="2600" b="1" dirty="0" smtClean="0">
                <a:solidFill>
                  <a:srgbClr val="00B0F0"/>
                </a:solidFill>
                <a:latin typeface="Google Sans"/>
              </a:rPr>
              <a:t>   </a:t>
            </a:r>
            <a:r>
              <a:rPr lang="vi-VN" sz="2600" b="1" dirty="0" smtClean="0">
                <a:solidFill>
                  <a:srgbClr val="00B0F0"/>
                </a:solidFill>
                <a:latin typeface="Google Sans"/>
              </a:rPr>
              <a:t>Sir </a:t>
            </a:r>
            <a:r>
              <a:rPr lang="vi-VN" sz="2600" b="1" dirty="0">
                <a:solidFill>
                  <a:srgbClr val="00B0F0"/>
                </a:solidFill>
                <a:latin typeface="Google Sans"/>
              </a:rPr>
              <a:t>Isaac Newton</a:t>
            </a:r>
            <a:r>
              <a:rPr lang="en-US" sz="2600" dirty="0" smtClean="0"/>
              <a:t> </a:t>
            </a:r>
            <a:r>
              <a:rPr lang="en-US" sz="2600" dirty="0" err="1" smtClean="0"/>
              <a:t>tác</a:t>
            </a:r>
            <a:r>
              <a:rPr lang="en-US" sz="2600" dirty="0" smtClean="0"/>
              <a:t> </a:t>
            </a:r>
            <a:r>
              <a:rPr lang="en-US" sz="2600" dirty="0" err="1" smtClean="0"/>
              <a:t>giả</a:t>
            </a:r>
            <a:r>
              <a:rPr lang="en-US" sz="2600" dirty="0" smtClean="0"/>
              <a:t>: </a:t>
            </a:r>
            <a:r>
              <a:rPr lang="en-US" sz="2600" b="1" dirty="0" err="1" smtClean="0"/>
              <a:t>Rasmus</a:t>
            </a:r>
            <a:r>
              <a:rPr lang="en-US" sz="2600" b="1" dirty="0" smtClean="0"/>
              <a:t> </a:t>
            </a:r>
            <a:r>
              <a:rPr lang="en-US" sz="2600" b="1" dirty="0" err="1"/>
              <a:t>Hoài</a:t>
            </a:r>
            <a:r>
              <a:rPr lang="en-US" sz="2600" b="1" dirty="0"/>
              <a:t> Nam</a:t>
            </a:r>
            <a:endParaRPr lang="en-US" sz="2600" dirty="0" smtClean="0"/>
          </a:p>
          <a:p>
            <a:r>
              <a:rPr lang="en-US" sz="2600" dirty="0" err="1" smtClean="0"/>
              <a:t>Nhà</a:t>
            </a:r>
            <a:r>
              <a:rPr lang="en-US" sz="2600" dirty="0" smtClean="0"/>
              <a:t> </a:t>
            </a:r>
            <a:r>
              <a:rPr lang="en-US" sz="2600" dirty="0" err="1" smtClean="0"/>
              <a:t>xuất</a:t>
            </a:r>
            <a:r>
              <a:rPr lang="en-US" sz="2600" dirty="0" smtClean="0"/>
              <a:t> </a:t>
            </a:r>
            <a:r>
              <a:rPr lang="en-US" sz="2600" dirty="0" err="1" smtClean="0"/>
              <a:t>bản</a:t>
            </a:r>
            <a:r>
              <a:rPr lang="en-US" sz="2600" dirty="0" smtClean="0"/>
              <a:t> </a:t>
            </a:r>
            <a:r>
              <a:rPr lang="en-US" sz="2600" dirty="0" err="1" smtClean="0"/>
              <a:t>Thanh</a:t>
            </a:r>
            <a:r>
              <a:rPr lang="en-US" sz="2600" dirty="0" smtClean="0"/>
              <a:t> </a:t>
            </a:r>
            <a:r>
              <a:rPr lang="en-US" sz="2600" dirty="0" err="1" smtClean="0"/>
              <a:t>niên</a:t>
            </a:r>
            <a:endParaRPr lang="en-US" sz="2600" dirty="0"/>
          </a:p>
        </p:txBody>
      </p:sp>
    </p:spTree>
    <p:extLst>
      <p:ext uri="{BB962C8B-B14F-4D97-AF65-F5344CB8AC3E}">
        <p14:creationId xmlns:p14="http://schemas.microsoft.com/office/powerpoint/2010/main" val="280882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1143000" y="5361347"/>
            <a:ext cx="15544800" cy="738664"/>
          </a:xfrm>
          <a:prstGeom prst="rect">
            <a:avLst/>
          </a:prstGeom>
        </p:spPr>
        <p:txBody>
          <a:bodyPr wrap="square" lIns="0" tIns="0" rIns="0" bIns="0" rtlCol="0" anchor="t">
            <a:spAutoFit/>
          </a:bodyPr>
          <a:lstStyle/>
          <a:p>
            <a:r>
              <a:rPr lang="en-US" sz="4800" b="1" dirty="0" smtClean="0">
                <a:solidFill>
                  <a:srgbClr val="000099"/>
                </a:solidFill>
              </a:rPr>
              <a:t>Hoạt động nhóm 4: Thực hành viết báo tường trên giấy A4</a:t>
            </a:r>
            <a:endParaRPr lang="en-US" sz="4800" dirty="0"/>
          </a:p>
        </p:txBody>
      </p:sp>
      <p:sp>
        <p:nvSpPr>
          <p:cNvPr id="18" name="TextBox 17"/>
          <p:cNvSpPr txBox="1"/>
          <p:nvPr/>
        </p:nvSpPr>
        <p:spPr>
          <a:xfrm>
            <a:off x="838200" y="2993886"/>
            <a:ext cx="3581400" cy="707886"/>
          </a:xfrm>
          <a:prstGeom prst="rect">
            <a:avLst/>
          </a:prstGeom>
          <a:noFill/>
        </p:spPr>
        <p:txBody>
          <a:bodyPr wrap="square" rtlCol="0">
            <a:spAutoFit/>
          </a:bodyPr>
          <a:lstStyle/>
          <a:p>
            <a:r>
              <a:rPr lang="en-US" sz="4000" b="1" dirty="0" err="1" smtClean="0">
                <a:solidFill>
                  <a:srgbClr val="FF0000"/>
                </a:solidFill>
                <a:latin typeface="Clear Sans Regular Bold"/>
              </a:rPr>
              <a:t>Thực</a:t>
            </a:r>
            <a:r>
              <a:rPr lang="en-US" sz="4000" b="1" dirty="0" smtClean="0">
                <a:solidFill>
                  <a:srgbClr val="FF0000"/>
                </a:solidFill>
                <a:latin typeface="Clear Sans Regular Bold"/>
              </a:rPr>
              <a:t> </a:t>
            </a:r>
            <a:r>
              <a:rPr lang="en-US" sz="4000" b="1" dirty="0" err="1" smtClean="0">
                <a:solidFill>
                  <a:srgbClr val="FF0000"/>
                </a:solidFill>
                <a:latin typeface="Clear Sans Regular Bold"/>
              </a:rPr>
              <a:t>hành</a:t>
            </a:r>
            <a:endParaRPr lang="en-US" sz="4000" dirty="0">
              <a:solidFill>
                <a:srgbClr val="FF0000"/>
              </a:solidFill>
            </a:endParaRPr>
          </a:p>
        </p:txBody>
      </p:sp>
      <p:sp>
        <p:nvSpPr>
          <p:cNvPr id="9" name="Rectangle 3"/>
          <p:cNvSpPr>
            <a:spLocks noChangeArrowheads="1"/>
          </p:cNvSpPr>
          <p:nvPr/>
        </p:nvSpPr>
        <p:spPr bwMode="auto">
          <a:xfrm>
            <a:off x="5037221" y="2993886"/>
            <a:ext cx="11811000" cy="70788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vi-VN" sz="4000" dirty="0" smtClean="0"/>
              <a:t>Hoạt động 2. Thiết kế báo tường tiểu sử danh nhân</a:t>
            </a:r>
            <a:endParaRPr kumimoji="0" lang="vi-VN" sz="40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Box 5"/>
          <p:cNvSpPr txBox="1"/>
          <p:nvPr/>
        </p:nvSpPr>
        <p:spPr>
          <a:xfrm>
            <a:off x="6553200" y="-190500"/>
            <a:ext cx="4695006" cy="115416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9000"/>
              </a:lnSpc>
            </a:pPr>
            <a:r>
              <a:rPr lang="en-US" sz="3600" dirty="0" err="1">
                <a:solidFill>
                  <a:srgbClr val="241452"/>
                </a:solidFill>
                <a:latin typeface="Arial" panose="020B0604020202020204" pitchFamily="34" charset="0"/>
                <a:cs typeface="Arial" panose="020B0604020202020204" pitchFamily="34" charset="0"/>
              </a:rPr>
              <a:t>Đọc</a:t>
            </a:r>
            <a:r>
              <a:rPr lang="en-US" sz="3600" dirty="0">
                <a:solidFill>
                  <a:srgbClr val="241452"/>
                </a:solidFill>
                <a:latin typeface="Arial" panose="020B0604020202020204" pitchFamily="34" charset="0"/>
                <a:cs typeface="Arial" panose="020B0604020202020204" pitchFamily="34" charset="0"/>
              </a:rPr>
              <a:t> </a:t>
            </a:r>
            <a:r>
              <a:rPr lang="en-US" sz="3600" dirty="0" err="1">
                <a:solidFill>
                  <a:srgbClr val="241452"/>
                </a:solidFill>
                <a:latin typeface="Arial" panose="020B0604020202020204" pitchFamily="34" charset="0"/>
                <a:cs typeface="Arial" panose="020B0604020202020204" pitchFamily="34" charset="0"/>
              </a:rPr>
              <a:t>sách</a:t>
            </a:r>
            <a:r>
              <a:rPr lang="en-US" sz="3600" dirty="0">
                <a:solidFill>
                  <a:srgbClr val="241452"/>
                </a:solidFill>
                <a:latin typeface="Arial" panose="020B0604020202020204" pitchFamily="34" charset="0"/>
                <a:cs typeface="Arial" panose="020B0604020202020204" pitchFamily="34" charset="0"/>
              </a:rPr>
              <a:t> </a:t>
            </a:r>
            <a:r>
              <a:rPr lang="en-US" sz="3600" dirty="0" err="1">
                <a:solidFill>
                  <a:srgbClr val="241452"/>
                </a:solidFill>
                <a:latin typeface="Arial" panose="020B0604020202020204" pitchFamily="34" charset="0"/>
                <a:cs typeface="Arial" panose="020B0604020202020204" pitchFamily="34" charset="0"/>
              </a:rPr>
              <a:t>thư</a:t>
            </a:r>
            <a:r>
              <a:rPr lang="en-US" sz="3600" dirty="0">
                <a:solidFill>
                  <a:srgbClr val="241452"/>
                </a:solidFill>
                <a:latin typeface="Arial" panose="020B0604020202020204" pitchFamily="34" charset="0"/>
                <a:cs typeface="Arial" panose="020B0604020202020204" pitchFamily="34" charset="0"/>
              </a:rPr>
              <a:t> </a:t>
            </a:r>
            <a:r>
              <a:rPr lang="en-US" sz="3600" dirty="0" err="1">
                <a:solidFill>
                  <a:srgbClr val="241452"/>
                </a:solidFill>
                <a:latin typeface="Arial" panose="020B0604020202020204" pitchFamily="34" charset="0"/>
                <a:cs typeface="Arial" panose="020B0604020202020204" pitchFamily="34" charset="0"/>
              </a:rPr>
              <a:t>viện</a:t>
            </a:r>
            <a:endParaRPr lang="en-US" sz="3600" dirty="0">
              <a:solidFill>
                <a:srgbClr val="241452"/>
              </a:solidFill>
              <a:latin typeface="Arial" panose="020B0604020202020204" pitchFamily="34" charset="0"/>
              <a:cs typeface="Arial" panose="020B0604020202020204" pitchFamily="34" charset="0"/>
            </a:endParaRPr>
          </a:p>
        </p:txBody>
      </p:sp>
      <p:sp>
        <p:nvSpPr>
          <p:cNvPr id="12" name="TextBox 12"/>
          <p:cNvSpPr txBox="1"/>
          <p:nvPr/>
        </p:nvSpPr>
        <p:spPr>
          <a:xfrm>
            <a:off x="2286000" y="1104900"/>
            <a:ext cx="12077700" cy="226985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939"/>
              </a:lnSpc>
            </a:pPr>
            <a:r>
              <a:rPr lang="en-US" sz="3600" b="1" dirty="0">
                <a:solidFill>
                  <a:srgbClr val="00B0F0"/>
                </a:solidFill>
                <a:latin typeface="Times New Roman" pitchFamily="18" charset="0"/>
                <a:cs typeface="Times New Roman" pitchFamily="18" charset="0"/>
              </a:rPr>
              <a:t>DANH NHÂN THẾ GIỚI</a:t>
            </a:r>
          </a:p>
          <a:p>
            <a:pPr algn="ctr">
              <a:lnSpc>
                <a:spcPts val="5939"/>
              </a:lnSpc>
            </a:pPr>
            <a:r>
              <a:rPr lang="vi-VN" sz="3200" dirty="0"/>
              <a:t>Bài: KHÔNG GIAN GIỚI THIỆU TIỂU SỬ DANH NHÂN</a:t>
            </a:r>
            <a:endParaRPr lang="en-US" sz="3200" b="1" dirty="0">
              <a:solidFill>
                <a:srgbClr val="C24B48"/>
              </a:solidFill>
              <a:cs typeface="Times New Roman" pitchFamily="18" charset="0"/>
            </a:endParaRPr>
          </a:p>
          <a:p>
            <a:pPr algn="ctr">
              <a:lnSpc>
                <a:spcPts val="5939"/>
              </a:lnSpc>
            </a:pPr>
            <a:endParaRPr lang="en-US" sz="3600" b="1" dirty="0">
              <a:solidFill>
                <a:srgbClr val="C24B48"/>
              </a:solidFill>
              <a:latin typeface="Times New Roman" pitchFamily="18" charset="0"/>
              <a:cs typeface="Times New Roman" pitchFamily="18" charset="0"/>
            </a:endParaRPr>
          </a:p>
        </p:txBody>
      </p:sp>
    </p:spTree>
    <p:extLst>
      <p:ext uri="{BB962C8B-B14F-4D97-AF65-F5344CB8AC3E}">
        <p14:creationId xmlns:p14="http://schemas.microsoft.com/office/powerpoint/2010/main" val="2587182716"/>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118016" y="7962901"/>
            <a:ext cx="18406016" cy="2324100"/>
          </a:xfrm>
          <a:prstGeom prst="rect">
            <a:avLst/>
          </a:prstGeom>
          <a:solidFill>
            <a:srgbClr val="C24B48"/>
          </a:solidFill>
        </p:spPr>
      </p:sp>
      <p:sp>
        <p:nvSpPr>
          <p:cNvPr id="13" name="TextBox 13"/>
          <p:cNvSpPr txBox="1"/>
          <p:nvPr/>
        </p:nvSpPr>
        <p:spPr>
          <a:xfrm>
            <a:off x="1581150" y="4991718"/>
            <a:ext cx="13487400" cy="1354217"/>
          </a:xfrm>
          <a:prstGeom prst="rect">
            <a:avLst/>
          </a:prstGeom>
        </p:spPr>
        <p:txBody>
          <a:bodyPr wrap="square" lIns="0" tIns="0" rIns="0" bIns="0" rtlCol="0" anchor="t">
            <a:spAutoFit/>
          </a:bodyPr>
          <a:lstStyle/>
          <a:p>
            <a:pPr algn="ctr"/>
            <a:r>
              <a:rPr lang="vi-VN" sz="4400" b="1" dirty="0" smtClean="0">
                <a:solidFill>
                  <a:srgbClr val="000099"/>
                </a:solidFill>
              </a:rPr>
              <a:t>Hoạt động 3</a:t>
            </a:r>
            <a:r>
              <a:rPr lang="en-US" sz="4400" b="1" dirty="0" smtClean="0">
                <a:solidFill>
                  <a:srgbClr val="000099"/>
                </a:solidFill>
              </a:rPr>
              <a:t>:</a:t>
            </a:r>
          </a:p>
          <a:p>
            <a:r>
              <a:rPr lang="vi-VN" sz="4400" b="1" dirty="0" smtClean="0">
                <a:solidFill>
                  <a:srgbClr val="000099"/>
                </a:solidFill>
              </a:rPr>
              <a:t> </a:t>
            </a:r>
            <a:r>
              <a:rPr lang="en-US" sz="4400" b="1" dirty="0" smtClean="0">
                <a:solidFill>
                  <a:srgbClr val="000099"/>
                </a:solidFill>
              </a:rPr>
              <a:t>  </a:t>
            </a:r>
            <a:r>
              <a:rPr lang="vi-VN" sz="4400" b="1" dirty="0" smtClean="0">
                <a:solidFill>
                  <a:srgbClr val="000099"/>
                </a:solidFill>
              </a:rPr>
              <a:t>Sắp xếp</a:t>
            </a:r>
            <a:r>
              <a:rPr lang="en-US" sz="4400" b="1" dirty="0" smtClean="0">
                <a:solidFill>
                  <a:srgbClr val="000099"/>
                </a:solidFill>
              </a:rPr>
              <a:t>, </a:t>
            </a:r>
            <a:r>
              <a:rPr lang="vi-VN" sz="4400" b="1" dirty="0" smtClean="0">
                <a:solidFill>
                  <a:srgbClr val="000099"/>
                </a:solidFill>
              </a:rPr>
              <a:t> trưng bày </a:t>
            </a:r>
            <a:r>
              <a:rPr lang="en-US" sz="4400" b="1" dirty="0" smtClean="0">
                <a:solidFill>
                  <a:srgbClr val="000099"/>
                </a:solidFill>
              </a:rPr>
              <a:t> </a:t>
            </a:r>
            <a:r>
              <a:rPr lang="en-US" sz="4400" b="1" dirty="0" err="1" smtClean="0">
                <a:solidFill>
                  <a:srgbClr val="000099"/>
                </a:solidFill>
              </a:rPr>
              <a:t>báo</a:t>
            </a:r>
            <a:r>
              <a:rPr lang="en-US" sz="4400" b="1" dirty="0" smtClean="0">
                <a:solidFill>
                  <a:srgbClr val="000099"/>
                </a:solidFill>
              </a:rPr>
              <a:t> </a:t>
            </a:r>
            <a:r>
              <a:rPr lang="en-US" sz="4400" b="1" dirty="0" err="1" smtClean="0">
                <a:solidFill>
                  <a:srgbClr val="000099"/>
                </a:solidFill>
              </a:rPr>
              <a:t>tường</a:t>
            </a:r>
            <a:r>
              <a:rPr lang="en-US" sz="4400" b="1" dirty="0" smtClean="0">
                <a:solidFill>
                  <a:srgbClr val="000099"/>
                </a:solidFill>
              </a:rPr>
              <a:t> </a:t>
            </a:r>
            <a:r>
              <a:rPr lang="vi-VN" sz="4400" b="1" dirty="0" smtClean="0">
                <a:solidFill>
                  <a:srgbClr val="000099"/>
                </a:solidFill>
              </a:rPr>
              <a:t>tiểu sử danh nhân</a:t>
            </a:r>
            <a:endParaRPr lang="en-US" sz="4400" b="1" dirty="0">
              <a:solidFill>
                <a:srgbClr val="000099"/>
              </a:solidFill>
            </a:endParaRPr>
          </a:p>
        </p:txBody>
      </p:sp>
      <p:sp>
        <p:nvSpPr>
          <p:cNvPr id="18" name="TextBox 17"/>
          <p:cNvSpPr txBox="1"/>
          <p:nvPr/>
        </p:nvSpPr>
        <p:spPr>
          <a:xfrm>
            <a:off x="838200" y="3390900"/>
            <a:ext cx="3657600" cy="830997"/>
          </a:xfrm>
          <a:prstGeom prst="rect">
            <a:avLst/>
          </a:prstGeom>
          <a:noFill/>
        </p:spPr>
        <p:txBody>
          <a:bodyPr wrap="square" rtlCol="0">
            <a:spAutoFit/>
          </a:bodyPr>
          <a:lstStyle/>
          <a:p>
            <a:r>
              <a:rPr lang="en-US" sz="4800" b="1" dirty="0" err="1" smtClean="0">
                <a:solidFill>
                  <a:srgbClr val="FF0000"/>
                </a:solidFill>
                <a:latin typeface="Clear Sans Regular Bold"/>
              </a:rPr>
              <a:t>Thực</a:t>
            </a:r>
            <a:r>
              <a:rPr lang="en-US" sz="4800" b="1" dirty="0" smtClean="0">
                <a:solidFill>
                  <a:srgbClr val="FF0000"/>
                </a:solidFill>
                <a:latin typeface="Clear Sans Regular Bold"/>
              </a:rPr>
              <a:t> </a:t>
            </a:r>
            <a:r>
              <a:rPr lang="en-US" sz="4800" b="1" dirty="0" err="1" smtClean="0">
                <a:solidFill>
                  <a:srgbClr val="FF0000"/>
                </a:solidFill>
                <a:latin typeface="Clear Sans Regular Bold"/>
              </a:rPr>
              <a:t>hành</a:t>
            </a:r>
            <a:endParaRPr lang="en-US" sz="4800" dirty="0">
              <a:solidFill>
                <a:srgbClr val="FF0000"/>
              </a:solidFill>
            </a:endParaRPr>
          </a:p>
        </p:txBody>
      </p:sp>
      <p:sp>
        <p:nvSpPr>
          <p:cNvPr id="10" name="TextBox 5"/>
          <p:cNvSpPr txBox="1"/>
          <p:nvPr/>
        </p:nvSpPr>
        <p:spPr>
          <a:xfrm>
            <a:off x="6553200" y="-190500"/>
            <a:ext cx="4695006" cy="115416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9000"/>
              </a:lnSpc>
            </a:pPr>
            <a:r>
              <a:rPr lang="en-US" sz="3600" dirty="0" err="1">
                <a:solidFill>
                  <a:srgbClr val="241452"/>
                </a:solidFill>
                <a:latin typeface="Arial" panose="020B0604020202020204" pitchFamily="34" charset="0"/>
                <a:cs typeface="Arial" panose="020B0604020202020204" pitchFamily="34" charset="0"/>
              </a:rPr>
              <a:t>Đọc</a:t>
            </a:r>
            <a:r>
              <a:rPr lang="en-US" sz="3600" dirty="0">
                <a:solidFill>
                  <a:srgbClr val="241452"/>
                </a:solidFill>
                <a:latin typeface="Arial" panose="020B0604020202020204" pitchFamily="34" charset="0"/>
                <a:cs typeface="Arial" panose="020B0604020202020204" pitchFamily="34" charset="0"/>
              </a:rPr>
              <a:t> </a:t>
            </a:r>
            <a:r>
              <a:rPr lang="en-US" sz="3600" dirty="0" err="1">
                <a:solidFill>
                  <a:srgbClr val="241452"/>
                </a:solidFill>
                <a:latin typeface="Arial" panose="020B0604020202020204" pitchFamily="34" charset="0"/>
                <a:cs typeface="Arial" panose="020B0604020202020204" pitchFamily="34" charset="0"/>
              </a:rPr>
              <a:t>sách</a:t>
            </a:r>
            <a:r>
              <a:rPr lang="en-US" sz="3600" dirty="0">
                <a:solidFill>
                  <a:srgbClr val="241452"/>
                </a:solidFill>
                <a:latin typeface="Arial" panose="020B0604020202020204" pitchFamily="34" charset="0"/>
                <a:cs typeface="Arial" panose="020B0604020202020204" pitchFamily="34" charset="0"/>
              </a:rPr>
              <a:t> </a:t>
            </a:r>
            <a:r>
              <a:rPr lang="en-US" sz="3600" dirty="0" err="1">
                <a:solidFill>
                  <a:srgbClr val="241452"/>
                </a:solidFill>
                <a:latin typeface="Arial" panose="020B0604020202020204" pitchFamily="34" charset="0"/>
                <a:cs typeface="Arial" panose="020B0604020202020204" pitchFamily="34" charset="0"/>
              </a:rPr>
              <a:t>thư</a:t>
            </a:r>
            <a:r>
              <a:rPr lang="en-US" sz="3600" dirty="0">
                <a:solidFill>
                  <a:srgbClr val="241452"/>
                </a:solidFill>
                <a:latin typeface="Arial" panose="020B0604020202020204" pitchFamily="34" charset="0"/>
                <a:cs typeface="Arial" panose="020B0604020202020204" pitchFamily="34" charset="0"/>
              </a:rPr>
              <a:t> </a:t>
            </a:r>
            <a:r>
              <a:rPr lang="en-US" sz="3600" dirty="0" err="1">
                <a:solidFill>
                  <a:srgbClr val="241452"/>
                </a:solidFill>
                <a:latin typeface="Arial" panose="020B0604020202020204" pitchFamily="34" charset="0"/>
                <a:cs typeface="Arial" panose="020B0604020202020204" pitchFamily="34" charset="0"/>
              </a:rPr>
              <a:t>viện</a:t>
            </a:r>
            <a:endParaRPr lang="en-US" sz="3600" dirty="0">
              <a:solidFill>
                <a:srgbClr val="241452"/>
              </a:solidFill>
              <a:latin typeface="Arial" panose="020B0604020202020204" pitchFamily="34" charset="0"/>
              <a:cs typeface="Arial" panose="020B0604020202020204" pitchFamily="34" charset="0"/>
            </a:endParaRPr>
          </a:p>
        </p:txBody>
      </p:sp>
      <p:sp>
        <p:nvSpPr>
          <p:cNvPr id="11" name="TextBox 12"/>
          <p:cNvSpPr txBox="1"/>
          <p:nvPr/>
        </p:nvSpPr>
        <p:spPr>
          <a:xfrm>
            <a:off x="2286000" y="1104900"/>
            <a:ext cx="12077700" cy="226985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939"/>
              </a:lnSpc>
            </a:pPr>
            <a:r>
              <a:rPr lang="en-US" sz="3600" b="1" dirty="0">
                <a:solidFill>
                  <a:srgbClr val="00B0F0"/>
                </a:solidFill>
                <a:latin typeface="Times New Roman" pitchFamily="18" charset="0"/>
                <a:cs typeface="Times New Roman" pitchFamily="18" charset="0"/>
              </a:rPr>
              <a:t>DANH NHÂN THẾ GIỚI</a:t>
            </a:r>
          </a:p>
          <a:p>
            <a:pPr algn="ctr">
              <a:lnSpc>
                <a:spcPts val="5939"/>
              </a:lnSpc>
            </a:pPr>
            <a:r>
              <a:rPr lang="vi-VN" sz="3200" dirty="0"/>
              <a:t>Bài: KHÔNG GIAN GIỚI THIỆU TIỂU SỬ DANH NHÂN</a:t>
            </a:r>
            <a:endParaRPr lang="en-US" sz="3200" b="1" dirty="0">
              <a:solidFill>
                <a:srgbClr val="C24B48"/>
              </a:solidFill>
              <a:cs typeface="Times New Roman" pitchFamily="18" charset="0"/>
            </a:endParaRPr>
          </a:p>
          <a:p>
            <a:pPr algn="ctr">
              <a:lnSpc>
                <a:spcPts val="5939"/>
              </a:lnSpc>
            </a:pPr>
            <a:endParaRPr lang="en-US" sz="3600" b="1" dirty="0">
              <a:solidFill>
                <a:srgbClr val="C24B48"/>
              </a:solidFill>
              <a:latin typeface="Times New Roman" pitchFamily="18" charset="0"/>
              <a:cs typeface="Times New Roman"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a:srcRect b="21562"/>
          <a:stretch>
            <a:fillRect/>
          </a:stretch>
        </p:blipFill>
        <p:spPr>
          <a:xfrm>
            <a:off x="0" y="0"/>
            <a:ext cx="18288000" cy="10287000"/>
          </a:xfrm>
          <a:prstGeom prst="rect">
            <a:avLst/>
          </a:prstGeom>
        </p:spPr>
      </p:pic>
      <p:grpSp>
        <p:nvGrpSpPr>
          <p:cNvPr id="56" name="Group 55"/>
          <p:cNvGrpSpPr/>
          <p:nvPr/>
        </p:nvGrpSpPr>
        <p:grpSpPr>
          <a:xfrm>
            <a:off x="762000" y="1992086"/>
            <a:ext cx="16306800" cy="8100000"/>
            <a:chOff x="1235547" y="1328057"/>
            <a:chExt cx="9720905" cy="5400000"/>
          </a:xfrm>
        </p:grpSpPr>
        <p:pic>
          <p:nvPicPr>
            <p:cNvPr id="23" name="Picture 22"/>
            <p:cNvPicPr>
              <a:picLocks noChangeAspect="1"/>
            </p:cNvPicPr>
            <p:nvPr/>
          </p:nvPicPr>
          <p:blipFill>
            <a:blip r:embed="rId3"/>
            <a:stretch>
              <a:fillRect/>
            </a:stretch>
          </p:blipFill>
          <p:spPr>
            <a:xfrm>
              <a:off x="1235547" y="1328057"/>
              <a:ext cx="9720905" cy="5400000"/>
            </a:xfrm>
            <a:prstGeom prst="rect">
              <a:avLst/>
            </a:prstGeom>
          </p:spPr>
        </p:pic>
        <p:sp>
          <p:nvSpPr>
            <p:cNvPr id="45" name="Rectangle: Rounded Corners 44"/>
            <p:cNvSpPr/>
            <p:nvPr/>
          </p:nvSpPr>
          <p:spPr>
            <a:xfrm>
              <a:off x="1451999" y="1829443"/>
              <a:ext cx="9324000" cy="4680000"/>
            </a:xfrm>
            <a:prstGeom prst="roundRect">
              <a:avLst>
                <a:gd name="adj" fmla="val 5218"/>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600" b="1" dirty="0">
                <a:solidFill>
                  <a:srgbClr val="FF0066"/>
                </a:solidFill>
                <a:latin typeface="Cambria" panose="02040503050406030204" pitchFamily="18" charset="0"/>
                <a:ea typeface="Cambria" panose="02040503050406030204" pitchFamily="18" charset="0"/>
              </a:endParaRPr>
            </a:p>
          </p:txBody>
        </p:sp>
      </p:grpSp>
      <p:grpSp>
        <p:nvGrpSpPr>
          <p:cNvPr id="42" name="Group 41"/>
          <p:cNvGrpSpPr/>
          <p:nvPr/>
        </p:nvGrpSpPr>
        <p:grpSpPr>
          <a:xfrm>
            <a:off x="2971799" y="543254"/>
            <a:ext cx="12268202" cy="1240973"/>
            <a:chOff x="2189293" y="-605667"/>
            <a:chExt cx="7549661" cy="827315"/>
          </a:xfrm>
        </p:grpSpPr>
        <p:pic>
          <p:nvPicPr>
            <p:cNvPr id="29" name="Picture 28"/>
            <p:cNvPicPr>
              <a:picLocks noChangeAspect="1"/>
            </p:cNvPicPr>
            <p:nvPr/>
          </p:nvPicPr>
          <p:blipFill>
            <a:blip r:embed="rId4"/>
            <a:stretch>
              <a:fillRect/>
            </a:stretch>
          </p:blipFill>
          <p:spPr>
            <a:xfrm>
              <a:off x="2189293" y="-605667"/>
              <a:ext cx="7549661" cy="827315"/>
            </a:xfrm>
            <a:prstGeom prst="rect">
              <a:avLst/>
            </a:prstGeom>
          </p:spPr>
        </p:pic>
        <p:sp>
          <p:nvSpPr>
            <p:cNvPr id="41" name="TextBox 40"/>
            <p:cNvSpPr txBox="1"/>
            <p:nvPr/>
          </p:nvSpPr>
          <p:spPr>
            <a:xfrm>
              <a:off x="3185109" y="-440030"/>
              <a:ext cx="5756857" cy="553998"/>
            </a:xfrm>
            <a:prstGeom prst="rect">
              <a:avLst/>
            </a:prstGeom>
            <a:noFill/>
          </p:spPr>
          <p:txBody>
            <a:bodyPr wrap="square" rtlCol="0">
              <a:spAutoFit/>
            </a:bodyPr>
            <a:lstStyle/>
            <a:p>
              <a:pPr algn="ctr" defTabSz="1371600">
                <a:defRPr/>
              </a:pPr>
              <a:r>
                <a:rPr lang="en-US" sz="4800" b="1" dirty="0" smtClean="0">
                  <a:solidFill>
                    <a:srgbClr val="FFFF00"/>
                  </a:solidFill>
                </a:rPr>
                <a:t>B</a:t>
              </a:r>
              <a:r>
                <a:rPr lang="vi-VN" sz="4800" b="1" dirty="0" smtClean="0">
                  <a:solidFill>
                    <a:srgbClr val="FFFF00"/>
                  </a:solidFill>
                </a:rPr>
                <a:t>áo </a:t>
              </a:r>
              <a:r>
                <a:rPr lang="vi-VN" sz="4800" b="1" dirty="0">
                  <a:solidFill>
                    <a:srgbClr val="FFFF00"/>
                  </a:solidFill>
                </a:rPr>
                <a:t>tường tiểu sử danh nhân</a:t>
              </a:r>
              <a:endParaRPr lang="en-US" sz="4800" b="1" dirty="0">
                <a:solidFill>
                  <a:srgbClr val="FFFF00"/>
                </a:solidFill>
                <a:effectLst>
                  <a:glow rad="88900">
                    <a:srgbClr val="346CD0"/>
                  </a:glow>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pic>
        <p:nvPicPr>
          <p:cNvPr id="72" name="Picture 71" descr="A picture containing outdoor object, window&#10;&#10;Description automatically generated"/>
          <p:cNvPicPr>
            <a:picLocks noChangeAspect="1"/>
          </p:cNvPicPr>
          <p:nvPr/>
        </p:nvPicPr>
        <p:blipFill rotWithShape="1">
          <a:blip r:embed="rId5" cstate="print">
            <a:extLst>
              <a:ext uri="{28A0092B-C50C-407E-A947-70E740481C1C}">
                <a14:useLocalDpi xmlns:a14="http://schemas.microsoft.com/office/drawing/2010/main" val="0"/>
              </a:ext>
            </a:extLst>
          </a:blip>
          <a:srcRect l="2064" t="42380" r="49524" b="38254"/>
          <a:stretch>
            <a:fillRect/>
          </a:stretch>
        </p:blipFill>
        <p:spPr>
          <a:xfrm>
            <a:off x="-7328" y="0"/>
            <a:ext cx="4590000" cy="1836000"/>
          </a:xfrm>
          <a:prstGeom prst="rect">
            <a:avLst/>
          </a:prstGeom>
        </p:spPr>
      </p:pic>
      <p:pic>
        <p:nvPicPr>
          <p:cNvPr id="71" name="Picture 70" descr="A picture containing outdoor object, window&#10;&#10;Description automatically generated"/>
          <p:cNvPicPr>
            <a:picLocks noChangeAspect="1"/>
          </p:cNvPicPr>
          <p:nvPr/>
        </p:nvPicPr>
        <p:blipFill rotWithShape="1">
          <a:blip r:embed="rId5" cstate="print">
            <a:extLst>
              <a:ext uri="{28A0092B-C50C-407E-A947-70E740481C1C}">
                <a14:useLocalDpi xmlns:a14="http://schemas.microsoft.com/office/drawing/2010/main" val="0"/>
              </a:ext>
            </a:extLst>
          </a:blip>
          <a:srcRect l="50635" t="42380" r="952" b="38254"/>
          <a:stretch>
            <a:fillRect/>
          </a:stretch>
        </p:blipFill>
        <p:spPr>
          <a:xfrm>
            <a:off x="13705328" y="0"/>
            <a:ext cx="4590000" cy="1836000"/>
          </a:xfrm>
          <a:prstGeom prst="rect">
            <a:avLst/>
          </a:prstGeom>
        </p:spPr>
      </p:pic>
      <p:sp>
        <p:nvSpPr>
          <p:cNvPr id="17" name="Rectangle 16"/>
          <p:cNvSpPr/>
          <p:nvPr/>
        </p:nvSpPr>
        <p:spPr>
          <a:xfrm>
            <a:off x="1295400" y="2933700"/>
            <a:ext cx="5011050" cy="4216539"/>
          </a:xfrm>
          <a:prstGeom prst="rect">
            <a:avLst/>
          </a:prstGeom>
        </p:spPr>
        <p:txBody>
          <a:bodyPr wrap="square">
            <a:spAutoFit/>
          </a:bodyPr>
          <a:lstStyle/>
          <a:p>
            <a:r>
              <a:rPr lang="en-US" sz="2400" dirty="0" smtClean="0">
                <a:solidFill>
                  <a:srgbClr val="FF0000"/>
                </a:solidFill>
                <a:latin typeface="Google Sans"/>
              </a:rPr>
              <a:t>     </a:t>
            </a:r>
            <a:r>
              <a:rPr lang="vi-VN" sz="2800" b="1" dirty="0" smtClean="0">
                <a:solidFill>
                  <a:srgbClr val="00B0F0"/>
                </a:solidFill>
                <a:latin typeface="Google Sans"/>
              </a:rPr>
              <a:t>Sir </a:t>
            </a:r>
            <a:r>
              <a:rPr lang="vi-VN" sz="2800" b="1" dirty="0">
                <a:solidFill>
                  <a:srgbClr val="00B0F0"/>
                </a:solidFill>
                <a:latin typeface="Google Sans"/>
              </a:rPr>
              <a:t>Isaac Newton PRS</a:t>
            </a:r>
            <a:endParaRPr lang="en-US" sz="2800" b="1" dirty="0" smtClean="0">
              <a:solidFill>
                <a:srgbClr val="00B0F0"/>
              </a:solidFill>
              <a:latin typeface="Google Sans"/>
            </a:endParaRPr>
          </a:p>
          <a:p>
            <a:r>
              <a:rPr lang="en-US" sz="2400" dirty="0" smtClean="0">
                <a:solidFill>
                  <a:srgbClr val="FF0000"/>
                </a:solidFill>
                <a:latin typeface="Google Sans"/>
              </a:rPr>
              <a:t>      </a:t>
            </a:r>
            <a:r>
              <a:rPr lang="vi-VN" sz="2400" dirty="0" smtClean="0">
                <a:solidFill>
                  <a:srgbClr val="FF0000"/>
                </a:solidFill>
                <a:latin typeface="Google Sans"/>
              </a:rPr>
              <a:t>Sir </a:t>
            </a:r>
            <a:r>
              <a:rPr lang="vi-VN" sz="2400" dirty="0">
                <a:solidFill>
                  <a:srgbClr val="FF0000"/>
                </a:solidFill>
                <a:latin typeface="Google Sans"/>
              </a:rPr>
              <a:t>Isaac Newton PRS (25 tháng 12 năm 1642 – 20 tháng 3 năm 1726 (lịch cũ)) là một nhà toán học, nhà vật lý, nhà thiên văn học, nhà thần học, và tác giả (ở thời của ông được gọi là "nhà triết học tự nhiên") người Anh, người được công nhận rộng rãi là một trong những nhà toán học vĩ đại nhất và nhà khoa học ảnh hưởng ...</a:t>
            </a:r>
            <a:endParaRPr lang="en-US" sz="2400" dirty="0">
              <a:solidFill>
                <a:srgbClr val="FF0000"/>
              </a:solidFill>
            </a:endParaRPr>
          </a:p>
        </p:txBody>
      </p:sp>
      <p:sp>
        <p:nvSpPr>
          <p:cNvPr id="18" name="TextBox 17"/>
          <p:cNvSpPr txBox="1"/>
          <p:nvPr/>
        </p:nvSpPr>
        <p:spPr>
          <a:xfrm>
            <a:off x="9053359" y="2933700"/>
            <a:ext cx="7177241" cy="3108543"/>
          </a:xfrm>
          <a:prstGeom prst="rect">
            <a:avLst/>
          </a:prstGeom>
          <a:noFill/>
        </p:spPr>
        <p:txBody>
          <a:bodyPr wrap="square" rtlCol="0">
            <a:spAutoFit/>
          </a:bodyPr>
          <a:lstStyle/>
          <a:p>
            <a:r>
              <a:rPr lang="en-US" sz="2400" dirty="0" smtClean="0"/>
              <a:t>                          </a:t>
            </a:r>
            <a:r>
              <a:rPr lang="vi-VN" sz="2800" b="1" dirty="0" smtClean="0">
                <a:solidFill>
                  <a:srgbClr val="000099"/>
                </a:solidFill>
              </a:rPr>
              <a:t>Napoléon </a:t>
            </a:r>
            <a:r>
              <a:rPr lang="vi-VN" sz="2800" b="1" dirty="0">
                <a:solidFill>
                  <a:srgbClr val="000099"/>
                </a:solidFill>
              </a:rPr>
              <a:t>Bonaparte</a:t>
            </a:r>
            <a:endParaRPr lang="en-US" sz="2800" b="1" dirty="0" smtClean="0">
              <a:solidFill>
                <a:srgbClr val="000099"/>
              </a:solidFill>
            </a:endParaRPr>
          </a:p>
          <a:p>
            <a:r>
              <a:rPr lang="en-US" sz="2400" dirty="0"/>
              <a:t> </a:t>
            </a:r>
            <a:r>
              <a:rPr lang="en-US" sz="2400" dirty="0" smtClean="0"/>
              <a:t>   </a:t>
            </a:r>
            <a:r>
              <a:rPr lang="vi-VN" sz="2400" dirty="0" smtClean="0"/>
              <a:t>Napoléon </a:t>
            </a:r>
            <a:r>
              <a:rPr lang="vi-VN" sz="2400" dirty="0"/>
              <a:t>Bonaparte (1769-1821) là một trong những nhân vật lịch sử nổi tiếng và quyền lực nhất trong lịch sử thế giới. Ông là một tướng quân nổi tiếng của Pháp và đã trở thành Hoàng đế Pháp từ năm 1804 đến năm 1814, và sau đó tái nắm quyền trong một thời kỳ gọi là “Hundred Days” trước khi bị đày vào đảo Elba.</a:t>
            </a:r>
            <a:endParaRPr lang="en-US" sz="2400" dirty="0"/>
          </a:p>
        </p:txBody>
      </p:sp>
      <p:sp>
        <p:nvSpPr>
          <p:cNvPr id="19" name="TextBox 18"/>
          <p:cNvSpPr txBox="1"/>
          <p:nvPr/>
        </p:nvSpPr>
        <p:spPr>
          <a:xfrm>
            <a:off x="6324600" y="6667500"/>
            <a:ext cx="7010401" cy="3108543"/>
          </a:xfrm>
          <a:prstGeom prst="rect">
            <a:avLst/>
          </a:prstGeom>
          <a:noFill/>
        </p:spPr>
        <p:txBody>
          <a:bodyPr wrap="square" rtlCol="0">
            <a:spAutoFit/>
          </a:bodyPr>
          <a:lstStyle/>
          <a:p>
            <a:pPr algn="ctr"/>
            <a:r>
              <a:rPr lang="vi-VN" sz="2800" b="1" dirty="0">
                <a:solidFill>
                  <a:srgbClr val="E22A51"/>
                </a:solidFill>
              </a:rPr>
              <a:t>Mozart</a:t>
            </a:r>
            <a:endParaRPr lang="en-US" sz="2800" b="1" dirty="0" smtClean="0">
              <a:solidFill>
                <a:srgbClr val="E22A51"/>
              </a:solidFill>
            </a:endParaRPr>
          </a:p>
          <a:p>
            <a:r>
              <a:rPr lang="en-US" sz="2400" dirty="0"/>
              <a:t> </a:t>
            </a:r>
            <a:r>
              <a:rPr lang="en-US" sz="2400" dirty="0" smtClean="0"/>
              <a:t>    </a:t>
            </a:r>
            <a:r>
              <a:rPr lang="vi-VN" sz="2400" dirty="0" smtClean="0"/>
              <a:t>Mozart </a:t>
            </a:r>
            <a:r>
              <a:rPr lang="vi-VN" sz="2400" dirty="0"/>
              <a:t>(1756 – 1791) là một nhà soạn nhạc nổi tiếng người Áo, và được xem là một trong những nhà soạn nhạc "vĩ đại nhất" mọi thời đại. Suốt cuộc đời mình, ông đã sáng tác được hơn 600 tác phẩm, trải dài ở nhiều thể loại nhạc khác nhau, từ giao hưởng, hòa tấu, opera, nhạc thính phòng đến độc tấu piano.</a:t>
            </a:r>
            <a:endParaRPr lang="en-US" sz="2400" dirty="0"/>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3306" y="7150239"/>
            <a:ext cx="2145294" cy="2770012"/>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9966" y="2849816"/>
            <a:ext cx="2242393" cy="3404349"/>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58517" y="5943600"/>
            <a:ext cx="3076883" cy="3619500"/>
          </a:xfrm>
          <a:prstGeom prst="rect">
            <a:avLst/>
          </a:prstGeom>
        </p:spPr>
      </p:pic>
    </p:spTree>
    <p:extLst>
      <p:ext uri="{BB962C8B-B14F-4D97-AF65-F5344CB8AC3E}">
        <p14:creationId xmlns:p14="http://schemas.microsoft.com/office/powerpoint/2010/main" val="312082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a:off x="-118016" y="7251054"/>
            <a:ext cx="18649922" cy="3035946"/>
          </a:xfrm>
          <a:prstGeom prst="rect">
            <a:avLst/>
          </a:prstGeom>
          <a:solidFill>
            <a:srgbClr val="C24B48"/>
          </a:solidFill>
        </p:spPr>
      </p:sp>
      <p:pic>
        <p:nvPicPr>
          <p:cNvPr id="3" name="Picture 3"/>
          <p:cNvPicPr>
            <a:picLocks noChangeAspect="1"/>
          </p:cNvPicPr>
          <p:nvPr/>
        </p:nvPicPr>
        <p:blipFill>
          <a:blip r:embed="rId2"/>
          <a:srcRect/>
          <a:stretch>
            <a:fillRect/>
          </a:stretch>
        </p:blipFill>
        <p:spPr>
          <a:xfrm>
            <a:off x="5577081" y="5211026"/>
            <a:ext cx="7133838" cy="3558001"/>
          </a:xfrm>
          <a:prstGeom prst="rect">
            <a:avLst/>
          </a:prstGeom>
        </p:spPr>
      </p:pic>
      <p:sp>
        <p:nvSpPr>
          <p:cNvPr id="4" name="TextBox 4"/>
          <p:cNvSpPr txBox="1"/>
          <p:nvPr/>
        </p:nvSpPr>
        <p:spPr>
          <a:xfrm>
            <a:off x="1667238" y="2360937"/>
            <a:ext cx="15345858" cy="2308324"/>
          </a:xfrm>
          <a:prstGeom prst="rect">
            <a:avLst/>
          </a:prstGeom>
        </p:spPr>
        <p:txBody>
          <a:bodyPr wrap="square" lIns="0" tIns="0" rIns="0" bIns="0" rtlCol="0" anchor="t">
            <a:spAutoFit/>
          </a:bodyPr>
          <a:lstStyle/>
          <a:p>
            <a:pPr algn="ctr">
              <a:lnSpc>
                <a:spcPts val="9000"/>
              </a:lnSpc>
            </a:pPr>
            <a:r>
              <a:rPr lang="en-US" sz="7500">
                <a:solidFill>
                  <a:srgbClr val="241452"/>
                </a:solidFill>
                <a:latin typeface="Clear Sans Regular Bold"/>
              </a:rPr>
              <a:t>Xin chân thành cảm ơn quý thầy cô </a:t>
            </a:r>
            <a:r>
              <a:rPr lang="vi-VN" sz="7500" smtClean="0">
                <a:solidFill>
                  <a:srgbClr val="241452"/>
                </a:solidFill>
                <a:latin typeface="Clear Sans Regular Bold"/>
              </a:rPr>
              <a:t>giáo </a:t>
            </a:r>
            <a:r>
              <a:rPr lang="en-US" sz="7500" smtClean="0">
                <a:solidFill>
                  <a:srgbClr val="241452"/>
                </a:solidFill>
                <a:latin typeface="Clear Sans Regular Bold"/>
              </a:rPr>
              <a:t>đã </a:t>
            </a:r>
            <a:r>
              <a:rPr lang="en-US" sz="7500">
                <a:solidFill>
                  <a:srgbClr val="241452"/>
                </a:solidFill>
                <a:latin typeface="Clear Sans Regular Bold"/>
              </a:rPr>
              <a:t>về dự giờ, thăm lớp 5A2!</a:t>
            </a:r>
          </a:p>
        </p:txBody>
      </p:sp>
      <p:grpSp>
        <p:nvGrpSpPr>
          <p:cNvPr id="5" name="Group 5"/>
          <p:cNvGrpSpPr/>
          <p:nvPr/>
        </p:nvGrpSpPr>
        <p:grpSpPr>
          <a:xfrm>
            <a:off x="16669821" y="1028700"/>
            <a:ext cx="589479" cy="195074"/>
            <a:chOff x="0" y="0"/>
            <a:chExt cx="1297145" cy="429260"/>
          </a:xfrm>
        </p:grpSpPr>
        <p:sp>
          <p:nvSpPr>
            <p:cNvPr id="6" name="Freeform 6"/>
            <p:cNvSpPr/>
            <p:nvPr/>
          </p:nvSpPr>
          <p:spPr>
            <a:xfrm>
              <a:off x="0" y="-5080"/>
              <a:ext cx="1297145" cy="434340"/>
            </a:xfrm>
            <a:custGeom>
              <a:avLst/>
              <a:gdLst/>
              <a:ahLst/>
              <a:cxnLst/>
              <a:rect l="l" t="t" r="r" b="b"/>
              <a:pathLst>
                <a:path w="1297145" h="434340">
                  <a:moveTo>
                    <a:pt x="1279365" y="187960"/>
                  </a:moveTo>
                  <a:lnTo>
                    <a:pt x="1017745" y="11430"/>
                  </a:lnTo>
                  <a:cubicBezTo>
                    <a:pt x="999965" y="0"/>
                    <a:pt x="977105" y="3810"/>
                    <a:pt x="964405" y="21590"/>
                  </a:cubicBezTo>
                  <a:cubicBezTo>
                    <a:pt x="952975" y="39370"/>
                    <a:pt x="956785" y="62230"/>
                    <a:pt x="974565" y="74930"/>
                  </a:cubicBezTo>
                  <a:lnTo>
                    <a:pt x="1133315" y="181610"/>
                  </a:lnTo>
                  <a:lnTo>
                    <a:pt x="0" y="181610"/>
                  </a:lnTo>
                  <a:lnTo>
                    <a:pt x="0" y="257810"/>
                  </a:lnTo>
                  <a:lnTo>
                    <a:pt x="1133315" y="257810"/>
                  </a:lnTo>
                  <a:lnTo>
                    <a:pt x="974565" y="364490"/>
                  </a:lnTo>
                  <a:cubicBezTo>
                    <a:pt x="956785" y="375920"/>
                    <a:pt x="952975" y="400050"/>
                    <a:pt x="964405" y="417830"/>
                  </a:cubicBezTo>
                  <a:cubicBezTo>
                    <a:pt x="972025" y="429260"/>
                    <a:pt x="983455" y="434340"/>
                    <a:pt x="996155" y="434340"/>
                  </a:cubicBezTo>
                  <a:cubicBezTo>
                    <a:pt x="1003775" y="434340"/>
                    <a:pt x="1011395" y="431800"/>
                    <a:pt x="1017745" y="427990"/>
                  </a:cubicBezTo>
                  <a:lnTo>
                    <a:pt x="1280635" y="251460"/>
                  </a:lnTo>
                  <a:cubicBezTo>
                    <a:pt x="1290795" y="243840"/>
                    <a:pt x="1297145" y="232410"/>
                    <a:pt x="1297145" y="219710"/>
                  </a:cubicBezTo>
                  <a:cubicBezTo>
                    <a:pt x="1297145" y="207010"/>
                    <a:pt x="1290795" y="195580"/>
                    <a:pt x="1279365" y="187960"/>
                  </a:cubicBezTo>
                  <a:close/>
                </a:path>
              </a:pathLst>
            </a:custGeom>
            <a:solidFill>
              <a:srgbClr val="241452"/>
            </a:solidFill>
          </p:spPr>
        </p:sp>
      </p:grpSp>
      <p:grpSp>
        <p:nvGrpSpPr>
          <p:cNvPr id="7" name="Group 7"/>
          <p:cNvGrpSpPr/>
          <p:nvPr/>
        </p:nvGrpSpPr>
        <p:grpSpPr>
          <a:xfrm>
            <a:off x="1028700" y="1007291"/>
            <a:ext cx="424353" cy="410148"/>
            <a:chOff x="0" y="0"/>
            <a:chExt cx="565804" cy="546864"/>
          </a:xfrm>
        </p:grpSpPr>
        <p:sp>
          <p:nvSpPr>
            <p:cNvPr id="8" name="AutoShape 8"/>
            <p:cNvSpPr/>
            <p:nvPr/>
          </p:nvSpPr>
          <p:spPr>
            <a:xfrm>
              <a:off x="0" y="0"/>
              <a:ext cx="565804" cy="0"/>
            </a:xfrm>
            <a:prstGeom prst="line">
              <a:avLst/>
            </a:prstGeom>
            <a:ln w="63500" cap="rnd">
              <a:solidFill>
                <a:srgbClr val="241452"/>
              </a:solidFill>
              <a:prstDash val="solid"/>
              <a:headEnd type="none" w="sm" len="sm"/>
              <a:tailEnd type="none" w="sm" len="sm"/>
            </a:ln>
          </p:spPr>
        </p:sp>
        <p:sp>
          <p:nvSpPr>
            <p:cNvPr id="9" name="AutoShape 9"/>
            <p:cNvSpPr/>
            <p:nvPr/>
          </p:nvSpPr>
          <p:spPr>
            <a:xfrm>
              <a:off x="0" y="242488"/>
              <a:ext cx="565804" cy="0"/>
            </a:xfrm>
            <a:prstGeom prst="line">
              <a:avLst/>
            </a:prstGeom>
            <a:ln w="63500" cap="rnd">
              <a:solidFill>
                <a:srgbClr val="241452"/>
              </a:solidFill>
              <a:prstDash val="solid"/>
              <a:headEnd type="none" w="sm" len="sm"/>
              <a:tailEnd type="none" w="sm" len="sm"/>
            </a:ln>
          </p:spPr>
        </p:sp>
        <p:sp>
          <p:nvSpPr>
            <p:cNvPr id="10" name="AutoShape 10"/>
            <p:cNvSpPr/>
            <p:nvPr/>
          </p:nvSpPr>
          <p:spPr>
            <a:xfrm>
              <a:off x="0" y="484975"/>
              <a:ext cx="565804" cy="0"/>
            </a:xfrm>
            <a:prstGeom prst="line">
              <a:avLst/>
            </a:prstGeom>
            <a:ln w="63500" cap="rnd">
              <a:solidFill>
                <a:srgbClr val="241452"/>
              </a:solidFill>
              <a:prstDash val="solid"/>
              <a:headEnd type="none" w="sm" len="sm"/>
              <a:tailEnd type="none" w="sm" len="sm"/>
            </a:ln>
          </p:spPr>
        </p:sp>
      </p:grpSp>
      <p:pic>
        <p:nvPicPr>
          <p:cNvPr id="12" name="Picture 12"/>
          <p:cNvPicPr>
            <a:picLocks noChangeAspect="1"/>
          </p:cNvPicPr>
          <p:nvPr/>
        </p:nvPicPr>
        <p:blipFill>
          <a:blip r:embed="rId3"/>
          <a:srcRect/>
          <a:stretch>
            <a:fillRect/>
          </a:stretch>
        </p:blipFill>
        <p:spPr>
          <a:xfrm>
            <a:off x="1240877" y="8769027"/>
            <a:ext cx="3114616" cy="216076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818</TotalTime>
  <Words>393</Words>
  <Application>Microsoft Office PowerPoint</Application>
  <PresentationFormat>Custom</PresentationFormat>
  <Paragraphs>61</Paragraphs>
  <Slides>9</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Times New Roman</vt:lpstr>
      <vt:lpstr>Cambria</vt:lpstr>
      <vt:lpstr>Clear Sans Regular</vt:lpstr>
      <vt:lpstr>Clear Sans Regular Bold</vt:lpstr>
      <vt:lpstr>Calibri</vt:lpstr>
      <vt:lpstr>Google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Lớp 5A2 xin chào quý thầy cô về dự giờ, thăm lớp</dc:title>
  <dc:creator>MrLieu</dc:creator>
  <cp:lastModifiedBy>Admin</cp:lastModifiedBy>
  <cp:revision>76</cp:revision>
  <dcterms:created xsi:type="dcterms:W3CDTF">2006-08-16T00:00:00Z</dcterms:created>
  <dcterms:modified xsi:type="dcterms:W3CDTF">2023-12-22T09:30:56Z</dcterms:modified>
  <dc:identifier>DAFRKHVwF-Q</dc:identifier>
</cp:coreProperties>
</file>