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8" r:id="rId1"/>
  </p:sldMasterIdLst>
  <p:notesMasterIdLst>
    <p:notesMasterId r:id="rId21"/>
  </p:notesMasterIdLst>
  <p:sldIdLst>
    <p:sldId id="256" r:id="rId2"/>
    <p:sldId id="293" r:id="rId3"/>
    <p:sldId id="263" r:id="rId4"/>
    <p:sldId id="276" r:id="rId5"/>
    <p:sldId id="277" r:id="rId6"/>
    <p:sldId id="291" r:id="rId7"/>
    <p:sldId id="292" r:id="rId8"/>
    <p:sldId id="286" r:id="rId9"/>
    <p:sldId id="278" r:id="rId10"/>
    <p:sldId id="287" r:id="rId11"/>
    <p:sldId id="280" r:id="rId12"/>
    <p:sldId id="281" r:id="rId13"/>
    <p:sldId id="282" r:id="rId14"/>
    <p:sldId id="288" r:id="rId15"/>
    <p:sldId id="289" r:id="rId16"/>
    <p:sldId id="283" r:id="rId17"/>
    <p:sldId id="285" r:id="rId18"/>
    <p:sldId id="284" r:id="rId19"/>
    <p:sldId id="262" r:id="rId20"/>
  </p:sldIdLst>
  <p:sldSz cx="18288000" cy="10287000"/>
  <p:notesSz cx="6858000" cy="9144000"/>
  <p:embeddedFontLst>
    <p:embeddedFont>
      <p:font typeface="Calibri Light" pitchFamily="34" charset="0"/>
      <p:regular r:id="rId22"/>
      <p:italic r:id="rId23"/>
    </p:embeddedFont>
    <p:embeddedFont>
      <p:font typeface="Clear Sans Regular Bold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D1AD0-CB1A-453D-B42A-7923A58CCA6B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5E73C-88A0-4D93-AD73-D42E36E98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93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5E73C-88A0-4D93-AD73-D42E36E986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0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200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2716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9046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3182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2163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477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568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0896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5428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1160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8823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/index.php?title=Acad%C3%A9mie_Nationale_de_M%C3%A9decine&amp;action=edit&amp;redlink=1" TargetMode="External"/><Relationship Id="rId3" Type="http://schemas.openxmlformats.org/officeDocument/2006/relationships/hyperlink" Target="https://vi.wikipedia.org/wiki/Nh%C3%A0_h%C3%B3a_h%E1%BB%8Dc" TargetMode="External"/><Relationship Id="rId7" Type="http://schemas.openxmlformats.org/officeDocument/2006/relationships/hyperlink" Target="https://vi.wikipedia.org/wiki/Gi%E1%BA%A3i_Nobel" TargetMode="External"/><Relationship Id="rId2" Type="http://schemas.openxmlformats.org/officeDocument/2006/relationships/hyperlink" Target="https://vi.wikipedia.org/wiki/Nh%C3%A0_v%E1%BA%ADt_l%C3%B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.wikipedia.org/wiki/Danh_s%C3%A1ch_ph%E1%BB%A5_n%E1%BB%AF_%C4%91o%E1%BA%A1t_gi%E1%BA%A3i_Nobel" TargetMode="External"/><Relationship Id="rId5" Type="http://schemas.openxmlformats.org/officeDocument/2006/relationships/hyperlink" Target="https://vi.wikipedia.org/wiki/Ph%C3%B3ng_x%E1%BA%A1" TargetMode="External"/><Relationship Id="rId4" Type="http://schemas.openxmlformats.org/officeDocument/2006/relationships/hyperlink" Target="https://vi.wikipedia.org/wiki/Ng%C6%B0%E1%BB%9Di_Ba_Lan_%E1%BB%9F_Ph%C3%A1p" TargetMode="External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2025" y="647700"/>
            <a:ext cx="11186389" cy="3849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2"/>
              </a:lnSpc>
            </a:pPr>
            <a:r>
              <a:rPr lang="en-US" sz="9750" dirty="0" err="1">
                <a:solidFill>
                  <a:srgbClr val="241452"/>
                </a:solidFill>
                <a:latin typeface="Clear Sans Regular Bold"/>
              </a:rPr>
              <a:t>Xin</a:t>
            </a:r>
            <a:r>
              <a:rPr lang="en-US" sz="975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9750" dirty="0" err="1">
                <a:solidFill>
                  <a:srgbClr val="241452"/>
                </a:solidFill>
                <a:latin typeface="Clear Sans Regular Bold"/>
              </a:rPr>
              <a:t>kính</a:t>
            </a:r>
            <a:r>
              <a:rPr lang="en-US" sz="975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9750" dirty="0" err="1">
                <a:solidFill>
                  <a:srgbClr val="241452"/>
                </a:solidFill>
                <a:latin typeface="Clear Sans Regular Bold"/>
              </a:rPr>
              <a:t>chào</a:t>
            </a:r>
            <a:r>
              <a:rPr lang="en-US" sz="975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9750" dirty="0" err="1">
                <a:solidFill>
                  <a:srgbClr val="241452"/>
                </a:solidFill>
                <a:latin typeface="Clear Sans Regular Bold"/>
              </a:rPr>
              <a:t>quý</a:t>
            </a:r>
            <a:r>
              <a:rPr lang="en-US" sz="975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9750" dirty="0" err="1">
                <a:solidFill>
                  <a:srgbClr val="241452"/>
                </a:solidFill>
                <a:latin typeface="Clear Sans Regular Bold"/>
              </a:rPr>
              <a:t>thầy</a:t>
            </a:r>
            <a:r>
              <a:rPr lang="en-US" sz="975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9750" dirty="0" err="1">
                <a:solidFill>
                  <a:srgbClr val="241452"/>
                </a:solidFill>
                <a:latin typeface="Clear Sans Regular Bold"/>
              </a:rPr>
              <a:t>cô</a:t>
            </a:r>
            <a:r>
              <a:rPr lang="en-US" sz="975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9750" dirty="0" err="1">
                <a:solidFill>
                  <a:srgbClr val="241452"/>
                </a:solidFill>
                <a:latin typeface="Clear Sans Regular Bold"/>
              </a:rPr>
              <a:t>giáo</a:t>
            </a:r>
            <a:r>
              <a:rPr lang="en-US" sz="975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9750" dirty="0" err="1">
                <a:solidFill>
                  <a:srgbClr val="241452"/>
                </a:solidFill>
                <a:latin typeface="Clear Sans Regular Bold"/>
              </a:rPr>
              <a:t>về</a:t>
            </a:r>
            <a:r>
              <a:rPr lang="en-US" sz="975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9750" dirty="0" err="1">
                <a:solidFill>
                  <a:srgbClr val="241452"/>
                </a:solidFill>
                <a:latin typeface="Clear Sans Regular Bold"/>
              </a:rPr>
              <a:t>dự</a:t>
            </a:r>
            <a:r>
              <a:rPr lang="en-US" sz="975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9750" dirty="0" err="1">
                <a:solidFill>
                  <a:srgbClr val="241452"/>
                </a:solidFill>
                <a:latin typeface="Clear Sans Regular Bold"/>
              </a:rPr>
              <a:t>giờ</a:t>
            </a:r>
            <a:r>
              <a:rPr lang="en-US" sz="9750" dirty="0">
                <a:solidFill>
                  <a:srgbClr val="241452"/>
                </a:solidFill>
                <a:latin typeface="Clear Sans Regular Bold"/>
              </a:rPr>
              <a:t>, </a:t>
            </a:r>
            <a:r>
              <a:rPr lang="en-US" sz="9750" dirty="0" err="1">
                <a:solidFill>
                  <a:srgbClr val="241452"/>
                </a:solidFill>
                <a:latin typeface="Clear Sans Regular Bold"/>
              </a:rPr>
              <a:t>thăm</a:t>
            </a:r>
            <a:r>
              <a:rPr lang="en-US" sz="975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9750" dirty="0" err="1">
                <a:solidFill>
                  <a:srgbClr val="241452"/>
                </a:solidFill>
                <a:latin typeface="Clear Sans Regular Bold"/>
              </a:rPr>
              <a:t>lớp</a:t>
            </a:r>
            <a:r>
              <a:rPr lang="en-US" sz="975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9750" dirty="0" err="1">
                <a:solidFill>
                  <a:srgbClr val="241452"/>
                </a:solidFill>
                <a:latin typeface="Clear Sans Regular Bold"/>
              </a:rPr>
              <a:t>5A2</a:t>
            </a:r>
            <a:endParaRPr lang="en-US" sz="9750" dirty="0">
              <a:solidFill>
                <a:srgbClr val="241452"/>
              </a:solidFill>
              <a:latin typeface="Clear Sans Regular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7609938"/>
            <a:ext cx="18288000" cy="2677062"/>
          </a:xfrm>
          <a:prstGeom prst="rect">
            <a:avLst/>
          </a:prstGeom>
          <a:solidFill>
            <a:srgbClr val="C24B48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64171" y="2555193"/>
            <a:ext cx="5056006" cy="61099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48137" y="5610181"/>
            <a:ext cx="3344081" cy="44886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08462" y="6461451"/>
            <a:ext cx="1511419" cy="290657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650553" y="8562339"/>
            <a:ext cx="902933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9"/>
              </a:lnSpc>
            </a:pPr>
            <a:r>
              <a:rPr lang="vi-VN" sz="4099" smtClean="0">
                <a:solidFill>
                  <a:srgbClr val="F4F4F4"/>
                </a:solidFill>
                <a:latin typeface="Clear Sans Regular Bold"/>
              </a:rPr>
              <a:t> GV:    Nguyễn Thị Thủy</a:t>
            </a:r>
          </a:p>
          <a:p>
            <a:pPr>
              <a:lnSpc>
                <a:spcPts val="5739"/>
              </a:lnSpc>
            </a:pPr>
            <a:r>
              <a:rPr lang="en-US" sz="4099" smtClean="0">
                <a:solidFill>
                  <a:srgbClr val="F4F4F4"/>
                </a:solidFill>
                <a:latin typeface="Clear Sans Regular Bold"/>
              </a:rPr>
              <a:t>Trường </a:t>
            </a:r>
            <a:r>
              <a:rPr lang="en-US" sz="4099">
                <a:solidFill>
                  <a:srgbClr val="F4F4F4"/>
                </a:solidFill>
                <a:latin typeface="Clear Sans Regular Bold"/>
              </a:rPr>
              <a:t>Tiểu học Thạch Châu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" y="5067300"/>
            <a:ext cx="9657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smtClean="0">
                <a:solidFill>
                  <a:srgbClr val="FF0000"/>
                </a:solidFill>
                <a:latin typeface="+mj-lt"/>
              </a:rPr>
              <a:t>BỒI DƯỠNG TỐ CHẤT ĐỌC SÁCH</a:t>
            </a:r>
            <a:endParaRPr lang="en-US" sz="4400" b="1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964561" y="9627397"/>
            <a:ext cx="589479" cy="195074"/>
            <a:chOff x="0" y="0"/>
            <a:chExt cx="1297145" cy="429260"/>
          </a:xfrm>
        </p:grpSpPr>
        <p:sp>
          <p:nvSpPr>
            <p:cNvPr id="10" name="Freeform 10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19" name="Rectangle 18"/>
          <p:cNvSpPr/>
          <p:nvPr/>
        </p:nvSpPr>
        <p:spPr>
          <a:xfrm>
            <a:off x="3276600" y="3086100"/>
            <a:ext cx="12421990" cy="830997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Hoạt động 1</a:t>
            </a:r>
            <a:r>
              <a:rPr lang="vi-VN" sz="4800" dirty="0" smtClean="0">
                <a:ea typeface="Times New Roman" pitchFamily="18" charset="0"/>
                <a:cs typeface="Times New Roman" pitchFamily="18" charset="0"/>
              </a:rPr>
              <a:t>: Miêu tả đa dạng hóa nhân vật.</a:t>
            </a:r>
            <a:endParaRPr lang="vi-VN" sz="4800" dirty="0" smtClean="0"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" y="2696547"/>
            <a:ext cx="2286000" cy="21236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+mj-lt"/>
              </a:rPr>
              <a:t>K</a:t>
            </a:r>
            <a:r>
              <a:rPr lang="vi-VN" sz="6600" b="1" dirty="0" smtClean="0">
                <a:latin typeface="+mj-lt"/>
              </a:rPr>
              <a:t>hám </a:t>
            </a:r>
            <a:endParaRPr lang="en-US" sz="6600" b="1" dirty="0" smtClean="0">
              <a:latin typeface="+mj-lt"/>
            </a:endParaRPr>
          </a:p>
          <a:p>
            <a:r>
              <a:rPr lang="vi-VN" sz="6600" b="1" dirty="0" smtClean="0">
                <a:latin typeface="+mj-lt"/>
              </a:rPr>
              <a:t>phá</a:t>
            </a:r>
            <a:endParaRPr lang="en-US" sz="6600" dirty="0">
              <a:latin typeface="+mj-lt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6194870" y="-79945"/>
            <a:ext cx="46950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</a:pP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dirty="0">
              <a:solidFill>
                <a:srgbClr val="241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2209800" y="1024479"/>
            <a:ext cx="12077700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Kể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chuyện </a:t>
            </a:r>
            <a:r>
              <a:rPr lang="en-US" sz="3600" b="1" dirty="0" smtClean="0">
                <a:solidFill>
                  <a:srgbClr val="C24B48"/>
                </a:solidFill>
                <a:cs typeface="Times New Roman" pitchFamily="18" charset="0"/>
              </a:rPr>
              <a:t>DANH </a:t>
            </a: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NHÂN THẾ GIỚI</a:t>
            </a:r>
          </a:p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 BÀI 1: </a:t>
            </a:r>
            <a:r>
              <a:rPr lang="vi-VN" sz="3600" b="1" dirty="0"/>
              <a:t>TIỂU SỬ DANH NHÂN CẢM ĐỘNG LÒNG NGƯỜI</a:t>
            </a:r>
            <a:endParaRPr lang="en-US" sz="3600" b="1" dirty="0">
              <a:solidFill>
                <a:srgbClr val="C24B48"/>
              </a:solidFill>
              <a:cs typeface="Times New Roman" pitchFamily="18" charset="0"/>
            </a:endParaRPr>
          </a:p>
          <a:p>
            <a:pPr algn="ctr">
              <a:lnSpc>
                <a:spcPts val="5939"/>
              </a:lnSpc>
            </a:pPr>
            <a:endParaRPr lang="en-US" sz="3600" b="1" dirty="0">
              <a:solidFill>
                <a:srgbClr val="C24B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5759" y="4226032"/>
            <a:ext cx="1101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70C0"/>
                </a:solidFill>
                <a:cs typeface="Times New Roman" pitchFamily="18" charset="0"/>
              </a:rPr>
              <a:t>2)  </a:t>
            </a:r>
            <a:r>
              <a:rPr lang="en-US" sz="3600" b="1" dirty="0" err="1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Kể</a:t>
            </a:r>
            <a:r>
              <a:rPr lang="vi-VN" sz="3600" b="1" dirty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 tiểu sử của </a:t>
            </a:r>
            <a:r>
              <a:rPr lang="en-US" sz="3600" b="1" dirty="0" err="1" smtClean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một</a:t>
            </a:r>
            <a:r>
              <a:rPr lang="en-US" sz="3600" b="1" dirty="0" smtClean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vi-VN" sz="3600" b="1" dirty="0" smtClean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danh nhân</a:t>
            </a:r>
            <a:r>
              <a:rPr lang="en-US" sz="3600" b="1" dirty="0" smtClean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5745182"/>
            <a:ext cx="11811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    </a:t>
            </a:r>
            <a:r>
              <a:rPr lang="en-US" sz="3600" b="1" dirty="0" smtClean="0">
                <a:solidFill>
                  <a:srgbClr val="0070C0"/>
                </a:solidFill>
              </a:rPr>
              <a:t>Marie Curie </a:t>
            </a:r>
            <a:r>
              <a:rPr lang="vi-VN" sz="3600" dirty="0" smtClean="0">
                <a:solidFill>
                  <a:srgbClr val="0070C0"/>
                </a:solidFill>
              </a:rPr>
              <a:t>7 </a:t>
            </a:r>
            <a:r>
              <a:rPr lang="vi-VN" sz="3600" dirty="0">
                <a:solidFill>
                  <a:srgbClr val="0070C0"/>
                </a:solidFill>
              </a:rPr>
              <a:t>tháng 11 năm 1867 – 4 tháng 7 năm 1934) là một </a:t>
            </a:r>
            <a:r>
              <a:rPr lang="vi-VN" sz="3600" dirty="0">
                <a:solidFill>
                  <a:srgbClr val="0070C0"/>
                </a:solidFill>
                <a:hlinkClick r:id="rId2" tooltip="Nhà vật lý"/>
              </a:rPr>
              <a:t>nhà vật lý</a:t>
            </a:r>
            <a:r>
              <a:rPr lang="vi-VN" sz="3600" dirty="0">
                <a:solidFill>
                  <a:srgbClr val="0070C0"/>
                </a:solidFill>
              </a:rPr>
              <a:t> và </a:t>
            </a:r>
            <a:r>
              <a:rPr lang="vi-VN" sz="3600" dirty="0">
                <a:solidFill>
                  <a:srgbClr val="0070C0"/>
                </a:solidFill>
                <a:hlinkClick r:id="rId3" tooltip="Nhà hóa học"/>
              </a:rPr>
              <a:t>hóa học</a:t>
            </a:r>
            <a:r>
              <a:rPr lang="vi-VN" sz="3600" dirty="0">
                <a:solidFill>
                  <a:srgbClr val="0070C0"/>
                </a:solidFill>
              </a:rPr>
              <a:t> </a:t>
            </a:r>
            <a:r>
              <a:rPr lang="vi-VN" sz="3600" dirty="0">
                <a:solidFill>
                  <a:srgbClr val="0070C0"/>
                </a:solidFill>
                <a:hlinkClick r:id="rId4" tooltip="Người Ba Lan ở Pháp"/>
              </a:rPr>
              <a:t>người Pháp gốc Ba Lan</a:t>
            </a:r>
            <a:r>
              <a:rPr lang="vi-VN" sz="3600" dirty="0">
                <a:solidFill>
                  <a:srgbClr val="0070C0"/>
                </a:solidFill>
              </a:rPr>
              <a:t>, chủ nhân của nghiên cứu tiên phong về </a:t>
            </a:r>
            <a:r>
              <a:rPr lang="vi-VN" sz="3600" dirty="0">
                <a:solidFill>
                  <a:srgbClr val="0070C0"/>
                </a:solidFill>
                <a:hlinkClick r:id="rId5" tooltip="Phóng xạ"/>
              </a:rPr>
              <a:t>phóng xạ</a:t>
            </a:r>
            <a:r>
              <a:rPr lang="vi-VN" sz="3600" dirty="0">
                <a:solidFill>
                  <a:srgbClr val="0070C0"/>
                </a:solidFill>
              </a:rPr>
              <a:t>. Bà là </a:t>
            </a:r>
            <a:r>
              <a:rPr lang="vi-VN" sz="3600" dirty="0">
                <a:solidFill>
                  <a:srgbClr val="0070C0"/>
                </a:solidFill>
                <a:hlinkClick r:id="rId6" tooltip="Danh sách phụ nữ đoạt giải Nobel"/>
              </a:rPr>
              <a:t>người phụ nữ đầu tiên đoạt giải </a:t>
            </a:r>
            <a:r>
              <a:rPr lang="vi-VN" sz="3600" dirty="0" smtClean="0">
                <a:solidFill>
                  <a:srgbClr val="0070C0"/>
                </a:solidFill>
                <a:hlinkClick r:id="rId6" tooltip="Danh sách phụ nữ đoạt giải Nobel"/>
              </a:rPr>
              <a:t>Nobel</a:t>
            </a:r>
            <a:r>
              <a:rPr lang="vi-VN" sz="3600" dirty="0" smtClean="0">
                <a:solidFill>
                  <a:srgbClr val="0070C0"/>
                </a:solidFill>
              </a:rPr>
              <a:t>,</a:t>
            </a:r>
            <a:r>
              <a:rPr lang="en-US" sz="3600" baseline="30000" dirty="0">
                <a:solidFill>
                  <a:srgbClr val="0070C0"/>
                </a:solidFill>
              </a:rPr>
              <a:t> </a:t>
            </a:r>
            <a:r>
              <a:rPr lang="vi-VN" sz="3600" dirty="0" smtClean="0">
                <a:solidFill>
                  <a:srgbClr val="0070C0"/>
                </a:solidFill>
              </a:rPr>
              <a:t>người </a:t>
            </a:r>
            <a:r>
              <a:rPr lang="vi-VN" sz="3600" dirty="0">
                <a:solidFill>
                  <a:srgbClr val="0070C0"/>
                </a:solidFill>
              </a:rPr>
              <a:t>đầu tiên </a:t>
            </a:r>
            <a:r>
              <a:rPr lang="vi-VN" sz="3600" dirty="0">
                <a:solidFill>
                  <a:srgbClr val="0070C0"/>
                </a:solidFill>
                <a:hlinkClick r:id="rId7" tooltip="Giải Nobel"/>
              </a:rPr>
              <a:t>hai lần đoạt giải </a:t>
            </a:r>
            <a:r>
              <a:rPr lang="vi-VN" sz="3600" dirty="0" smtClean="0">
                <a:solidFill>
                  <a:srgbClr val="0070C0"/>
                </a:solidFill>
                <a:hlinkClick r:id="rId7" tooltip="Giải Nobel"/>
              </a:rPr>
              <a:t>Nobel</a:t>
            </a:r>
            <a:r>
              <a:rPr lang="vi-VN" sz="3600" dirty="0" smtClean="0">
                <a:solidFill>
                  <a:srgbClr val="0070C0"/>
                </a:solidFill>
              </a:rPr>
              <a:t>,</a:t>
            </a:r>
            <a:r>
              <a:rPr lang="en-US" sz="3600" baseline="30000" dirty="0">
                <a:solidFill>
                  <a:srgbClr val="0070C0"/>
                </a:solidFill>
              </a:rPr>
              <a:t> </a:t>
            </a:r>
            <a:r>
              <a:rPr lang="vi-VN" sz="3600" dirty="0" smtClean="0">
                <a:solidFill>
                  <a:srgbClr val="0070C0"/>
                </a:solidFill>
              </a:rPr>
              <a:t>và </a:t>
            </a:r>
            <a:r>
              <a:rPr lang="vi-VN" sz="3600" dirty="0">
                <a:solidFill>
                  <a:srgbClr val="0070C0"/>
                </a:solidFill>
              </a:rPr>
              <a:t>là người duy nhất giành </a:t>
            </a:r>
            <a:r>
              <a:rPr lang="vi-VN" sz="3600" dirty="0">
                <a:solidFill>
                  <a:srgbClr val="0070C0"/>
                </a:solidFill>
                <a:hlinkClick r:id="rId7" tooltip="Giải Nobel"/>
              </a:rPr>
              <a:t>giải Nobel</a:t>
            </a:r>
            <a:r>
              <a:rPr lang="vi-VN" sz="3600" dirty="0">
                <a:solidFill>
                  <a:srgbClr val="0070C0"/>
                </a:solidFill>
              </a:rPr>
              <a:t> ở hai lĩnh vực khoa học. Bà còn là thành viên nữ đầu tiên của </a:t>
            </a:r>
            <a:r>
              <a:rPr lang="vi-VN" sz="3600" dirty="0">
                <a:solidFill>
                  <a:srgbClr val="0070C0"/>
                </a:solidFill>
                <a:hlinkClick r:id="rId8" tooltip="Académie Nationale de Médecine (trang không tồn tại)"/>
              </a:rPr>
              <a:t>Viện Hàn lâm Y khoa Pháp</a:t>
            </a:r>
            <a:r>
              <a:rPr lang="vi-VN" sz="3600" dirty="0" smtClean="0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226032"/>
            <a:ext cx="4518213" cy="586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84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964561" y="9627397"/>
            <a:ext cx="589479" cy="195074"/>
            <a:chOff x="0" y="0"/>
            <a:chExt cx="1297145" cy="429260"/>
          </a:xfrm>
        </p:grpSpPr>
        <p:sp>
          <p:nvSpPr>
            <p:cNvPr id="10" name="Freeform 10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430306" y="2801441"/>
            <a:ext cx="2286000" cy="21236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+mj-lt"/>
              </a:rPr>
              <a:t>K</a:t>
            </a:r>
            <a:r>
              <a:rPr lang="vi-VN" sz="6600" b="1" dirty="0" smtClean="0">
                <a:latin typeface="+mj-lt"/>
              </a:rPr>
              <a:t>hám </a:t>
            </a:r>
            <a:endParaRPr lang="en-US" sz="6600" b="1" dirty="0" smtClean="0">
              <a:latin typeface="+mj-lt"/>
            </a:endParaRPr>
          </a:p>
          <a:p>
            <a:r>
              <a:rPr lang="vi-VN" sz="6600" b="1" dirty="0" smtClean="0">
                <a:latin typeface="+mj-lt"/>
              </a:rPr>
              <a:t>phá</a:t>
            </a:r>
            <a:endParaRPr lang="en-US" sz="6600" dirty="0">
              <a:latin typeface="+mj-lt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6194870" y="-79945"/>
            <a:ext cx="46950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</a:pP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dirty="0">
              <a:solidFill>
                <a:srgbClr val="241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2209800" y="1024479"/>
            <a:ext cx="12077700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Kể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chuyện </a:t>
            </a:r>
            <a:r>
              <a:rPr lang="en-US" sz="3600" b="1" dirty="0" smtClean="0">
                <a:solidFill>
                  <a:srgbClr val="C24B48"/>
                </a:solidFill>
                <a:cs typeface="Times New Roman" pitchFamily="18" charset="0"/>
              </a:rPr>
              <a:t>DANH </a:t>
            </a: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NHÂN THẾ GIỚI</a:t>
            </a:r>
          </a:p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 BÀI 1: </a:t>
            </a:r>
            <a:r>
              <a:rPr lang="vi-VN" sz="3600" b="1" dirty="0"/>
              <a:t>TIỂU SỬ DANH NHÂN CẢM ĐỘNG LÒNG NGƯỜI</a:t>
            </a:r>
            <a:endParaRPr lang="en-US" sz="3600" b="1" dirty="0">
              <a:solidFill>
                <a:srgbClr val="C24B48"/>
              </a:solidFill>
              <a:cs typeface="Times New Roman" pitchFamily="18" charset="0"/>
            </a:endParaRPr>
          </a:p>
          <a:p>
            <a:pPr algn="ctr">
              <a:lnSpc>
                <a:spcPts val="5939"/>
              </a:lnSpc>
            </a:pPr>
            <a:endParaRPr lang="en-US" sz="3600" b="1" dirty="0">
              <a:solidFill>
                <a:srgbClr val="C24B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3429000" y="3083727"/>
            <a:ext cx="11817873" cy="6155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Làm quen với tiểu sử danh nhân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4368475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C00000"/>
                </a:solidFill>
              </a:rPr>
              <a:t>a) Tự giới thiệu </a:t>
            </a:r>
            <a:r>
              <a:rPr lang="vi-VN" sz="4400" dirty="0" smtClean="0">
                <a:solidFill>
                  <a:srgbClr val="C00000"/>
                </a:solidFill>
              </a:rPr>
              <a:t>ti</a:t>
            </a:r>
            <a:r>
              <a:rPr lang="en-US" sz="4400" dirty="0" smtClean="0">
                <a:solidFill>
                  <a:srgbClr val="C00000"/>
                </a:solidFill>
              </a:rPr>
              <a:t>ể</a:t>
            </a:r>
            <a:r>
              <a:rPr lang="vi-VN" sz="4400" dirty="0" smtClean="0">
                <a:solidFill>
                  <a:srgbClr val="C00000"/>
                </a:solidFill>
              </a:rPr>
              <a:t>u </a:t>
            </a:r>
            <a:r>
              <a:rPr lang="vi-VN" sz="4400" dirty="0">
                <a:solidFill>
                  <a:srgbClr val="C00000"/>
                </a:solidFill>
              </a:rPr>
              <a:t>sử danh nhân.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6412" y="5922518"/>
            <a:ext cx="1592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Chẳng</a:t>
            </a:r>
            <a:r>
              <a:rPr lang="en-US" sz="4400" dirty="0" smtClean="0"/>
              <a:t> </a:t>
            </a:r>
            <a:r>
              <a:rPr lang="en-US" sz="4400" dirty="0" err="1" smtClean="0"/>
              <a:t>hạn</a:t>
            </a:r>
            <a:r>
              <a:rPr lang="en-US" sz="4400" dirty="0" smtClean="0"/>
              <a:t>:  </a:t>
            </a:r>
            <a:r>
              <a:rPr lang="vi-VN" sz="4400" dirty="0" smtClean="0">
                <a:solidFill>
                  <a:srgbClr val="00B0F0"/>
                </a:solidFill>
              </a:rPr>
              <a:t>Tôi </a:t>
            </a:r>
            <a:r>
              <a:rPr lang="vi-VN" sz="4400" dirty="0">
                <a:solidFill>
                  <a:srgbClr val="00B0F0"/>
                </a:solidFill>
              </a:rPr>
              <a:t>thiết kế cuốn sách này đặc biệt dành cho các em, tôi cất giấu những câu chuyện đặc sắc về các danh nhân,...</a:t>
            </a:r>
            <a:endParaRPr lang="en-US" sz="4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50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964561" y="9627397"/>
            <a:ext cx="589479" cy="195074"/>
            <a:chOff x="0" y="0"/>
            <a:chExt cx="1297145" cy="429260"/>
          </a:xfrm>
        </p:grpSpPr>
        <p:sp>
          <p:nvSpPr>
            <p:cNvPr id="10" name="Freeform 10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430306" y="2801441"/>
            <a:ext cx="2286000" cy="21236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+mj-lt"/>
              </a:rPr>
              <a:t>K</a:t>
            </a:r>
            <a:r>
              <a:rPr lang="vi-VN" sz="6600" b="1" dirty="0" smtClean="0">
                <a:latin typeface="+mj-lt"/>
              </a:rPr>
              <a:t>hám </a:t>
            </a:r>
            <a:endParaRPr lang="en-US" sz="6600" b="1" dirty="0" smtClean="0">
              <a:latin typeface="+mj-lt"/>
            </a:endParaRPr>
          </a:p>
          <a:p>
            <a:r>
              <a:rPr lang="vi-VN" sz="6600" b="1" dirty="0" smtClean="0">
                <a:latin typeface="+mj-lt"/>
              </a:rPr>
              <a:t>phá</a:t>
            </a:r>
            <a:endParaRPr lang="en-US" sz="6600" dirty="0">
              <a:latin typeface="+mj-lt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6194870" y="-79945"/>
            <a:ext cx="46950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</a:pP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dirty="0">
              <a:solidFill>
                <a:srgbClr val="241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2209800" y="1024479"/>
            <a:ext cx="12077700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Kể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chuyện </a:t>
            </a:r>
            <a:r>
              <a:rPr lang="en-US" sz="3600" b="1" dirty="0" smtClean="0">
                <a:solidFill>
                  <a:srgbClr val="C24B48"/>
                </a:solidFill>
                <a:cs typeface="Times New Roman" pitchFamily="18" charset="0"/>
              </a:rPr>
              <a:t>DANH </a:t>
            </a: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NHÂN THẾ GIỚI</a:t>
            </a:r>
          </a:p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 BÀI 1: </a:t>
            </a:r>
            <a:r>
              <a:rPr lang="vi-VN" sz="3600" b="1" dirty="0"/>
              <a:t>TIỂU SỬ DANH NHÂN CẢM ĐỘNG LÒNG NGƯỜI</a:t>
            </a:r>
            <a:endParaRPr lang="en-US" sz="3600" b="1" dirty="0">
              <a:solidFill>
                <a:srgbClr val="C24B48"/>
              </a:solidFill>
              <a:cs typeface="Times New Roman" pitchFamily="18" charset="0"/>
            </a:endParaRPr>
          </a:p>
          <a:p>
            <a:pPr algn="ctr">
              <a:lnSpc>
                <a:spcPts val="5939"/>
              </a:lnSpc>
            </a:pPr>
            <a:endParaRPr lang="en-US" sz="3600" b="1" dirty="0">
              <a:solidFill>
                <a:srgbClr val="C24B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3429000" y="3083727"/>
            <a:ext cx="11817873" cy="6155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Làm quen với tiểu sử danh nhân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4398755"/>
            <a:ext cx="14858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b</a:t>
            </a:r>
            <a:r>
              <a:rPr lang="vi-VN" sz="4400" dirty="0" smtClean="0"/>
              <a:t>) </a:t>
            </a:r>
            <a:r>
              <a:rPr lang="vi-VN" sz="4400" dirty="0"/>
              <a:t>Thể loại truyện danh </a:t>
            </a:r>
            <a:r>
              <a:rPr lang="vi-VN" sz="4400" dirty="0" smtClean="0"/>
              <a:t>nhân</a:t>
            </a:r>
            <a:r>
              <a:rPr lang="en-US" sz="4400" dirty="0" smtClean="0"/>
              <a:t>:  </a:t>
            </a:r>
          </a:p>
          <a:p>
            <a:r>
              <a:rPr lang="vi-VN" sz="4400" dirty="0" smtClean="0">
                <a:solidFill>
                  <a:srgbClr val="0070C0"/>
                </a:solidFill>
              </a:rPr>
              <a:t>Tha </a:t>
            </a:r>
            <a:r>
              <a:rPr lang="vi-VN" sz="4400" dirty="0">
                <a:solidFill>
                  <a:srgbClr val="0070C0"/>
                </a:solidFill>
              </a:rPr>
              <a:t>truyện; Tự truyện; </a:t>
            </a:r>
            <a:r>
              <a:rPr lang="en-US" sz="4400" dirty="0" smtClean="0">
                <a:solidFill>
                  <a:srgbClr val="0070C0"/>
                </a:solidFill>
              </a:rPr>
              <a:t>C</a:t>
            </a:r>
            <a:r>
              <a:rPr lang="vi-VN" sz="4400" dirty="0" smtClean="0">
                <a:solidFill>
                  <a:srgbClr val="0070C0"/>
                </a:solidFill>
              </a:rPr>
              <a:t>á truyện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và</a:t>
            </a:r>
            <a:r>
              <a:rPr lang="en-US" sz="4400" dirty="0" smtClean="0">
                <a:solidFill>
                  <a:srgbClr val="0070C0"/>
                </a:solidFill>
              </a:rPr>
              <a:t> H</a:t>
            </a:r>
            <a:r>
              <a:rPr lang="vi-VN" sz="4400" dirty="0" smtClean="0">
                <a:solidFill>
                  <a:srgbClr val="0070C0"/>
                </a:solidFill>
              </a:rPr>
              <a:t>ợp truyện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0" y="5960005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Trả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lời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câu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hỏi</a:t>
            </a:r>
            <a:r>
              <a:rPr lang="en-US" sz="3200" b="1" dirty="0" smtClean="0">
                <a:solidFill>
                  <a:srgbClr val="C00000"/>
                </a:solidFill>
              </a:rPr>
              <a:t>: (</a:t>
            </a:r>
            <a:r>
              <a:rPr lang="en-US" sz="3200" b="1" dirty="0" err="1" smtClean="0">
                <a:solidFill>
                  <a:srgbClr val="C00000"/>
                </a:solidFill>
              </a:rPr>
              <a:t>thảo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luận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nhóm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đôi</a:t>
            </a:r>
            <a:r>
              <a:rPr lang="en-US" sz="3200" b="1" dirty="0" smtClean="0">
                <a:solidFill>
                  <a:srgbClr val="C00000"/>
                </a:solidFill>
              </a:rPr>
              <a:t>) 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3894" y="6940808"/>
            <a:ext cx="1223024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 </a:t>
            </a:r>
            <a:r>
              <a:rPr lang="vi-VN" sz="4400" dirty="0"/>
              <a:t>+ Em hiểu hiểu thế nào là Tha truyện?</a:t>
            </a:r>
            <a:endParaRPr lang="en-US" sz="4400" dirty="0"/>
          </a:p>
          <a:p>
            <a:r>
              <a:rPr lang="en-US" sz="4400" dirty="0"/>
              <a:t> </a:t>
            </a:r>
            <a:r>
              <a:rPr lang="vi-VN" sz="4400" dirty="0" smtClean="0"/>
              <a:t>+ </a:t>
            </a:r>
            <a:r>
              <a:rPr lang="vi-VN" sz="4400" dirty="0"/>
              <a:t>Thế nào là Tự truyện</a:t>
            </a:r>
            <a:r>
              <a:rPr lang="vi-VN" sz="4400" dirty="0" smtClean="0"/>
              <a:t>?</a:t>
            </a:r>
            <a:endParaRPr lang="en-US" sz="4400" dirty="0" smtClean="0"/>
          </a:p>
          <a:p>
            <a:r>
              <a:rPr lang="vi-VN" sz="4400" dirty="0"/>
              <a:t> + Thế nào là Cá truyện</a:t>
            </a:r>
            <a:r>
              <a:rPr lang="vi-VN" sz="4400" dirty="0" smtClean="0"/>
              <a:t>?</a:t>
            </a:r>
            <a:endParaRPr lang="en-US" sz="4400" dirty="0"/>
          </a:p>
          <a:p>
            <a:r>
              <a:rPr lang="en-US" sz="4400" dirty="0" smtClean="0"/>
              <a:t> </a:t>
            </a:r>
            <a:r>
              <a:rPr lang="vi-VN" sz="4400" dirty="0" smtClean="0"/>
              <a:t>+ </a:t>
            </a:r>
            <a:r>
              <a:rPr lang="vi-VN" sz="4400" dirty="0"/>
              <a:t>Thế nào là Hợp truyện?</a:t>
            </a:r>
            <a:endParaRPr lang="en-US" sz="4400" dirty="0"/>
          </a:p>
          <a:p>
            <a:pPr algn="ctr"/>
            <a:endParaRPr lang="en-US" sz="4400" dirty="0" smtClean="0"/>
          </a:p>
          <a:p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50190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964561" y="9627397"/>
            <a:ext cx="589479" cy="195074"/>
            <a:chOff x="0" y="0"/>
            <a:chExt cx="1297145" cy="429260"/>
          </a:xfrm>
        </p:grpSpPr>
        <p:sp>
          <p:nvSpPr>
            <p:cNvPr id="10" name="Freeform 10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430306" y="2628900"/>
            <a:ext cx="2286000" cy="21236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+mj-lt"/>
              </a:rPr>
              <a:t>K</a:t>
            </a:r>
            <a:r>
              <a:rPr lang="vi-VN" sz="6600" b="1" dirty="0" smtClean="0">
                <a:latin typeface="+mj-lt"/>
              </a:rPr>
              <a:t>hám </a:t>
            </a:r>
            <a:endParaRPr lang="en-US" sz="6600" b="1" dirty="0" smtClean="0">
              <a:latin typeface="+mj-lt"/>
            </a:endParaRPr>
          </a:p>
          <a:p>
            <a:r>
              <a:rPr lang="vi-VN" sz="6600" b="1" dirty="0" smtClean="0">
                <a:latin typeface="+mj-lt"/>
              </a:rPr>
              <a:t>phá</a:t>
            </a:r>
            <a:endParaRPr lang="en-US" sz="6600" dirty="0">
              <a:latin typeface="+mj-lt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6194870" y="-79945"/>
            <a:ext cx="46950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</a:pP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dirty="0">
              <a:solidFill>
                <a:srgbClr val="241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2209800" y="1024479"/>
            <a:ext cx="12077700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Kể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chuyện </a:t>
            </a:r>
            <a:r>
              <a:rPr lang="en-US" sz="3600" b="1" dirty="0" smtClean="0">
                <a:solidFill>
                  <a:srgbClr val="C24B48"/>
                </a:solidFill>
                <a:cs typeface="Times New Roman" pitchFamily="18" charset="0"/>
              </a:rPr>
              <a:t>DANH </a:t>
            </a: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NHÂN THẾ GIỚI</a:t>
            </a:r>
          </a:p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 BÀI 1: </a:t>
            </a:r>
            <a:r>
              <a:rPr lang="vi-VN" sz="3600" b="1" dirty="0"/>
              <a:t>TIỂU SỬ DANH NHÂN CẢM ĐỘNG LÒNG NGƯỜI</a:t>
            </a:r>
            <a:endParaRPr lang="en-US" sz="3600" b="1" dirty="0">
              <a:solidFill>
                <a:srgbClr val="C24B48"/>
              </a:solidFill>
              <a:cs typeface="Times New Roman" pitchFamily="18" charset="0"/>
            </a:endParaRPr>
          </a:p>
          <a:p>
            <a:pPr algn="ctr">
              <a:lnSpc>
                <a:spcPts val="5939"/>
              </a:lnSpc>
            </a:pPr>
            <a:endParaRPr lang="en-US" sz="3600" b="1" dirty="0">
              <a:solidFill>
                <a:srgbClr val="C24B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3429000" y="3009900"/>
            <a:ext cx="11817873" cy="6155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Làm quen với tiểu sử danh nhân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4000500"/>
            <a:ext cx="14858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b</a:t>
            </a:r>
            <a:r>
              <a:rPr lang="vi-VN" sz="4400" dirty="0" smtClean="0"/>
              <a:t>) </a:t>
            </a:r>
            <a:r>
              <a:rPr lang="vi-VN" sz="4400" dirty="0"/>
              <a:t>Thể loại truyện danh </a:t>
            </a:r>
            <a:r>
              <a:rPr lang="vi-VN" sz="4400" dirty="0" smtClean="0"/>
              <a:t>nhân</a:t>
            </a:r>
            <a:r>
              <a:rPr lang="en-US" sz="4400" dirty="0" smtClean="0"/>
              <a:t>: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2307" y="6210300"/>
            <a:ext cx="16431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- Tự</a:t>
            </a:r>
            <a:r>
              <a:rPr lang="vi-VN" sz="4400" dirty="0" smtClean="0">
                <a:solidFill>
                  <a:srgbClr val="0070C0"/>
                </a:solidFill>
              </a:rPr>
              <a:t> </a:t>
            </a:r>
            <a:r>
              <a:rPr lang="vi-VN" sz="4400" dirty="0">
                <a:solidFill>
                  <a:srgbClr val="0070C0"/>
                </a:solidFill>
              </a:rPr>
              <a:t>truyện </a:t>
            </a:r>
            <a:r>
              <a:rPr lang="vi-VN" sz="4400" dirty="0" smtClean="0">
                <a:solidFill>
                  <a:srgbClr val="0070C0"/>
                </a:solidFill>
              </a:rPr>
              <a:t>là </a:t>
            </a:r>
            <a:r>
              <a:rPr lang="vi-VN" sz="4400" dirty="0">
                <a:solidFill>
                  <a:srgbClr val="0070C0"/>
                </a:solidFill>
              </a:rPr>
              <a:t>truyện do tác giả tự viết tiểu sử cho chính mình. 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2308" y="5372100"/>
            <a:ext cx="137845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T</a:t>
            </a:r>
            <a:r>
              <a:rPr lang="vi-VN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ha </a:t>
            </a:r>
            <a:r>
              <a:rPr lang="vi-VN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truyện là truyện mà tác giả viết tiểu sử cho người khác</a:t>
            </a:r>
            <a:endParaRPr lang="en-US" sz="4400" dirty="0"/>
          </a:p>
        </p:txBody>
      </p:sp>
      <p:sp>
        <p:nvSpPr>
          <p:cNvPr id="20" name="TextBox 19"/>
          <p:cNvSpPr txBox="1"/>
          <p:nvPr/>
        </p:nvSpPr>
        <p:spPr>
          <a:xfrm>
            <a:off x="942307" y="6972300"/>
            <a:ext cx="166117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- Cá</a:t>
            </a:r>
            <a:r>
              <a:rPr lang="vi-VN" sz="4400" dirty="0" smtClean="0">
                <a:solidFill>
                  <a:srgbClr val="00B050"/>
                </a:solidFill>
              </a:rPr>
              <a:t> </a:t>
            </a:r>
            <a:r>
              <a:rPr lang="vi-VN" sz="4400" dirty="0">
                <a:solidFill>
                  <a:srgbClr val="00B050"/>
                </a:solidFill>
              </a:rPr>
              <a:t>truyện là truyện mà toàn bộ cuốn sách hoặc bài văn chỉ miêu tả một nhân vật.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4719" y="8345150"/>
            <a:ext cx="16408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- Hợp</a:t>
            </a:r>
            <a:r>
              <a:rPr lang="vi-VN" sz="4400" dirty="0" smtClean="0">
                <a:solidFill>
                  <a:srgbClr val="C00000"/>
                </a:solidFill>
              </a:rPr>
              <a:t> </a:t>
            </a:r>
            <a:r>
              <a:rPr lang="vi-VN" sz="4400" dirty="0">
                <a:solidFill>
                  <a:srgbClr val="C00000"/>
                </a:solidFill>
              </a:rPr>
              <a:t>truyện là truyện viết về tiểu sử của nhiều nhân vật, thường có các chủ đề cụ thể.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98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3306" y="5525750"/>
            <a:ext cx="151186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- </a:t>
            </a:r>
            <a:r>
              <a:rPr lang="en-US" sz="4400" dirty="0" err="1" smtClean="0"/>
              <a:t>Cuốn</a:t>
            </a:r>
            <a:r>
              <a:rPr lang="en-US" sz="4400" dirty="0" smtClean="0"/>
              <a:t> </a:t>
            </a:r>
            <a:r>
              <a:rPr lang="en-US" sz="4400" dirty="0" err="1"/>
              <a:t>sách</a:t>
            </a:r>
            <a:r>
              <a:rPr lang="en-US" sz="4400" dirty="0"/>
              <a:t> </a:t>
            </a:r>
            <a:r>
              <a:rPr lang="en-US" sz="4400" dirty="0" err="1"/>
              <a:t>hôm</a:t>
            </a:r>
            <a:r>
              <a:rPr lang="en-US" sz="4400" dirty="0"/>
              <a:t> nay </a:t>
            </a:r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em</a:t>
            </a:r>
            <a:r>
              <a:rPr lang="en-US" sz="4400" dirty="0"/>
              <a:t> </a:t>
            </a:r>
            <a:r>
              <a:rPr lang="en-US" sz="4400" dirty="0" err="1"/>
              <a:t>đang</a:t>
            </a:r>
            <a:r>
              <a:rPr lang="en-US" sz="4400" dirty="0"/>
              <a:t> </a:t>
            </a:r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truyện</a:t>
            </a:r>
            <a:r>
              <a:rPr lang="en-US" sz="4400" dirty="0"/>
              <a:t> </a:t>
            </a:r>
            <a:r>
              <a:rPr lang="en-US" sz="4400" dirty="0" err="1"/>
              <a:t>danh</a:t>
            </a:r>
            <a:r>
              <a:rPr lang="en-US" sz="4400" dirty="0"/>
              <a:t> </a:t>
            </a:r>
            <a:r>
              <a:rPr lang="en-US" sz="4400" dirty="0" err="1"/>
              <a:t>nhân</a:t>
            </a:r>
            <a:r>
              <a:rPr lang="en-US" sz="4400" dirty="0"/>
              <a:t> </a:t>
            </a:r>
            <a:r>
              <a:rPr lang="en-US" sz="4400" dirty="0" err="1"/>
              <a:t>thuộc</a:t>
            </a:r>
            <a:r>
              <a:rPr lang="en-US" sz="4400" dirty="0"/>
              <a:t> </a:t>
            </a:r>
            <a:endParaRPr lang="en-US" sz="4400" dirty="0" smtClean="0"/>
          </a:p>
          <a:p>
            <a:r>
              <a:rPr lang="en-US" sz="4400" dirty="0" err="1" smtClean="0"/>
              <a:t>thể</a:t>
            </a:r>
            <a:r>
              <a:rPr lang="en-US" sz="4400" dirty="0" smtClean="0"/>
              <a:t> </a:t>
            </a:r>
            <a:r>
              <a:rPr lang="en-US" sz="4400" dirty="0" err="1"/>
              <a:t>loại</a:t>
            </a:r>
            <a:r>
              <a:rPr lang="en-US" sz="4400" dirty="0"/>
              <a:t> </a:t>
            </a:r>
            <a:r>
              <a:rPr lang="en-US" sz="4400" dirty="0" err="1"/>
              <a:t>nào</a:t>
            </a:r>
            <a:r>
              <a:rPr lang="en-US" sz="4400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0306" y="2628900"/>
            <a:ext cx="2286000" cy="21236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+mj-lt"/>
              </a:rPr>
              <a:t>K</a:t>
            </a:r>
            <a:r>
              <a:rPr lang="vi-VN" sz="6600" b="1" dirty="0" smtClean="0">
                <a:latin typeface="+mj-lt"/>
              </a:rPr>
              <a:t>hám </a:t>
            </a:r>
            <a:endParaRPr lang="en-US" sz="6600" b="1" dirty="0" smtClean="0">
              <a:latin typeface="+mj-lt"/>
            </a:endParaRPr>
          </a:p>
          <a:p>
            <a:r>
              <a:rPr lang="vi-VN" sz="6600" b="1" dirty="0" smtClean="0">
                <a:latin typeface="+mj-lt"/>
              </a:rPr>
              <a:t>phá</a:t>
            </a:r>
            <a:endParaRPr lang="en-US" sz="6600" dirty="0">
              <a:latin typeface="+mj-l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194870" y="-79945"/>
            <a:ext cx="46950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</a:pP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dirty="0">
              <a:solidFill>
                <a:srgbClr val="241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2209800" y="1024479"/>
            <a:ext cx="12077700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Kể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chuyện </a:t>
            </a:r>
            <a:r>
              <a:rPr lang="en-US" sz="3600" b="1" dirty="0" smtClean="0">
                <a:solidFill>
                  <a:srgbClr val="C24B48"/>
                </a:solidFill>
                <a:cs typeface="Times New Roman" pitchFamily="18" charset="0"/>
              </a:rPr>
              <a:t>DANH </a:t>
            </a: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NHÂN THẾ GIỚI</a:t>
            </a:r>
          </a:p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 BÀI 1: </a:t>
            </a:r>
            <a:r>
              <a:rPr lang="vi-VN" sz="3600" b="1" dirty="0"/>
              <a:t>TIỂU SỬ DANH NHÂN CẢM ĐỘNG LÒNG NGƯỜI</a:t>
            </a:r>
            <a:endParaRPr lang="en-US" sz="3600" b="1" dirty="0">
              <a:solidFill>
                <a:srgbClr val="C24B48"/>
              </a:solidFill>
              <a:cs typeface="Times New Roman" pitchFamily="18" charset="0"/>
            </a:endParaRPr>
          </a:p>
          <a:p>
            <a:pPr algn="ctr">
              <a:lnSpc>
                <a:spcPts val="5939"/>
              </a:lnSpc>
            </a:pPr>
            <a:endParaRPr lang="en-US" sz="3600" b="1" dirty="0">
              <a:solidFill>
                <a:srgbClr val="C24B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3429000" y="3009900"/>
            <a:ext cx="11817873" cy="6155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Làm quen với tiểu sử danh nhân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4000500"/>
            <a:ext cx="14858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b</a:t>
            </a:r>
            <a:r>
              <a:rPr lang="vi-VN" sz="4400" dirty="0" smtClean="0"/>
              <a:t>) </a:t>
            </a:r>
            <a:r>
              <a:rPr lang="vi-VN" sz="4400" dirty="0"/>
              <a:t>Thể loại truyện danh </a:t>
            </a:r>
            <a:r>
              <a:rPr lang="vi-VN" sz="4400" dirty="0" smtClean="0"/>
              <a:t>nhân</a:t>
            </a:r>
            <a:r>
              <a:rPr lang="en-US" sz="4400" dirty="0" smtClean="0"/>
              <a:t>: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26073" y="6972300"/>
            <a:ext cx="14020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    </a:t>
            </a:r>
            <a:r>
              <a:rPr lang="en-US" sz="4400" dirty="0" err="1" smtClean="0">
                <a:solidFill>
                  <a:srgbClr val="FF0000"/>
                </a:solidFill>
              </a:rPr>
              <a:t>Cuốn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sách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hôm</a:t>
            </a:r>
            <a:r>
              <a:rPr lang="en-US" sz="4400" dirty="0">
                <a:solidFill>
                  <a:srgbClr val="FF0000"/>
                </a:solidFill>
              </a:rPr>
              <a:t> nay </a:t>
            </a:r>
            <a:r>
              <a:rPr lang="en-US" sz="4400" dirty="0" err="1">
                <a:solidFill>
                  <a:srgbClr val="FF0000"/>
                </a:solidFill>
              </a:rPr>
              <a:t>các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em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đang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đọc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là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truyện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danh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nhân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thuộc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thể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loại</a:t>
            </a:r>
            <a:r>
              <a:rPr lang="en-US" sz="4400" dirty="0" smtClean="0">
                <a:solidFill>
                  <a:srgbClr val="FF0000"/>
                </a:solidFill>
              </a:rPr>
              <a:t>: </a:t>
            </a:r>
            <a:r>
              <a:rPr lang="en-US" sz="4400" dirty="0" err="1" smtClean="0">
                <a:solidFill>
                  <a:srgbClr val="FF0000"/>
                </a:solidFill>
              </a:rPr>
              <a:t>Hợp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truyện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98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14" y="2019300"/>
            <a:ext cx="6716486" cy="80951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08" y="2019300"/>
            <a:ext cx="6705600" cy="8122343"/>
          </a:xfrm>
          <a:prstGeom prst="rect">
            <a:avLst/>
          </a:prstGeom>
        </p:spPr>
      </p:pic>
      <p:sp>
        <p:nvSpPr>
          <p:cNvPr id="6" name="TextBox 12"/>
          <p:cNvSpPr txBox="1"/>
          <p:nvPr/>
        </p:nvSpPr>
        <p:spPr>
          <a:xfrm>
            <a:off x="3170464" y="-5178"/>
            <a:ext cx="12077700" cy="2176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39"/>
              </a:lnSpc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Kể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chuyện </a:t>
            </a:r>
            <a:r>
              <a:rPr lang="en-US" sz="3200" b="1" dirty="0" smtClean="0">
                <a:solidFill>
                  <a:srgbClr val="C24B48"/>
                </a:solidFill>
                <a:cs typeface="Times New Roman" pitchFamily="18" charset="0"/>
              </a:rPr>
              <a:t>DANH </a:t>
            </a:r>
            <a:r>
              <a:rPr lang="en-US" sz="3200" b="1" dirty="0">
                <a:solidFill>
                  <a:srgbClr val="C24B48"/>
                </a:solidFill>
                <a:cs typeface="Times New Roman" pitchFamily="18" charset="0"/>
              </a:rPr>
              <a:t>NHÂN THẾ </a:t>
            </a:r>
            <a:r>
              <a:rPr lang="en-US" sz="3200" b="1" dirty="0" smtClean="0">
                <a:solidFill>
                  <a:srgbClr val="C24B48"/>
                </a:solidFill>
                <a:cs typeface="Times New Roman" pitchFamily="18" charset="0"/>
              </a:rPr>
              <a:t>GIỚI</a:t>
            </a:r>
          </a:p>
          <a:p>
            <a:pPr algn="ctr">
              <a:lnSpc>
                <a:spcPts val="5939"/>
              </a:lnSpc>
            </a:pPr>
            <a:r>
              <a:rPr lang="en-US" sz="3200" b="1" dirty="0" smtClean="0">
                <a:solidFill>
                  <a:srgbClr val="C24B48"/>
                </a:solidFill>
                <a:cs typeface="Times New Roman" pitchFamily="18" charset="0"/>
              </a:rPr>
              <a:t>BÀI </a:t>
            </a:r>
            <a:r>
              <a:rPr lang="en-US" sz="3200" b="1" dirty="0">
                <a:solidFill>
                  <a:srgbClr val="C24B48"/>
                </a:solidFill>
                <a:cs typeface="Times New Roman" pitchFamily="18" charset="0"/>
              </a:rPr>
              <a:t>1: </a:t>
            </a:r>
            <a:r>
              <a:rPr lang="vi-VN" sz="3200" b="1" dirty="0" smtClean="0"/>
              <a:t>TIỂU </a:t>
            </a:r>
            <a:r>
              <a:rPr lang="vi-VN" sz="3200" b="1" dirty="0"/>
              <a:t>SỬ DANH NHÂN CẢM ĐỘNG LÒNG NGƯỜI</a:t>
            </a:r>
            <a:endParaRPr lang="en-US" sz="3200" b="1" dirty="0">
              <a:solidFill>
                <a:srgbClr val="C24B48"/>
              </a:solidFill>
              <a:cs typeface="Times New Roman" pitchFamily="18" charset="0"/>
            </a:endParaRPr>
          </a:p>
          <a:p>
            <a:pPr algn="ctr">
              <a:lnSpc>
                <a:spcPts val="5939"/>
              </a:lnSpc>
            </a:pPr>
            <a:endParaRPr lang="en-US" sz="3200" b="1" dirty="0">
              <a:solidFill>
                <a:srgbClr val="C24B4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84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964561" y="9627397"/>
            <a:ext cx="589479" cy="195074"/>
            <a:chOff x="0" y="0"/>
            <a:chExt cx="1297145" cy="429260"/>
          </a:xfrm>
        </p:grpSpPr>
        <p:sp>
          <p:nvSpPr>
            <p:cNvPr id="10" name="Freeform 10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430306" y="2801441"/>
            <a:ext cx="2286000" cy="21236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+mj-lt"/>
              </a:rPr>
              <a:t>K</a:t>
            </a:r>
            <a:r>
              <a:rPr lang="vi-VN" sz="6600" b="1" dirty="0" smtClean="0">
                <a:latin typeface="+mj-lt"/>
              </a:rPr>
              <a:t>hám </a:t>
            </a:r>
            <a:endParaRPr lang="en-US" sz="6600" b="1" dirty="0" smtClean="0">
              <a:latin typeface="+mj-lt"/>
            </a:endParaRPr>
          </a:p>
          <a:p>
            <a:r>
              <a:rPr lang="vi-VN" sz="6600" b="1" dirty="0" smtClean="0">
                <a:latin typeface="+mj-lt"/>
              </a:rPr>
              <a:t>phá</a:t>
            </a:r>
            <a:endParaRPr lang="en-US" sz="6600" dirty="0">
              <a:latin typeface="+mj-lt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6194870" y="-79945"/>
            <a:ext cx="46950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</a:pP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dirty="0">
              <a:solidFill>
                <a:srgbClr val="241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2209800" y="1024479"/>
            <a:ext cx="12077700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Kể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chuyện </a:t>
            </a:r>
            <a:r>
              <a:rPr lang="en-US" sz="3600" b="1" dirty="0" smtClean="0">
                <a:solidFill>
                  <a:srgbClr val="C24B48"/>
                </a:solidFill>
                <a:cs typeface="Times New Roman" pitchFamily="18" charset="0"/>
              </a:rPr>
              <a:t>DANH </a:t>
            </a: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NHÂN THẾ GIỚI</a:t>
            </a:r>
          </a:p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 BÀI 1: </a:t>
            </a:r>
            <a:r>
              <a:rPr lang="vi-VN" sz="3600" b="1" dirty="0"/>
              <a:t>TIỂU SỬ DANH NHÂN CẢM ĐỘNG LÒNG NGƯỜI</a:t>
            </a:r>
            <a:endParaRPr lang="en-US" sz="3600" b="1" dirty="0">
              <a:solidFill>
                <a:srgbClr val="C24B48"/>
              </a:solidFill>
              <a:cs typeface="Times New Roman" pitchFamily="18" charset="0"/>
            </a:endParaRPr>
          </a:p>
          <a:p>
            <a:pPr algn="ctr">
              <a:lnSpc>
                <a:spcPts val="5939"/>
              </a:lnSpc>
            </a:pPr>
            <a:endParaRPr lang="en-US" sz="3600" b="1" dirty="0">
              <a:solidFill>
                <a:srgbClr val="C24B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3421978" y="3149259"/>
            <a:ext cx="1086104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vi-VN" sz="4800" b="1" dirty="0" smtClean="0">
                <a:solidFill>
                  <a:srgbClr val="C00000"/>
                </a:solidFill>
              </a:rPr>
              <a:t>Hoạt động 3</a:t>
            </a:r>
            <a:r>
              <a:rPr lang="en-US" sz="4800" b="1" dirty="0" smtClean="0">
                <a:solidFill>
                  <a:srgbClr val="0070C0"/>
                </a:solidFill>
              </a:rPr>
              <a:t>:</a:t>
            </a:r>
            <a:r>
              <a:rPr lang="vi-VN" sz="4800" dirty="0" smtClean="0">
                <a:solidFill>
                  <a:srgbClr val="0070C0"/>
                </a:solidFill>
              </a:rPr>
              <a:t> </a:t>
            </a:r>
            <a:r>
              <a:rPr lang="vi-VN" sz="4800" b="1" dirty="0" smtClean="0">
                <a:solidFill>
                  <a:srgbClr val="0070C0"/>
                </a:solidFill>
              </a:rPr>
              <a:t>Học tập từ danh nhân</a:t>
            </a:r>
            <a:r>
              <a:rPr lang="vi-VN" sz="4800" dirty="0" smtClean="0">
                <a:solidFill>
                  <a:srgbClr val="0070C0"/>
                </a:solidFill>
              </a:rPr>
              <a:t>.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6038" y="5649495"/>
            <a:ext cx="144443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1</a:t>
            </a:r>
            <a:r>
              <a:rPr lang="vi-VN" sz="4400" dirty="0" smtClean="0"/>
              <a:t>) Vì sao cần đọc về những danh nhân?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- </a:t>
            </a:r>
            <a:r>
              <a:rPr lang="vi-VN" sz="4400" dirty="0" smtClean="0">
                <a:solidFill>
                  <a:srgbClr val="C00000"/>
                </a:solidFill>
              </a:rPr>
              <a:t>Vì khi đọc về cuộc đời của họ, </a:t>
            </a:r>
            <a:r>
              <a:rPr lang="en-US" sz="4400" dirty="0" err="1" smtClean="0">
                <a:solidFill>
                  <a:srgbClr val="C00000"/>
                </a:solidFill>
              </a:rPr>
              <a:t>chúng</a:t>
            </a:r>
            <a:r>
              <a:rPr lang="vi-VN" sz="4400" dirty="0" smtClean="0">
                <a:solidFill>
                  <a:srgbClr val="C00000"/>
                </a:solidFill>
              </a:rPr>
              <a:t> sẽ rút tỉa được những kinh nghiệm quý báu, kể cả những thất bại của họ để tìm ra bài học cho chính bản thân ...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12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964561" y="9627397"/>
            <a:ext cx="589479" cy="195074"/>
            <a:chOff x="0" y="0"/>
            <a:chExt cx="1297145" cy="429260"/>
          </a:xfrm>
        </p:grpSpPr>
        <p:sp>
          <p:nvSpPr>
            <p:cNvPr id="10" name="Freeform 10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430306" y="2801441"/>
            <a:ext cx="2286000" cy="21236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+mj-lt"/>
              </a:rPr>
              <a:t>K</a:t>
            </a:r>
            <a:r>
              <a:rPr lang="vi-VN" sz="6600" b="1" dirty="0" smtClean="0">
                <a:latin typeface="+mj-lt"/>
              </a:rPr>
              <a:t>hám </a:t>
            </a:r>
            <a:endParaRPr lang="en-US" sz="6600" b="1" dirty="0" smtClean="0">
              <a:latin typeface="+mj-lt"/>
            </a:endParaRPr>
          </a:p>
          <a:p>
            <a:r>
              <a:rPr lang="vi-VN" sz="6600" b="1" dirty="0" smtClean="0">
                <a:latin typeface="+mj-lt"/>
              </a:rPr>
              <a:t>phá</a:t>
            </a:r>
            <a:endParaRPr lang="en-US" sz="6600" dirty="0">
              <a:latin typeface="+mj-lt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6194870" y="-79945"/>
            <a:ext cx="46950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</a:pP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dirty="0">
              <a:solidFill>
                <a:srgbClr val="241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2209800" y="1024479"/>
            <a:ext cx="12077700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Kể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chuyện </a:t>
            </a:r>
            <a:r>
              <a:rPr lang="en-US" sz="3600" b="1" dirty="0" smtClean="0">
                <a:solidFill>
                  <a:srgbClr val="C24B48"/>
                </a:solidFill>
                <a:cs typeface="Times New Roman" pitchFamily="18" charset="0"/>
              </a:rPr>
              <a:t>DANH </a:t>
            </a: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NHÂN THẾ GIỚI</a:t>
            </a:r>
          </a:p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 BÀI 1: </a:t>
            </a:r>
            <a:r>
              <a:rPr lang="vi-VN" sz="3600" b="1" dirty="0"/>
              <a:t>TIỂU SỬ DANH NHÂN CẢM ĐỘNG LÒNG NGƯỜI</a:t>
            </a:r>
            <a:endParaRPr lang="en-US" sz="3600" b="1" dirty="0">
              <a:solidFill>
                <a:srgbClr val="C24B48"/>
              </a:solidFill>
              <a:cs typeface="Times New Roman" pitchFamily="18" charset="0"/>
            </a:endParaRPr>
          </a:p>
          <a:p>
            <a:pPr algn="ctr">
              <a:lnSpc>
                <a:spcPts val="5939"/>
              </a:lnSpc>
            </a:pPr>
            <a:endParaRPr lang="en-US" sz="3600" b="1" dirty="0">
              <a:solidFill>
                <a:srgbClr val="C24B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3421978" y="3149259"/>
            <a:ext cx="1086104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vi-VN" sz="4800" b="1" dirty="0" smtClean="0">
                <a:solidFill>
                  <a:srgbClr val="C00000"/>
                </a:solidFill>
              </a:rPr>
              <a:t>Hoạt động 3</a:t>
            </a:r>
            <a:r>
              <a:rPr lang="en-US" sz="4800" b="1" dirty="0" smtClean="0">
                <a:solidFill>
                  <a:srgbClr val="0070C0"/>
                </a:solidFill>
              </a:rPr>
              <a:t>:</a:t>
            </a:r>
            <a:r>
              <a:rPr lang="vi-VN" sz="4800" dirty="0" smtClean="0">
                <a:solidFill>
                  <a:srgbClr val="0070C0"/>
                </a:solidFill>
              </a:rPr>
              <a:t> </a:t>
            </a:r>
            <a:r>
              <a:rPr lang="vi-VN" sz="4800" b="1" dirty="0" smtClean="0">
                <a:solidFill>
                  <a:srgbClr val="0070C0"/>
                </a:solidFill>
              </a:rPr>
              <a:t>Học tập từ danh nhân</a:t>
            </a:r>
            <a:r>
              <a:rPr lang="vi-VN" sz="4800" dirty="0" smtClean="0">
                <a:solidFill>
                  <a:srgbClr val="0070C0"/>
                </a:solidFill>
              </a:rPr>
              <a:t>.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7658" y="4169044"/>
            <a:ext cx="11409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  <a:r>
              <a:rPr lang="en-US" sz="3600" dirty="0" smtClean="0"/>
              <a:t>. </a:t>
            </a:r>
            <a:r>
              <a:rPr lang="vi-VN" sz="3600" dirty="0" smtClean="0"/>
              <a:t>Miêu </a:t>
            </a:r>
            <a:r>
              <a:rPr lang="vi-VN" sz="3600" dirty="0"/>
              <a:t>tả phẩm chất</a:t>
            </a:r>
            <a:r>
              <a:rPr lang="vi-VN" sz="3600" dirty="0" smtClean="0"/>
              <a:t>,</a:t>
            </a:r>
            <a:r>
              <a:rPr lang="en-US" sz="3600" dirty="0" smtClean="0"/>
              <a:t> </a:t>
            </a:r>
            <a:r>
              <a:rPr lang="vi-VN" sz="3600" dirty="0" smtClean="0"/>
              <a:t>cá </a:t>
            </a:r>
            <a:r>
              <a:rPr lang="vi-VN" sz="3600" dirty="0"/>
              <a:t>tính của riêng của danh nhân.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444438" y="5905500"/>
            <a:ext cx="161824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+ Danh nhân em lựa chọn là ai</a:t>
            </a:r>
            <a:r>
              <a:rPr lang="vi-VN" sz="3600" dirty="0" smtClean="0"/>
              <a:t>?</a:t>
            </a:r>
            <a:endParaRPr lang="en-US" sz="3600" dirty="0" smtClean="0"/>
          </a:p>
          <a:p>
            <a:r>
              <a:rPr lang="vi-VN" sz="3600" dirty="0" smtClean="0"/>
              <a:t>+ </a:t>
            </a:r>
            <a:r>
              <a:rPr lang="vi-VN" sz="3600" dirty="0"/>
              <a:t>Lí do nào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danh nhân </a:t>
            </a:r>
            <a:r>
              <a:rPr lang="en-US" sz="3600" dirty="0" smtClean="0"/>
              <a:t>đó </a:t>
            </a:r>
            <a:r>
              <a:rPr lang="vi-VN" sz="3600" dirty="0" smtClean="0"/>
              <a:t>khiến </a:t>
            </a:r>
            <a:r>
              <a:rPr lang="vi-VN" sz="3600" dirty="0"/>
              <a:t>người khác khâm phục</a:t>
            </a:r>
            <a:r>
              <a:rPr lang="vi-VN" sz="3600" dirty="0" smtClean="0"/>
              <a:t>?</a:t>
            </a:r>
            <a:endParaRPr lang="en-US" sz="3600" dirty="0" smtClean="0"/>
          </a:p>
          <a:p>
            <a:r>
              <a:rPr lang="vi-VN" sz="3600" dirty="0"/>
              <a:t>+ Em cho rằng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/>
              <a:t>là người như thế nào?</a:t>
            </a:r>
            <a:endParaRPr lang="en-US" sz="3600" dirty="0"/>
          </a:p>
          <a:p>
            <a:r>
              <a:rPr lang="vi-VN" sz="3600" dirty="0"/>
              <a:t>+ Lý do là gì?</a:t>
            </a:r>
            <a:endParaRPr lang="en-US" sz="3600" dirty="0"/>
          </a:p>
          <a:p>
            <a:r>
              <a:rPr lang="vi-VN" sz="3600" dirty="0"/>
              <a:t>+ Tính chất đặc </a:t>
            </a:r>
            <a:r>
              <a:rPr lang="vi-VN" sz="3600" dirty="0" smtClean="0"/>
              <a:t>bi</a:t>
            </a:r>
            <a:r>
              <a:rPr lang="en-US" sz="3600" dirty="0" smtClean="0"/>
              <a:t>ệ</a:t>
            </a:r>
            <a:r>
              <a:rPr lang="vi-VN" sz="3600" dirty="0" smtClean="0"/>
              <a:t>t </a:t>
            </a:r>
            <a:r>
              <a:rPr lang="vi-VN" sz="3600" dirty="0"/>
              <a:t>đem đến thành công cho những danh nhân là gì?</a:t>
            </a:r>
            <a:endParaRPr lang="en-US" sz="3600" dirty="0"/>
          </a:p>
          <a:p>
            <a:r>
              <a:rPr lang="vi-VN" sz="3600" dirty="0"/>
              <a:t>+ Em có thể học hỏi tinh thần gì từ những danh nhân?</a:t>
            </a:r>
            <a:endParaRPr lang="en-US" sz="3600" dirty="0"/>
          </a:p>
          <a:p>
            <a:r>
              <a:rPr lang="vi-VN" sz="3600" dirty="0"/>
              <a:t>+ Em có thể làm như thế nào?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3421978" y="4994968"/>
            <a:ext cx="4137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Trả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câu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hỏi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21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964561" y="9627397"/>
            <a:ext cx="589479" cy="195074"/>
            <a:chOff x="0" y="0"/>
            <a:chExt cx="1297145" cy="429260"/>
          </a:xfrm>
        </p:grpSpPr>
        <p:sp>
          <p:nvSpPr>
            <p:cNvPr id="10" name="Freeform 10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304800" y="2486442"/>
            <a:ext cx="2286000" cy="21236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+mj-lt"/>
              </a:rPr>
              <a:t>K</a:t>
            </a:r>
            <a:r>
              <a:rPr lang="vi-VN" sz="6600" b="1" dirty="0" smtClean="0">
                <a:latin typeface="+mj-lt"/>
              </a:rPr>
              <a:t>hám </a:t>
            </a:r>
            <a:endParaRPr lang="en-US" sz="6600" b="1" dirty="0" smtClean="0">
              <a:latin typeface="+mj-lt"/>
            </a:endParaRPr>
          </a:p>
          <a:p>
            <a:r>
              <a:rPr lang="vi-VN" sz="6600" b="1" dirty="0" smtClean="0">
                <a:latin typeface="+mj-lt"/>
              </a:rPr>
              <a:t>phá</a:t>
            </a:r>
            <a:endParaRPr lang="en-US" sz="6600" dirty="0">
              <a:latin typeface="+mj-lt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6194870" y="-79945"/>
            <a:ext cx="46950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</a:pP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dirty="0">
              <a:solidFill>
                <a:srgbClr val="241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2209800" y="1024479"/>
            <a:ext cx="12077700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Kể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chuyện </a:t>
            </a:r>
            <a:r>
              <a:rPr lang="en-US" sz="3600" b="1" dirty="0" smtClean="0">
                <a:solidFill>
                  <a:srgbClr val="C24B48"/>
                </a:solidFill>
                <a:cs typeface="Times New Roman" pitchFamily="18" charset="0"/>
              </a:rPr>
              <a:t>DANH </a:t>
            </a: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NHÂN THẾ GIỚI</a:t>
            </a:r>
          </a:p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 BÀI 1: </a:t>
            </a:r>
            <a:r>
              <a:rPr lang="vi-VN" sz="3600" b="1" dirty="0"/>
              <a:t>TIỂU SỬ DANH NHÂN CẢM ĐỘNG LÒNG NGƯỜI</a:t>
            </a:r>
            <a:endParaRPr lang="en-US" sz="3600" b="1" dirty="0">
              <a:solidFill>
                <a:srgbClr val="C24B48"/>
              </a:solidFill>
              <a:cs typeface="Times New Roman" pitchFamily="18" charset="0"/>
            </a:endParaRPr>
          </a:p>
          <a:p>
            <a:pPr algn="ctr">
              <a:lnSpc>
                <a:spcPts val="5939"/>
              </a:lnSpc>
            </a:pPr>
            <a:endParaRPr lang="en-US" sz="3600" b="1" dirty="0">
              <a:solidFill>
                <a:srgbClr val="C24B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3426460" y="2557908"/>
            <a:ext cx="10861040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vi-VN" sz="4400" b="1" dirty="0" smtClean="0">
                <a:solidFill>
                  <a:srgbClr val="C00000"/>
                </a:solidFill>
              </a:rPr>
              <a:t>Hoạt động 3</a:t>
            </a:r>
            <a:r>
              <a:rPr lang="en-US" sz="4400" b="1" dirty="0" smtClean="0">
                <a:solidFill>
                  <a:srgbClr val="0070C0"/>
                </a:solidFill>
              </a:rPr>
              <a:t>:</a:t>
            </a:r>
            <a:r>
              <a:rPr lang="vi-VN" sz="4400" dirty="0" smtClean="0">
                <a:solidFill>
                  <a:srgbClr val="0070C0"/>
                </a:solidFill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</a:rPr>
              <a:t>Học tập từ danh nhân</a:t>
            </a:r>
            <a:r>
              <a:rPr lang="vi-VN" sz="4400" dirty="0" smtClean="0">
                <a:solidFill>
                  <a:srgbClr val="0070C0"/>
                </a:solidFill>
              </a:rPr>
              <a:t>.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7820" y="3409771"/>
            <a:ext cx="11409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  <a:r>
              <a:rPr lang="en-US" sz="3600" dirty="0" smtClean="0"/>
              <a:t>. </a:t>
            </a:r>
            <a:r>
              <a:rPr lang="vi-VN" sz="3600" dirty="0" smtClean="0"/>
              <a:t>Miêu </a:t>
            </a:r>
            <a:r>
              <a:rPr lang="vi-VN" sz="3600" dirty="0"/>
              <a:t>tả phẩm chất</a:t>
            </a:r>
            <a:r>
              <a:rPr lang="vi-VN" sz="3600" dirty="0" smtClean="0"/>
              <a:t>,</a:t>
            </a:r>
            <a:r>
              <a:rPr lang="en-US" sz="3600" dirty="0" smtClean="0"/>
              <a:t> </a:t>
            </a:r>
            <a:r>
              <a:rPr lang="vi-VN" sz="3600" dirty="0" smtClean="0"/>
              <a:t>cá </a:t>
            </a:r>
            <a:r>
              <a:rPr lang="vi-VN" sz="3600" dirty="0"/>
              <a:t>tính của riêng của danh nhân.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52400" y="5510450"/>
            <a:ext cx="2432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Chẳng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28600" y="6057900"/>
            <a:ext cx="2133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84476" y="4762500"/>
            <a:ext cx="10858250" cy="50167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- </a:t>
            </a:r>
            <a:r>
              <a:rPr lang="vi-VN" sz="3200" dirty="0">
                <a:solidFill>
                  <a:srgbClr val="00B0F0"/>
                </a:solidFill>
              </a:rPr>
              <a:t>Danh nhân em lựa chọn là bà Marie Curie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</a:p>
          <a:p>
            <a:r>
              <a:rPr lang="en-US" sz="3200" dirty="0">
                <a:solidFill>
                  <a:srgbClr val="00B0F0"/>
                </a:solidFill>
              </a:rPr>
              <a:t>- </a:t>
            </a:r>
            <a:r>
              <a:rPr lang="vi-VN" sz="3200" dirty="0">
                <a:solidFill>
                  <a:srgbClr val="00B0F0"/>
                </a:solidFill>
              </a:rPr>
              <a:t>Bà ấy sử dụng khoa học giúp đỡ cho nhiều người.</a:t>
            </a:r>
            <a:endParaRPr lang="en-US" sz="3200" dirty="0">
              <a:solidFill>
                <a:srgbClr val="00B0F0"/>
              </a:solidFill>
            </a:endParaRPr>
          </a:p>
          <a:p>
            <a:r>
              <a:rPr lang="en-US" sz="3200" dirty="0">
                <a:solidFill>
                  <a:srgbClr val="00B0F0"/>
                </a:solidFill>
              </a:rPr>
              <a:t>- </a:t>
            </a:r>
            <a:r>
              <a:rPr lang="vi-VN" sz="3200" dirty="0">
                <a:solidFill>
                  <a:srgbClr val="00B0F0"/>
                </a:solidFill>
              </a:rPr>
              <a:t>Bà ấy là người vĩ đại</a:t>
            </a:r>
            <a:endParaRPr lang="en-US" sz="3200" dirty="0">
              <a:solidFill>
                <a:srgbClr val="00B0F0"/>
              </a:solidFill>
            </a:endParaRPr>
          </a:p>
          <a:p>
            <a:r>
              <a:rPr lang="en-US" sz="3200" dirty="0">
                <a:solidFill>
                  <a:srgbClr val="00B0F0"/>
                </a:solidFill>
              </a:rPr>
              <a:t>-  V</a:t>
            </a:r>
            <a:r>
              <a:rPr lang="vi-VN" sz="3200" dirty="0">
                <a:solidFill>
                  <a:srgbClr val="00B0F0"/>
                </a:solidFill>
              </a:rPr>
              <a:t>ì bà ấy không bao giờ từ bỏ, xúng đáng cho chúng ta học tập. Mặc dufbieets nghiên cứu búc xạ rất nguy hiểm nhưng bà vẫn tiếp tục nghiên cứu.</a:t>
            </a:r>
            <a:endParaRPr lang="en-US" sz="3200" dirty="0">
              <a:solidFill>
                <a:srgbClr val="00B0F0"/>
              </a:solidFill>
            </a:endParaRPr>
          </a:p>
          <a:p>
            <a:r>
              <a:rPr lang="en-US" sz="3200" dirty="0">
                <a:solidFill>
                  <a:srgbClr val="00B0F0"/>
                </a:solidFill>
              </a:rPr>
              <a:t>- </a:t>
            </a:r>
            <a:r>
              <a:rPr lang="vi-VN" sz="3200" dirty="0">
                <a:solidFill>
                  <a:srgbClr val="00B0F0"/>
                </a:solidFill>
              </a:rPr>
              <a:t>Tình yêu và sự phục vụ (không bao giờ từ bỏ)</a:t>
            </a:r>
            <a:endParaRPr lang="en-US" sz="3200" dirty="0">
              <a:solidFill>
                <a:srgbClr val="00B0F0"/>
              </a:solidFill>
            </a:endParaRPr>
          </a:p>
          <a:p>
            <a:r>
              <a:rPr lang="en-US" sz="3200" dirty="0">
                <a:solidFill>
                  <a:srgbClr val="00B0F0"/>
                </a:solidFill>
              </a:rPr>
              <a:t>- </a:t>
            </a:r>
            <a:r>
              <a:rPr lang="vi-VN" sz="3200" dirty="0">
                <a:solidFill>
                  <a:srgbClr val="00B0F0"/>
                </a:solidFill>
              </a:rPr>
              <a:t>Kiên trì đến cùng(chủ động giúp đỡ người khác)</a:t>
            </a:r>
            <a:endParaRPr lang="en-US" sz="3200" dirty="0">
              <a:solidFill>
                <a:srgbClr val="00B0F0"/>
              </a:solidFill>
            </a:endParaRPr>
          </a:p>
          <a:p>
            <a:r>
              <a:rPr lang="en-US" sz="3200" dirty="0">
                <a:solidFill>
                  <a:srgbClr val="00B0F0"/>
                </a:solidFill>
              </a:rPr>
              <a:t>- E</a:t>
            </a:r>
            <a:r>
              <a:rPr lang="vi-VN" sz="3200" dirty="0">
                <a:solidFill>
                  <a:srgbClr val="00B0F0"/>
                </a:solidFill>
              </a:rPr>
              <a:t>m có thể sử dụng năng lực của mình giúp đỡ các bạn học cần sự giúp đỡ ở trên lớp.</a:t>
            </a:r>
            <a:endParaRPr lang="en-US" sz="3200" dirty="0">
              <a:solidFill>
                <a:srgbClr val="00B0F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695" y="4247694"/>
            <a:ext cx="4518213" cy="586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37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8016" y="7251054"/>
            <a:ext cx="18649922" cy="3035946"/>
          </a:xfrm>
          <a:prstGeom prst="rect">
            <a:avLst/>
          </a:prstGeom>
          <a:solidFill>
            <a:srgbClr val="C24B4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77081" y="5243099"/>
            <a:ext cx="7133838" cy="35580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67238" y="2360937"/>
            <a:ext cx="15345858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 err="1">
                <a:solidFill>
                  <a:srgbClr val="241452"/>
                </a:solidFill>
                <a:latin typeface="Clear Sans Regular Bold"/>
              </a:rPr>
              <a:t>Xin</a:t>
            </a:r>
            <a:r>
              <a:rPr lang="en-US" sz="75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7500" dirty="0" err="1">
                <a:solidFill>
                  <a:srgbClr val="241452"/>
                </a:solidFill>
                <a:latin typeface="Clear Sans Regular Bold"/>
              </a:rPr>
              <a:t>chân</a:t>
            </a:r>
            <a:r>
              <a:rPr lang="en-US" sz="75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7500" dirty="0" err="1">
                <a:solidFill>
                  <a:srgbClr val="241452"/>
                </a:solidFill>
                <a:latin typeface="Clear Sans Regular Bold"/>
              </a:rPr>
              <a:t>thành</a:t>
            </a:r>
            <a:r>
              <a:rPr lang="en-US" sz="75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7500" dirty="0" err="1">
                <a:solidFill>
                  <a:srgbClr val="241452"/>
                </a:solidFill>
                <a:latin typeface="Clear Sans Regular Bold"/>
              </a:rPr>
              <a:t>cảm</a:t>
            </a:r>
            <a:r>
              <a:rPr lang="en-US" sz="75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7500" dirty="0" err="1">
                <a:solidFill>
                  <a:srgbClr val="241452"/>
                </a:solidFill>
                <a:latin typeface="Clear Sans Regular Bold"/>
              </a:rPr>
              <a:t>ơn</a:t>
            </a:r>
            <a:r>
              <a:rPr lang="en-US" sz="75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7500" dirty="0" err="1">
                <a:solidFill>
                  <a:srgbClr val="241452"/>
                </a:solidFill>
                <a:latin typeface="Clear Sans Regular Bold"/>
              </a:rPr>
              <a:t>quý</a:t>
            </a:r>
            <a:r>
              <a:rPr lang="en-US" sz="75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7500" dirty="0" err="1">
                <a:solidFill>
                  <a:srgbClr val="241452"/>
                </a:solidFill>
                <a:latin typeface="Clear Sans Regular Bold"/>
              </a:rPr>
              <a:t>thầy</a:t>
            </a:r>
            <a:r>
              <a:rPr lang="en-US" sz="75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7500" dirty="0" err="1">
                <a:solidFill>
                  <a:srgbClr val="241452"/>
                </a:solidFill>
                <a:latin typeface="Clear Sans Regular Bold"/>
              </a:rPr>
              <a:t>cô</a:t>
            </a:r>
            <a:r>
              <a:rPr lang="en-US" sz="75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vi-VN" sz="7500" dirty="0" smtClean="0">
                <a:solidFill>
                  <a:srgbClr val="241452"/>
                </a:solidFill>
                <a:latin typeface="Clear Sans Regular Bold"/>
              </a:rPr>
              <a:t>giáo </a:t>
            </a:r>
            <a:r>
              <a:rPr lang="en-US" sz="7500" dirty="0" err="1" smtClean="0">
                <a:solidFill>
                  <a:srgbClr val="241452"/>
                </a:solidFill>
                <a:latin typeface="Clear Sans Regular Bold"/>
              </a:rPr>
              <a:t>đã</a:t>
            </a:r>
            <a:r>
              <a:rPr lang="en-US" sz="7500" dirty="0" smtClean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7500" dirty="0" err="1">
                <a:solidFill>
                  <a:srgbClr val="241452"/>
                </a:solidFill>
                <a:latin typeface="Clear Sans Regular Bold"/>
              </a:rPr>
              <a:t>về</a:t>
            </a:r>
            <a:r>
              <a:rPr lang="en-US" sz="75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7500" dirty="0" err="1">
                <a:solidFill>
                  <a:srgbClr val="241452"/>
                </a:solidFill>
                <a:latin typeface="Clear Sans Regular Bold"/>
              </a:rPr>
              <a:t>dự</a:t>
            </a:r>
            <a:r>
              <a:rPr lang="en-US" sz="75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7500" dirty="0" err="1">
                <a:solidFill>
                  <a:srgbClr val="241452"/>
                </a:solidFill>
                <a:latin typeface="Clear Sans Regular Bold"/>
              </a:rPr>
              <a:t>giờ</a:t>
            </a:r>
            <a:r>
              <a:rPr lang="en-US" sz="7500" dirty="0">
                <a:solidFill>
                  <a:srgbClr val="241452"/>
                </a:solidFill>
                <a:latin typeface="Clear Sans Regular Bold"/>
              </a:rPr>
              <a:t>, </a:t>
            </a:r>
            <a:r>
              <a:rPr lang="en-US" sz="7500" dirty="0" err="1">
                <a:solidFill>
                  <a:srgbClr val="241452"/>
                </a:solidFill>
                <a:latin typeface="Clear Sans Regular Bold"/>
              </a:rPr>
              <a:t>thăm</a:t>
            </a:r>
            <a:r>
              <a:rPr lang="en-US" sz="75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7500" dirty="0" err="1">
                <a:solidFill>
                  <a:srgbClr val="241452"/>
                </a:solidFill>
                <a:latin typeface="Clear Sans Regular Bold"/>
              </a:rPr>
              <a:t>lớp</a:t>
            </a:r>
            <a:r>
              <a:rPr lang="en-US" sz="7500" dirty="0">
                <a:solidFill>
                  <a:srgbClr val="241452"/>
                </a:solidFill>
                <a:latin typeface="Clear Sans Regular Bold"/>
              </a:rPr>
              <a:t> 5A2!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69821" y="1028700"/>
            <a:ext cx="589479" cy="195074"/>
            <a:chOff x="0" y="0"/>
            <a:chExt cx="1297145" cy="429260"/>
          </a:xfrm>
        </p:grpSpPr>
        <p:sp>
          <p:nvSpPr>
            <p:cNvPr id="6" name="Freeform 6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241452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1007291"/>
            <a:ext cx="424353" cy="410148"/>
            <a:chOff x="0" y="0"/>
            <a:chExt cx="565804" cy="546864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99774" y="-1237102"/>
            <a:ext cx="3228105" cy="3030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0877" y="8769027"/>
            <a:ext cx="3114616" cy="21607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5638800" y="800100"/>
            <a:ext cx="6813256" cy="93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0"/>
              </a:lnSpc>
            </a:pPr>
            <a:r>
              <a:rPr lang="en-US" sz="6000" dirty="0" err="1">
                <a:solidFill>
                  <a:srgbClr val="241452"/>
                </a:solidFill>
                <a:latin typeface="Clear Sans Regular Bold"/>
              </a:rPr>
              <a:t>Đọc</a:t>
            </a:r>
            <a:r>
              <a:rPr lang="en-US" sz="60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6000" dirty="0" err="1">
                <a:solidFill>
                  <a:srgbClr val="241452"/>
                </a:solidFill>
                <a:latin typeface="Clear Sans Regular Bold"/>
              </a:rPr>
              <a:t>sách</a:t>
            </a:r>
            <a:r>
              <a:rPr lang="en-US" sz="60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6000" dirty="0" err="1">
                <a:solidFill>
                  <a:srgbClr val="241452"/>
                </a:solidFill>
                <a:latin typeface="Clear Sans Regular Bold"/>
              </a:rPr>
              <a:t>thư</a:t>
            </a:r>
            <a:r>
              <a:rPr lang="en-US" sz="60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6000" dirty="0" err="1">
                <a:solidFill>
                  <a:srgbClr val="241452"/>
                </a:solidFill>
                <a:latin typeface="Clear Sans Regular Bold"/>
              </a:rPr>
              <a:t>viện</a:t>
            </a:r>
            <a:endParaRPr lang="en-US" sz="6000" dirty="0">
              <a:solidFill>
                <a:srgbClr val="241452"/>
              </a:solidFill>
              <a:latin typeface="Clear Sans Regular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3600" y="2781300"/>
            <a:ext cx="6292850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6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Khởi động</a:t>
            </a:r>
            <a:endParaRPr lang="en-US" sz="9600" b="1" dirty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2842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5 - Ước Mơ - Âm Nhạc Lớp 5 -- Tập Hát Theo Lời - CD Bộ Giáo Dục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0" y="142374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0" y="457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1"/>
          <p:cNvSpPr txBox="1"/>
          <p:nvPr/>
        </p:nvSpPr>
        <p:spPr>
          <a:xfrm>
            <a:off x="2057400" y="266700"/>
            <a:ext cx="6813256" cy="90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0"/>
              </a:lnSpc>
            </a:pPr>
            <a:r>
              <a:rPr lang="en-US" sz="4800" dirty="0" err="1">
                <a:solidFill>
                  <a:srgbClr val="241452"/>
                </a:solidFill>
                <a:latin typeface="Clear Sans Regular Bold"/>
              </a:rPr>
              <a:t>Đọc</a:t>
            </a:r>
            <a:r>
              <a:rPr lang="en-US" sz="48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4800" dirty="0" err="1">
                <a:solidFill>
                  <a:srgbClr val="241452"/>
                </a:solidFill>
                <a:latin typeface="Clear Sans Regular Bold"/>
              </a:rPr>
              <a:t>sách</a:t>
            </a:r>
            <a:r>
              <a:rPr lang="en-US" sz="48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4800" dirty="0" err="1">
                <a:solidFill>
                  <a:srgbClr val="241452"/>
                </a:solidFill>
                <a:latin typeface="Clear Sans Regular Bold"/>
              </a:rPr>
              <a:t>thư</a:t>
            </a:r>
            <a:r>
              <a:rPr lang="en-US" sz="4800" dirty="0">
                <a:solidFill>
                  <a:srgbClr val="241452"/>
                </a:solidFill>
                <a:latin typeface="Clear Sans Regular Bold"/>
              </a:rPr>
              <a:t> </a:t>
            </a:r>
            <a:r>
              <a:rPr lang="en-US" sz="4800" dirty="0" err="1">
                <a:solidFill>
                  <a:srgbClr val="241452"/>
                </a:solidFill>
                <a:latin typeface="Clear Sans Regular Bold"/>
              </a:rPr>
              <a:t>viện</a:t>
            </a:r>
            <a:endParaRPr lang="en-US" sz="4800" dirty="0">
              <a:solidFill>
                <a:srgbClr val="241452"/>
              </a:solidFill>
              <a:latin typeface="Clear Sans Regular Bold"/>
            </a:endParaRPr>
          </a:p>
        </p:txBody>
      </p:sp>
      <p:pic>
        <p:nvPicPr>
          <p:cNvPr id="15362" name="Picture 2" descr="C:\Users\CongThong\Desktop\IMG-6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1200" y="90488"/>
            <a:ext cx="8362950" cy="100203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438400" y="2781300"/>
            <a:ext cx="5562600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6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Khởi động</a:t>
            </a:r>
            <a:endParaRPr lang="en-US" sz="9600" b="1" dirty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051" name="Picture 3" descr="C:\Users\CongThong\Desktop\IMG-6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880" y="90488"/>
            <a:ext cx="3623720" cy="4824412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5835"/>
            <a:ext cx="4017169" cy="48490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9" y="5039226"/>
            <a:ext cx="3598858" cy="51292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59" y="5019055"/>
            <a:ext cx="3981310" cy="514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5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790700"/>
            <a:ext cx="10269071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939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5939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 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THẾ 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" y="6134100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TRANG HƯƠNG</a:t>
            </a:r>
          </a:p>
          <a:p>
            <a:pPr algn="ctr"/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Users\CongThong\Desktop\IMG-6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25200" y="120789"/>
            <a:ext cx="6991350" cy="10020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2098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964561" y="9627397"/>
            <a:ext cx="589479" cy="195074"/>
            <a:chOff x="0" y="0"/>
            <a:chExt cx="1297145" cy="429260"/>
          </a:xfrm>
        </p:grpSpPr>
        <p:sp>
          <p:nvSpPr>
            <p:cNvPr id="10" name="Freeform 10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2" name="TextBox 1"/>
          <p:cNvSpPr txBox="1"/>
          <p:nvPr/>
        </p:nvSpPr>
        <p:spPr>
          <a:xfrm>
            <a:off x="3657600" y="426017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</a:rPr>
              <a:t>Trả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lời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câu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hỏi</a:t>
            </a:r>
            <a:r>
              <a:rPr lang="en-US" sz="4000" b="1" dirty="0" smtClean="0">
                <a:solidFill>
                  <a:srgbClr val="C00000"/>
                </a:solidFill>
              </a:rPr>
              <a:t>: 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87165" y="2902009"/>
            <a:ext cx="11391260" cy="76944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Hoạt động 1</a:t>
            </a:r>
            <a:r>
              <a:rPr lang="vi-VN" sz="4400" dirty="0" smtClean="0">
                <a:ea typeface="Times New Roman" pitchFamily="18" charset="0"/>
                <a:cs typeface="Times New Roman" pitchFamily="18" charset="0"/>
              </a:rPr>
              <a:t>: Miêu tả đa dạng hóa nhân vật.</a:t>
            </a:r>
            <a:endParaRPr lang="vi-VN" sz="4400" dirty="0" smtClean="0">
              <a:cs typeface="Arial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77195" y="5535421"/>
            <a:ext cx="13411200" cy="280076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4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1) </a:t>
            </a:r>
            <a:r>
              <a:rPr lang="en-US" sz="44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Kể</a:t>
            </a:r>
            <a:r>
              <a:rPr lang="en-US" sz="44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tên</a:t>
            </a:r>
            <a:r>
              <a:rPr lang="en-US" sz="44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danh</a:t>
            </a:r>
            <a:r>
              <a:rPr lang="en-US" sz="44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mà</a:t>
            </a:r>
            <a:r>
              <a:rPr lang="en-US" sz="44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44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chemeClr val="tx1"/>
                </a:solidFill>
                <a:cs typeface="Times New Roman" pitchFamily="18" charset="0"/>
              </a:rPr>
              <a:t>2)  </a:t>
            </a:r>
            <a:r>
              <a:rPr lang="en-US" sz="4400" dirty="0" err="1" smtClean="0">
                <a:solidFill>
                  <a:schemeClr val="tx1"/>
                </a:solidFill>
                <a:ea typeface="Times New Roman" pitchFamily="18" charset="0"/>
                <a:cs typeface="Arial" panose="020B0604020202020204" pitchFamily="34" charset="0"/>
              </a:rPr>
              <a:t>Kể</a:t>
            </a:r>
            <a:r>
              <a:rPr lang="vi-VN" sz="4400" dirty="0" smtClean="0">
                <a:solidFill>
                  <a:schemeClr val="tx1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ea typeface="Times New Roman" pitchFamily="18" charset="0"/>
                <a:cs typeface="Arial" panose="020B0604020202020204" pitchFamily="34" charset="0"/>
              </a:rPr>
              <a:t>tiểu sử của danh nhân </a:t>
            </a:r>
            <a:r>
              <a:rPr lang="en-US" sz="4400" dirty="0" err="1" smtClean="0">
                <a:solidFill>
                  <a:schemeClr val="tx1"/>
                </a:solidFill>
                <a:ea typeface="Times New Roman" pitchFamily="18" charset="0"/>
                <a:cs typeface="Arial" panose="020B0604020202020204" pitchFamily="34" charset="0"/>
              </a:rPr>
              <a:t>mà</a:t>
            </a:r>
            <a:r>
              <a:rPr lang="en-US" sz="4400" dirty="0" smtClean="0">
                <a:solidFill>
                  <a:schemeClr val="tx1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ea typeface="Times New Roman" pitchFamily="18" charset="0"/>
                <a:cs typeface="Arial" panose="020B0604020202020204" pitchFamily="34" charset="0"/>
              </a:rPr>
              <a:t>em</a:t>
            </a:r>
            <a:r>
              <a:rPr lang="en-US" sz="4400" dirty="0" smtClean="0">
                <a:solidFill>
                  <a:schemeClr val="tx1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ea typeface="Times New Roman" pitchFamily="18" charset="0"/>
                <a:cs typeface="Arial" panose="020B0604020202020204" pitchFamily="34" charset="0"/>
              </a:rPr>
              <a:t>biết</a:t>
            </a:r>
            <a:r>
              <a:rPr lang="vi-VN" sz="4400" dirty="0" smtClean="0">
                <a:solidFill>
                  <a:schemeClr val="tx1"/>
                </a:solidFill>
                <a:ea typeface="Times New Roman" pitchFamily="18" charset="0"/>
                <a:cs typeface="Arial" panose="020B0604020202020204" pitchFamily="34" charset="0"/>
              </a:rPr>
              <a:t>?</a:t>
            </a:r>
            <a:endParaRPr lang="vi-VN" sz="4400" dirty="0">
              <a:solidFill>
                <a:schemeClr val="tx1"/>
              </a:solidFill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0306" y="2801441"/>
            <a:ext cx="2286000" cy="21236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+mj-lt"/>
              </a:rPr>
              <a:t>K</a:t>
            </a:r>
            <a:r>
              <a:rPr lang="vi-VN" sz="6600" b="1" dirty="0" smtClean="0">
                <a:latin typeface="+mj-lt"/>
              </a:rPr>
              <a:t>hám </a:t>
            </a:r>
            <a:endParaRPr lang="en-US" sz="6600" b="1" dirty="0" smtClean="0">
              <a:latin typeface="+mj-lt"/>
            </a:endParaRPr>
          </a:p>
          <a:p>
            <a:r>
              <a:rPr lang="vi-VN" sz="6600" b="1" dirty="0" smtClean="0">
                <a:latin typeface="+mj-lt"/>
              </a:rPr>
              <a:t>phá</a:t>
            </a:r>
            <a:endParaRPr lang="en-US" sz="6600" dirty="0">
              <a:latin typeface="+mj-lt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6194870" y="-79945"/>
            <a:ext cx="46950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</a:pP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dirty="0">
              <a:solidFill>
                <a:srgbClr val="241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2209800" y="1024479"/>
            <a:ext cx="12077700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Kể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chuyện </a:t>
            </a:r>
            <a:r>
              <a:rPr lang="en-US" sz="3600" b="1" dirty="0" smtClean="0">
                <a:solidFill>
                  <a:srgbClr val="C24B48"/>
                </a:solidFill>
                <a:cs typeface="Times New Roman" pitchFamily="18" charset="0"/>
              </a:rPr>
              <a:t>DANH </a:t>
            </a: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NHÂN THẾ GIỚI</a:t>
            </a:r>
          </a:p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 BÀI 1: </a:t>
            </a:r>
            <a:r>
              <a:rPr lang="vi-VN" sz="3600" b="1" dirty="0"/>
              <a:t>TIỂU SỬ DANH NHÂN CẢM ĐỘNG LÒNG NGƯỜI</a:t>
            </a:r>
            <a:endParaRPr lang="en-US" sz="3600" b="1" dirty="0">
              <a:solidFill>
                <a:srgbClr val="C24B48"/>
              </a:solidFill>
              <a:cs typeface="Times New Roman" pitchFamily="18" charset="0"/>
            </a:endParaRPr>
          </a:p>
          <a:p>
            <a:pPr algn="ctr">
              <a:lnSpc>
                <a:spcPts val="5939"/>
              </a:lnSpc>
            </a:pPr>
            <a:endParaRPr lang="en-US" sz="3600" b="1" dirty="0">
              <a:solidFill>
                <a:srgbClr val="C24B4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920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5123" grpId="0" animBg="1"/>
      <p:bldP spid="25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/>
          <p:nvPr/>
        </p:nvSpPr>
        <p:spPr>
          <a:xfrm>
            <a:off x="6194870" y="-266700"/>
            <a:ext cx="46950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</a:pP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dirty="0">
              <a:solidFill>
                <a:srgbClr val="241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9278564"/>
            <a:ext cx="432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tịch</a:t>
            </a:r>
            <a:r>
              <a:rPr lang="en-US" sz="3600" dirty="0" smtClean="0"/>
              <a:t> </a:t>
            </a:r>
            <a:r>
              <a:rPr lang="en-US" sz="3600" dirty="0" err="1" smtClean="0"/>
              <a:t>Hồ</a:t>
            </a:r>
            <a:r>
              <a:rPr lang="en-US" sz="3600" dirty="0" smtClean="0"/>
              <a:t> </a:t>
            </a:r>
            <a:r>
              <a:rPr lang="en-US" sz="3600" dirty="0" err="1" smtClean="0"/>
              <a:t>Chí</a:t>
            </a:r>
            <a:r>
              <a:rPr lang="en-US" sz="3600" dirty="0" smtClean="0"/>
              <a:t> Minh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7059706" y="9278564"/>
            <a:ext cx="4522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Đại</a:t>
            </a:r>
            <a:r>
              <a:rPr lang="en-US" sz="3600" dirty="0" smtClean="0"/>
              <a:t> </a:t>
            </a:r>
            <a:r>
              <a:rPr lang="en-US" sz="3600" dirty="0" err="1" smtClean="0"/>
              <a:t>thi</a:t>
            </a:r>
            <a:r>
              <a:rPr lang="en-US" sz="3600" dirty="0" smtClean="0"/>
              <a:t> </a:t>
            </a:r>
            <a:r>
              <a:rPr lang="en-US" sz="3600" dirty="0" err="1" smtClean="0"/>
              <a:t>hào</a:t>
            </a:r>
            <a:r>
              <a:rPr lang="en-US" sz="3600" dirty="0" smtClean="0"/>
              <a:t> </a:t>
            </a:r>
            <a:r>
              <a:rPr lang="en-US" sz="3600" dirty="0" err="1" smtClean="0"/>
              <a:t>Nguyễn</a:t>
            </a:r>
            <a:r>
              <a:rPr lang="en-US" sz="3600" dirty="0" smtClean="0"/>
              <a:t> Du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14097000" y="92583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Nguyễn</a:t>
            </a:r>
            <a:r>
              <a:rPr lang="en-US" sz="3600" dirty="0" smtClean="0"/>
              <a:t> </a:t>
            </a:r>
            <a:r>
              <a:rPr lang="en-US" sz="3600" dirty="0" err="1" smtClean="0"/>
              <a:t>Trãi</a:t>
            </a:r>
            <a:endParaRPr lang="en-US" sz="3600" dirty="0"/>
          </a:p>
        </p:txBody>
      </p:sp>
      <p:pic>
        <p:nvPicPr>
          <p:cNvPr id="2050" name="Picture 2" descr="C:\Users\MrLieu\Desktop\z4999041153026_bd2f075960f93623c5e266841a4210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5" y="913272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rLieu\Desktop\z4999041284734_269111a9b885aeb9b5255f2b453304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0005" y="901700"/>
            <a:ext cx="55753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MrLieu\Desktop\z4999077453569_6daf73e2e64cc18b3e620e44a5414cb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085" y="913272"/>
            <a:ext cx="5923115" cy="811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554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0" y="3287763"/>
            <a:ext cx="3695699" cy="5753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318557"/>
            <a:ext cx="4038600" cy="5770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9" y="3325862"/>
            <a:ext cx="4572001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717" y="3342941"/>
            <a:ext cx="4365813" cy="5699355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6194870" y="-266700"/>
            <a:ext cx="46950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</a:pP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dirty="0">
              <a:solidFill>
                <a:srgbClr val="241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2209800" y="800100"/>
            <a:ext cx="12077700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Kể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chuyện </a:t>
            </a:r>
            <a:r>
              <a:rPr lang="en-US" sz="3600" b="1" dirty="0" smtClean="0">
                <a:solidFill>
                  <a:srgbClr val="C24B48"/>
                </a:solidFill>
                <a:cs typeface="Times New Roman" pitchFamily="18" charset="0"/>
              </a:rPr>
              <a:t>DANH </a:t>
            </a: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NHÂN THẾ GIỚI</a:t>
            </a:r>
          </a:p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 BÀI 1: </a:t>
            </a:r>
            <a:r>
              <a:rPr lang="vi-VN" sz="3600" b="1" dirty="0"/>
              <a:t>TIỂU SỬ DANH NHÂN CẢM ĐỘNG LÒNG NGƯỜI</a:t>
            </a:r>
            <a:endParaRPr lang="en-US" sz="3600" b="1" dirty="0">
              <a:solidFill>
                <a:srgbClr val="C24B48"/>
              </a:solidFill>
              <a:cs typeface="Times New Roman" pitchFamily="18" charset="0"/>
            </a:endParaRPr>
          </a:p>
          <a:p>
            <a:pPr algn="ctr">
              <a:lnSpc>
                <a:spcPts val="5939"/>
              </a:lnSpc>
            </a:pPr>
            <a:endParaRPr lang="en-US" sz="3600" b="1" dirty="0">
              <a:solidFill>
                <a:srgbClr val="C24B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8250" y="9278564"/>
            <a:ext cx="226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Newton 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5992907" y="9255242"/>
            <a:ext cx="3608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Mozart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10134599" y="9278564"/>
            <a:ext cx="388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 </a:t>
            </a:r>
            <a:r>
              <a:rPr lang="vi-VN" sz="3600" dirty="0"/>
              <a:t>Ma rie </a:t>
            </a:r>
            <a:r>
              <a:rPr lang="vi-VN" sz="3600" dirty="0" smtClean="0"/>
              <a:t>Curie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15125700" y="9258300"/>
            <a:ext cx="22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Napoleon</a:t>
            </a:r>
          </a:p>
        </p:txBody>
      </p:sp>
    </p:spTree>
    <p:extLst>
      <p:ext uri="{BB962C8B-B14F-4D97-AF65-F5344CB8AC3E}">
        <p14:creationId xmlns:p14="http://schemas.microsoft.com/office/powerpoint/2010/main" val="26205657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964561" y="9627397"/>
            <a:ext cx="589479" cy="195074"/>
            <a:chOff x="0" y="0"/>
            <a:chExt cx="1297145" cy="429260"/>
          </a:xfrm>
        </p:grpSpPr>
        <p:sp>
          <p:nvSpPr>
            <p:cNvPr id="10" name="Freeform 10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19" name="Rectangle 18"/>
          <p:cNvSpPr/>
          <p:nvPr/>
        </p:nvSpPr>
        <p:spPr>
          <a:xfrm>
            <a:off x="3276600" y="3086100"/>
            <a:ext cx="12421990" cy="830997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Hoạt động 1</a:t>
            </a:r>
            <a:r>
              <a:rPr lang="vi-VN" sz="4800" dirty="0" smtClean="0">
                <a:ea typeface="Times New Roman" pitchFamily="18" charset="0"/>
                <a:cs typeface="Times New Roman" pitchFamily="18" charset="0"/>
              </a:rPr>
              <a:t>: Miêu tả đa dạng hóa nhân vật.</a:t>
            </a:r>
            <a:endParaRPr lang="vi-VN" sz="4800" dirty="0" smtClean="0"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" y="2696547"/>
            <a:ext cx="2286000" cy="21236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+mj-lt"/>
              </a:rPr>
              <a:t>K</a:t>
            </a:r>
            <a:r>
              <a:rPr lang="vi-VN" sz="6600" b="1" dirty="0" smtClean="0">
                <a:latin typeface="+mj-lt"/>
              </a:rPr>
              <a:t>hám </a:t>
            </a:r>
            <a:endParaRPr lang="en-US" sz="6600" b="1" dirty="0" smtClean="0">
              <a:latin typeface="+mj-lt"/>
            </a:endParaRPr>
          </a:p>
          <a:p>
            <a:r>
              <a:rPr lang="vi-VN" sz="6600" b="1" dirty="0" smtClean="0">
                <a:latin typeface="+mj-lt"/>
              </a:rPr>
              <a:t>phá</a:t>
            </a:r>
            <a:endParaRPr lang="en-US" sz="6600" dirty="0">
              <a:latin typeface="+mj-lt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6194870" y="-79945"/>
            <a:ext cx="46950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0"/>
              </a:lnSpc>
            </a:pP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1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dirty="0">
              <a:solidFill>
                <a:srgbClr val="241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2209800" y="1024479"/>
            <a:ext cx="12077700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Kể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chuyện </a:t>
            </a:r>
            <a:r>
              <a:rPr lang="en-US" sz="3600" b="1" dirty="0" smtClean="0">
                <a:solidFill>
                  <a:srgbClr val="C24B48"/>
                </a:solidFill>
                <a:cs typeface="Times New Roman" pitchFamily="18" charset="0"/>
              </a:rPr>
              <a:t>DANH </a:t>
            </a: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NHÂN THẾ GIỚI</a:t>
            </a:r>
          </a:p>
          <a:p>
            <a:pPr algn="ctr">
              <a:lnSpc>
                <a:spcPts val="5939"/>
              </a:lnSpc>
            </a:pPr>
            <a:r>
              <a:rPr lang="en-US" sz="3600" b="1" dirty="0">
                <a:solidFill>
                  <a:srgbClr val="C24B48"/>
                </a:solidFill>
                <a:cs typeface="Times New Roman" pitchFamily="18" charset="0"/>
              </a:rPr>
              <a:t> BÀI 1: </a:t>
            </a:r>
            <a:r>
              <a:rPr lang="vi-VN" sz="3600" b="1" dirty="0"/>
              <a:t>TIỂU SỬ DANH NHÂN CẢM ĐỘNG LÒNG NGƯỜI</a:t>
            </a:r>
            <a:endParaRPr lang="en-US" sz="3600" b="1" dirty="0">
              <a:solidFill>
                <a:srgbClr val="C24B48"/>
              </a:solidFill>
              <a:cs typeface="Times New Roman" pitchFamily="18" charset="0"/>
            </a:endParaRPr>
          </a:p>
          <a:p>
            <a:pPr algn="ctr">
              <a:lnSpc>
                <a:spcPts val="5939"/>
              </a:lnSpc>
            </a:pPr>
            <a:endParaRPr lang="en-US" sz="3600" b="1" dirty="0">
              <a:solidFill>
                <a:srgbClr val="C24B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8456" y="6181133"/>
            <a:ext cx="10002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 	</a:t>
            </a:r>
            <a:r>
              <a:rPr lang="vi-VN" sz="3600" b="1" dirty="0" smtClean="0">
                <a:solidFill>
                  <a:srgbClr val="C00000"/>
                </a:solidFill>
              </a:rPr>
              <a:t>Newton</a:t>
            </a:r>
            <a:r>
              <a:rPr lang="vi-VN" sz="3600" dirty="0" smtClean="0">
                <a:solidFill>
                  <a:srgbClr val="C00000"/>
                </a:solidFill>
              </a:rPr>
              <a:t> </a:t>
            </a:r>
            <a:r>
              <a:rPr lang="vi-VN" sz="3600" dirty="0">
                <a:solidFill>
                  <a:srgbClr val="C00000"/>
                </a:solidFill>
              </a:rPr>
              <a:t>sinh năm 1643 trong một gia đình nông dân vùng Woolsthonrpe, miền nam nước Anh, ông mồ côi cha từ nhỏ,...ông </a:t>
            </a:r>
            <a:r>
              <a:rPr lang="en-US" sz="3600" dirty="0" err="1">
                <a:solidFill>
                  <a:srgbClr val="C00000"/>
                </a:solidFill>
              </a:rPr>
              <a:t>là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nhà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toán</a:t>
            </a:r>
            <a:r>
              <a:rPr lang="vi-VN" sz="3600" dirty="0">
                <a:solidFill>
                  <a:srgbClr val="C00000"/>
                </a:solidFill>
              </a:rPr>
              <a:t> học, nhà vật lí học, nhà thiên văn học,...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7635" y="4119599"/>
            <a:ext cx="1101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70C0"/>
                </a:solidFill>
                <a:cs typeface="Times New Roman" pitchFamily="18" charset="0"/>
              </a:rPr>
              <a:t>2)  </a:t>
            </a:r>
            <a:r>
              <a:rPr lang="en-US" sz="3600" b="1" dirty="0" err="1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Kể</a:t>
            </a:r>
            <a:r>
              <a:rPr lang="vi-VN" sz="3600" b="1" dirty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 tiểu sử của </a:t>
            </a:r>
            <a:r>
              <a:rPr lang="en-US" sz="3600" b="1" dirty="0" err="1" smtClean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một</a:t>
            </a:r>
            <a:r>
              <a:rPr lang="en-US" sz="3600" b="1" dirty="0" smtClean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vi-VN" sz="3600" b="1" dirty="0" smtClean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danh nhân</a:t>
            </a:r>
            <a:r>
              <a:rPr lang="en-US" sz="3600" b="1" dirty="0" smtClean="0">
                <a:solidFill>
                  <a:srgbClr val="0070C0"/>
                </a:solidFill>
                <a:ea typeface="Times New Roman" pitchFamily="18" charset="0"/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70C0"/>
              </a:solidFill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4398755"/>
            <a:ext cx="4038600" cy="577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36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</TotalTime>
  <Words>1054</Words>
  <Application>Microsoft Office PowerPoint</Application>
  <PresentationFormat>Custom</PresentationFormat>
  <Paragraphs>135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Times New Roman</vt:lpstr>
      <vt:lpstr>Calibri Light</vt:lpstr>
      <vt:lpstr>Clear Sans Regular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Lớp 5A2 xin chào quý thầy cô về dự giờ, thăm lớp</dc:title>
  <dc:creator>Admin</dc:creator>
  <cp:lastModifiedBy>Admin</cp:lastModifiedBy>
  <cp:revision>98</cp:revision>
  <dcterms:created xsi:type="dcterms:W3CDTF">2006-08-16T00:00:00Z</dcterms:created>
  <dcterms:modified xsi:type="dcterms:W3CDTF">2023-12-22T09:49:02Z</dcterms:modified>
  <dc:identifier>DAFRKHVwF-Q</dc:identifier>
</cp:coreProperties>
</file>