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23"/>
  </p:notesMasterIdLst>
  <p:sldIdLst>
    <p:sldId id="315" r:id="rId2"/>
    <p:sldId id="388" r:id="rId3"/>
    <p:sldId id="420" r:id="rId4"/>
    <p:sldId id="419" r:id="rId5"/>
    <p:sldId id="400" r:id="rId6"/>
    <p:sldId id="393" r:id="rId7"/>
    <p:sldId id="402" r:id="rId8"/>
    <p:sldId id="421" r:id="rId9"/>
    <p:sldId id="406" r:id="rId10"/>
    <p:sldId id="411" r:id="rId11"/>
    <p:sldId id="409" r:id="rId12"/>
    <p:sldId id="414" r:id="rId13"/>
    <p:sldId id="416" r:id="rId14"/>
    <p:sldId id="422" r:id="rId15"/>
    <p:sldId id="405" r:id="rId16"/>
    <p:sldId id="390" r:id="rId17"/>
    <p:sldId id="404" r:id="rId18"/>
    <p:sldId id="407" r:id="rId19"/>
    <p:sldId id="391" r:id="rId20"/>
    <p:sldId id="423" r:id="rId21"/>
    <p:sldId id="367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2" autoAdjust="0"/>
    <p:restoredTop sz="91756" autoAdjust="0"/>
  </p:normalViewPr>
  <p:slideViewPr>
    <p:cSldViewPr>
      <p:cViewPr varScale="1">
        <p:scale>
          <a:sx n="62" d="100"/>
          <a:sy n="62" d="100"/>
        </p:scale>
        <p:origin x="68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8" d="100"/>
        <a:sy n="98" d="100"/>
      </p:scale>
      <p:origin x="0" y="38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F24B3-9116-4739-9A9B-3BAB22DF2E91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06070C-B7E2-459C-AB60-4B0CE4947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4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buFontTx/>
              <a:buAutoNum type="arabicPeriod"/>
            </a:pPr>
            <a:endParaRPr lang="en-US" altLang="en-US" b="1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DCF7C013-2180-4EDB-A22B-710387572F20}" type="slidenum">
              <a:rPr lang="en-US" altLang="en-US" sz="120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18966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6714D4E-730E-487E-80E5-40F06309C8E4}" type="datetimeFigureOut">
              <a:rPr lang="en-US" smtClean="0"/>
              <a:pPr/>
              <a:t>4/17/2023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A3300A6-AE12-4D0E-BB3C-971FC1BD7F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AS\Downloads\Mot-Con-Vit-Be-Khanh-Linh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0" y="428604"/>
            <a:ext cx="9144000" cy="564360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500">
                <a:solidFill>
                  <a:srgbClr val="C00000"/>
                </a:solidFill>
              </a:rPr>
              <a:t>          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</a:pPr>
            <a:r>
              <a:rPr lang="en-US" sz="2400">
                <a:solidFill>
                  <a:srgbClr val="C00000"/>
                </a:solidFill>
              </a:rPr>
              <a:t>    </a:t>
            </a:r>
            <a:endParaRPr lang="en-US" sz="80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50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110000"/>
              </a:lnSpc>
              <a:buFont typeface="Arial" pitchFamily="34" charset="0"/>
              <a:buNone/>
            </a:pPr>
            <a:r>
              <a:rPr lang="en-US" sz="2000" b="0" smtClean="0">
                <a:solidFill>
                  <a:srgbClr val="008000"/>
                </a:solidFill>
              </a:rPr>
              <a:t> </a:t>
            </a:r>
            <a:endParaRPr lang="en-US" sz="2000" b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4348" y="785794"/>
            <a:ext cx="7772400" cy="990600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0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488" y="2048"/>
              <a:ext cx="4320" cy="225"/>
            </a:xfrm>
            <a:prstGeom prst="rect">
              <a:avLst/>
            </a:prstGeom>
            <a:noFill/>
          </p:spPr>
        </p:pic>
        <p:pic>
          <p:nvPicPr>
            <p:cNvPr id="12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6200000">
              <a:off x="-1992" y="2014"/>
              <a:ext cx="4320" cy="293"/>
            </a:xfrm>
            <a:prstGeom prst="rect">
              <a:avLst/>
            </a:prstGeom>
            <a:noFill/>
          </p:spPr>
        </p:pic>
        <p:pic>
          <p:nvPicPr>
            <p:cNvPr id="13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130"/>
              <a:ext cx="5760" cy="228"/>
            </a:xfrm>
            <a:prstGeom prst="rect">
              <a:avLst/>
            </a:prstGeom>
            <a:noFill/>
          </p:spPr>
        </p:pic>
        <p:pic>
          <p:nvPicPr>
            <p:cNvPr id="14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-19"/>
              <a:ext cx="5760" cy="228"/>
            </a:xfrm>
            <a:prstGeom prst="rect">
              <a:avLst/>
            </a:prstGeom>
            <a:noFill/>
          </p:spPr>
        </p:pic>
      </p:grpSp>
      <p:sp>
        <p:nvSpPr>
          <p:cNvPr id="9" name="Rounded Rectangle 8"/>
          <p:cNvSpPr/>
          <p:nvPr/>
        </p:nvSpPr>
        <p:spPr bwMode="auto">
          <a:xfrm>
            <a:off x="714348" y="785794"/>
            <a:ext cx="7937501" cy="514353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BỒI DƯỠNG TỐ CHẤT ĐỌC SÁCH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2: ĐỌC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 MẬT VỀ ĐỘNG VẬT</a:t>
            </a:r>
          </a:p>
          <a:p>
            <a:pPr algn="ctr">
              <a:lnSpc>
                <a:spcPct val="140000"/>
              </a:lnSpc>
              <a:spcBef>
                <a:spcPts val="600"/>
              </a:spcBef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40000"/>
              </a:lnSpc>
              <a:spcBef>
                <a:spcPts val="600"/>
              </a:spcBef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4A1</a:t>
            </a:r>
          </a:p>
        </p:txBody>
      </p:sp>
      <p:pic>
        <p:nvPicPr>
          <p:cNvPr id="11" name="Mot-Con-Vit-Be-Khanh-Linh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5643578"/>
            <a:ext cx="1000132" cy="92869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71604" y="928670"/>
            <a:ext cx="6643734" cy="524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  <a:defRPr/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THẠCH CHÂU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143240" y="1457312"/>
            <a:ext cx="342902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8333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0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88" y="2048"/>
              <a:ext cx="4320" cy="225"/>
            </a:xfrm>
            <a:prstGeom prst="rect">
              <a:avLst/>
            </a:prstGeom>
            <a:noFill/>
          </p:spPr>
        </p:pic>
        <p:pic>
          <p:nvPicPr>
            <p:cNvPr id="12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2" y="2014"/>
              <a:ext cx="4320" cy="293"/>
            </a:xfrm>
            <a:prstGeom prst="rect">
              <a:avLst/>
            </a:prstGeom>
            <a:noFill/>
          </p:spPr>
        </p:pic>
        <p:pic>
          <p:nvPicPr>
            <p:cNvPr id="13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30"/>
              <a:ext cx="5760" cy="228"/>
            </a:xfrm>
            <a:prstGeom prst="rect">
              <a:avLst/>
            </a:prstGeom>
            <a:noFill/>
          </p:spPr>
        </p:pic>
        <p:pic>
          <p:nvPicPr>
            <p:cNvPr id="14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228"/>
            </a:xfrm>
            <a:prstGeom prst="rect">
              <a:avLst/>
            </a:prstGeom>
            <a:noFill/>
          </p:spPr>
        </p:pic>
      </p:grpSp>
      <p:sp>
        <p:nvSpPr>
          <p:cNvPr id="8" name="Rectangle 7"/>
          <p:cNvSpPr/>
          <p:nvPr/>
        </p:nvSpPr>
        <p:spPr>
          <a:xfrm>
            <a:off x="142844" y="214290"/>
            <a:ext cx="8929718" cy="785818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Rectangle 8"/>
          <p:cNvSpPr/>
          <p:nvPr/>
        </p:nvSpPr>
        <p:spPr>
          <a:xfrm>
            <a:off x="535737" y="1484784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33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0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88" y="2048"/>
              <a:ext cx="4320" cy="225"/>
            </a:xfrm>
            <a:prstGeom prst="rect">
              <a:avLst/>
            </a:prstGeom>
            <a:noFill/>
          </p:spPr>
        </p:pic>
        <p:pic>
          <p:nvPicPr>
            <p:cNvPr id="12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2" y="2014"/>
              <a:ext cx="4320" cy="293"/>
            </a:xfrm>
            <a:prstGeom prst="rect">
              <a:avLst/>
            </a:prstGeom>
            <a:noFill/>
          </p:spPr>
        </p:pic>
        <p:pic>
          <p:nvPicPr>
            <p:cNvPr id="13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30"/>
              <a:ext cx="5760" cy="228"/>
            </a:xfrm>
            <a:prstGeom prst="rect">
              <a:avLst/>
            </a:prstGeom>
            <a:noFill/>
          </p:spPr>
        </p:pic>
        <p:pic>
          <p:nvPicPr>
            <p:cNvPr id="14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228"/>
            </a:xfrm>
            <a:prstGeom prst="rect">
              <a:avLst/>
            </a:prstGeom>
            <a:noFill/>
          </p:spPr>
        </p:pic>
      </p:grpSp>
      <p:sp>
        <p:nvSpPr>
          <p:cNvPr id="8" name="Rectangle 7"/>
          <p:cNvSpPr/>
          <p:nvPr/>
        </p:nvSpPr>
        <p:spPr>
          <a:xfrm>
            <a:off x="142844" y="214290"/>
            <a:ext cx="8929718" cy="785818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Đọc </a:t>
            </a:r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 sao mỏ của các loài chim lại khác nhau ?</a:t>
            </a:r>
          </a:p>
        </p:txBody>
      </p:sp>
      <p:sp>
        <p:nvSpPr>
          <p:cNvPr id="9" name="Rectangle 8"/>
          <p:cNvSpPr/>
          <p:nvPr/>
        </p:nvSpPr>
        <p:spPr>
          <a:xfrm>
            <a:off x="571472" y="2752547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472" y="4980396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Vì sao mỏ của các loài chim khác nhau 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1472" y="4252745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472" y="3466927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5737" y="1484784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333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987824" y="0"/>
            <a:ext cx="3240360" cy="15716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Mỏ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loài</a:t>
            </a:r>
            <a:r>
              <a:rPr lang="en-US" sz="2400" dirty="0" smtClean="0"/>
              <a:t> </a:t>
            </a:r>
            <a:r>
              <a:rPr lang="en-US" sz="2400" dirty="0" err="1" smtClean="0"/>
              <a:t>chim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6429388" y="2071678"/>
            <a:ext cx="2357454" cy="7858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Diều</a:t>
            </a:r>
            <a:r>
              <a:rPr lang="en-US" sz="2400" dirty="0" smtClean="0"/>
              <a:t> </a:t>
            </a:r>
            <a:r>
              <a:rPr lang="en-US" sz="2400" dirty="0" err="1" smtClean="0"/>
              <a:t>hâu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285720" y="2071678"/>
            <a:ext cx="2071702" cy="7858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Bồ</a:t>
            </a:r>
            <a:r>
              <a:rPr lang="en-US" sz="2400" dirty="0" smtClean="0"/>
              <a:t> </a:t>
            </a:r>
            <a:r>
              <a:rPr lang="en-US" sz="2400" dirty="0" err="1" smtClean="0"/>
              <a:t>câu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sẻ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3571868" y="2071678"/>
            <a:ext cx="2000264" cy="7858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Vịt</a:t>
            </a:r>
            <a:endParaRPr lang="en-US" sz="2400"/>
          </a:p>
        </p:txBody>
      </p:sp>
      <p:sp>
        <p:nvSpPr>
          <p:cNvPr id="23" name="Oval 22"/>
          <p:cNvSpPr/>
          <p:nvPr/>
        </p:nvSpPr>
        <p:spPr>
          <a:xfrm>
            <a:off x="0" y="3429000"/>
            <a:ext cx="114297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Hình tam giác</a:t>
            </a:r>
            <a:endParaRPr lang="en-US" sz="2000"/>
          </a:p>
        </p:txBody>
      </p:sp>
      <p:sp>
        <p:nvSpPr>
          <p:cNvPr id="24" name="Oval 23"/>
          <p:cNvSpPr/>
          <p:nvPr/>
        </p:nvSpPr>
        <p:spPr>
          <a:xfrm>
            <a:off x="1142976" y="3357562"/>
            <a:ext cx="1071570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Nhỏ và cứng</a:t>
            </a:r>
            <a:endParaRPr lang="en-US" sz="2000"/>
          </a:p>
        </p:txBody>
      </p:sp>
      <p:sp>
        <p:nvSpPr>
          <p:cNvPr id="25" name="Oval 24"/>
          <p:cNvSpPr/>
          <p:nvPr/>
        </p:nvSpPr>
        <p:spPr>
          <a:xfrm>
            <a:off x="7572396" y="3357562"/>
            <a:ext cx="1428760" cy="16430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Khoằm lại</a:t>
            </a:r>
            <a:endParaRPr lang="en-US" sz="2000"/>
          </a:p>
        </p:txBody>
      </p:sp>
      <p:sp>
        <p:nvSpPr>
          <p:cNvPr id="26" name="Oval 25"/>
          <p:cNvSpPr/>
          <p:nvPr/>
        </p:nvSpPr>
        <p:spPr>
          <a:xfrm>
            <a:off x="3929058" y="3357562"/>
            <a:ext cx="1214446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Dẹt</a:t>
            </a:r>
            <a:endParaRPr lang="en-US" sz="2000"/>
          </a:p>
        </p:txBody>
      </p:sp>
      <p:sp>
        <p:nvSpPr>
          <p:cNvPr id="27" name="Oval 26"/>
          <p:cNvSpPr/>
          <p:nvPr/>
        </p:nvSpPr>
        <p:spPr>
          <a:xfrm>
            <a:off x="6286512" y="5286388"/>
            <a:ext cx="2571768" cy="12858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Săn mồi và xé nát thức ăn</a:t>
            </a:r>
            <a:endParaRPr lang="en-US" sz="2000"/>
          </a:p>
        </p:txBody>
      </p:sp>
      <p:sp>
        <p:nvSpPr>
          <p:cNvPr id="28" name="Oval 27"/>
          <p:cNvSpPr/>
          <p:nvPr/>
        </p:nvSpPr>
        <p:spPr>
          <a:xfrm>
            <a:off x="6286512" y="3357562"/>
            <a:ext cx="121444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Khỏe</a:t>
            </a:r>
            <a:endParaRPr lang="en-US" sz="2000"/>
          </a:p>
        </p:txBody>
      </p:sp>
      <p:sp>
        <p:nvSpPr>
          <p:cNvPr id="29" name="Oval 28"/>
          <p:cNvSpPr/>
          <p:nvPr/>
        </p:nvSpPr>
        <p:spPr>
          <a:xfrm>
            <a:off x="3214678" y="5357826"/>
            <a:ext cx="2428892" cy="128588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Mò thức ăn dưới nước</a:t>
            </a:r>
            <a:endParaRPr lang="en-US" sz="2000"/>
          </a:p>
        </p:txBody>
      </p:sp>
      <p:sp>
        <p:nvSpPr>
          <p:cNvPr id="30" name="Oval 29"/>
          <p:cNvSpPr/>
          <p:nvPr/>
        </p:nvSpPr>
        <p:spPr>
          <a:xfrm>
            <a:off x="0" y="5286388"/>
            <a:ext cx="2286016" cy="135732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/>
              <a:t>Ăn hạt giống</a:t>
            </a:r>
            <a:endParaRPr lang="en-US" sz="2000"/>
          </a:p>
        </p:txBody>
      </p:sp>
      <p:sp>
        <p:nvSpPr>
          <p:cNvPr id="42" name="Down Arrow 41"/>
          <p:cNvSpPr/>
          <p:nvPr/>
        </p:nvSpPr>
        <p:spPr>
          <a:xfrm>
            <a:off x="642910" y="2857496"/>
            <a:ext cx="142876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CC"/>
              </a:solidFill>
            </a:endParaRPr>
          </a:p>
        </p:txBody>
      </p:sp>
      <p:sp>
        <p:nvSpPr>
          <p:cNvPr id="43" name="Down Arrow 42"/>
          <p:cNvSpPr/>
          <p:nvPr/>
        </p:nvSpPr>
        <p:spPr>
          <a:xfrm>
            <a:off x="1714480" y="2857496"/>
            <a:ext cx="142876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own Arrow 44"/>
          <p:cNvSpPr/>
          <p:nvPr/>
        </p:nvSpPr>
        <p:spPr>
          <a:xfrm>
            <a:off x="7000892" y="2857496"/>
            <a:ext cx="142876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own Arrow 45"/>
          <p:cNvSpPr/>
          <p:nvPr/>
        </p:nvSpPr>
        <p:spPr>
          <a:xfrm>
            <a:off x="8143900" y="2857496"/>
            <a:ext cx="142876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wn Arrow 46"/>
          <p:cNvSpPr/>
          <p:nvPr/>
        </p:nvSpPr>
        <p:spPr>
          <a:xfrm>
            <a:off x="4500562" y="2857496"/>
            <a:ext cx="142876" cy="50006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stCxn id="23" idx="4"/>
          </p:cNvCxnSpPr>
          <p:nvPr/>
        </p:nvCxnSpPr>
        <p:spPr>
          <a:xfrm rot="16200000" flipH="1">
            <a:off x="607199" y="4964925"/>
            <a:ext cx="285752" cy="3571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24" idx="4"/>
          </p:cNvCxnSpPr>
          <p:nvPr/>
        </p:nvCxnSpPr>
        <p:spPr>
          <a:xfrm rot="5400000">
            <a:off x="1410869" y="5018496"/>
            <a:ext cx="285752" cy="250033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5400000">
            <a:off x="4429124" y="5214950"/>
            <a:ext cx="285752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7929586" y="5000636"/>
            <a:ext cx="285752" cy="2857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8" idx="4"/>
          </p:cNvCxnSpPr>
          <p:nvPr/>
        </p:nvCxnSpPr>
        <p:spPr>
          <a:xfrm rot="16200000" flipH="1">
            <a:off x="6947305" y="4875627"/>
            <a:ext cx="357190" cy="46433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4" idx="3"/>
            <a:endCxn id="17" idx="0"/>
          </p:cNvCxnSpPr>
          <p:nvPr/>
        </p:nvCxnSpPr>
        <p:spPr>
          <a:xfrm flipH="1">
            <a:off x="1321571" y="1341455"/>
            <a:ext cx="2140793" cy="7302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4" idx="4"/>
            <a:endCxn id="18" idx="0"/>
          </p:cNvCxnSpPr>
          <p:nvPr/>
        </p:nvCxnSpPr>
        <p:spPr>
          <a:xfrm flipH="1">
            <a:off x="4572000" y="1571612"/>
            <a:ext cx="36004" cy="50006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16" idx="0"/>
          </p:cNvCxnSpPr>
          <p:nvPr/>
        </p:nvCxnSpPr>
        <p:spPr>
          <a:xfrm>
            <a:off x="5857884" y="1142984"/>
            <a:ext cx="1750231" cy="9286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0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88" y="2048"/>
              <a:ext cx="4320" cy="225"/>
            </a:xfrm>
            <a:prstGeom prst="rect">
              <a:avLst/>
            </a:prstGeom>
            <a:noFill/>
          </p:spPr>
        </p:pic>
        <p:pic>
          <p:nvPicPr>
            <p:cNvPr id="12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2" y="2014"/>
              <a:ext cx="4320" cy="293"/>
            </a:xfrm>
            <a:prstGeom prst="rect">
              <a:avLst/>
            </a:prstGeom>
            <a:noFill/>
          </p:spPr>
        </p:pic>
        <p:pic>
          <p:nvPicPr>
            <p:cNvPr id="13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30"/>
              <a:ext cx="5760" cy="228"/>
            </a:xfrm>
            <a:prstGeom prst="rect">
              <a:avLst/>
            </a:prstGeom>
            <a:noFill/>
          </p:spPr>
        </p:pic>
        <p:pic>
          <p:nvPicPr>
            <p:cNvPr id="14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228"/>
            </a:xfrm>
            <a:prstGeom prst="rect">
              <a:avLst/>
            </a:prstGeom>
            <a:noFill/>
          </p:spPr>
        </p:pic>
      </p:grpSp>
      <p:sp>
        <p:nvSpPr>
          <p:cNvPr id="8" name="Rectangle 7"/>
          <p:cNvSpPr/>
          <p:nvPr/>
        </p:nvSpPr>
        <p:spPr>
          <a:xfrm>
            <a:off x="142844" y="214290"/>
            <a:ext cx="8929718" cy="785818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9" name="Rectangle 8"/>
          <p:cNvSpPr/>
          <p:nvPr/>
        </p:nvSpPr>
        <p:spPr>
          <a:xfrm>
            <a:off x="535737" y="1484784"/>
            <a:ext cx="81439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(L)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178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142852"/>
            <a:ext cx="8929718" cy="785818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Trong khi đọc </a:t>
            </a:r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 sao mỏ của các loài chim lại khác nhau 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0" y="1000108"/>
          <a:ext cx="8691604" cy="5786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2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2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6042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 </a:t>
                      </a:r>
                    </a:p>
                    <a:p>
                      <a:pPr algn="ctr"/>
                      <a:endParaRPr lang="en-US" sz="16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What I </a:t>
                      </a:r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now </a:t>
                      </a:r>
                    </a:p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Em đã biết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  <a:p>
                      <a:pPr algn="ctr"/>
                      <a:endParaRPr lang="en-US" sz="14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ant </a:t>
                      </a: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to Know? </a:t>
                      </a:r>
                    </a:p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Em muốn </a:t>
                      </a: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biết…?</a:t>
                      </a:r>
                      <a:endParaRPr lang="en-US" sz="240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  <a:p>
                      <a:pPr algn="ctr"/>
                      <a:endParaRPr lang="en-US" sz="14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What I</a:t>
                      </a:r>
                    </a:p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Learned?</a:t>
                      </a:r>
                    </a:p>
                    <a:p>
                      <a:pPr algn="ctr"/>
                      <a:endParaRPr lang="en-US" sz="24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Em học </a:t>
                      </a:r>
                    </a:p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được?</a:t>
                      </a:r>
                      <a:endParaRPr lang="en-US" sz="24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</a:p>
                    <a:p>
                      <a:pPr algn="ctr"/>
                      <a:endParaRPr lang="en-US" sz="12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uestions</a:t>
                      </a: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 I still Have? </a:t>
                      </a:r>
                    </a:p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Em còn có </a:t>
                      </a: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những câu hỏi</a:t>
                      </a: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 mới khác? 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04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44" y="214290"/>
            <a:ext cx="8929718" cy="785818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Sau khi đọc </a:t>
            </a:r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 sao mỏ của các loài chim lại khác nhau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1214422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1. Em còn có câu hỏi nào nữa ? 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857364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(Q)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142852"/>
            <a:ext cx="8929718" cy="785818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Sau khi đọc </a:t>
            </a:r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 sao mỏ của các loài chim lại khác nhau 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0" y="928670"/>
          <a:ext cx="8691604" cy="5786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2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2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6042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 </a:t>
                      </a:r>
                    </a:p>
                    <a:p>
                      <a:pPr algn="ctr"/>
                      <a:endParaRPr lang="en-US" sz="16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What I </a:t>
                      </a:r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now </a:t>
                      </a:r>
                    </a:p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Em đã biết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  <a:p>
                      <a:pPr algn="ctr"/>
                      <a:endParaRPr lang="en-US" sz="14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ant </a:t>
                      </a: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to Know? </a:t>
                      </a:r>
                    </a:p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Em muốn </a:t>
                      </a: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biết…?</a:t>
                      </a:r>
                      <a:endParaRPr lang="en-US" sz="240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  <a:p>
                      <a:pPr algn="ctr"/>
                      <a:endParaRPr lang="en-US" sz="14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What I</a:t>
                      </a:r>
                    </a:p>
                    <a:p>
                      <a:pPr algn="ctr"/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earned</a:t>
                      </a: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 Em học </a:t>
                      </a: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được?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</a:p>
                    <a:p>
                      <a:pPr algn="ctr"/>
                      <a:endParaRPr lang="en-US" sz="12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Questions</a:t>
                      </a:r>
                    </a:p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 still Have? </a:t>
                      </a:r>
                    </a:p>
                    <a:p>
                      <a:pPr algn="ctr"/>
                      <a:endParaRPr lang="en-US" sz="24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 còn có </a:t>
                      </a:r>
                    </a:p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những câu hỏi</a:t>
                      </a:r>
                    </a:p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khác? </a:t>
                      </a:r>
                      <a:endParaRPr lang="en-US" sz="24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04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844" y="214290"/>
            <a:ext cx="8929718" cy="785818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HĐ3: Sau khi đọc </a:t>
            </a:r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 sao mỏ của các loài chim lại khác nhau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1214422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1. Em còn có câu hỏi nào nữa ? (Q)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857364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2. Viết những câu hỏi khác vào bảng (Q)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06" y="2500306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3. Để giải đáp được những câu hỏi trên thì các em làm thế nào 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14315" y="1643050"/>
            <a:ext cx="8715403" cy="327809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 suy nghĩ và thử nói xem, em có thể vận dụng c</a:t>
            </a:r>
            <a:r>
              <a:rPr lang="en-US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âu chuyện</a:t>
            </a:r>
            <a:r>
              <a:rPr lang="vi-VN" sz="32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này vào cuộc sống như thế nào?</a:t>
            </a:r>
            <a:endParaRPr lang="en-US" sz="3200" b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44" y="214290"/>
            <a:ext cx="8929718" cy="1214446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HĐ4: Nghĩ về truyện, bắt tay áp dụng vào cuộc sống</a:t>
            </a:r>
            <a:endParaRPr lang="en-US" sz="28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214282" y="2303490"/>
            <a:ext cx="2000264" cy="3054336"/>
          </a:xfrm>
          <a:prstGeom prst="roundRect">
            <a:avLst>
              <a:gd name="adj" fmla="val 9106"/>
            </a:avLst>
          </a:prstGeom>
          <a:solidFill>
            <a:srgbClr val="FFFF00"/>
          </a:solidFill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5400" dir="2700000" algn="br" rotWithShape="0">
              <a:srgbClr val="000000">
                <a:alpha val="60000"/>
              </a:srgb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What I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now? 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đã biết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86" name="AutoShape 63"/>
          <p:cNvSpPr>
            <a:spLocks noChangeArrowheads="1"/>
          </p:cNvSpPr>
          <p:nvPr/>
        </p:nvSpPr>
        <p:spPr bwMode="gray">
          <a:xfrm>
            <a:off x="642910" y="1571612"/>
            <a:ext cx="1285884" cy="59391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en-US" sz="2800" b="1" smtClean="0">
                <a:solidFill>
                  <a:srgbClr val="0000FF"/>
                </a:solidFill>
                <a:cs typeface="Arial" pitchFamily="34" charset="0"/>
              </a:rPr>
              <a:t>K</a:t>
            </a:r>
            <a:endParaRPr lang="en-US" altLang="en-US" sz="2800" b="1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38" name="Snip Single Corner Rectangle 37"/>
          <p:cNvSpPr/>
          <p:nvPr/>
        </p:nvSpPr>
        <p:spPr>
          <a:xfrm flipH="1">
            <a:off x="1928794" y="858823"/>
            <a:ext cx="5139655" cy="569913"/>
          </a:xfrm>
          <a:prstGeom prst="snip1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PHƯƠNG PHÁP KWLQ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439" y="5522454"/>
            <a:ext cx="1146221" cy="1147493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AutoShape 4"/>
          <p:cNvSpPr>
            <a:spLocks noChangeArrowheads="1"/>
          </p:cNvSpPr>
          <p:nvPr/>
        </p:nvSpPr>
        <p:spPr bwMode="blackWhite">
          <a:xfrm>
            <a:off x="6858016" y="2428868"/>
            <a:ext cx="1928826" cy="2928958"/>
          </a:xfrm>
          <a:prstGeom prst="roundRect">
            <a:avLst>
              <a:gd name="adj" fmla="val 9106"/>
            </a:avLst>
          </a:prstGeom>
          <a:solidFill>
            <a:srgbClr val="7030A0"/>
          </a:solidFill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5400" dir="2700000" algn="br" rotWithShape="0">
              <a:srgbClr val="000000">
                <a:alpha val="60000"/>
              </a:srgb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uestions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I still Have? 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còn có 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những câu hỏi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mới khác? 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0"/>
            <a:ext cx="9144000" cy="6333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ÔN TẬP VỀ PHƯƠNG PHÁP ĐỌC KWLQ</a:t>
            </a:r>
            <a:endParaRPr lang="en-US" sz="2400" b="1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blackWhite">
          <a:xfrm>
            <a:off x="4714876" y="2428868"/>
            <a:ext cx="2000264" cy="2928958"/>
          </a:xfrm>
          <a:prstGeom prst="roundRect">
            <a:avLst>
              <a:gd name="adj" fmla="val 9106"/>
            </a:avLst>
          </a:prstGeom>
          <a:solidFill>
            <a:srgbClr val="00B0F0"/>
          </a:solidFill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5400" dir="2700000" algn="br" rotWithShape="0">
              <a:srgbClr val="000000">
                <a:alpha val="60000"/>
              </a:srgb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What I</a:t>
            </a:r>
          </a:p>
          <a:p>
            <a:pPr algn="ctr"/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earned?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Em học 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được?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blackWhite">
          <a:xfrm>
            <a:off x="2357422" y="2357430"/>
            <a:ext cx="2214578" cy="3054336"/>
          </a:xfrm>
          <a:prstGeom prst="roundRect">
            <a:avLst>
              <a:gd name="adj" fmla="val 9106"/>
            </a:avLst>
          </a:prstGeom>
          <a:solidFill>
            <a:srgbClr val="FF0000"/>
          </a:solidFill>
          <a:ln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5400" dir="2700000" algn="br" rotWithShape="0">
              <a:srgbClr val="000000">
                <a:alpha val="60000"/>
              </a:srgbClr>
            </a:outerShdw>
          </a:effectLst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ant 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to Know? 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Em muốn </a:t>
            </a:r>
          </a:p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biết…?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63"/>
          <p:cNvSpPr>
            <a:spLocks noChangeArrowheads="1"/>
          </p:cNvSpPr>
          <p:nvPr/>
        </p:nvSpPr>
        <p:spPr bwMode="gray">
          <a:xfrm>
            <a:off x="2857488" y="1643050"/>
            <a:ext cx="1285884" cy="59391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en-US" sz="2800" b="1" smtClean="0">
                <a:solidFill>
                  <a:srgbClr val="0000FF"/>
                </a:solidFill>
                <a:cs typeface="Arial" pitchFamily="34" charset="0"/>
              </a:rPr>
              <a:t>W</a:t>
            </a:r>
            <a:endParaRPr lang="en-US" altLang="en-US" sz="2800" b="1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2" name="AutoShape 63"/>
          <p:cNvSpPr>
            <a:spLocks noChangeArrowheads="1"/>
          </p:cNvSpPr>
          <p:nvPr/>
        </p:nvSpPr>
        <p:spPr bwMode="gray">
          <a:xfrm>
            <a:off x="5143504" y="1714488"/>
            <a:ext cx="1285884" cy="59391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en-US" sz="2800" b="1" smtClean="0">
                <a:solidFill>
                  <a:srgbClr val="0000FF"/>
                </a:solidFill>
                <a:cs typeface="Arial" pitchFamily="34" charset="0"/>
              </a:rPr>
              <a:t>L</a:t>
            </a:r>
            <a:endParaRPr lang="en-US" altLang="en-US" sz="2800" b="1">
              <a:solidFill>
                <a:srgbClr val="0000FF"/>
              </a:solidFill>
              <a:cs typeface="Arial" pitchFamily="34" charset="0"/>
            </a:endParaRPr>
          </a:p>
        </p:txBody>
      </p:sp>
      <p:sp>
        <p:nvSpPr>
          <p:cNvPr id="23" name="AutoShape 63"/>
          <p:cNvSpPr>
            <a:spLocks noChangeArrowheads="1"/>
          </p:cNvSpPr>
          <p:nvPr/>
        </p:nvSpPr>
        <p:spPr bwMode="gray">
          <a:xfrm>
            <a:off x="7286644" y="1714488"/>
            <a:ext cx="1285884" cy="593919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altLang="en-US" sz="2800" b="1" smtClean="0">
                <a:solidFill>
                  <a:srgbClr val="0000FF"/>
                </a:solidFill>
                <a:cs typeface="Arial" pitchFamily="34" charset="0"/>
              </a:rPr>
              <a:t>Q</a:t>
            </a:r>
            <a:endParaRPr lang="en-US" altLang="en-US" sz="2800" b="1">
              <a:solidFill>
                <a:srgbClr val="0000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0036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386" grpId="0" animBg="1"/>
      <p:bldP spid="38" grpId="0" animBg="1"/>
      <p:bldP spid="19" grpId="0" animBg="1"/>
      <p:bldP spid="16" grpId="0" animBg="1"/>
      <p:bldP spid="17" grpId="0" animBg="1"/>
      <p:bldP spid="20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14315" y="1643050"/>
            <a:ext cx="8715403" cy="3278093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VD: 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bồ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máng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b="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  <a:defRPr/>
            </a:pPr>
            <a:r>
              <a:rPr 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….</a:t>
            </a:r>
            <a:endParaRPr lang="en-US" sz="3200" b="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200" b="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44" y="214290"/>
            <a:ext cx="8929718" cy="1214446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HĐ4: Nghĩ về truyện, bắt tay áp dụng vào cuộc sống</a:t>
            </a:r>
            <a:endParaRPr lang="en-US" sz="2800" b="1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0796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10" name="Picture 7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3488" y="2048"/>
              <a:ext cx="4320" cy="225"/>
            </a:xfrm>
            <a:prstGeom prst="rect">
              <a:avLst/>
            </a:prstGeom>
            <a:noFill/>
          </p:spPr>
        </p:pic>
        <p:pic>
          <p:nvPicPr>
            <p:cNvPr id="12" name="Picture 8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>
              <a:off x="-1992" y="2014"/>
              <a:ext cx="4320" cy="293"/>
            </a:xfrm>
            <a:prstGeom prst="rect">
              <a:avLst/>
            </a:prstGeom>
            <a:noFill/>
          </p:spPr>
        </p:pic>
        <p:pic>
          <p:nvPicPr>
            <p:cNvPr id="13" name="Picture 9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130"/>
              <a:ext cx="5760" cy="228"/>
            </a:xfrm>
            <a:prstGeom prst="rect">
              <a:avLst/>
            </a:prstGeom>
            <a:noFill/>
          </p:spPr>
        </p:pic>
        <p:pic>
          <p:nvPicPr>
            <p:cNvPr id="14" name="Picture 10" descr="flower[1][1][1][1]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-19"/>
              <a:ext cx="5760" cy="228"/>
            </a:xfrm>
            <a:prstGeom prst="rect">
              <a:avLst/>
            </a:prstGeom>
            <a:noFill/>
          </p:spPr>
        </p:pic>
      </p:grpSp>
      <p:sp>
        <p:nvSpPr>
          <p:cNvPr id="15" name="Rounded Rectangle 14"/>
          <p:cNvSpPr/>
          <p:nvPr/>
        </p:nvSpPr>
        <p:spPr bwMode="auto">
          <a:xfrm>
            <a:off x="928662" y="1428736"/>
            <a:ext cx="7651749" cy="3492407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rgbClr val="00B05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 CẢM ƠN QUÝ THẦY, CÔ </a:t>
            </a:r>
          </a:p>
          <a:p>
            <a:pPr algn="ctr">
              <a:lnSpc>
                <a:spcPct val="150000"/>
              </a:lnSpc>
            </a:pP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 VỀ DỰ GIỜ, THĂM LỚP!</a:t>
            </a:r>
            <a:endParaRPr lang="en-US" sz="32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8333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214290"/>
            <a:ext cx="7215238" cy="785818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Trước khi đọc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430893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8" y="0"/>
            <a:ext cx="9001156" cy="1052736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628800"/>
            <a:ext cx="8213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213575"/>
            <a:ext cx="8213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2999181"/>
            <a:ext cx="84249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5697" y="3666801"/>
            <a:ext cx="8213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Ai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504" y="4334421"/>
            <a:ext cx="8213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644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8" y="0"/>
            <a:ext cx="9001156" cy="1643050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2214554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7206" y="2996952"/>
            <a:ext cx="8213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K)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214290"/>
            <a:ext cx="8929718" cy="785818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Trước khi đọc </a:t>
            </a:r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 sao mỏ của các loài chim lại khác nhau 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0" y="1071546"/>
          <a:ext cx="8691604" cy="5786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2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2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6042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 </a:t>
                      </a:r>
                    </a:p>
                    <a:p>
                      <a:pPr algn="ctr"/>
                      <a:endParaRPr lang="en-US" sz="16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What I Know </a:t>
                      </a:r>
                    </a:p>
                    <a:p>
                      <a:pPr algn="ctr"/>
                      <a:endParaRPr lang="en-US" sz="24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 đã biết</a:t>
                      </a:r>
                      <a:endParaRPr lang="en-US" sz="24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  <a:p>
                      <a:pPr algn="ctr"/>
                      <a:endParaRPr lang="en-US" sz="14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ant </a:t>
                      </a: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to Know? </a:t>
                      </a:r>
                    </a:p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Em muốn </a:t>
                      </a: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biết…?</a:t>
                      </a:r>
                      <a:endParaRPr lang="en-US" sz="240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  <a:p>
                      <a:pPr algn="ctr"/>
                      <a:endParaRPr lang="en-US" sz="14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What I</a:t>
                      </a:r>
                    </a:p>
                    <a:p>
                      <a:pPr algn="ctr"/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earned</a:t>
                      </a: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 Em học </a:t>
                      </a: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được?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</a:p>
                    <a:p>
                      <a:pPr algn="ctr"/>
                      <a:endParaRPr lang="en-US" sz="12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uestions</a:t>
                      </a: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 I still Have? </a:t>
                      </a:r>
                    </a:p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Em còn có </a:t>
                      </a: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những câu hỏi</a:t>
                      </a: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 mới khác? 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04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8" y="0"/>
            <a:ext cx="9001156" cy="1643050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Trước khi đọc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 sao mỏ của các loài chim lại khác nhau ?</a:t>
            </a:r>
          </a:p>
          <a:p>
            <a:pPr algn="ctr">
              <a:lnSpc>
                <a:spcPct val="150000"/>
              </a:lnSpc>
            </a:pP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2214554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2924944"/>
            <a:ext cx="7128792" cy="29523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“W”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nhọn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457200" indent="-457200">
              <a:buFontTx/>
              <a:buChar char="-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>
              <a:lnSpc>
                <a:spcPct val="150000"/>
              </a:lnSpc>
            </a:pP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8" y="0"/>
            <a:ext cx="9001156" cy="1643050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endParaRPr lang="en-US" sz="28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1: Trước khi đọc</a:t>
            </a: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 sao mỏ của các loài chim lại khác nhau ?</a:t>
            </a:r>
          </a:p>
          <a:p>
            <a:pPr algn="ctr">
              <a:lnSpc>
                <a:spcPct val="150000"/>
              </a:lnSpc>
            </a:pP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2" y="2214554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649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44" y="214290"/>
            <a:ext cx="8929718" cy="785818"/>
          </a:xfrm>
          <a:prstGeom prst="rect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Trước khi đọc </a:t>
            </a:r>
            <a:r>
              <a:rPr lang="en-US" sz="24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 sao mỏ của các loài chim lại khác nhau 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4280" y="1071546"/>
          <a:ext cx="8691604" cy="5786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2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2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29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76042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 </a:t>
                      </a:r>
                    </a:p>
                    <a:p>
                      <a:pPr algn="ctr"/>
                      <a:endParaRPr lang="en-US" sz="16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What I </a:t>
                      </a:r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now </a:t>
                      </a:r>
                    </a:p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Em đã biết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</a:p>
                    <a:p>
                      <a:pPr algn="ctr"/>
                      <a:endParaRPr lang="en-US" sz="14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 Want </a:t>
                      </a:r>
                    </a:p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 Know? </a:t>
                      </a:r>
                    </a:p>
                    <a:p>
                      <a:pPr algn="ctr"/>
                      <a:endParaRPr lang="en-US" sz="24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 muốn </a:t>
                      </a:r>
                    </a:p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biết…?</a:t>
                      </a:r>
                    </a:p>
                    <a:p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</a:p>
                    <a:p>
                      <a:pPr algn="ctr"/>
                      <a:endParaRPr lang="en-US" sz="14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What I</a:t>
                      </a:r>
                    </a:p>
                    <a:p>
                      <a:pPr algn="ctr"/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</a:t>
                      </a:r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earned</a:t>
                      </a: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 Em học </a:t>
                      </a: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được?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</a:p>
                    <a:p>
                      <a:pPr algn="ctr"/>
                      <a:endParaRPr lang="en-US" sz="12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</a:t>
                      </a:r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uestions</a:t>
                      </a: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 I still Have? </a:t>
                      </a:r>
                    </a:p>
                    <a:p>
                      <a:pPr algn="ctr"/>
                      <a:endParaRPr lang="en-US" sz="24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Em còn có </a:t>
                      </a: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những câu hỏi</a:t>
                      </a:r>
                    </a:p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 mới khác? 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041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89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5&quot;/&gt;&lt;property id=&quot;20307&quot; value=&quot;291&quot;/&gt;&lt;/object&gt;&lt;object type=&quot;3&quot; unique_id=&quot;10010&quot;&gt;&lt;property id=&quot;20148&quot; value=&quot;5&quot;/&gt;&lt;property id=&quot;20300&quot; value=&quot;Slide 6&quot;/&gt;&lt;property id=&quot;20307&quot; value=&quot;294&quot;/&gt;&lt;/object&gt;&lt;object type=&quot;3&quot; unique_id=&quot;10011&quot;&gt;&lt;property id=&quot;20148&quot; value=&quot;5&quot;/&gt;&lt;property id=&quot;20300&quot; value=&quot;Slide 7&quot;/&gt;&lt;property id=&quot;20307&quot; value=&quot;295&quot;/&gt;&lt;/object&gt;&lt;object type=&quot;3&quot; unique_id=&quot;10013&quot;&gt;&lt;property id=&quot;20148&quot; value=&quot;5&quot;/&gt;&lt;property id=&quot;20300&quot; value=&quot;Slide 8&quot;/&gt;&lt;property id=&quot;20307&quot; value=&quot;297&quot;/&gt;&lt;/object&gt;&lt;object type=&quot;3&quot; unique_id=&quot;10016&quot;&gt;&lt;property id=&quot;20148&quot; value=&quot;5&quot;/&gt;&lt;property id=&quot;20300&quot; value=&quot;Slide 17&quot;/&gt;&lt;property id=&quot;20307&quot; value=&quot;298&quot;/&gt;&lt;/object&gt;&lt;object type=&quot;3&quot; unique_id=&quot;10021&quot;&gt;&lt;property id=&quot;20148&quot; value=&quot;5&quot;/&gt;&lt;property id=&quot;20300&quot; value=&quot;Slide 19&quot;/&gt;&lt;property id=&quot;20307&quot; value=&quot;299&quot;/&gt;&lt;/object&gt;&lt;object type=&quot;3&quot; unique_id=&quot;10034&quot;&gt;&lt;property id=&quot;20148&quot; value=&quot;5&quot;/&gt;&lt;property id=&quot;20300&quot; value=&quot;Slide 20&quot;/&gt;&lt;property id=&quot;20307&quot; value=&quot;302&quot;/&gt;&lt;/object&gt;&lt;object type=&quot;3&quot; unique_id=&quot;10444&quot;&gt;&lt;property id=&quot;20148&quot; value=&quot;5&quot;/&gt;&lt;property id=&quot;20300&quot; value=&quot;Slide 4&quot;/&gt;&lt;property id=&quot;20307&quot; value=&quot;304&quot;/&gt;&lt;/object&gt;&lt;object type=&quot;3&quot; unique_id=&quot;10679&quot;&gt;&lt;property id=&quot;20148&quot; value=&quot;5&quot;/&gt;&lt;property id=&quot;20300&quot; value=&quot;Slide 9&quot;/&gt;&lt;property id=&quot;20307&quot; value=&quot;305&quot;/&gt;&lt;/object&gt;&lt;object type=&quot;3&quot; unique_id=&quot;10845&quot;&gt;&lt;property id=&quot;20148&quot; value=&quot;5&quot;/&gt;&lt;property id=&quot;20300&quot; value=&quot;Slide 10&quot;/&gt;&lt;property id=&quot;20307&quot; value=&quot;306&quot;/&gt;&lt;/object&gt;&lt;object type=&quot;3&quot; unique_id=&quot;10982&quot;&gt;&lt;property id=&quot;20148&quot; value=&quot;5&quot;/&gt;&lt;property id=&quot;20300&quot; value=&quot;Slide 11&quot;/&gt;&lt;property id=&quot;20307&quot; value=&quot;307&quot;/&gt;&lt;/object&gt;&lt;object type=&quot;3&quot; unique_id=&quot;10983&quot;&gt;&lt;property id=&quot;20148&quot; value=&quot;5&quot;/&gt;&lt;property id=&quot;20300&quot; value=&quot;Slide 12&quot;/&gt;&lt;property id=&quot;20307&quot; value=&quot;308&quot;/&gt;&lt;/object&gt;&lt;object type=&quot;3&quot; unique_id=&quot;11129&quot;&gt;&lt;property id=&quot;20148&quot; value=&quot;5&quot;/&gt;&lt;property id=&quot;20300&quot; value=&quot;Slide 13&quot;/&gt;&lt;property id=&quot;20307&quot; value=&quot;310&quot;/&gt;&lt;/object&gt;&lt;object type=&quot;3&quot; unique_id=&quot;11244&quot;&gt;&lt;property id=&quot;20148&quot; value=&quot;5&quot;/&gt;&lt;property id=&quot;20300&quot; value=&quot;Slide 14&quot;/&gt;&lt;property id=&quot;20307&quot; value=&quot;311&quot;/&gt;&lt;/object&gt;&lt;object type=&quot;3&quot; unique_id=&quot;11398&quot;&gt;&lt;property id=&quot;20148&quot; value=&quot;5&quot;/&gt;&lt;property id=&quot;20300&quot; value=&quot;Slide 15&quot;/&gt;&lt;property id=&quot;20307&quot; value=&quot;313&quot;/&gt;&lt;/object&gt;&lt;object type=&quot;3&quot; unique_id=&quot;11399&quot;&gt;&lt;property id=&quot;20148&quot; value=&quot;5&quot;/&gt;&lt;property id=&quot;20300&quot; value=&quot;Slide 16&quot;/&gt;&lt;property id=&quot;20307&quot; value=&quot;312&quot;/&gt;&lt;/object&gt;&lt;object type=&quot;3&quot; unique_id=&quot;11600&quot;&gt;&lt;property id=&quot;20148&quot; value=&quot;5&quot;/&gt;&lt;property id=&quot;20300&quot; value=&quot;Slide 18&quot;/&gt;&lt;property id=&quot;20307&quot; value=&quot;314&quot;/&gt;&lt;/object&gt;&lt;object type=&quot;3&quot; unique_id=&quot;11799&quot;&gt;&lt;property id=&quot;20148&quot; value=&quot;5&quot;/&gt;&lt;property id=&quot;20300&quot; value=&quot;Slide 1&quot;/&gt;&lt;property id=&quot;20307&quot; value=&quot;31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3226</TotalTime>
  <Words>884</Words>
  <Application>Microsoft Office PowerPoint</Application>
  <PresentationFormat>On-screen Show (4:3)</PresentationFormat>
  <Paragraphs>208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Schoolbook</vt:lpstr>
      <vt:lpstr>Times New Roman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M2</dc:creator>
  <cp:lastModifiedBy>DELL</cp:lastModifiedBy>
  <cp:revision>570</cp:revision>
  <dcterms:created xsi:type="dcterms:W3CDTF">2020-06-19T05:13:20Z</dcterms:created>
  <dcterms:modified xsi:type="dcterms:W3CDTF">2023-04-16T19:49:59Z</dcterms:modified>
</cp:coreProperties>
</file>