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0" r:id="rId3"/>
    <p:sldId id="260" r:id="rId4"/>
    <p:sldId id="263" r:id="rId5"/>
    <p:sldId id="262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58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AE35-3791-4FC4-9FD4-3D8A4EDA5D8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18AE-7550-45A0-89BD-AC2618BB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3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AE35-3791-4FC4-9FD4-3D8A4EDA5D8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18AE-7550-45A0-89BD-AC2618BB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8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AE35-3791-4FC4-9FD4-3D8A4EDA5D8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18AE-7550-45A0-89BD-AC2618BB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2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AE35-3791-4FC4-9FD4-3D8A4EDA5D8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18AE-7550-45A0-89BD-AC2618BB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44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AE35-3791-4FC4-9FD4-3D8A4EDA5D8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18AE-7550-45A0-89BD-AC2618BB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2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AE35-3791-4FC4-9FD4-3D8A4EDA5D8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18AE-7550-45A0-89BD-AC2618BB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1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AE35-3791-4FC4-9FD4-3D8A4EDA5D8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18AE-7550-45A0-89BD-AC2618BB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AE35-3791-4FC4-9FD4-3D8A4EDA5D8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18AE-7550-45A0-89BD-AC2618BB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8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AE35-3791-4FC4-9FD4-3D8A4EDA5D8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18AE-7550-45A0-89BD-AC2618BB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8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AE35-3791-4FC4-9FD4-3D8A4EDA5D8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18AE-7550-45A0-89BD-AC2618BB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4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AE35-3791-4FC4-9FD4-3D8A4EDA5D8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18AE-7550-45A0-89BD-AC2618BB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1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CAE35-3791-4FC4-9FD4-3D8A4EDA5D8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218AE-7550-45A0-89BD-AC2618BBD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0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993"/>
            <a:ext cx="650059" cy="614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0007" y="349993"/>
            <a:ext cx="1123037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29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…(1)…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…(2)..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...(3)…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..(4)..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kèm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...(5)…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6246253" y="2215119"/>
            <a:ext cx="5434885" cy="38072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9304" y="3359744"/>
            <a:ext cx="4630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31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449036"/>
              </p:ext>
            </p:extLst>
          </p:nvPr>
        </p:nvGraphicFramePr>
        <p:xfrm>
          <a:off x="987560" y="1889195"/>
          <a:ext cx="10332970" cy="33198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399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6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6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 khử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electron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­O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S, S, H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hữu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phóng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Tảo, vi khuẩn lam, thực vật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VK lưu huỳnh màu tía, màu lục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87560" y="5362201"/>
            <a:ext cx="927690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 hợp tiến hóa hơn: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>
              <a:lnSpc>
                <a:spcPct val="120000"/>
              </a:lnSpc>
              <a:spcAft>
                <a:spcPts val="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Sử dụng chất cho e là nước phổ biến hơn.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>
              <a:lnSpc>
                <a:spcPct val="120000"/>
              </a:lnSpc>
              <a:spcAft>
                <a:spcPts val="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Thải ôxy thúc đẩy sự tiến hóa của các loài sinh vật khác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859" y="605525"/>
            <a:ext cx="66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446" y="0"/>
            <a:ext cx="749435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3553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929515" y="501400"/>
            <a:ext cx="1033297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9346" y="569717"/>
            <a:ext cx="11732653" cy="1833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Giống nhau: - Đều là phương thức tổng hợp các chất hữu cơ từ các chất vô cơ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Sử dụng nguồn CO</a:t>
            </a:r>
            <a:r>
              <a:rPr lang="pt-BR" sz="2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Gồm các phản ứng oxi hóa khử.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Đều có vai trò quan trọng trong quá trình tạo nguồn chất hữu cơ ban đầu cho sinh giới.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 nhau: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382931"/>
              </p:ext>
            </p:extLst>
          </p:nvPr>
        </p:nvGraphicFramePr>
        <p:xfrm>
          <a:off x="2318466" y="2270633"/>
          <a:ext cx="8486909" cy="39176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84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8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2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  hợp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 tổng hợp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 NL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 sáng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 học từ quá trình oxi hóa các chất vô cơ.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pt-BR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phóng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en-US" sz="24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 tham gia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xanh, tảo, VK lam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VK: VK lưu huỳnh, VK sắt, VK nitride hóa...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31446" y="0"/>
            <a:ext cx="749435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3553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83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577" y="1097751"/>
            <a:ext cx="114750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Quang hợp ở cây xanh sử dụng hidro từ nước rất dồi dào còn hóa tổng hợp ở vi khuẩn sử dụng hidro từ các chất vô cơ có chứa hidro với liều lượng hạn chế.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 hợp ở cây xanh nhận năng lượng từ ánh sáng mặt trời là nguồn vô tận còn hóa tổng hợp ở vi khuẩn nhận năng lượng từ các phản ứng oxy hóa nên rất ít.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1446" y="0"/>
            <a:ext cx="749435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553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4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111929" y="691809"/>
            <a:ext cx="2601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DA7D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DA7D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A7D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DA7D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" y="604441"/>
            <a:ext cx="603556" cy="634039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0" y="0"/>
            <a:ext cx="12192000" cy="6412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-180340" algn="ctr">
              <a:lnSpc>
                <a:spcPct val="120000"/>
              </a:lnSpc>
              <a:spcAft>
                <a:spcPts val="0"/>
              </a:spcAft>
            </a:pPr>
            <a:r>
              <a:rPr lang="de-DE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GIẢI VÀ TỔNG HỢP CÁC CHẤT TRONG TẾ BÀO</a:t>
            </a:r>
            <a:endParaRPr lang="en-US" sz="32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5349" y="1153474"/>
            <a:ext cx="1025776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link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Quizizz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HS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GV.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9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840" y="588775"/>
            <a:ext cx="2601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DA7D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DA7D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A7D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dirty="0">
              <a:solidFill>
                <a:srgbClr val="DA7D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8" y="527165"/>
            <a:ext cx="603556" cy="634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33827"/>
            <a:ext cx="12192000" cy="22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glucose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ATP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3429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24422"/>
            <a:ext cx="12192000" cy="6412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-180340" algn="ctr">
              <a:lnSpc>
                <a:spcPct val="120000"/>
              </a:lnSpc>
              <a:spcAft>
                <a:spcPts val="0"/>
              </a:spcAft>
            </a:pPr>
            <a:r>
              <a:rPr lang="de-DE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GIẢI VÀ TỔNG HỢP CÁC CHẤT TRONG TẾ BÀO</a:t>
            </a:r>
            <a:endParaRPr lang="en-US" sz="32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2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3262" y="397386"/>
            <a:ext cx="1094704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de-DE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14. PHÂN GIẢI VÀ TỔNG HỢP CÁC CHẤT TRONG TẾ BÀO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b="12972"/>
          <a:stretch/>
        </p:blipFill>
        <p:spPr>
          <a:xfrm>
            <a:off x="3065172" y="1326526"/>
            <a:ext cx="6143222" cy="47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3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775725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5814" y="771344"/>
            <a:ext cx="10818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4-5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/>
          </a:p>
        </p:txBody>
      </p:sp>
      <p:sp>
        <p:nvSpPr>
          <p:cNvPr id="10" name="8-Point Star 9"/>
          <p:cNvSpPr/>
          <p:nvPr/>
        </p:nvSpPr>
        <p:spPr>
          <a:xfrm>
            <a:off x="0" y="770614"/>
            <a:ext cx="605307" cy="600895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10’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553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778" y="612153"/>
            <a:ext cx="5512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 HẤP TẾ BÀO</a:t>
            </a:r>
          </a:p>
        </p:txBody>
      </p:sp>
      <p:pic>
        <p:nvPicPr>
          <p:cNvPr id="6" name="Hô-hấp-tế-bào-Sinh-học-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1829" y="1135373"/>
            <a:ext cx="8039193" cy="50244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775725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3553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88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2224" y="1777932"/>
            <a:ext cx="10818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4-5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06061" y="3750567"/>
            <a:ext cx="107409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8-Point Star 9"/>
          <p:cNvSpPr/>
          <p:nvPr/>
        </p:nvSpPr>
        <p:spPr>
          <a:xfrm>
            <a:off x="206061" y="709494"/>
            <a:ext cx="746976" cy="814845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10’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775725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3553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9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10" y="1481070"/>
            <a:ext cx="10132780" cy="22715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36893" y="4361621"/>
            <a:ext cx="6118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446" y="0"/>
            <a:ext cx="749435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3553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736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668" y="873906"/>
            <a:ext cx="1133340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14.5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81" y="1584101"/>
            <a:ext cx="7281861" cy="4765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446" y="0"/>
            <a:ext cx="749435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3553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40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185585"/>
              </p:ext>
            </p:extLst>
          </p:nvPr>
        </p:nvGraphicFramePr>
        <p:xfrm>
          <a:off x="513008" y="860573"/>
          <a:ext cx="11165983" cy="40176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5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1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07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 sáng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 tối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7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diễn ra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thylakoid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nền lục lạp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7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O, ADP, Pi, NADP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ATP, NADPH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4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ATP, NADPH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hữu cơ, ADP, Pi, NADP</a:t>
                      </a:r>
                      <a:r>
                        <a:rPr lang="en-US" sz="2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98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ATP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NADPH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ADP, Pi, NADP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03030" y="531074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ATP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31446" y="0"/>
            <a:ext cx="749435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3553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4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698" y="1059114"/>
            <a:ext cx="1166825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SGK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So sánh quang hợp và hóa tổng hợp? Tại sao đồng hóa cacbon bằng phương thức quang hợp ở cây xanh có ưu thế hơn so với phương thức hóa tổng hợp ở vi khuẩn?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1446" y="0"/>
            <a:ext cx="749435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553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15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1087</Words>
  <Application>Microsoft Office PowerPoint</Application>
  <PresentationFormat>Widescreen</PresentationFormat>
  <Paragraphs>87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36</cp:revision>
  <dcterms:created xsi:type="dcterms:W3CDTF">2022-05-31T01:48:14Z</dcterms:created>
  <dcterms:modified xsi:type="dcterms:W3CDTF">2026-01-21T03:17:20Z</dcterms:modified>
</cp:coreProperties>
</file>