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2"/>
  </p:notesMasterIdLst>
  <p:sldIdLst>
    <p:sldId id="260" r:id="rId2"/>
    <p:sldId id="264" r:id="rId3"/>
    <p:sldId id="266" r:id="rId4"/>
    <p:sldId id="331" r:id="rId5"/>
    <p:sldId id="287" r:id="rId6"/>
    <p:sldId id="261" r:id="rId7"/>
    <p:sldId id="288" r:id="rId8"/>
    <p:sldId id="289" r:id="rId9"/>
    <p:sldId id="290" r:id="rId10"/>
    <p:sldId id="303" r:id="rId11"/>
    <p:sldId id="304" r:id="rId12"/>
    <p:sldId id="305" r:id="rId13"/>
    <p:sldId id="302" r:id="rId14"/>
    <p:sldId id="306" r:id="rId15"/>
    <p:sldId id="332" r:id="rId16"/>
    <p:sldId id="267" r:id="rId17"/>
    <p:sldId id="270" r:id="rId18"/>
    <p:sldId id="282" r:id="rId19"/>
    <p:sldId id="307" r:id="rId20"/>
    <p:sldId id="308" r:id="rId21"/>
    <p:sldId id="292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271" r:id="rId52"/>
    <p:sldId id="283" r:id="rId53"/>
    <p:sldId id="284" r:id="rId54"/>
    <p:sldId id="285" r:id="rId55"/>
    <p:sldId id="286" r:id="rId56"/>
    <p:sldId id="277" r:id="rId57"/>
    <p:sldId id="278" r:id="rId58"/>
    <p:sldId id="279" r:id="rId59"/>
    <p:sldId id="280" r:id="rId60"/>
    <p:sldId id="330" r:id="rId61"/>
  </p:sldIdLst>
  <p:sldSz cx="18288000" cy="10287000"/>
  <p:notesSz cx="6858000" cy="9144000"/>
  <p:embeddedFontLst>
    <p:embeddedFont>
      <p:font typeface=".VnVogue" panose="020B7200000000000000" pitchFamily="34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3A3"/>
    <a:srgbClr val="FFFCE8"/>
    <a:srgbClr val="3E363F"/>
    <a:srgbClr val="FF8C42"/>
    <a:srgbClr val="EF798A"/>
    <a:srgbClr val="FDC291"/>
    <a:srgbClr val="FFF5AF"/>
    <a:srgbClr val="FFF9C9"/>
    <a:srgbClr val="516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1" autoAdjust="0"/>
    <p:restoredTop sz="93888" autoAdjust="0"/>
  </p:normalViewPr>
  <p:slideViewPr>
    <p:cSldViewPr>
      <p:cViewPr varScale="1">
        <p:scale>
          <a:sx n="27" d="100"/>
          <a:sy n="27" d="100"/>
        </p:scale>
        <p:origin x="10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40A10-2B81-467B-AB03-874B1D71625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5C884-3912-4264-9420-E7EA5726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C884-3912-4264-9420-E7EA57263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C884-3912-4264-9420-E7EA57263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3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C884-3912-4264-9420-E7EA572637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C884-3912-4264-9420-E7EA572637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C884-3912-4264-9420-E7EA572637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7.xml"/><Relationship Id="rId5" Type="http://schemas.microsoft.com/office/2007/relationships/media" Target="../media/media4.mp3"/><Relationship Id="rId10" Type="http://schemas.openxmlformats.org/officeDocument/2006/relationships/audio" Target="../media/media1.mp3"/><Relationship Id="rId4" Type="http://schemas.openxmlformats.org/officeDocument/2006/relationships/audio" Target="../media/media3.mp3"/><Relationship Id="rId9" Type="http://schemas.microsoft.com/office/2007/relationships/media" Target="../media/media1.mp3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9827" y="2964240"/>
            <a:ext cx="15159599" cy="37856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120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 MULTICULTURAL</a:t>
            </a:r>
          </a:p>
          <a:p>
            <a:pPr algn="ctr"/>
            <a:r>
              <a:rPr lang="en-US" sz="120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WORLD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0192" y="6698040"/>
            <a:ext cx="843886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Looking back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182600" y="7536240"/>
            <a:ext cx="3840480" cy="0"/>
          </a:xfrm>
          <a:prstGeom prst="line">
            <a:avLst/>
          </a:prstGeom>
          <a:ln w="1524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17320" y="7536240"/>
            <a:ext cx="3840480" cy="0"/>
          </a:xfrm>
          <a:prstGeom prst="line">
            <a:avLst/>
          </a:prstGeom>
          <a:ln w="1524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23" b="18967"/>
          <a:stretch/>
        </p:blipFill>
        <p:spPr>
          <a:xfrm rot="374168">
            <a:off x="3969075" y="5369941"/>
            <a:ext cx="1560711" cy="992760"/>
          </a:xfrm>
          <a:prstGeom prst="rect">
            <a:avLst/>
          </a:prstGeom>
          <a:ln w="254000" cmpd="sng">
            <a:solidFill>
              <a:srgbClr val="FFFCE8"/>
            </a:solidFill>
            <a:prstDash val="solid"/>
            <a:round/>
          </a:ln>
          <a:effectLst>
            <a:glow rad="254000">
              <a:srgbClr val="FFFCE8">
                <a:alpha val="25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7187" b="17187"/>
          <a:stretch/>
        </p:blipFill>
        <p:spPr>
          <a:xfrm rot="374168">
            <a:off x="2018608" y="5369940"/>
            <a:ext cx="1463040" cy="960135"/>
          </a:xfrm>
          <a:prstGeom prst="rect">
            <a:avLst/>
          </a:prstGeom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17187" b="17187"/>
          <a:stretch/>
        </p:blipFill>
        <p:spPr>
          <a:xfrm rot="21349191">
            <a:off x="13030200" y="5484396"/>
            <a:ext cx="1463040" cy="960135"/>
          </a:xfrm>
          <a:prstGeom prst="rect">
            <a:avLst/>
          </a:prstGeom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t="17187" b="17187"/>
          <a:stretch/>
        </p:blipFill>
        <p:spPr>
          <a:xfrm rot="21349191">
            <a:off x="14977605" y="5484396"/>
            <a:ext cx="1463040" cy="960135"/>
          </a:xfrm>
          <a:prstGeom prst="rect">
            <a:avLst/>
          </a:prstGeom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</p:pic>
      <p:grpSp>
        <p:nvGrpSpPr>
          <p:cNvPr id="29" name="Group 28"/>
          <p:cNvGrpSpPr/>
          <p:nvPr/>
        </p:nvGrpSpPr>
        <p:grpSpPr>
          <a:xfrm>
            <a:off x="837753" y="2305433"/>
            <a:ext cx="812074" cy="1077675"/>
            <a:chOff x="1676005" y="2476500"/>
            <a:chExt cx="812074" cy="1077675"/>
          </a:xfrm>
          <a:effectLst>
            <a:glow rad="254000">
              <a:srgbClr val="FFFCE8">
                <a:alpha val="25000"/>
              </a:srgbClr>
            </a:glow>
          </a:effectLst>
        </p:grpSpPr>
        <p:cxnSp>
          <p:nvCxnSpPr>
            <p:cNvPr id="16" name="Straight Connector 15"/>
            <p:cNvCxnSpPr/>
            <p:nvPr/>
          </p:nvCxnSpPr>
          <p:spPr>
            <a:xfrm>
              <a:off x="2126652" y="2476500"/>
              <a:ext cx="361427" cy="337998"/>
            </a:xfrm>
            <a:prstGeom prst="line">
              <a:avLst/>
            </a:prstGeom>
            <a:ln w="381000" cap="rnd">
              <a:solidFill>
                <a:srgbClr val="FFFCE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676005" y="3540413"/>
              <a:ext cx="589566" cy="13762"/>
            </a:xfrm>
            <a:prstGeom prst="line">
              <a:avLst/>
            </a:prstGeom>
            <a:ln w="381000" cap="rnd">
              <a:solidFill>
                <a:srgbClr val="FFFCE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7801305">
            <a:off x="16741413" y="2382582"/>
            <a:ext cx="812074" cy="1077675"/>
            <a:chOff x="1828405" y="2628900"/>
            <a:chExt cx="812074" cy="1077675"/>
          </a:xfrm>
          <a:effectLst>
            <a:glow rad="254000">
              <a:srgbClr val="FFFCE8">
                <a:alpha val="25000"/>
              </a:srgbClr>
            </a:glow>
          </a:effectLst>
        </p:grpSpPr>
        <p:cxnSp>
          <p:nvCxnSpPr>
            <p:cNvPr id="26" name="Straight Connector 25"/>
            <p:cNvCxnSpPr/>
            <p:nvPr/>
          </p:nvCxnSpPr>
          <p:spPr>
            <a:xfrm>
              <a:off x="2279052" y="2628900"/>
              <a:ext cx="361427" cy="337998"/>
            </a:xfrm>
            <a:prstGeom prst="line">
              <a:avLst/>
            </a:prstGeom>
            <a:ln w="381000" cap="rnd">
              <a:solidFill>
                <a:srgbClr val="FFFCE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828405" y="3692813"/>
              <a:ext cx="589566" cy="13762"/>
            </a:xfrm>
            <a:prstGeom prst="line">
              <a:avLst/>
            </a:prstGeom>
            <a:ln w="381000" cap="rnd">
              <a:solidFill>
                <a:srgbClr val="FFFCE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 rot="18575875">
            <a:off x="1442878" y="929217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8575875">
            <a:off x="23963" y="9292172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 rot="18575875">
            <a:off x="-1323871" y="929217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3024125" flipH="1">
            <a:off x="14068956" y="9235644"/>
            <a:ext cx="2947787" cy="1175319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3024125" flipH="1">
            <a:off x="15429889" y="9235643"/>
            <a:ext cx="2947787" cy="1175319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3024125" flipH="1">
            <a:off x="16722645" y="9235644"/>
            <a:ext cx="2947787" cy="1175319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5400000" flipH="1">
            <a:off x="6366077" y="-587660"/>
            <a:ext cx="2947787" cy="1175319"/>
          </a:xfrm>
          <a:prstGeom prst="roundRect">
            <a:avLst>
              <a:gd name="adj" fmla="val 50000"/>
            </a:avLst>
          </a:prstGeom>
          <a:solidFill>
            <a:srgbClr val="EF798A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5400000" flipH="1">
            <a:off x="7692921" y="64486"/>
            <a:ext cx="2947787" cy="1175319"/>
          </a:xfrm>
          <a:prstGeom prst="roundRect">
            <a:avLst>
              <a:gd name="adj" fmla="val 50000"/>
            </a:avLst>
          </a:prstGeom>
          <a:solidFill>
            <a:srgbClr val="EF798A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5400000" flipH="1">
            <a:off x="9019766" y="-587660"/>
            <a:ext cx="2947787" cy="1175319"/>
          </a:xfrm>
          <a:prstGeom prst="roundRect">
            <a:avLst>
              <a:gd name="adj" fmla="val 50000"/>
            </a:avLst>
          </a:prstGeom>
          <a:solidFill>
            <a:srgbClr val="EF798A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grpId="2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grpId="3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4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2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nodeType="withEffect" p14:presetBounceEnd="10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10000">
                                          <p:cBhvr>
                                            <p:cTn id="64" dur="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nodeType="withEffect" p14:presetBounceEnd="13333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13333">
                                          <p:cBhvr>
                                            <p:cTn id="78" dur="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8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9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9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9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9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9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0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31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2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2" grpId="2"/>
          <p:bldP spid="2" grpId="3"/>
          <p:bldP spid="2" grpId="4"/>
          <p:bldP spid="3" grpId="0"/>
          <p:bldP spid="3" grpId="1"/>
          <p:bldP spid="3" grpId="2"/>
          <p:bldP spid="36" grpId="0" animBg="1"/>
          <p:bldP spid="37" grpId="0" animBg="1"/>
          <p:bldP spid="38" grpId="0" animBg="1"/>
          <p:bldP spid="41" grpId="0" animBg="1"/>
          <p:bldP spid="42" grpId="0" animBg="1"/>
          <p:bldP spid="43" grpId="0" animBg="1"/>
          <p:bldP spid="45" grpId="0" animBg="1"/>
          <p:bldP spid="46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grpId="2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grpId="3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4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2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5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2" grpId="2"/>
          <p:bldP spid="2" grpId="3"/>
          <p:bldP spid="2" grpId="4"/>
          <p:bldP spid="3" grpId="0"/>
          <p:bldP spid="3" grpId="1"/>
          <p:bldP spid="3" grpId="2"/>
          <p:bldP spid="36" grpId="0" animBg="1"/>
          <p:bldP spid="37" grpId="0" animBg="1"/>
          <p:bldP spid="38" grpId="0" animBg="1"/>
          <p:bldP spid="41" grpId="0" animBg="1"/>
          <p:bldP spid="42" grpId="0" animBg="1"/>
          <p:bldP spid="43" grpId="0" animBg="1"/>
          <p:bldP spid="45" grpId="0" animBg="1"/>
          <p:bldP spid="46" grpId="0" animBg="1"/>
          <p:bldP spid="4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68629" y="-368981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92912" y="2473215"/>
            <a:ext cx="13581604" cy="5181600"/>
            <a:chOff x="2698730" y="4565830"/>
            <a:chExt cx="12406874" cy="1514355"/>
          </a:xfrm>
        </p:grpSpPr>
        <p:sp>
          <p:nvSpPr>
            <p:cNvPr id="2" name="Rounded Rectangle 1"/>
            <p:cNvSpPr/>
            <p:nvPr/>
          </p:nvSpPr>
          <p:spPr>
            <a:xfrm rot="21269908">
              <a:off x="2698730" y="4617119"/>
              <a:ext cx="12375387" cy="1455151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734932" y="4565830"/>
              <a:ext cx="12370672" cy="1514355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802153" y="1028700"/>
            <a:ext cx="2837415" cy="6471768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5" name="Rounded Rectangle 4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 rot="21332986">
            <a:off x="1380720" y="2709524"/>
            <a:ext cx="140456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 w="1270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Maze</a:t>
            </a:r>
          </a:p>
        </p:txBody>
      </p:sp>
    </p:spTree>
    <p:extLst>
      <p:ext uri="{BB962C8B-B14F-4D97-AF65-F5344CB8AC3E}">
        <p14:creationId xmlns:p14="http://schemas.microsoft.com/office/powerpoint/2010/main" val="211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52265" y="419100"/>
            <a:ext cx="16231621" cy="7993719"/>
            <a:chOff x="952265" y="419100"/>
            <a:chExt cx="16231621" cy="7993719"/>
          </a:xfrm>
          <a:effectLst>
            <a:glow rad="254000">
              <a:srgbClr val="FFFCE8">
                <a:alpha val="25000"/>
              </a:srgbClr>
            </a:glow>
          </a:effectLst>
        </p:grpSpPr>
        <p:grpSp>
          <p:nvGrpSpPr>
            <p:cNvPr id="11" name="Group 10"/>
            <p:cNvGrpSpPr/>
            <p:nvPr/>
          </p:nvGrpSpPr>
          <p:grpSpPr>
            <a:xfrm>
              <a:off x="952265" y="419100"/>
              <a:ext cx="16231621" cy="7993719"/>
              <a:chOff x="952265" y="502581"/>
              <a:chExt cx="16231621" cy="799371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952265" y="502581"/>
                <a:ext cx="16231621" cy="7841319"/>
              </a:xfrm>
              <a:prstGeom prst="roundRect">
                <a:avLst>
                  <a:gd name="adj" fmla="val 1216"/>
                </a:avLst>
              </a:prstGeom>
              <a:solidFill>
                <a:srgbClr val="FFFCE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952265" y="654981"/>
                <a:ext cx="16231621" cy="7841319"/>
              </a:xfrm>
              <a:prstGeom prst="roundRect">
                <a:avLst>
                  <a:gd name="adj" fmla="val 1799"/>
                </a:avLst>
              </a:prstGeom>
              <a:solidFill>
                <a:srgbClr val="FFF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029973" y="800100"/>
              <a:ext cx="2076209" cy="10156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000" b="1" u="sng" dirty="0">
                  <a:ln w="63500">
                    <a:noFill/>
                  </a:ln>
                  <a:solidFill>
                    <a:srgbClr val="EF798A"/>
                  </a:solidFill>
                  <a:effectLst>
                    <a:glow rad="254000">
                      <a:srgbClr val="FFFCE8">
                        <a:alpha val="0"/>
                      </a:srgbClr>
                    </a:glow>
                    <a:outerShdw blurRad="50800" dist="50800" dir="5400000" algn="ctr" rotWithShape="0">
                      <a:srgbClr val="FFFCE8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Rules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065006" y="7430503"/>
            <a:ext cx="4352757" cy="2132597"/>
            <a:chOff x="7098889" y="7270321"/>
            <a:chExt cx="4352757" cy="2132597"/>
          </a:xfrm>
          <a:effectLst>
            <a:glow rad="254000">
              <a:srgbClr val="EF798A">
                <a:alpha val="25000"/>
              </a:srgbClr>
            </a:glow>
          </a:effectLst>
        </p:grpSpPr>
        <p:sp>
          <p:nvSpPr>
            <p:cNvPr id="33" name="Freeform 32"/>
            <p:cNvSpPr/>
            <p:nvPr/>
          </p:nvSpPr>
          <p:spPr>
            <a:xfrm>
              <a:off x="7098889" y="7270321"/>
              <a:ext cx="4352757" cy="2132597"/>
            </a:xfrm>
            <a:custGeom>
              <a:avLst/>
              <a:gdLst>
                <a:gd name="connsiteX0" fmla="*/ 709458 w 2914314"/>
                <a:gd name="connsiteY0" fmla="*/ 0 h 1427844"/>
                <a:gd name="connsiteX1" fmla="*/ 1106123 w 2914314"/>
                <a:gd name="connsiteY1" fmla="*/ 121164 h 1427844"/>
                <a:gd name="connsiteX2" fmla="*/ 1181684 w 2914314"/>
                <a:gd name="connsiteY2" fmla="*/ 183508 h 1427844"/>
                <a:gd name="connsiteX3" fmla="*/ 1743451 w 2914314"/>
                <a:gd name="connsiteY3" fmla="*/ 183508 h 1427844"/>
                <a:gd name="connsiteX4" fmla="*/ 1808191 w 2914314"/>
                <a:gd name="connsiteY4" fmla="*/ 130092 h 1427844"/>
                <a:gd name="connsiteX5" fmla="*/ 2204856 w 2914314"/>
                <a:gd name="connsiteY5" fmla="*/ 8928 h 1427844"/>
                <a:gd name="connsiteX6" fmla="*/ 2914314 w 2914314"/>
                <a:gd name="connsiteY6" fmla="*/ 718386 h 1427844"/>
                <a:gd name="connsiteX7" fmla="*/ 2204856 w 2914314"/>
                <a:gd name="connsiteY7" fmla="*/ 1427844 h 1427844"/>
                <a:gd name="connsiteX8" fmla="*/ 1808191 w 2914314"/>
                <a:gd name="connsiteY8" fmla="*/ 1306680 h 1427844"/>
                <a:gd name="connsiteX9" fmla="*/ 1721809 w 2914314"/>
                <a:gd name="connsiteY9" fmla="*/ 1235408 h 1427844"/>
                <a:gd name="connsiteX10" fmla="*/ 1181684 w 2914314"/>
                <a:gd name="connsiteY10" fmla="*/ 1235408 h 1427844"/>
                <a:gd name="connsiteX11" fmla="*/ 1106123 w 2914314"/>
                <a:gd name="connsiteY11" fmla="*/ 1297752 h 1427844"/>
                <a:gd name="connsiteX12" fmla="*/ 709458 w 2914314"/>
                <a:gd name="connsiteY12" fmla="*/ 1418916 h 1427844"/>
                <a:gd name="connsiteX13" fmla="*/ 0 w 2914314"/>
                <a:gd name="connsiteY13" fmla="*/ 709458 h 1427844"/>
                <a:gd name="connsiteX14" fmla="*/ 709458 w 2914314"/>
                <a:gd name="connsiteY14" fmla="*/ 0 h 142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14314" h="1427844">
                  <a:moveTo>
                    <a:pt x="709458" y="0"/>
                  </a:moveTo>
                  <a:cubicBezTo>
                    <a:pt x="856391" y="0"/>
                    <a:pt x="992892" y="44667"/>
                    <a:pt x="1106123" y="121164"/>
                  </a:cubicBezTo>
                  <a:lnTo>
                    <a:pt x="1181684" y="183508"/>
                  </a:lnTo>
                  <a:lnTo>
                    <a:pt x="1743451" y="183508"/>
                  </a:lnTo>
                  <a:lnTo>
                    <a:pt x="1808191" y="130092"/>
                  </a:lnTo>
                  <a:cubicBezTo>
                    <a:pt x="1921422" y="53595"/>
                    <a:pt x="2057923" y="8928"/>
                    <a:pt x="2204856" y="8928"/>
                  </a:cubicBezTo>
                  <a:cubicBezTo>
                    <a:pt x="2596679" y="8928"/>
                    <a:pt x="2914314" y="326563"/>
                    <a:pt x="2914314" y="718386"/>
                  </a:cubicBezTo>
                  <a:cubicBezTo>
                    <a:pt x="2914314" y="1110209"/>
                    <a:pt x="2596679" y="1427844"/>
                    <a:pt x="2204856" y="1427844"/>
                  </a:cubicBezTo>
                  <a:cubicBezTo>
                    <a:pt x="2057923" y="1427844"/>
                    <a:pt x="1921422" y="1383177"/>
                    <a:pt x="1808191" y="1306680"/>
                  </a:cubicBezTo>
                  <a:lnTo>
                    <a:pt x="1721809" y="1235408"/>
                  </a:lnTo>
                  <a:lnTo>
                    <a:pt x="1181684" y="1235408"/>
                  </a:lnTo>
                  <a:lnTo>
                    <a:pt x="1106123" y="1297752"/>
                  </a:lnTo>
                  <a:cubicBezTo>
                    <a:pt x="992892" y="1374249"/>
                    <a:pt x="856391" y="1418916"/>
                    <a:pt x="709458" y="1418916"/>
                  </a:cubicBezTo>
                  <a:cubicBezTo>
                    <a:pt x="317635" y="1418916"/>
                    <a:pt x="0" y="1101281"/>
                    <a:pt x="0" y="709458"/>
                  </a:cubicBezTo>
                  <a:cubicBezTo>
                    <a:pt x="0" y="317635"/>
                    <a:pt x="317635" y="0"/>
                    <a:pt x="709458" y="0"/>
                  </a:cubicBezTo>
                  <a:close/>
                </a:path>
              </a:pathLst>
            </a:custGeom>
            <a:solidFill>
              <a:srgbClr val="3E363F"/>
            </a:solidFill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us 15"/>
            <p:cNvSpPr/>
            <p:nvPr/>
          </p:nvSpPr>
          <p:spPr>
            <a:xfrm>
              <a:off x="7681918" y="7934254"/>
              <a:ext cx="910486" cy="910485"/>
            </a:xfrm>
            <a:prstGeom prst="mathPlus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250368" y="7734300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0640996" y="8161875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250368" y="8612068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844321" y="8167566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70250" y="1638300"/>
            <a:ext cx="15795650" cy="1626918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FF8C42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Objective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: You are in a maze, your job is to find a way out.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4377" y="2671225"/>
            <a:ext cx="16387396" cy="1127238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• The maze is a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8x6 grid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filled with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words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14165" y="3738025"/>
            <a:ext cx="15773635" cy="1265449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• From the starting position, you can move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left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right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up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down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to an adjacent square.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7025" y="5014773"/>
            <a:ext cx="16269486" cy="1265449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• The square that you move to must have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at least one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of the following sounds in their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pronunciations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4400" b="1" dirty="0" err="1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4400" b="1" dirty="0" err="1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4400" b="1" dirty="0" err="1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en-US" sz="4400" b="1" dirty="0">
              <a:ln w="63500">
                <a:noFill/>
              </a:ln>
              <a:solidFill>
                <a:srgbClr val="EF798A"/>
              </a:solidFill>
              <a:effectLst>
                <a:glow>
                  <a:schemeClr val="accent1"/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165" y="6210300"/>
            <a:ext cx="16269486" cy="983221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• You have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30 seconds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to go from top-left to bottom-right.</a:t>
            </a:r>
            <a:endParaRPr lang="en-US" sz="4400" b="1" dirty="0">
              <a:ln w="63500">
                <a:noFill/>
              </a:ln>
              <a:solidFill>
                <a:srgbClr val="EF798A"/>
              </a:solidFill>
              <a:effectLst>
                <a:glow>
                  <a:schemeClr val="accent1"/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0200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0" grpId="0" animBg="1"/>
          <p:bldP spid="31" grpId="0" animBg="1"/>
          <p:bldP spid="32" grpId="0" animBg="1"/>
          <p:bldP spid="23" grpId="0" animBg="1"/>
          <p:bldP spid="43" grpId="0"/>
          <p:bldP spid="44" grpId="0"/>
          <p:bldP spid="22" grpId="0" animBg="1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0" grpId="0" animBg="1"/>
          <p:bldP spid="31" grpId="0" animBg="1"/>
          <p:bldP spid="32" grpId="0" animBg="1"/>
          <p:bldP spid="23" grpId="0" animBg="1"/>
          <p:bldP spid="43" grpId="0"/>
          <p:bldP spid="44" grpId="0"/>
          <p:bldP spid="22" grpId="0" animBg="1"/>
          <p:bldP spid="25" grpId="0"/>
          <p:bldP spid="26" grpId="0"/>
          <p:bldP spid="2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52265" y="419100"/>
            <a:ext cx="16231621" cy="7993719"/>
            <a:chOff x="952265" y="419100"/>
            <a:chExt cx="16231621" cy="7993719"/>
          </a:xfrm>
          <a:effectLst>
            <a:glow rad="254000">
              <a:srgbClr val="FFFCE8">
                <a:alpha val="25000"/>
              </a:srgbClr>
            </a:glow>
          </a:effectLst>
        </p:grpSpPr>
        <p:grpSp>
          <p:nvGrpSpPr>
            <p:cNvPr id="11" name="Group 10"/>
            <p:cNvGrpSpPr/>
            <p:nvPr/>
          </p:nvGrpSpPr>
          <p:grpSpPr>
            <a:xfrm>
              <a:off x="952265" y="419100"/>
              <a:ext cx="16231621" cy="7993719"/>
              <a:chOff x="952265" y="502581"/>
              <a:chExt cx="16231621" cy="799371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952265" y="502581"/>
                <a:ext cx="16231621" cy="7841319"/>
              </a:xfrm>
              <a:prstGeom prst="roundRect">
                <a:avLst>
                  <a:gd name="adj" fmla="val 1216"/>
                </a:avLst>
              </a:prstGeom>
              <a:solidFill>
                <a:srgbClr val="FFFCE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952265" y="654981"/>
                <a:ext cx="16231621" cy="7841319"/>
              </a:xfrm>
              <a:prstGeom prst="roundRect">
                <a:avLst>
                  <a:gd name="adj" fmla="val 1799"/>
                </a:avLst>
              </a:prstGeom>
              <a:solidFill>
                <a:srgbClr val="FFF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475336" y="800100"/>
              <a:ext cx="3185487" cy="10156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000" b="1" u="sng" dirty="0">
                  <a:ln w="63500">
                    <a:noFill/>
                  </a:ln>
                  <a:solidFill>
                    <a:srgbClr val="EF798A"/>
                  </a:solidFill>
                  <a:effectLst>
                    <a:glow rad="254000">
                      <a:srgbClr val="FFFCE8">
                        <a:alpha val="0"/>
                      </a:srgbClr>
                    </a:glow>
                    <a:outerShdw blurRad="50800" dist="50800" dir="5400000" algn="ctr" rotWithShape="0">
                      <a:srgbClr val="FFFCE8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065006" y="7430503"/>
            <a:ext cx="4352757" cy="2132597"/>
            <a:chOff x="7098889" y="7270321"/>
            <a:chExt cx="4352757" cy="2132597"/>
          </a:xfrm>
          <a:effectLst>
            <a:glow rad="254000">
              <a:srgbClr val="EF798A">
                <a:alpha val="25000"/>
              </a:srgbClr>
            </a:glow>
          </a:effectLst>
        </p:grpSpPr>
        <p:sp>
          <p:nvSpPr>
            <p:cNvPr id="33" name="Freeform 32"/>
            <p:cNvSpPr/>
            <p:nvPr/>
          </p:nvSpPr>
          <p:spPr>
            <a:xfrm>
              <a:off x="7098889" y="7270321"/>
              <a:ext cx="4352757" cy="2132597"/>
            </a:xfrm>
            <a:custGeom>
              <a:avLst/>
              <a:gdLst>
                <a:gd name="connsiteX0" fmla="*/ 709458 w 2914314"/>
                <a:gd name="connsiteY0" fmla="*/ 0 h 1427844"/>
                <a:gd name="connsiteX1" fmla="*/ 1106123 w 2914314"/>
                <a:gd name="connsiteY1" fmla="*/ 121164 h 1427844"/>
                <a:gd name="connsiteX2" fmla="*/ 1181684 w 2914314"/>
                <a:gd name="connsiteY2" fmla="*/ 183508 h 1427844"/>
                <a:gd name="connsiteX3" fmla="*/ 1743451 w 2914314"/>
                <a:gd name="connsiteY3" fmla="*/ 183508 h 1427844"/>
                <a:gd name="connsiteX4" fmla="*/ 1808191 w 2914314"/>
                <a:gd name="connsiteY4" fmla="*/ 130092 h 1427844"/>
                <a:gd name="connsiteX5" fmla="*/ 2204856 w 2914314"/>
                <a:gd name="connsiteY5" fmla="*/ 8928 h 1427844"/>
                <a:gd name="connsiteX6" fmla="*/ 2914314 w 2914314"/>
                <a:gd name="connsiteY6" fmla="*/ 718386 h 1427844"/>
                <a:gd name="connsiteX7" fmla="*/ 2204856 w 2914314"/>
                <a:gd name="connsiteY7" fmla="*/ 1427844 h 1427844"/>
                <a:gd name="connsiteX8" fmla="*/ 1808191 w 2914314"/>
                <a:gd name="connsiteY8" fmla="*/ 1306680 h 1427844"/>
                <a:gd name="connsiteX9" fmla="*/ 1721809 w 2914314"/>
                <a:gd name="connsiteY9" fmla="*/ 1235408 h 1427844"/>
                <a:gd name="connsiteX10" fmla="*/ 1181684 w 2914314"/>
                <a:gd name="connsiteY10" fmla="*/ 1235408 h 1427844"/>
                <a:gd name="connsiteX11" fmla="*/ 1106123 w 2914314"/>
                <a:gd name="connsiteY11" fmla="*/ 1297752 h 1427844"/>
                <a:gd name="connsiteX12" fmla="*/ 709458 w 2914314"/>
                <a:gd name="connsiteY12" fmla="*/ 1418916 h 1427844"/>
                <a:gd name="connsiteX13" fmla="*/ 0 w 2914314"/>
                <a:gd name="connsiteY13" fmla="*/ 709458 h 1427844"/>
                <a:gd name="connsiteX14" fmla="*/ 709458 w 2914314"/>
                <a:gd name="connsiteY14" fmla="*/ 0 h 142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14314" h="1427844">
                  <a:moveTo>
                    <a:pt x="709458" y="0"/>
                  </a:moveTo>
                  <a:cubicBezTo>
                    <a:pt x="856391" y="0"/>
                    <a:pt x="992892" y="44667"/>
                    <a:pt x="1106123" y="121164"/>
                  </a:cubicBezTo>
                  <a:lnTo>
                    <a:pt x="1181684" y="183508"/>
                  </a:lnTo>
                  <a:lnTo>
                    <a:pt x="1743451" y="183508"/>
                  </a:lnTo>
                  <a:lnTo>
                    <a:pt x="1808191" y="130092"/>
                  </a:lnTo>
                  <a:cubicBezTo>
                    <a:pt x="1921422" y="53595"/>
                    <a:pt x="2057923" y="8928"/>
                    <a:pt x="2204856" y="8928"/>
                  </a:cubicBezTo>
                  <a:cubicBezTo>
                    <a:pt x="2596679" y="8928"/>
                    <a:pt x="2914314" y="326563"/>
                    <a:pt x="2914314" y="718386"/>
                  </a:cubicBezTo>
                  <a:cubicBezTo>
                    <a:pt x="2914314" y="1110209"/>
                    <a:pt x="2596679" y="1427844"/>
                    <a:pt x="2204856" y="1427844"/>
                  </a:cubicBezTo>
                  <a:cubicBezTo>
                    <a:pt x="2057923" y="1427844"/>
                    <a:pt x="1921422" y="1383177"/>
                    <a:pt x="1808191" y="1306680"/>
                  </a:cubicBezTo>
                  <a:lnTo>
                    <a:pt x="1721809" y="1235408"/>
                  </a:lnTo>
                  <a:lnTo>
                    <a:pt x="1181684" y="1235408"/>
                  </a:lnTo>
                  <a:lnTo>
                    <a:pt x="1106123" y="1297752"/>
                  </a:lnTo>
                  <a:cubicBezTo>
                    <a:pt x="992892" y="1374249"/>
                    <a:pt x="856391" y="1418916"/>
                    <a:pt x="709458" y="1418916"/>
                  </a:cubicBezTo>
                  <a:cubicBezTo>
                    <a:pt x="317635" y="1418916"/>
                    <a:pt x="0" y="1101281"/>
                    <a:pt x="0" y="709458"/>
                  </a:cubicBezTo>
                  <a:cubicBezTo>
                    <a:pt x="0" y="317635"/>
                    <a:pt x="317635" y="0"/>
                    <a:pt x="709458" y="0"/>
                  </a:cubicBezTo>
                  <a:close/>
                </a:path>
              </a:pathLst>
            </a:custGeom>
            <a:solidFill>
              <a:srgbClr val="3E363F"/>
            </a:solidFill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us 15"/>
            <p:cNvSpPr/>
            <p:nvPr/>
          </p:nvSpPr>
          <p:spPr>
            <a:xfrm>
              <a:off x="7681918" y="7934254"/>
              <a:ext cx="910486" cy="910485"/>
            </a:xfrm>
            <a:prstGeom prst="mathPlus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250368" y="7734300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0640996" y="8161875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250368" y="8612068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844321" y="8167566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41652"/>
              </p:ext>
            </p:extLst>
          </p:nvPr>
        </p:nvGraphicFramePr>
        <p:xfrm>
          <a:off x="4484278" y="2479696"/>
          <a:ext cx="8754684" cy="3459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8228">
                  <a:extLst>
                    <a:ext uri="{9D8B030D-6E8A-4147-A177-3AD203B41FA5}">
                      <a16:colId xmlns:a16="http://schemas.microsoft.com/office/drawing/2014/main" val="614520950"/>
                    </a:ext>
                  </a:extLst>
                </a:gridCol>
                <a:gridCol w="2918228">
                  <a:extLst>
                    <a:ext uri="{9D8B030D-6E8A-4147-A177-3AD203B41FA5}">
                      <a16:colId xmlns:a16="http://schemas.microsoft.com/office/drawing/2014/main" val="2768073341"/>
                    </a:ext>
                  </a:extLst>
                </a:gridCol>
                <a:gridCol w="2918228">
                  <a:extLst>
                    <a:ext uri="{9D8B030D-6E8A-4147-A177-3AD203B41FA5}">
                      <a16:colId xmlns:a16="http://schemas.microsoft.com/office/drawing/2014/main" val="2700344187"/>
                    </a:ext>
                  </a:extLst>
                </a:gridCol>
              </a:tblGrid>
              <a:tr h="86481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  <a:outerShdw dist="50800" sx="1000" sy="1000" algn="ctr" rotWithShape="0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400" b="1" dirty="0" err="1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aɪ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  <a:outerShdw dist="50800" sx="1000" sy="1000" algn="ctr" rotWithShape="0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400" baseline="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400" dirty="0">
                        <a:ln>
                          <a:noFill/>
                        </a:ln>
                        <a:solidFill>
                          <a:srgbClr val="3E363F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642889"/>
                  </a:ext>
                </a:extLst>
              </a:tr>
              <a:tr h="86481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idol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  <a:outerShdw dist="50800" sx="1000" sy="1000" algn="ctr" rotWithShape="0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400" b="1" dirty="0" err="1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aɪ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4400" dirty="0">
                        <a:ln>
                          <a:noFill/>
                        </a:ln>
                        <a:solidFill>
                          <a:srgbClr val="3E363F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11579"/>
                  </a:ext>
                </a:extLst>
              </a:tr>
              <a:tr h="86481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  <a:outerShdw dist="50800" sx="1000" sy="1000" algn="ctr" rotWithShape="0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JetBrainsMonoNL NFP ExtraBold" panose="02000009000000000000" pitchFamily="50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400" b="1" dirty="0" err="1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ɔɪ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4400" dirty="0">
                        <a:ln>
                          <a:noFill/>
                        </a:ln>
                        <a:solidFill>
                          <a:srgbClr val="3E363F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choice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  <a:outerShdw dist="50800" sx="1000" sy="1000" algn="ctr" rotWithShape="0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JetBrainsMonoNL NFP ExtraBold" panose="02000009000000000000" pitchFamily="50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400" b="1" dirty="0" err="1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ɔɪ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4400" dirty="0">
                        <a:ln>
                          <a:noFill/>
                        </a:ln>
                        <a:solidFill>
                          <a:srgbClr val="3E363F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shout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  <a:outerShdw dist="50800" sx="1000" sy="1000" algn="ctr" rotWithShape="0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400" b="1" dirty="0" err="1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aʊ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4400" dirty="0">
                        <a:ln>
                          <a:noFill/>
                        </a:ln>
                        <a:solidFill>
                          <a:srgbClr val="3E363F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76342"/>
                  </a:ext>
                </a:extLst>
              </a:tr>
              <a:tr h="86481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accord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3E363F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loud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  <a:outerShdw dist="50800" sx="1000" sy="1000" algn="ctr" rotWithShape="0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400" b="1" dirty="0" err="1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aʊ</a:t>
                      </a:r>
                      <a:r>
                        <a:rPr lang="en-US" sz="4400" b="1" dirty="0">
                          <a:ln w="63500">
                            <a:noFill/>
                          </a:ln>
                          <a:solidFill>
                            <a:srgbClr val="EF798A"/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4400" dirty="0">
                        <a:ln>
                          <a:noFill/>
                        </a:ln>
                        <a:solidFill>
                          <a:srgbClr val="3E363F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99843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343708" y="2324100"/>
            <a:ext cx="1851789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37707" y="4962727"/>
            <a:ext cx="1553631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807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0" grpId="0" animBg="1"/>
          <p:bldP spid="31" grpId="0" animBg="1"/>
          <p:bldP spid="32" grpId="0" animBg="1"/>
          <p:bldP spid="23" grpId="0" animBg="1"/>
          <p:bldP spid="22" grpId="0" animBg="1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0" grpId="0" animBg="1"/>
          <p:bldP spid="31" grpId="0" animBg="1"/>
          <p:bldP spid="32" grpId="0" animBg="1"/>
          <p:bldP spid="23" grpId="0" animBg="1"/>
          <p:bldP spid="22" grpId="0" animBg="1"/>
          <p:bldP spid="28" grpId="0"/>
          <p:bldP spid="2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 rot="5400000">
            <a:off x="9877858" y="1971243"/>
            <a:ext cx="457200" cy="14726516"/>
          </a:xfrm>
          <a:prstGeom prst="roundRect">
            <a:avLst>
              <a:gd name="adj" fmla="val 50000"/>
            </a:avLst>
          </a:prstGeom>
          <a:solidFill>
            <a:srgbClr val="FFFCE8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27154"/>
              </p:ext>
            </p:extLst>
          </p:nvPr>
        </p:nvGraphicFramePr>
        <p:xfrm>
          <a:off x="228600" y="190500"/>
          <a:ext cx="17678400" cy="7445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61452095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6807334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62059465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0034418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273250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6853126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7556997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77215831"/>
                    </a:ext>
                  </a:extLst>
                </a:gridCol>
              </a:tblGrid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294781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175490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642889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11579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176342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n>
                          <a:noFill/>
                        </a:ln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FCE8"/>
                        </a:solidFill>
                        <a:effectLst>
                          <a:glow rad="254000">
                            <a:srgbClr val="FFFCE8">
                              <a:alpha val="25000"/>
                            </a:srgb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choice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998430"/>
                  </a:ext>
                </a:extLst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 rot="5400000">
            <a:off x="9877858" y="1971242"/>
            <a:ext cx="457200" cy="14726516"/>
          </a:xfrm>
          <a:prstGeom prst="roundRect">
            <a:avLst>
              <a:gd name="adj" fmla="val 50000"/>
            </a:avLst>
          </a:prstGeom>
          <a:solidFill>
            <a:srgbClr val="EF798A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7200" y="8648700"/>
            <a:ext cx="2971800" cy="1371600"/>
          </a:xfrm>
          <a:prstGeom prst="rect">
            <a:avLst/>
          </a:prstGeom>
          <a:solidFill>
            <a:srgbClr val="3E3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9220" y="7706320"/>
            <a:ext cx="16375380" cy="816214"/>
          </a:xfrm>
          <a:prstGeom prst="rect">
            <a:avLst/>
          </a:prstGeom>
          <a:noFill/>
          <a:ln>
            <a:noFill/>
          </a:ln>
          <a:effectLst>
            <a:glow rad="228600">
              <a:srgbClr val="FFFCE8">
                <a:alpha val="40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800" b="1" dirty="0">
                <a:ln w="63500">
                  <a:noFill/>
                </a:ln>
                <a:solidFill>
                  <a:srgbClr val="FF8C42"/>
                </a:solidFill>
                <a:effectLst>
                  <a:glow rad="254000">
                    <a:srgbClr val="FF8C42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* If you hit a wall and can’t move, go back to the start.</a:t>
            </a:r>
          </a:p>
        </p:txBody>
      </p:sp>
      <p:sp>
        <p:nvSpPr>
          <p:cNvPr id="9" name="Rectangle 8"/>
          <p:cNvSpPr/>
          <p:nvPr/>
        </p:nvSpPr>
        <p:spPr>
          <a:xfrm rot="561129">
            <a:off x="595477" y="8087227"/>
            <a:ext cx="2899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n w="127000">
                  <a:solidFill>
                    <a:srgbClr val="FFFCE8"/>
                  </a:solidFill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30s</a:t>
            </a:r>
          </a:p>
        </p:txBody>
      </p:sp>
      <p:sp>
        <p:nvSpPr>
          <p:cNvPr id="26" name="Oval 25"/>
          <p:cNvSpPr/>
          <p:nvPr/>
        </p:nvSpPr>
        <p:spPr>
          <a:xfrm>
            <a:off x="381000" y="312420"/>
            <a:ext cx="1828800" cy="109728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65780" y="6515100"/>
            <a:ext cx="1988820" cy="109728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34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 rot="5400000">
            <a:off x="9877858" y="1971243"/>
            <a:ext cx="457200" cy="14726516"/>
          </a:xfrm>
          <a:prstGeom prst="roundRect">
            <a:avLst>
              <a:gd name="adj" fmla="val 50000"/>
            </a:avLst>
          </a:prstGeom>
          <a:solidFill>
            <a:srgbClr val="FFFCE8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60399"/>
              </p:ext>
            </p:extLst>
          </p:nvPr>
        </p:nvGraphicFramePr>
        <p:xfrm>
          <a:off x="228600" y="190500"/>
          <a:ext cx="17678400" cy="7445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61452095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6807334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62059465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0034418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273250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6853126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7556997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77215831"/>
                    </a:ext>
                  </a:extLst>
                </a:gridCol>
              </a:tblGrid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noise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294781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sight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175490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annoy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642889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powder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11579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176342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silence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boil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borrow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choice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998430"/>
                  </a:ext>
                </a:extLst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 rot="5400000">
            <a:off x="9877858" y="1971242"/>
            <a:ext cx="457200" cy="14726516"/>
          </a:xfrm>
          <a:prstGeom prst="roundRect">
            <a:avLst>
              <a:gd name="adj" fmla="val 50000"/>
            </a:avLst>
          </a:prstGeom>
          <a:solidFill>
            <a:srgbClr val="EF798A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57200" y="8648700"/>
            <a:ext cx="2971800" cy="1371600"/>
          </a:xfrm>
          <a:prstGeom prst="rect">
            <a:avLst/>
          </a:prstGeom>
          <a:solidFill>
            <a:srgbClr val="3E3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9220" y="7706320"/>
            <a:ext cx="16375380" cy="816214"/>
          </a:xfrm>
          <a:prstGeom prst="rect">
            <a:avLst/>
          </a:prstGeom>
          <a:noFill/>
          <a:ln>
            <a:noFill/>
          </a:ln>
          <a:effectLst>
            <a:glow rad="228600">
              <a:srgbClr val="FFFCE8">
                <a:alpha val="40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800" b="1" dirty="0">
                <a:ln w="63500">
                  <a:noFill/>
                </a:ln>
                <a:solidFill>
                  <a:srgbClr val="FF8C42"/>
                </a:solidFill>
                <a:effectLst>
                  <a:glow rad="254000">
                    <a:srgbClr val="FF8C42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* If you hit a wall and can’t move, go back to the start.</a:t>
            </a:r>
          </a:p>
        </p:txBody>
      </p:sp>
      <p:sp>
        <p:nvSpPr>
          <p:cNvPr id="9" name="Rectangle 8"/>
          <p:cNvSpPr/>
          <p:nvPr/>
        </p:nvSpPr>
        <p:spPr>
          <a:xfrm rot="561129">
            <a:off x="595477" y="8087227"/>
            <a:ext cx="2899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n w="127000">
                  <a:solidFill>
                    <a:srgbClr val="FFFCE8"/>
                  </a:solidFill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30s</a:t>
            </a:r>
          </a:p>
        </p:txBody>
      </p:sp>
      <p:sp>
        <p:nvSpPr>
          <p:cNvPr id="26" name="Oval 25"/>
          <p:cNvSpPr/>
          <p:nvPr/>
        </p:nvSpPr>
        <p:spPr>
          <a:xfrm>
            <a:off x="381000" y="312420"/>
            <a:ext cx="1828800" cy="109728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65780" y="6515100"/>
            <a:ext cx="1988820" cy="109728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37555" y="-190500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12480" y="3358215"/>
            <a:ext cx="12736115" cy="3483263"/>
            <a:chOff x="2698730" y="4565830"/>
            <a:chExt cx="12406874" cy="1514355"/>
          </a:xfrm>
        </p:grpSpPr>
        <p:sp>
          <p:nvSpPr>
            <p:cNvPr id="13" name="Rounded Rectangle 12"/>
            <p:cNvSpPr/>
            <p:nvPr/>
          </p:nvSpPr>
          <p:spPr>
            <a:xfrm rot="21269908">
              <a:off x="2698730" y="4617119"/>
              <a:ext cx="12375387" cy="1455151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34932" y="4565830"/>
              <a:ext cx="12370672" cy="1514355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850753" y="1870595"/>
            <a:ext cx="2443183" cy="5572577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 rot="21332986">
            <a:off x="4260269" y="3806746"/>
            <a:ext cx="102829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 w="1270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Time’s 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3809" y="1943395"/>
            <a:ext cx="3827217" cy="3770831"/>
            <a:chOff x="1073809" y="1943395"/>
            <a:chExt cx="3827217" cy="3770831"/>
          </a:xfrm>
        </p:grpSpPr>
        <p:sp>
          <p:nvSpPr>
            <p:cNvPr id="2" name="Oval 1"/>
            <p:cNvSpPr/>
            <p:nvPr/>
          </p:nvSpPr>
          <p:spPr>
            <a:xfrm>
              <a:off x="1073809" y="1943395"/>
              <a:ext cx="3827217" cy="3770831"/>
            </a:xfrm>
            <a:prstGeom prst="ellipse">
              <a:avLst/>
            </a:prstGeom>
            <a:solidFill>
              <a:srgbClr val="FFFCE8"/>
            </a:solidFill>
            <a:ln w="254000">
              <a:solidFill>
                <a:srgbClr val="3E363F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741837" y="3543300"/>
              <a:ext cx="537824" cy="537824"/>
            </a:xfrm>
            <a:prstGeom prst="ellipse">
              <a:avLst/>
            </a:prstGeom>
            <a:solidFill>
              <a:srgbClr val="3E363F"/>
            </a:solidFill>
            <a:ln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 rot="2439628">
              <a:off x="3355091" y="2461354"/>
              <a:ext cx="635856" cy="1097280"/>
            </a:xfrm>
            <a:prstGeom prst="roundRect">
              <a:avLst>
                <a:gd name="adj" fmla="val 50000"/>
              </a:avLst>
            </a:prstGeom>
            <a:solidFill>
              <a:srgbClr val="EF798A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 rot="5400000">
              <a:off x="3579392" y="3371610"/>
              <a:ext cx="602248" cy="914400"/>
            </a:xfrm>
            <a:prstGeom prst="roundRect">
              <a:avLst>
                <a:gd name="adj" fmla="val 50000"/>
              </a:avLst>
            </a:prstGeom>
            <a:solidFill>
              <a:srgbClr val="EF798A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57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7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" dur="30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30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29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 p14:bounceEnd="60000">
                                          <p:cBhvr>
                                            <p:cTn id="5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1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7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" dur="30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30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29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1" dur="1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1" grpId="0" animBg="1"/>
          <p:bldP spid="1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54720"/>
              </p:ext>
            </p:extLst>
          </p:nvPr>
        </p:nvGraphicFramePr>
        <p:xfrm>
          <a:off x="228600" y="190500"/>
          <a:ext cx="17678400" cy="7445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61452095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6807334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62059465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0034418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273250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6853126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7556997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877215831"/>
                    </a:ext>
                  </a:extLst>
                </a:gridCol>
              </a:tblGrid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noise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294781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sight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175490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annoy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642889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around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powder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11579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176342"/>
                  </a:ext>
                </a:extLst>
              </a:tr>
              <a:tr h="124090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n>
                            <a:noFill/>
                          </a:ln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silence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boil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CE8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borrow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effectLst>
                            <a:glow rad="254000">
                              <a:srgbClr val="FFFCE8">
                                <a:alpha val="25000"/>
                              </a:srgb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choice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99843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7200" y="8648700"/>
            <a:ext cx="2971800" cy="1371600"/>
          </a:xfrm>
          <a:prstGeom prst="rect">
            <a:avLst/>
          </a:prstGeom>
          <a:solidFill>
            <a:srgbClr val="3E3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9220" y="8289686"/>
            <a:ext cx="16375380" cy="816214"/>
          </a:xfrm>
          <a:prstGeom prst="rect">
            <a:avLst/>
          </a:prstGeom>
          <a:noFill/>
          <a:ln>
            <a:noFill/>
          </a:ln>
          <a:effectLst>
            <a:glow rad="228600">
              <a:srgbClr val="FFFCE8">
                <a:alpha val="40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800" b="1" dirty="0">
                <a:ln w="63500">
                  <a:noFill/>
                </a:ln>
                <a:solidFill>
                  <a:srgbClr val="FF8C42"/>
                </a:solidFill>
                <a:effectLst>
                  <a:glow rad="254000">
                    <a:srgbClr val="FF8C42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* Sample solution</a:t>
            </a:r>
          </a:p>
        </p:txBody>
      </p:sp>
      <p:sp>
        <p:nvSpPr>
          <p:cNvPr id="26" name="Oval 25"/>
          <p:cNvSpPr/>
          <p:nvPr/>
        </p:nvSpPr>
        <p:spPr>
          <a:xfrm>
            <a:off x="381000" y="312420"/>
            <a:ext cx="1828800" cy="109728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65780" y="6515100"/>
            <a:ext cx="1988820" cy="109728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309" y="235118"/>
            <a:ext cx="396121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Choose the correct word to complete each of the sentences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229100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Studying abroad is a growing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trend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event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in many Asian countries.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801" y="5516286"/>
            <a:ext cx="17731742" cy="1151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It is believed that Thailand’s Songkran celebrations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origin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originate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from a Buddhist story.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4800" y="6903611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It’s important to preserve a country’s national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fame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identity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through its culture.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800" y="8290936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4.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Italian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cuisine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culture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is popular because it is delicious and healthy.</a:t>
            </a:r>
          </a:p>
        </p:txBody>
      </p:sp>
      <p:sp>
        <p:nvSpPr>
          <p:cNvPr id="20" name="Rounded Rectangle 19"/>
          <p:cNvSpPr/>
          <p:nvPr/>
        </p:nvSpPr>
        <p:spPr>
          <a:xfrm rot="3024125" flipH="1">
            <a:off x="13963263" y="10144535"/>
            <a:ext cx="2947787" cy="1175319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3024125" flipH="1">
            <a:off x="15324196" y="10144534"/>
            <a:ext cx="2947787" cy="1175319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H="1">
            <a:off x="16616952" y="10144535"/>
            <a:ext cx="2947787" cy="1175319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294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" grpId="0" animBg="1"/>
          <p:bldP spid="3" grpId="0" animBg="1"/>
          <p:bldP spid="2" grpId="0"/>
          <p:bldP spid="39" grpId="0"/>
          <p:bldP spid="45" grpId="0"/>
          <p:bldP spid="54" grpId="0"/>
          <p:bldP spid="57" grpId="0"/>
          <p:bldP spid="60" grpId="0"/>
          <p:bldP spid="20" grpId="0" animBg="1"/>
          <p:bldP spid="21" grpId="0" animBg="1"/>
          <p:bldP spid="22" grpId="0" animBg="1"/>
          <p:bldP spid="23" grpId="0" animBg="1"/>
          <p:bldP spid="2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" grpId="0" animBg="1"/>
          <p:bldP spid="3" grpId="0" animBg="1"/>
          <p:bldP spid="2" grpId="0"/>
          <p:bldP spid="39" grpId="0"/>
          <p:bldP spid="45" grpId="0"/>
          <p:bldP spid="54" grpId="0"/>
          <p:bldP spid="57" grpId="0"/>
          <p:bldP spid="60" grpId="0"/>
          <p:bldP spid="20" grpId="0" animBg="1"/>
          <p:bldP spid="21" grpId="0" animBg="1"/>
          <p:bldP spid="22" grpId="0" animBg="1"/>
          <p:bldP spid="23" grpId="0" animBg="1"/>
          <p:bldP spid="23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309" y="235118"/>
            <a:ext cx="396121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Choose the correct word to complete each of the sentences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229100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Studying abroad is a growing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trend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event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in many Asian countries.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801" y="5516286"/>
            <a:ext cx="17731742" cy="1151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It is believed that Thailand’s Songkran celebrations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origin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originate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from a Buddhist story.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4800" y="6903611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It’s important to preserve a country’s national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fame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identity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through its culture.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800" y="8290936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4.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Italian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cuisine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culture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is popular because it is delicious and healthy.</a:t>
            </a: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5045314"/>
            <a:ext cx="1066800" cy="0"/>
          </a:xfrm>
          <a:prstGeom prst="line">
            <a:avLst/>
          </a:prstGeom>
          <a:ln w="127000" cap="rnd">
            <a:solidFill>
              <a:srgbClr val="3E363F"/>
            </a:solidFill>
          </a:ln>
          <a:effectLst>
            <a:glow rad="254000">
              <a:srgbClr val="3E363F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963400" y="6286500"/>
            <a:ext cx="1828800" cy="0"/>
          </a:xfrm>
          <a:prstGeom prst="line">
            <a:avLst/>
          </a:prstGeom>
          <a:ln w="127000" cap="rnd">
            <a:solidFill>
              <a:srgbClr val="3E363F"/>
            </a:solidFill>
          </a:ln>
          <a:effectLst>
            <a:glow rad="254000">
              <a:srgbClr val="3E363F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20400" y="7719825"/>
            <a:ext cx="1371600" cy="0"/>
          </a:xfrm>
          <a:prstGeom prst="line">
            <a:avLst/>
          </a:prstGeom>
          <a:ln w="127000" cap="rnd">
            <a:solidFill>
              <a:srgbClr val="3E363F"/>
            </a:solidFill>
          </a:ln>
          <a:effectLst>
            <a:glow rad="254000">
              <a:srgbClr val="3E363F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9800" y="9107150"/>
            <a:ext cx="1295400" cy="0"/>
          </a:xfrm>
          <a:prstGeom prst="line">
            <a:avLst/>
          </a:prstGeom>
          <a:ln w="127000" cap="rnd">
            <a:solidFill>
              <a:srgbClr val="3E363F"/>
            </a:solidFill>
          </a:ln>
          <a:effectLst>
            <a:glow rad="254000">
              <a:srgbClr val="3E363F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flipH="1">
            <a:off x="14849497" y="9258300"/>
            <a:ext cx="3829008" cy="2947788"/>
            <a:chOff x="2242422" y="9213044"/>
            <a:chExt cx="3992142" cy="2947788"/>
          </a:xfrm>
        </p:grpSpPr>
        <p:sp>
          <p:nvSpPr>
            <p:cNvPr id="24" name="Rounded Rectangle 23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34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59241" y="235118"/>
            <a:ext cx="4179350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Vocabulary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Choose the correct word to complete each of the sentences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229100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1.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Studying abroad is a growing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trend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event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 in many Asian countries.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801" y="5516286"/>
            <a:ext cx="17731742" cy="1151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2.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It is believed that Thailand’s Songkran celebrations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origin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originate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 from a Buddhist story.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4800" y="6903611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3.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It’s important to preserve a country’s national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fame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identity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 through its culture.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800" y="8290936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4.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Italian 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cuisine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/</a:t>
            </a:r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culture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 is popular because it is delicious and healthy.</a:t>
            </a: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86600" y="5045314"/>
            <a:ext cx="1066800" cy="0"/>
          </a:xfrm>
          <a:prstGeom prst="line">
            <a:avLst/>
          </a:prstGeom>
          <a:ln w="127000" cap="rnd">
            <a:solidFill>
              <a:srgbClr val="3E363F"/>
            </a:solidFill>
          </a:ln>
          <a:effectLst>
            <a:glow rad="254000">
              <a:srgbClr val="3E363F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030200" y="6286500"/>
            <a:ext cx="1828800" cy="0"/>
          </a:xfrm>
          <a:prstGeom prst="line">
            <a:avLst/>
          </a:prstGeom>
          <a:ln w="127000" cap="rnd">
            <a:solidFill>
              <a:srgbClr val="3E363F"/>
            </a:solidFill>
          </a:ln>
          <a:effectLst>
            <a:glow rad="254000">
              <a:srgbClr val="3E363F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887200" y="7719825"/>
            <a:ext cx="1371600" cy="0"/>
          </a:xfrm>
          <a:prstGeom prst="line">
            <a:avLst/>
          </a:prstGeom>
          <a:ln w="127000" cap="rnd">
            <a:solidFill>
              <a:srgbClr val="3E363F"/>
            </a:solidFill>
          </a:ln>
          <a:effectLst>
            <a:glow rad="254000">
              <a:srgbClr val="3E363F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38400" y="9107150"/>
            <a:ext cx="1295400" cy="0"/>
          </a:xfrm>
          <a:prstGeom prst="line">
            <a:avLst/>
          </a:prstGeom>
          <a:ln w="127000" cap="rnd">
            <a:solidFill>
              <a:srgbClr val="3E363F"/>
            </a:solidFill>
          </a:ln>
          <a:effectLst>
            <a:glow rad="254000">
              <a:srgbClr val="3E363F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flipH="1">
            <a:off x="14849497" y="9258300"/>
            <a:ext cx="3829008" cy="2947788"/>
            <a:chOff x="2242422" y="9213044"/>
            <a:chExt cx="3992142" cy="2947788"/>
          </a:xfrm>
        </p:grpSpPr>
        <p:sp>
          <p:nvSpPr>
            <p:cNvPr id="24" name="Rounded Rectangle 23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-498012" y="-305930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524000" y="1963991"/>
            <a:ext cx="14942288" cy="7086600"/>
            <a:chOff x="1524000" y="1866900"/>
            <a:chExt cx="14942288" cy="7924800"/>
          </a:xfrm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9" name="Rounded Rectangle 28"/>
            <p:cNvSpPr/>
            <p:nvPr/>
          </p:nvSpPr>
          <p:spPr>
            <a:xfrm>
              <a:off x="1531088" y="1866900"/>
              <a:ext cx="14935200" cy="7610038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524000" y="2019300"/>
              <a:ext cx="14935200" cy="7772400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86600" y="8362816"/>
            <a:ext cx="4121888" cy="1471761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35" name="Rounded Rectangle 34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517912" y="494788"/>
            <a:ext cx="541447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i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REMINDER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32293" y="2391370"/>
            <a:ext cx="3583609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Vocabulary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828801" y="4101478"/>
            <a:ext cx="6614522" cy="908641"/>
            <a:chOff x="3178442" y="3966509"/>
            <a:chExt cx="6614522" cy="908641"/>
          </a:xfrm>
        </p:grpSpPr>
        <p:sp>
          <p:nvSpPr>
            <p:cNvPr id="44" name="TextBox 43"/>
            <p:cNvSpPr txBox="1"/>
            <p:nvPr/>
          </p:nvSpPr>
          <p:spPr>
            <a:xfrm>
              <a:off x="3178442" y="3966509"/>
              <a:ext cx="2592376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5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trend (n):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21833" y="4090320"/>
              <a:ext cx="4071131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5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Xu </a:t>
              </a:r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hướng</a:t>
              </a:r>
              <a:endParaRPr lang="en-US" sz="45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385079" y="4831866"/>
              <a:ext cx="1280160" cy="0"/>
            </a:xfrm>
            <a:prstGeom prst="line">
              <a:avLst/>
            </a:prstGeom>
            <a:ln w="127000" cap="rnd">
              <a:solidFill>
                <a:srgbClr val="51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884104" y="5003627"/>
            <a:ext cx="6559220" cy="879298"/>
            <a:chOff x="3127146" y="5254802"/>
            <a:chExt cx="6559220" cy="879298"/>
          </a:xfrm>
        </p:grpSpPr>
        <p:sp>
          <p:nvSpPr>
            <p:cNvPr id="49" name="TextBox 48"/>
            <p:cNvSpPr txBox="1"/>
            <p:nvPr/>
          </p:nvSpPr>
          <p:spPr>
            <a:xfrm>
              <a:off x="3127146" y="5254802"/>
              <a:ext cx="2541080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5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event (n):</a:t>
              </a:r>
              <a:endParaRPr lang="en-US" sz="45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21833" y="5317853"/>
              <a:ext cx="3964533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Sự</a:t>
              </a:r>
              <a:r>
                <a:rPr lang="en-US" sz="45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kiện</a:t>
              </a:r>
              <a:endParaRPr lang="en-US" sz="45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312340" y="6134100"/>
              <a:ext cx="1280160" cy="0"/>
            </a:xfrm>
            <a:prstGeom prst="line">
              <a:avLst/>
            </a:prstGeom>
            <a:ln w="127000" cap="rnd">
              <a:solidFill>
                <a:srgbClr val="51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2131720" y="3619500"/>
            <a:ext cx="11795760" cy="0"/>
          </a:xfrm>
          <a:prstGeom prst="line">
            <a:avLst/>
          </a:prstGeom>
          <a:ln w="127000" cap="rnd">
            <a:solidFill>
              <a:srgbClr val="51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828801" y="6064263"/>
            <a:ext cx="6614525" cy="894438"/>
            <a:chOff x="3048601" y="6545386"/>
            <a:chExt cx="6614525" cy="894438"/>
          </a:xfrm>
        </p:grpSpPr>
        <p:sp>
          <p:nvSpPr>
            <p:cNvPr id="55" name="TextBox 54"/>
            <p:cNvSpPr txBox="1"/>
            <p:nvPr/>
          </p:nvSpPr>
          <p:spPr>
            <a:xfrm>
              <a:off x="3048601" y="6545386"/>
              <a:ext cx="2698175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5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 (n):</a:t>
              </a:r>
              <a:endParaRPr lang="en-US" sz="45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255238" y="7429500"/>
              <a:ext cx="1371600" cy="0"/>
            </a:xfrm>
            <a:prstGeom prst="line">
              <a:avLst/>
            </a:prstGeom>
            <a:ln w="127000" cap="rnd">
              <a:solidFill>
                <a:srgbClr val="51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721834" y="6654994"/>
              <a:ext cx="3941292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Nguồn</a:t>
              </a:r>
              <a:r>
                <a:rPr lang="en-US" sz="45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gốc</a:t>
              </a:r>
              <a:endParaRPr lang="en-US" sz="45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 ExtraBold" panose="02000009000000000000" pitchFamily="50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10376" y="7084659"/>
            <a:ext cx="6532948" cy="894438"/>
            <a:chOff x="3135758" y="6545386"/>
            <a:chExt cx="6532948" cy="894438"/>
          </a:xfrm>
        </p:grpSpPr>
        <p:sp>
          <p:nvSpPr>
            <p:cNvPr id="61" name="TextBox 60"/>
            <p:cNvSpPr txBox="1"/>
            <p:nvPr/>
          </p:nvSpPr>
          <p:spPr>
            <a:xfrm>
              <a:off x="3135758" y="6545386"/>
              <a:ext cx="3406702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5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originate (v):</a:t>
              </a:r>
              <a:endParaRPr lang="en-US" sz="45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3260820" y="7413634"/>
              <a:ext cx="2312561" cy="15866"/>
            </a:xfrm>
            <a:prstGeom prst="line">
              <a:avLst/>
            </a:prstGeom>
            <a:ln w="127000" cap="rnd">
              <a:solidFill>
                <a:srgbClr val="51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051196" y="6654994"/>
              <a:ext cx="3617510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Bắt</a:t>
              </a:r>
              <a:r>
                <a:rPr lang="en-US" sz="45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nguồn</a:t>
              </a:r>
              <a:endParaRPr lang="en-US" sz="45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 ExtraBold" panose="02000009000000000000" pitchFamily="50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339327" y="4076700"/>
            <a:ext cx="6586470" cy="908641"/>
            <a:chOff x="3206494" y="3966509"/>
            <a:chExt cx="6586470" cy="908641"/>
          </a:xfrm>
        </p:grpSpPr>
        <p:sp>
          <p:nvSpPr>
            <p:cNvPr id="65" name="TextBox 64"/>
            <p:cNvSpPr txBox="1"/>
            <p:nvPr/>
          </p:nvSpPr>
          <p:spPr>
            <a:xfrm>
              <a:off x="3206494" y="3966509"/>
              <a:ext cx="2536272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5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fame (n):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21833" y="4090320"/>
              <a:ext cx="4071131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Danh</a:t>
              </a:r>
              <a:r>
                <a:rPr lang="en-US" sz="45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tiếng</a:t>
              </a:r>
              <a:endParaRPr lang="en-US" sz="45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3385079" y="4831866"/>
              <a:ext cx="1280160" cy="0"/>
            </a:xfrm>
            <a:prstGeom prst="line">
              <a:avLst/>
            </a:prstGeom>
            <a:ln w="127000" cap="rnd">
              <a:solidFill>
                <a:srgbClr val="51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9321588" y="5026202"/>
            <a:ext cx="6604210" cy="879298"/>
            <a:chOff x="3082156" y="5254802"/>
            <a:chExt cx="6604210" cy="879298"/>
          </a:xfrm>
        </p:grpSpPr>
        <p:sp>
          <p:nvSpPr>
            <p:cNvPr id="69" name="TextBox 68"/>
            <p:cNvSpPr txBox="1"/>
            <p:nvPr/>
          </p:nvSpPr>
          <p:spPr>
            <a:xfrm>
              <a:off x="3082156" y="5254802"/>
              <a:ext cx="3296504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5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 (n):</a:t>
              </a:r>
              <a:endParaRPr lang="en-US" sz="45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21833" y="5317853"/>
              <a:ext cx="3964533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Bản</a:t>
              </a:r>
              <a:r>
                <a:rPr lang="en-US" sz="45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sắc</a:t>
              </a:r>
              <a:endParaRPr lang="en-US" sz="45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3312340" y="6134100"/>
              <a:ext cx="1828800" cy="0"/>
            </a:xfrm>
            <a:prstGeom prst="line">
              <a:avLst/>
            </a:prstGeom>
            <a:ln w="127000" cap="rnd">
              <a:solidFill>
                <a:srgbClr val="51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397788" y="6039485"/>
            <a:ext cx="6528012" cy="894438"/>
            <a:chOff x="3135114" y="6545386"/>
            <a:chExt cx="6528012" cy="894438"/>
          </a:xfrm>
        </p:grpSpPr>
        <p:sp>
          <p:nvSpPr>
            <p:cNvPr id="74" name="TextBox 73"/>
            <p:cNvSpPr txBox="1"/>
            <p:nvPr/>
          </p:nvSpPr>
          <p:spPr>
            <a:xfrm>
              <a:off x="3135114" y="6545386"/>
              <a:ext cx="3017173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5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cuisine (n):</a:t>
              </a:r>
              <a:endParaRPr lang="en-US" sz="45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3255238" y="7429500"/>
              <a:ext cx="1737360" cy="0"/>
            </a:xfrm>
            <a:prstGeom prst="line">
              <a:avLst/>
            </a:prstGeom>
            <a:ln w="127000" cap="rnd">
              <a:solidFill>
                <a:srgbClr val="51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721834" y="6654994"/>
              <a:ext cx="3941292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Ẩm</a:t>
              </a:r>
              <a:r>
                <a:rPr lang="en-US" sz="45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thực</a:t>
              </a:r>
              <a:endParaRPr lang="en-US" sz="45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 ExtraBold" panose="02000009000000000000" pitchFamily="50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382559" y="7059881"/>
            <a:ext cx="6543238" cy="894438"/>
            <a:chOff x="3125467" y="6545386"/>
            <a:chExt cx="6543238" cy="894438"/>
          </a:xfrm>
        </p:grpSpPr>
        <p:sp>
          <p:nvSpPr>
            <p:cNvPr id="78" name="TextBox 77"/>
            <p:cNvSpPr txBox="1"/>
            <p:nvPr/>
          </p:nvSpPr>
          <p:spPr>
            <a:xfrm>
              <a:off x="3125467" y="6545386"/>
              <a:ext cx="3017173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5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culture (n):</a:t>
              </a:r>
              <a:endParaRPr lang="en-US" sz="45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3260820" y="7413634"/>
              <a:ext cx="1737360" cy="15866"/>
            </a:xfrm>
            <a:prstGeom prst="line">
              <a:avLst/>
            </a:prstGeom>
            <a:ln w="127000" cap="rnd">
              <a:solidFill>
                <a:srgbClr val="51A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6620454" y="6654994"/>
              <a:ext cx="3048251" cy="78483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Văn</a:t>
              </a:r>
              <a:r>
                <a:rPr lang="en-US" sz="45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 ExtraBold" panose="02000009000000000000" pitchFamily="50" charset="0"/>
                  <a:cs typeface="Times New Roman" panose="02020603050405020304" pitchFamily="18" charset="0"/>
                </a:rPr>
                <a:t>hoá</a:t>
              </a:r>
              <a:endParaRPr lang="en-US" sz="45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 ExtraBold" panose="02000009000000000000" pitchFamily="50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 rot="20729535">
            <a:off x="1228885" y="668386"/>
            <a:ext cx="1473866" cy="1727241"/>
            <a:chOff x="16947693" y="4126915"/>
            <a:chExt cx="1105373" cy="1295400"/>
          </a:xfrm>
          <a:effectLst>
            <a:glow rad="254000">
              <a:srgbClr val="FF8C42">
                <a:alpha val="25000"/>
              </a:srgbClr>
            </a:glow>
          </a:effectLst>
        </p:grpSpPr>
        <p:grpSp>
          <p:nvGrpSpPr>
            <p:cNvPr id="82" name="Group 81"/>
            <p:cNvGrpSpPr/>
            <p:nvPr/>
          </p:nvGrpSpPr>
          <p:grpSpPr>
            <a:xfrm>
              <a:off x="16947693" y="4126915"/>
              <a:ext cx="1105373" cy="1295400"/>
              <a:chOff x="845486" y="3543300"/>
              <a:chExt cx="1105373" cy="12954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066801" y="3543300"/>
                <a:ext cx="884058" cy="1295400"/>
              </a:xfrm>
              <a:prstGeom prst="rect">
                <a:avLst/>
              </a:prstGeom>
              <a:solidFill>
                <a:srgbClr val="51A3A3"/>
              </a:solidFill>
              <a:ln w="127000">
                <a:solidFill>
                  <a:srgbClr val="FFFC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845486" y="3543300"/>
                <a:ext cx="221314" cy="1295400"/>
              </a:xfrm>
              <a:prstGeom prst="roundRect">
                <a:avLst>
                  <a:gd name="adj" fmla="val 50000"/>
                </a:avLst>
              </a:prstGeom>
              <a:solidFill>
                <a:srgbClr val="EF798A"/>
              </a:solidFill>
              <a:ln w="127000">
                <a:solidFill>
                  <a:srgbClr val="FFFC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 rot="16200000">
                <a:off x="1418359" y="3980990"/>
                <a:ext cx="184318" cy="484359"/>
              </a:xfrm>
              <a:prstGeom prst="roundRect">
                <a:avLst>
                  <a:gd name="adj" fmla="val 50000"/>
                </a:avLst>
              </a:prstGeom>
              <a:solidFill>
                <a:srgbClr val="FFFCE8"/>
              </a:solidFill>
              <a:ln w="127000">
                <a:solidFill>
                  <a:srgbClr val="FFFC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Rounded Rectangle 82"/>
            <p:cNvSpPr/>
            <p:nvPr/>
          </p:nvSpPr>
          <p:spPr>
            <a:xfrm rot="16200000">
              <a:off x="17523621" y="4199561"/>
              <a:ext cx="184318" cy="484359"/>
            </a:xfrm>
            <a:prstGeom prst="roundRect">
              <a:avLst>
                <a:gd name="adj" fmla="val 50000"/>
              </a:avLst>
            </a:prstGeom>
            <a:solidFill>
              <a:srgbClr val="FFFCE8"/>
            </a:solidFill>
            <a:ln w="127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4546610" y="495300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91" name="Rounded Rectangle 90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04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0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0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0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0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68629" y="-368981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31957" y="3322383"/>
            <a:ext cx="13581604" cy="3483263"/>
            <a:chOff x="2698730" y="4565830"/>
            <a:chExt cx="12406874" cy="1514355"/>
          </a:xfrm>
        </p:grpSpPr>
        <p:sp>
          <p:nvSpPr>
            <p:cNvPr id="2" name="Rounded Rectangle 1"/>
            <p:cNvSpPr/>
            <p:nvPr/>
          </p:nvSpPr>
          <p:spPr>
            <a:xfrm rot="21269908">
              <a:off x="2698730" y="4617119"/>
              <a:ext cx="12375387" cy="1455151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734932" y="4565830"/>
              <a:ext cx="12370672" cy="1514355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 rot="249990">
            <a:off x="13536432" y="1802256"/>
            <a:ext cx="2634220" cy="6008307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5" name="Rounded Rectangle 4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 rot="21332986">
            <a:off x="1519765" y="3863686"/>
            <a:ext cx="140456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 w="1270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</a:p>
        </p:txBody>
      </p:sp>
    </p:spTree>
    <p:extLst>
      <p:ext uri="{BB962C8B-B14F-4D97-AF65-F5344CB8AC3E}">
        <p14:creationId xmlns:p14="http://schemas.microsoft.com/office/powerpoint/2010/main" val="135163429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4292260">
            <a:off x="5464995" y="-693293"/>
            <a:ext cx="17720579" cy="10998432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4226766" y="4583258"/>
            <a:ext cx="1105373" cy="1295400"/>
            <a:chOff x="16947693" y="4126915"/>
            <a:chExt cx="1105373" cy="1295400"/>
          </a:xfrm>
          <a:effectLst>
            <a:glow rad="254000">
              <a:srgbClr val="FF8C42">
                <a:alpha val="25000"/>
              </a:srgbClr>
            </a:glow>
          </a:effectLst>
        </p:grpSpPr>
        <p:grpSp>
          <p:nvGrpSpPr>
            <p:cNvPr id="60" name="Group 59"/>
            <p:cNvGrpSpPr/>
            <p:nvPr/>
          </p:nvGrpSpPr>
          <p:grpSpPr>
            <a:xfrm>
              <a:off x="16947693" y="4126915"/>
              <a:ext cx="1105373" cy="1295400"/>
              <a:chOff x="845486" y="3543300"/>
              <a:chExt cx="1105373" cy="12954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066801" y="3543300"/>
                <a:ext cx="884058" cy="1295400"/>
              </a:xfrm>
              <a:prstGeom prst="rect">
                <a:avLst/>
              </a:prstGeom>
              <a:solidFill>
                <a:srgbClr val="51A3A3"/>
              </a:solidFill>
              <a:ln w="127000">
                <a:solidFill>
                  <a:srgbClr val="3E3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845486" y="3543300"/>
                <a:ext cx="221314" cy="1295400"/>
              </a:xfrm>
              <a:prstGeom prst="roundRect">
                <a:avLst>
                  <a:gd name="adj" fmla="val 50000"/>
                </a:avLst>
              </a:prstGeom>
              <a:solidFill>
                <a:srgbClr val="EF798A"/>
              </a:solidFill>
              <a:ln w="127000">
                <a:solidFill>
                  <a:srgbClr val="3E3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 rot="16200000">
                <a:off x="1418359" y="3980990"/>
                <a:ext cx="184318" cy="484359"/>
              </a:xfrm>
              <a:prstGeom prst="roundRect">
                <a:avLst>
                  <a:gd name="adj" fmla="val 50000"/>
                </a:avLst>
              </a:prstGeom>
              <a:solidFill>
                <a:srgbClr val="FFFCE8"/>
              </a:solidFill>
              <a:ln w="127000">
                <a:solidFill>
                  <a:srgbClr val="3E3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 rot="16200000">
              <a:off x="17523621" y="4199561"/>
              <a:ext cx="184318" cy="484359"/>
            </a:xfrm>
            <a:prstGeom prst="roundRect">
              <a:avLst>
                <a:gd name="adj" fmla="val 50000"/>
              </a:avLst>
            </a:prstGeom>
            <a:solidFill>
              <a:srgbClr val="FFFCE8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2812119" y="7540875"/>
            <a:ext cx="948899" cy="1284809"/>
            <a:chOff x="16319311" y="7398004"/>
            <a:chExt cx="1087768" cy="1472838"/>
          </a:xfrm>
          <a:effectLst>
            <a:glow rad="254000">
              <a:srgbClr val="FF8C42">
                <a:alpha val="25000"/>
              </a:srgbClr>
            </a:glow>
          </a:effectLst>
        </p:grpSpPr>
        <p:sp>
          <p:nvSpPr>
            <p:cNvPr id="64" name="Rounded Rectangle 63"/>
            <p:cNvSpPr/>
            <p:nvPr/>
          </p:nvSpPr>
          <p:spPr>
            <a:xfrm rot="2700000">
              <a:off x="16733640" y="8197402"/>
              <a:ext cx="1073396" cy="273483"/>
            </a:xfrm>
            <a:prstGeom prst="roundRect">
              <a:avLst>
                <a:gd name="adj" fmla="val 50000"/>
              </a:avLst>
            </a:prstGeom>
            <a:solidFill>
              <a:srgbClr val="51A3A3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6319311" y="7398004"/>
              <a:ext cx="982014" cy="982014"/>
            </a:xfrm>
            <a:prstGeom prst="ellipse">
              <a:avLst/>
            </a:prstGeom>
            <a:solidFill>
              <a:srgbClr val="FFFCE8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8320570" y="800100"/>
            <a:ext cx="6110967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Diphthongs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4400" b="1" dirty="0">
              <a:ln w="63500">
                <a:noFill/>
              </a:ln>
              <a:solidFill>
                <a:srgbClr val="3E363F"/>
              </a:solidFill>
              <a:effectLst>
                <a:glow>
                  <a:schemeClr val="accent1"/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697200" y="1603651"/>
            <a:ext cx="1493668" cy="1148998"/>
            <a:chOff x="1559256" y="614976"/>
            <a:chExt cx="1630191" cy="1254018"/>
          </a:xfrm>
          <a:effectLst>
            <a:glow rad="254000">
              <a:srgbClr val="FF8C42">
                <a:alpha val="25000"/>
              </a:srgbClr>
            </a:glow>
          </a:effectLst>
        </p:grpSpPr>
        <p:sp>
          <p:nvSpPr>
            <p:cNvPr id="25" name="Rounded Rectangle 24"/>
            <p:cNvSpPr/>
            <p:nvPr/>
          </p:nvSpPr>
          <p:spPr>
            <a:xfrm>
              <a:off x="1559256" y="975286"/>
              <a:ext cx="375531" cy="533400"/>
            </a:xfrm>
            <a:prstGeom prst="roundRect">
              <a:avLst/>
            </a:prstGeom>
            <a:solidFill>
              <a:srgbClr val="51A3A3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nual Operation 26"/>
            <p:cNvSpPr/>
            <p:nvPr/>
          </p:nvSpPr>
          <p:spPr>
            <a:xfrm rot="5400000">
              <a:off x="1575835" y="997877"/>
              <a:ext cx="1205035" cy="488217"/>
            </a:xfrm>
            <a:prstGeom prst="flowChartManualOperation">
              <a:avLst/>
            </a:prstGeom>
            <a:solidFill>
              <a:srgbClr val="51A3A3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663830" y="614976"/>
              <a:ext cx="525617" cy="1254018"/>
              <a:chOff x="2663830" y="392566"/>
              <a:chExt cx="726880" cy="1734192"/>
            </a:xfrm>
            <a:solidFill>
              <a:srgbClr val="EF798A"/>
            </a:solidFill>
          </p:grpSpPr>
          <p:sp>
            <p:nvSpPr>
              <p:cNvPr id="32" name="Rounded Rectangle 31"/>
              <p:cNvSpPr/>
              <p:nvPr/>
            </p:nvSpPr>
            <p:spPr>
              <a:xfrm rot="16200000">
                <a:off x="2887915" y="879822"/>
                <a:ext cx="373154" cy="632436"/>
              </a:xfrm>
              <a:prstGeom prst="roundRect">
                <a:avLst>
                  <a:gd name="adj" fmla="val 50000"/>
                </a:avLst>
              </a:prstGeom>
              <a:grpFill/>
              <a:ln w="127000">
                <a:solidFill>
                  <a:srgbClr val="3E3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2700000">
                <a:off x="2793471" y="262925"/>
                <a:ext cx="373154" cy="632436"/>
              </a:xfrm>
              <a:prstGeom prst="roundRect">
                <a:avLst>
                  <a:gd name="adj" fmla="val 50000"/>
                </a:avLst>
              </a:prstGeom>
              <a:grpFill/>
              <a:ln w="127000">
                <a:solidFill>
                  <a:srgbClr val="3E3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 rot="18900000" flipV="1">
                <a:off x="2793471" y="1494322"/>
                <a:ext cx="373154" cy="632436"/>
              </a:xfrm>
              <a:prstGeom prst="roundRect">
                <a:avLst>
                  <a:gd name="adj" fmla="val 50000"/>
                </a:avLst>
              </a:prstGeom>
              <a:grpFill/>
              <a:ln w="127000">
                <a:solidFill>
                  <a:srgbClr val="3E3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8664823" y="3848100"/>
            <a:ext cx="466025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Cultural diversity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857689" y="6841678"/>
            <a:ext cx="2063385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Articles</a:t>
            </a:r>
          </a:p>
        </p:txBody>
      </p:sp>
      <p:sp>
        <p:nvSpPr>
          <p:cNvPr id="22" name="LIne 1"/>
          <p:cNvSpPr/>
          <p:nvPr/>
        </p:nvSpPr>
        <p:spPr>
          <a:xfrm rot="16200000">
            <a:off x="10484987" y="-2097812"/>
            <a:ext cx="697201" cy="8597040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8C42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2"/>
          <p:cNvSpPr/>
          <p:nvPr/>
        </p:nvSpPr>
        <p:spPr>
          <a:xfrm rot="16200000">
            <a:off x="10149125" y="2056713"/>
            <a:ext cx="697201" cy="6284150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8C42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ne 3"/>
          <p:cNvSpPr/>
          <p:nvPr/>
        </p:nvSpPr>
        <p:spPr>
          <a:xfrm rot="16200000">
            <a:off x="9947808" y="6198310"/>
            <a:ext cx="697201" cy="3943586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8C42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ask"/>
          <p:cNvSpPr/>
          <p:nvPr/>
        </p:nvSpPr>
        <p:spPr>
          <a:xfrm>
            <a:off x="-826599" y="-401315"/>
            <a:ext cx="4724400" cy="11506200"/>
          </a:xfrm>
          <a:prstGeom prst="rect">
            <a:avLst/>
          </a:prstGeom>
          <a:solidFill>
            <a:srgbClr val="3E3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482126" y="1215320"/>
            <a:ext cx="6303934" cy="2101337"/>
            <a:chOff x="482126" y="1215320"/>
            <a:chExt cx="6303934" cy="2101337"/>
          </a:xfrm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38" name="Rounded Rectangle 37"/>
            <p:cNvSpPr/>
            <p:nvPr/>
          </p:nvSpPr>
          <p:spPr>
            <a:xfrm rot="16200000">
              <a:off x="3328585" y="304389"/>
              <a:ext cx="894128" cy="5130408"/>
            </a:xfrm>
            <a:prstGeom prst="roundRect">
              <a:avLst>
                <a:gd name="adj" fmla="val 50000"/>
              </a:avLst>
            </a:prstGeom>
            <a:solidFill>
              <a:srgbClr val="FFFCE8">
                <a:alpha val="70000"/>
              </a:srgbClr>
            </a:solidFill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765239" y="1215320"/>
              <a:ext cx="6020821" cy="1393273"/>
            </a:xfrm>
            <a:prstGeom prst="roundRect">
              <a:avLst/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765239" y="1362511"/>
              <a:ext cx="6020821" cy="1676401"/>
            </a:xfrm>
            <a:prstGeom prst="roundRect">
              <a:avLst/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15008" y="1618718"/>
              <a:ext cx="4872359" cy="10156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0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 rad="254000">
                      <a:srgbClr val="FFFCE8">
                        <a:alpha val="0"/>
                      </a:srgbClr>
                    </a:glow>
                    <a:outerShdw blurRad="50800" dist="50800" dir="5400000" algn="ctr" rotWithShape="0">
                      <a:srgbClr val="FFFCE8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Pronunciation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 rot="18900000" flipV="1">
              <a:off x="482126" y="1748832"/>
              <a:ext cx="723545" cy="755436"/>
            </a:xfrm>
            <a:prstGeom prst="roundRect">
              <a:avLst>
                <a:gd name="adj" fmla="val 50000"/>
              </a:avLst>
            </a:prstGeom>
            <a:solidFill>
              <a:srgbClr val="EF798A"/>
            </a:solidFill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07570" y="4250899"/>
            <a:ext cx="6355560" cy="2112285"/>
            <a:chOff x="1407570" y="4250899"/>
            <a:chExt cx="6355560" cy="2112285"/>
          </a:xfrm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39" name="Rounded Rectangle 38"/>
            <p:cNvSpPr/>
            <p:nvPr/>
          </p:nvSpPr>
          <p:spPr>
            <a:xfrm rot="16200000">
              <a:off x="4370059" y="3377592"/>
              <a:ext cx="706238" cy="5264945"/>
            </a:xfrm>
            <a:prstGeom prst="roundRect">
              <a:avLst>
                <a:gd name="adj" fmla="val 50000"/>
              </a:avLst>
            </a:prstGeom>
            <a:solidFill>
              <a:srgbClr val="FFFCE8">
                <a:alpha val="70000"/>
              </a:srgbClr>
            </a:solidFill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742309" y="4250899"/>
              <a:ext cx="6020821" cy="1823592"/>
              <a:chOff x="2262808" y="5721626"/>
              <a:chExt cx="6020821" cy="182359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262808" y="5721626"/>
                <a:ext cx="6020821" cy="1393273"/>
              </a:xfrm>
              <a:prstGeom prst="roundRect">
                <a:avLst/>
              </a:prstGeom>
              <a:solidFill>
                <a:srgbClr val="FFFCE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2262808" y="5868817"/>
                <a:ext cx="6020821" cy="1676401"/>
              </a:xfrm>
              <a:prstGeom prst="roundRect">
                <a:avLst/>
              </a:prstGeom>
              <a:solidFill>
                <a:srgbClr val="FFF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21809" y="6125760"/>
                <a:ext cx="3961213" cy="1015663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6000" b="1" dirty="0">
                    <a:ln w="63500">
                      <a:noFill/>
                    </a:ln>
                    <a:solidFill>
                      <a:srgbClr val="51A3A3"/>
                    </a:solidFill>
                    <a:effectLst>
                      <a:glow rad="254000">
                        <a:srgbClr val="FFFCE8">
                          <a:alpha val="0"/>
                        </a:srgbClr>
                      </a:glow>
                      <a:outerShdw blurRad="50800" dist="50800" dir="5400000" algn="ctr" rotWithShape="0">
                        <a:srgbClr val="FFFCE8"/>
                      </a:outerShdw>
                    </a:effectLst>
                    <a:latin typeface="Times New Roman" panose="02020603050405020304" pitchFamily="18" charset="0"/>
                    <a:ea typeface="JetBrainsMonoNL NFP ExtraBold" panose="02000009000000000000" pitchFamily="50" charset="0"/>
                    <a:cs typeface="Times New Roman" panose="02020603050405020304" pitchFamily="18" charset="0"/>
                  </a:rPr>
                  <a:t>Vocabulary</a:t>
                </a:r>
              </a:p>
            </p:txBody>
          </p:sp>
        </p:grpSp>
        <p:sp>
          <p:nvSpPr>
            <p:cNvPr id="41" name="Rounded Rectangle 40"/>
            <p:cNvSpPr/>
            <p:nvPr/>
          </p:nvSpPr>
          <p:spPr>
            <a:xfrm rot="18900000" flipV="1">
              <a:off x="1407570" y="4853240"/>
              <a:ext cx="723545" cy="755436"/>
            </a:xfrm>
            <a:prstGeom prst="roundRect">
              <a:avLst>
                <a:gd name="adj" fmla="val 50000"/>
              </a:avLst>
            </a:prstGeom>
            <a:solidFill>
              <a:srgbClr val="EF798A"/>
            </a:solidFill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376536" y="7222215"/>
            <a:ext cx="6355560" cy="2112285"/>
            <a:chOff x="2376536" y="7222215"/>
            <a:chExt cx="6355560" cy="2112285"/>
          </a:xfrm>
          <a:effectLst>
            <a:glow rad="254000">
              <a:srgbClr val="FFFCE8">
                <a:alpha val="25000"/>
              </a:srgbClr>
            </a:glow>
          </a:effectLst>
        </p:grpSpPr>
        <p:grpSp>
          <p:nvGrpSpPr>
            <p:cNvPr id="42" name="Group 41"/>
            <p:cNvGrpSpPr/>
            <p:nvPr/>
          </p:nvGrpSpPr>
          <p:grpSpPr>
            <a:xfrm>
              <a:off x="2711275" y="7222215"/>
              <a:ext cx="6020821" cy="1823592"/>
              <a:chOff x="2262808" y="5721626"/>
              <a:chExt cx="6020821" cy="1823592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262808" y="5721626"/>
                <a:ext cx="6020821" cy="1393273"/>
              </a:xfrm>
              <a:prstGeom prst="roundRect">
                <a:avLst/>
              </a:prstGeom>
              <a:solidFill>
                <a:srgbClr val="FFFCE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262808" y="5868817"/>
                <a:ext cx="6020821" cy="1676401"/>
              </a:xfrm>
              <a:prstGeom prst="roundRect">
                <a:avLst/>
              </a:prstGeom>
              <a:solidFill>
                <a:srgbClr val="FFF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814022" y="6174860"/>
                <a:ext cx="3567003" cy="1015663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6000" b="1" dirty="0">
                    <a:ln w="63500">
                      <a:noFill/>
                    </a:ln>
                    <a:solidFill>
                      <a:srgbClr val="51A3A3"/>
                    </a:solidFill>
                    <a:effectLst>
                      <a:glow rad="254000">
                        <a:srgbClr val="FFFCE8">
                          <a:alpha val="0"/>
                        </a:srgbClr>
                      </a:glow>
                      <a:outerShdw blurRad="50800" dist="50800" dir="5400000" algn="ctr" rotWithShape="0">
                        <a:srgbClr val="FFFCE8"/>
                      </a:outerShdw>
                    </a:effectLst>
                    <a:latin typeface="Times New Roman" panose="02020603050405020304" pitchFamily="18" charset="0"/>
                    <a:ea typeface="JetBrainsMonoNL NFP ExtraBold" panose="02000009000000000000" pitchFamily="50" charset="0"/>
                    <a:cs typeface="Times New Roman" panose="02020603050405020304" pitchFamily="18" charset="0"/>
                  </a:rPr>
                  <a:t>Grammar</a:t>
                </a:r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 rot="16200000">
              <a:off x="5339025" y="6348908"/>
              <a:ext cx="706238" cy="5264945"/>
            </a:xfrm>
            <a:prstGeom prst="roundRect">
              <a:avLst>
                <a:gd name="adj" fmla="val 50000"/>
              </a:avLst>
            </a:prstGeom>
            <a:solidFill>
              <a:srgbClr val="FFFCE8">
                <a:alpha val="70000"/>
              </a:srgbClr>
            </a:solidFill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 rot="18900000" flipV="1">
              <a:off x="2376536" y="7824556"/>
              <a:ext cx="723545" cy="755436"/>
            </a:xfrm>
            <a:prstGeom prst="roundRect">
              <a:avLst>
                <a:gd name="adj" fmla="val 50000"/>
              </a:avLst>
            </a:prstGeom>
            <a:solidFill>
              <a:srgbClr val="EF798A"/>
            </a:solidFill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36422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xit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" presetClass="exit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2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2" presetClass="exit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xit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2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7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1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2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66" grpId="0"/>
          <p:bldP spid="66" grpId="1"/>
          <p:bldP spid="67" grpId="0"/>
          <p:bldP spid="67" grpId="1"/>
          <p:bldP spid="68" grpId="0"/>
          <p:bldP spid="68" grpId="1"/>
          <p:bldP spid="22" grpId="0" animBg="1"/>
          <p:bldP spid="22" grpId="1" animBg="1"/>
          <p:bldP spid="23" grpId="0" animBg="1"/>
          <p:bldP spid="23" grpId="1" animBg="1"/>
          <p:bldP spid="46" grpId="0" animBg="1"/>
          <p:bldP spid="4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xit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" presetClass="exit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25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2" presetClass="exit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xit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25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2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7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1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25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66" grpId="0"/>
          <p:bldP spid="66" grpId="1"/>
          <p:bldP spid="67" grpId="0"/>
          <p:bldP spid="67" grpId="1"/>
          <p:bldP spid="68" grpId="0"/>
          <p:bldP spid="68" grpId="1"/>
          <p:bldP spid="22" grpId="0" animBg="1"/>
          <p:bldP spid="22" grpId="1" animBg="1"/>
          <p:bldP spid="23" grpId="0" animBg="1"/>
          <p:bldP spid="23" grpId="1" animBg="1"/>
          <p:bldP spid="46" grpId="0" animBg="1"/>
          <p:bldP spid="46" grpId="1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52265" y="419100"/>
            <a:ext cx="16231621" cy="7993719"/>
            <a:chOff x="952265" y="419100"/>
            <a:chExt cx="16231621" cy="7993719"/>
          </a:xfrm>
          <a:effectLst>
            <a:glow rad="254000">
              <a:srgbClr val="FFFCE8">
                <a:alpha val="25000"/>
              </a:srgbClr>
            </a:glow>
          </a:effectLst>
        </p:grpSpPr>
        <p:grpSp>
          <p:nvGrpSpPr>
            <p:cNvPr id="11" name="Group 10"/>
            <p:cNvGrpSpPr/>
            <p:nvPr/>
          </p:nvGrpSpPr>
          <p:grpSpPr>
            <a:xfrm>
              <a:off x="952265" y="419100"/>
              <a:ext cx="16231621" cy="7993719"/>
              <a:chOff x="952265" y="502581"/>
              <a:chExt cx="16231621" cy="799371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952265" y="502581"/>
                <a:ext cx="16231621" cy="7841319"/>
              </a:xfrm>
              <a:prstGeom prst="roundRect">
                <a:avLst>
                  <a:gd name="adj" fmla="val 1216"/>
                </a:avLst>
              </a:prstGeom>
              <a:solidFill>
                <a:srgbClr val="FFFCE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952265" y="654981"/>
                <a:ext cx="16231621" cy="7841319"/>
              </a:xfrm>
              <a:prstGeom prst="roundRect">
                <a:avLst>
                  <a:gd name="adj" fmla="val 1799"/>
                </a:avLst>
              </a:prstGeom>
              <a:solidFill>
                <a:srgbClr val="FFF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029973" y="800100"/>
              <a:ext cx="2076209" cy="10156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000" b="1" u="sng" dirty="0">
                  <a:ln w="63500">
                    <a:noFill/>
                  </a:ln>
                  <a:solidFill>
                    <a:srgbClr val="EF798A"/>
                  </a:solidFill>
                  <a:effectLst>
                    <a:glow rad="254000">
                      <a:srgbClr val="FFFCE8">
                        <a:alpha val="0"/>
                      </a:srgbClr>
                    </a:glow>
                    <a:outerShdw blurRad="50800" dist="50800" dir="5400000" algn="ctr" rotWithShape="0">
                      <a:srgbClr val="FFFCE8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Rules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065006" y="7430503"/>
            <a:ext cx="4352757" cy="2132597"/>
            <a:chOff x="7098889" y="7270321"/>
            <a:chExt cx="4352757" cy="2132597"/>
          </a:xfrm>
          <a:effectLst>
            <a:glow rad="254000">
              <a:srgbClr val="EF798A">
                <a:alpha val="25000"/>
              </a:srgbClr>
            </a:glow>
          </a:effectLst>
        </p:grpSpPr>
        <p:sp>
          <p:nvSpPr>
            <p:cNvPr id="33" name="Freeform 32"/>
            <p:cNvSpPr/>
            <p:nvPr/>
          </p:nvSpPr>
          <p:spPr>
            <a:xfrm>
              <a:off x="7098889" y="7270321"/>
              <a:ext cx="4352757" cy="2132597"/>
            </a:xfrm>
            <a:custGeom>
              <a:avLst/>
              <a:gdLst>
                <a:gd name="connsiteX0" fmla="*/ 709458 w 2914314"/>
                <a:gd name="connsiteY0" fmla="*/ 0 h 1427844"/>
                <a:gd name="connsiteX1" fmla="*/ 1106123 w 2914314"/>
                <a:gd name="connsiteY1" fmla="*/ 121164 h 1427844"/>
                <a:gd name="connsiteX2" fmla="*/ 1181684 w 2914314"/>
                <a:gd name="connsiteY2" fmla="*/ 183508 h 1427844"/>
                <a:gd name="connsiteX3" fmla="*/ 1743451 w 2914314"/>
                <a:gd name="connsiteY3" fmla="*/ 183508 h 1427844"/>
                <a:gd name="connsiteX4" fmla="*/ 1808191 w 2914314"/>
                <a:gd name="connsiteY4" fmla="*/ 130092 h 1427844"/>
                <a:gd name="connsiteX5" fmla="*/ 2204856 w 2914314"/>
                <a:gd name="connsiteY5" fmla="*/ 8928 h 1427844"/>
                <a:gd name="connsiteX6" fmla="*/ 2914314 w 2914314"/>
                <a:gd name="connsiteY6" fmla="*/ 718386 h 1427844"/>
                <a:gd name="connsiteX7" fmla="*/ 2204856 w 2914314"/>
                <a:gd name="connsiteY7" fmla="*/ 1427844 h 1427844"/>
                <a:gd name="connsiteX8" fmla="*/ 1808191 w 2914314"/>
                <a:gd name="connsiteY8" fmla="*/ 1306680 h 1427844"/>
                <a:gd name="connsiteX9" fmla="*/ 1721809 w 2914314"/>
                <a:gd name="connsiteY9" fmla="*/ 1235408 h 1427844"/>
                <a:gd name="connsiteX10" fmla="*/ 1181684 w 2914314"/>
                <a:gd name="connsiteY10" fmla="*/ 1235408 h 1427844"/>
                <a:gd name="connsiteX11" fmla="*/ 1106123 w 2914314"/>
                <a:gd name="connsiteY11" fmla="*/ 1297752 h 1427844"/>
                <a:gd name="connsiteX12" fmla="*/ 709458 w 2914314"/>
                <a:gd name="connsiteY12" fmla="*/ 1418916 h 1427844"/>
                <a:gd name="connsiteX13" fmla="*/ 0 w 2914314"/>
                <a:gd name="connsiteY13" fmla="*/ 709458 h 1427844"/>
                <a:gd name="connsiteX14" fmla="*/ 709458 w 2914314"/>
                <a:gd name="connsiteY14" fmla="*/ 0 h 142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14314" h="1427844">
                  <a:moveTo>
                    <a:pt x="709458" y="0"/>
                  </a:moveTo>
                  <a:cubicBezTo>
                    <a:pt x="856391" y="0"/>
                    <a:pt x="992892" y="44667"/>
                    <a:pt x="1106123" y="121164"/>
                  </a:cubicBezTo>
                  <a:lnTo>
                    <a:pt x="1181684" y="183508"/>
                  </a:lnTo>
                  <a:lnTo>
                    <a:pt x="1743451" y="183508"/>
                  </a:lnTo>
                  <a:lnTo>
                    <a:pt x="1808191" y="130092"/>
                  </a:lnTo>
                  <a:cubicBezTo>
                    <a:pt x="1921422" y="53595"/>
                    <a:pt x="2057923" y="8928"/>
                    <a:pt x="2204856" y="8928"/>
                  </a:cubicBezTo>
                  <a:cubicBezTo>
                    <a:pt x="2596679" y="8928"/>
                    <a:pt x="2914314" y="326563"/>
                    <a:pt x="2914314" y="718386"/>
                  </a:cubicBezTo>
                  <a:cubicBezTo>
                    <a:pt x="2914314" y="1110209"/>
                    <a:pt x="2596679" y="1427844"/>
                    <a:pt x="2204856" y="1427844"/>
                  </a:cubicBezTo>
                  <a:cubicBezTo>
                    <a:pt x="2057923" y="1427844"/>
                    <a:pt x="1921422" y="1383177"/>
                    <a:pt x="1808191" y="1306680"/>
                  </a:cubicBezTo>
                  <a:lnTo>
                    <a:pt x="1721809" y="1235408"/>
                  </a:lnTo>
                  <a:lnTo>
                    <a:pt x="1181684" y="1235408"/>
                  </a:lnTo>
                  <a:lnTo>
                    <a:pt x="1106123" y="1297752"/>
                  </a:lnTo>
                  <a:cubicBezTo>
                    <a:pt x="992892" y="1374249"/>
                    <a:pt x="856391" y="1418916"/>
                    <a:pt x="709458" y="1418916"/>
                  </a:cubicBezTo>
                  <a:cubicBezTo>
                    <a:pt x="317635" y="1418916"/>
                    <a:pt x="0" y="1101281"/>
                    <a:pt x="0" y="709458"/>
                  </a:cubicBezTo>
                  <a:cubicBezTo>
                    <a:pt x="0" y="317635"/>
                    <a:pt x="317635" y="0"/>
                    <a:pt x="709458" y="0"/>
                  </a:cubicBezTo>
                  <a:close/>
                </a:path>
              </a:pathLst>
            </a:custGeom>
            <a:solidFill>
              <a:srgbClr val="3E363F"/>
            </a:solidFill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us 15"/>
            <p:cNvSpPr/>
            <p:nvPr/>
          </p:nvSpPr>
          <p:spPr>
            <a:xfrm>
              <a:off x="7681918" y="7934254"/>
              <a:ext cx="910486" cy="910485"/>
            </a:xfrm>
            <a:prstGeom prst="mathPlus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250368" y="7734300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0640996" y="8161875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250368" y="8612068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844321" y="8167566"/>
              <a:ext cx="341432" cy="341432"/>
            </a:xfrm>
            <a:prstGeom prst="ellipse">
              <a:avLst/>
            </a:prstGeom>
            <a:solidFill>
              <a:srgbClr val="FFFCE8"/>
            </a:solidFill>
            <a:ln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70250" y="1638300"/>
            <a:ext cx="15795650" cy="1626918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FF8C42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Objective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: Guess the secret password.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4377" y="3543300"/>
            <a:ext cx="16387396" cy="1127238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• You will get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 clues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related to the secret password.</a:t>
            </a:r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62090" y="4560097"/>
            <a:ext cx="15773635" cy="1265449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• The password can be a(n)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noun/noun phrase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verb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adjective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03358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0" grpId="0" animBg="1"/>
          <p:bldP spid="31" grpId="0" animBg="1"/>
          <p:bldP spid="32" grpId="0" animBg="1"/>
          <p:bldP spid="23" grpId="0" animBg="1"/>
          <p:bldP spid="43" grpId="0"/>
          <p:bldP spid="44" grpId="0"/>
          <p:bldP spid="22" grpId="0" animBg="1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30" grpId="0" animBg="1"/>
          <p:bldP spid="31" grpId="0" animBg="1"/>
          <p:bldP spid="32" grpId="0" animBg="1"/>
          <p:bldP spid="23" grpId="0" animBg="1"/>
          <p:bldP spid="43" grpId="0"/>
          <p:bldP spid="44" grpId="0"/>
          <p:bldP spid="22" grpId="0" animBg="1"/>
          <p:bldP spid="2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52265" y="419101"/>
            <a:ext cx="16497535" cy="1647343"/>
            <a:chOff x="952265" y="419101"/>
            <a:chExt cx="16497535" cy="1647343"/>
          </a:xfrm>
        </p:grpSpPr>
        <p:sp>
          <p:nvSpPr>
            <p:cNvPr id="4" name="Rounded Rectangle 3"/>
            <p:cNvSpPr/>
            <p:nvPr/>
          </p:nvSpPr>
          <p:spPr>
            <a:xfrm>
              <a:off x="952265" y="419101"/>
              <a:ext cx="16497535" cy="1494944"/>
            </a:xfrm>
            <a:prstGeom prst="roundRect">
              <a:avLst>
                <a:gd name="adj" fmla="val 16508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952265" y="571500"/>
              <a:ext cx="16497535" cy="1494944"/>
            </a:xfrm>
            <a:prstGeom prst="roundRect">
              <a:avLst>
                <a:gd name="adj" fmla="val 15561"/>
              </a:avLst>
            </a:prstGeom>
            <a:solidFill>
              <a:srgbClr val="FFFCE8"/>
            </a:solidFill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#1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" grpId="0"/>
          <p:bldP spid="30" grpId="0" animBg="1"/>
          <p:bldP spid="31" grpId="0" animBg="1"/>
          <p:bldP spid="32" grpId="0" animBg="1"/>
          <p:bldP spid="23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" grpId="0"/>
          <p:bldP spid="30" grpId="0" animBg="1"/>
          <p:bldP spid="31" grpId="0" animBg="1"/>
          <p:bldP spid="32" grpId="0" animBg="1"/>
          <p:bldP spid="23" grpId="0" animBg="1"/>
          <p:bldP spid="22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Password #1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51887" y="-464016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1269908">
            <a:off x="2732573" y="4615493"/>
            <a:ext cx="12375387" cy="2161160"/>
          </a:xfrm>
          <a:prstGeom prst="roundRect">
            <a:avLst>
              <a:gd name="adj" fmla="val 4602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34932" y="4565830"/>
            <a:ext cx="12370672" cy="2207272"/>
          </a:xfrm>
          <a:prstGeom prst="roundRect">
            <a:avLst>
              <a:gd name="adj" fmla="val 4285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537338" y="1937781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8" name="Rounded Rectangle 17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9615" y="6149686"/>
            <a:ext cx="2842112" cy="1043352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23068" y="1485900"/>
            <a:ext cx="10145227" cy="7525458"/>
            <a:chOff x="4264841" y="1790700"/>
            <a:chExt cx="10145227" cy="7525458"/>
          </a:xfrm>
        </p:grpSpPr>
        <p:sp>
          <p:nvSpPr>
            <p:cNvPr id="40" name="Rounded Rectangle 39"/>
            <p:cNvSpPr/>
            <p:nvPr/>
          </p:nvSpPr>
          <p:spPr>
            <a:xfrm>
              <a:off x="4264841" y="4085480"/>
              <a:ext cx="10145227" cy="5230678"/>
            </a:xfrm>
            <a:prstGeom prst="roundRect">
              <a:avLst>
                <a:gd name="adj" fmla="val 4602"/>
              </a:avLst>
            </a:prstGeom>
            <a:solidFill>
              <a:srgbClr val="FDC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648200" y="1790700"/>
              <a:ext cx="9433560" cy="2557667"/>
            </a:xfrm>
            <a:prstGeom prst="triangle">
              <a:avLst/>
            </a:prstGeom>
            <a:solidFill>
              <a:srgbClr val="FDC291"/>
            </a:solidFill>
            <a:ln w="635000" cap="rnd">
              <a:solidFill>
                <a:srgbClr val="FDC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66352" y="2933700"/>
            <a:ext cx="8808638" cy="4405968"/>
            <a:chOff x="4766352" y="2304177"/>
            <a:chExt cx="8808638" cy="4405968"/>
          </a:xfrm>
        </p:grpSpPr>
        <p:sp>
          <p:nvSpPr>
            <p:cNvPr id="43" name="Rounded Rectangle 42"/>
            <p:cNvSpPr/>
            <p:nvPr/>
          </p:nvSpPr>
          <p:spPr>
            <a:xfrm>
              <a:off x="4766352" y="2304177"/>
              <a:ext cx="8808638" cy="4405968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80512" y="3523377"/>
              <a:ext cx="5085389" cy="1959214"/>
            </a:xfrm>
            <a:prstGeom prst="rect">
              <a:avLst/>
            </a:prstGeom>
            <a:noFill/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Started as a Western culture</a:t>
              </a:r>
            </a:p>
          </p:txBody>
        </p:sp>
      </p:grpSp>
      <p:sp>
        <p:nvSpPr>
          <p:cNvPr id="45" name="Freeform 44"/>
          <p:cNvSpPr/>
          <p:nvPr/>
        </p:nvSpPr>
        <p:spPr>
          <a:xfrm>
            <a:off x="4114800" y="3785063"/>
            <a:ext cx="10145227" cy="5230678"/>
          </a:xfrm>
          <a:custGeom>
            <a:avLst/>
            <a:gdLst>
              <a:gd name="connsiteX0" fmla="*/ 240716 w 10145227"/>
              <a:gd name="connsiteY0" fmla="*/ 0 h 5230678"/>
              <a:gd name="connsiteX1" fmla="*/ 309898 w 10145227"/>
              <a:gd name="connsiteY1" fmla="*/ 0 h 5230678"/>
              <a:gd name="connsiteX2" fmla="*/ 5131987 w 10145227"/>
              <a:gd name="connsiteY2" fmla="*/ 2548887 h 5230678"/>
              <a:gd name="connsiteX3" fmla="*/ 9946138 w 10145227"/>
              <a:gd name="connsiteY3" fmla="*/ 4196 h 5230678"/>
              <a:gd name="connsiteX4" fmla="*/ 9953024 w 10145227"/>
              <a:gd name="connsiteY4" fmla="*/ 4891 h 5230678"/>
              <a:gd name="connsiteX5" fmla="*/ 10145227 w 10145227"/>
              <a:gd name="connsiteY5" fmla="*/ 240716 h 5230678"/>
              <a:gd name="connsiteX6" fmla="*/ 10145227 w 10145227"/>
              <a:gd name="connsiteY6" fmla="*/ 4989962 h 5230678"/>
              <a:gd name="connsiteX7" fmla="*/ 9904511 w 10145227"/>
              <a:gd name="connsiteY7" fmla="*/ 5230678 h 5230678"/>
              <a:gd name="connsiteX8" fmla="*/ 240716 w 10145227"/>
              <a:gd name="connsiteY8" fmla="*/ 5230678 h 5230678"/>
              <a:gd name="connsiteX9" fmla="*/ 0 w 10145227"/>
              <a:gd name="connsiteY9" fmla="*/ 4989962 h 5230678"/>
              <a:gd name="connsiteX10" fmla="*/ 0 w 10145227"/>
              <a:gd name="connsiteY10" fmla="*/ 240716 h 5230678"/>
              <a:gd name="connsiteX11" fmla="*/ 240716 w 10145227"/>
              <a:gd name="connsiteY11" fmla="*/ 0 h 5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5227" h="5230678">
                <a:moveTo>
                  <a:pt x="240716" y="0"/>
                </a:moveTo>
                <a:lnTo>
                  <a:pt x="309898" y="0"/>
                </a:lnTo>
                <a:lnTo>
                  <a:pt x="5131987" y="2548887"/>
                </a:lnTo>
                <a:lnTo>
                  <a:pt x="9946138" y="4196"/>
                </a:lnTo>
                <a:lnTo>
                  <a:pt x="9953024" y="4891"/>
                </a:lnTo>
                <a:cubicBezTo>
                  <a:pt x="10062714" y="27336"/>
                  <a:pt x="10145227" y="124390"/>
                  <a:pt x="10145227" y="240716"/>
                </a:cubicBezTo>
                <a:lnTo>
                  <a:pt x="10145227" y="4989962"/>
                </a:lnTo>
                <a:cubicBezTo>
                  <a:pt x="10145227" y="5122906"/>
                  <a:pt x="10037455" y="5230678"/>
                  <a:pt x="9904511" y="5230678"/>
                </a:cubicBezTo>
                <a:lnTo>
                  <a:pt x="240716" y="5230678"/>
                </a:lnTo>
                <a:cubicBezTo>
                  <a:pt x="107772" y="5230678"/>
                  <a:pt x="0" y="5122906"/>
                  <a:pt x="0" y="4989962"/>
                </a:cubicBezTo>
                <a:lnTo>
                  <a:pt x="0" y="240716"/>
                </a:lnTo>
                <a:cubicBezTo>
                  <a:pt x="0" y="107772"/>
                  <a:pt x="107772" y="0"/>
                  <a:pt x="240716" y="0"/>
                </a:cubicBezTo>
                <a:close/>
              </a:path>
            </a:pathLst>
          </a:custGeom>
          <a:solidFill>
            <a:srgbClr val="FFF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1307038">
            <a:off x="1551628" y="2162708"/>
            <a:ext cx="1404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0" baseline="30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Clue</a:t>
            </a:r>
          </a:p>
        </p:txBody>
      </p:sp>
    </p:spTree>
    <p:extLst>
      <p:ext uri="{BB962C8B-B14F-4D97-AF65-F5344CB8AC3E}">
        <p14:creationId xmlns:p14="http://schemas.microsoft.com/office/powerpoint/2010/main" val="42902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45" grpId="0" animBg="1"/>
          <p:bldP spid="45" grpId="1" animBg="1"/>
          <p:bldP spid="33" grpId="0"/>
          <p:bldP spid="3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45" grpId="0" animBg="1"/>
          <p:bldP spid="45" grpId="1" animBg="1"/>
          <p:bldP spid="33" grpId="0"/>
          <p:bldP spid="33" grpId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#1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880" y="3838723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Started as a Western culture.</a:t>
            </a:r>
          </a:p>
        </p:txBody>
      </p:sp>
    </p:spTree>
    <p:extLst>
      <p:ext uri="{BB962C8B-B14F-4D97-AF65-F5344CB8AC3E}">
        <p14:creationId xmlns:p14="http://schemas.microsoft.com/office/powerpoint/2010/main" val="2916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Password #1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72942" y="-468193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1269908">
            <a:off x="2732573" y="4615493"/>
            <a:ext cx="12375387" cy="2161160"/>
          </a:xfrm>
          <a:prstGeom prst="roundRect">
            <a:avLst>
              <a:gd name="adj" fmla="val 4602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34932" y="4565830"/>
            <a:ext cx="12370672" cy="2207272"/>
          </a:xfrm>
          <a:prstGeom prst="roundRect">
            <a:avLst>
              <a:gd name="adj" fmla="val 4285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820900" y="1937781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8" name="Rounded Rectangle 17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9615" y="6149686"/>
            <a:ext cx="2842112" cy="1043352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23068" y="1485900"/>
            <a:ext cx="10145227" cy="7525458"/>
            <a:chOff x="4264841" y="1790700"/>
            <a:chExt cx="10145227" cy="7525458"/>
          </a:xfrm>
        </p:grpSpPr>
        <p:sp>
          <p:nvSpPr>
            <p:cNvPr id="40" name="Rounded Rectangle 39"/>
            <p:cNvSpPr/>
            <p:nvPr/>
          </p:nvSpPr>
          <p:spPr>
            <a:xfrm>
              <a:off x="4264841" y="4085480"/>
              <a:ext cx="10145227" cy="5230678"/>
            </a:xfrm>
            <a:prstGeom prst="roundRect">
              <a:avLst>
                <a:gd name="adj" fmla="val 4602"/>
              </a:avLst>
            </a:prstGeom>
            <a:solidFill>
              <a:srgbClr val="FDC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648200" y="1790700"/>
              <a:ext cx="9433560" cy="2557667"/>
            </a:xfrm>
            <a:prstGeom prst="triangle">
              <a:avLst/>
            </a:prstGeom>
            <a:solidFill>
              <a:srgbClr val="FDC291"/>
            </a:solidFill>
            <a:ln w="635000" cap="rnd">
              <a:solidFill>
                <a:srgbClr val="FDC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21307038">
            <a:off x="1551628" y="2162708"/>
            <a:ext cx="1404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0" baseline="30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766352" y="2933700"/>
            <a:ext cx="8808638" cy="4405968"/>
            <a:chOff x="4766352" y="2304177"/>
            <a:chExt cx="8808638" cy="4405968"/>
          </a:xfrm>
        </p:grpSpPr>
        <p:sp>
          <p:nvSpPr>
            <p:cNvPr id="43" name="Rounded Rectangle 42"/>
            <p:cNvSpPr/>
            <p:nvPr/>
          </p:nvSpPr>
          <p:spPr>
            <a:xfrm>
              <a:off x="4766352" y="2304177"/>
              <a:ext cx="8808638" cy="4405968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27976" y="3523377"/>
              <a:ext cx="5085389" cy="1959214"/>
            </a:xfrm>
            <a:prstGeom prst="rect">
              <a:avLst/>
            </a:prstGeom>
            <a:noFill/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More</a:t>
              </a:r>
            </a:p>
          </p:txBody>
        </p:sp>
      </p:grpSp>
      <p:sp>
        <p:nvSpPr>
          <p:cNvPr id="45" name="Freeform 44"/>
          <p:cNvSpPr/>
          <p:nvPr/>
        </p:nvSpPr>
        <p:spPr>
          <a:xfrm>
            <a:off x="4114800" y="3785063"/>
            <a:ext cx="10145227" cy="5230678"/>
          </a:xfrm>
          <a:custGeom>
            <a:avLst/>
            <a:gdLst>
              <a:gd name="connsiteX0" fmla="*/ 240716 w 10145227"/>
              <a:gd name="connsiteY0" fmla="*/ 0 h 5230678"/>
              <a:gd name="connsiteX1" fmla="*/ 309898 w 10145227"/>
              <a:gd name="connsiteY1" fmla="*/ 0 h 5230678"/>
              <a:gd name="connsiteX2" fmla="*/ 5131987 w 10145227"/>
              <a:gd name="connsiteY2" fmla="*/ 2548887 h 5230678"/>
              <a:gd name="connsiteX3" fmla="*/ 9946138 w 10145227"/>
              <a:gd name="connsiteY3" fmla="*/ 4196 h 5230678"/>
              <a:gd name="connsiteX4" fmla="*/ 9953024 w 10145227"/>
              <a:gd name="connsiteY4" fmla="*/ 4891 h 5230678"/>
              <a:gd name="connsiteX5" fmla="*/ 10145227 w 10145227"/>
              <a:gd name="connsiteY5" fmla="*/ 240716 h 5230678"/>
              <a:gd name="connsiteX6" fmla="*/ 10145227 w 10145227"/>
              <a:gd name="connsiteY6" fmla="*/ 4989962 h 5230678"/>
              <a:gd name="connsiteX7" fmla="*/ 9904511 w 10145227"/>
              <a:gd name="connsiteY7" fmla="*/ 5230678 h 5230678"/>
              <a:gd name="connsiteX8" fmla="*/ 240716 w 10145227"/>
              <a:gd name="connsiteY8" fmla="*/ 5230678 h 5230678"/>
              <a:gd name="connsiteX9" fmla="*/ 0 w 10145227"/>
              <a:gd name="connsiteY9" fmla="*/ 4989962 h 5230678"/>
              <a:gd name="connsiteX10" fmla="*/ 0 w 10145227"/>
              <a:gd name="connsiteY10" fmla="*/ 240716 h 5230678"/>
              <a:gd name="connsiteX11" fmla="*/ 240716 w 10145227"/>
              <a:gd name="connsiteY11" fmla="*/ 0 h 5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5227" h="5230678">
                <a:moveTo>
                  <a:pt x="240716" y="0"/>
                </a:moveTo>
                <a:lnTo>
                  <a:pt x="309898" y="0"/>
                </a:lnTo>
                <a:lnTo>
                  <a:pt x="5131987" y="2548887"/>
                </a:lnTo>
                <a:lnTo>
                  <a:pt x="9946138" y="4196"/>
                </a:lnTo>
                <a:lnTo>
                  <a:pt x="9953024" y="4891"/>
                </a:lnTo>
                <a:cubicBezTo>
                  <a:pt x="10062714" y="27336"/>
                  <a:pt x="10145227" y="124390"/>
                  <a:pt x="10145227" y="240716"/>
                </a:cubicBezTo>
                <a:lnTo>
                  <a:pt x="10145227" y="4989962"/>
                </a:lnTo>
                <a:cubicBezTo>
                  <a:pt x="10145227" y="5122906"/>
                  <a:pt x="10037455" y="5230678"/>
                  <a:pt x="9904511" y="5230678"/>
                </a:cubicBezTo>
                <a:lnTo>
                  <a:pt x="240716" y="5230678"/>
                </a:lnTo>
                <a:cubicBezTo>
                  <a:pt x="107772" y="5230678"/>
                  <a:pt x="0" y="5122906"/>
                  <a:pt x="0" y="4989962"/>
                </a:cubicBezTo>
                <a:lnTo>
                  <a:pt x="0" y="240716"/>
                </a:lnTo>
                <a:cubicBezTo>
                  <a:pt x="0" y="107772"/>
                  <a:pt x="107772" y="0"/>
                  <a:pt x="240716" y="0"/>
                </a:cubicBezTo>
                <a:close/>
              </a:path>
            </a:pathLst>
          </a:custGeom>
          <a:solidFill>
            <a:srgbClr val="FFF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#1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1880" y="3838723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Started as a Western culture.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780" y="4838700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More.</a:t>
            </a:r>
          </a:p>
        </p:txBody>
      </p:sp>
    </p:spTree>
    <p:extLst>
      <p:ext uri="{BB962C8B-B14F-4D97-AF65-F5344CB8AC3E}">
        <p14:creationId xmlns:p14="http://schemas.microsoft.com/office/powerpoint/2010/main" val="2132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Password #1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16093" y="-464016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1269908">
            <a:off x="2732573" y="4615493"/>
            <a:ext cx="12375387" cy="2161160"/>
          </a:xfrm>
          <a:prstGeom prst="roundRect">
            <a:avLst>
              <a:gd name="adj" fmla="val 4602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34932" y="4565830"/>
            <a:ext cx="12370672" cy="2207272"/>
          </a:xfrm>
          <a:prstGeom prst="roundRect">
            <a:avLst>
              <a:gd name="adj" fmla="val 4285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820900" y="1937781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8" name="Rounded Rectangle 17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9615" y="6149686"/>
            <a:ext cx="2842112" cy="1043352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23068" y="1485900"/>
            <a:ext cx="10145227" cy="7525458"/>
            <a:chOff x="4264841" y="1790700"/>
            <a:chExt cx="10145227" cy="7525458"/>
          </a:xfrm>
        </p:grpSpPr>
        <p:sp>
          <p:nvSpPr>
            <p:cNvPr id="40" name="Rounded Rectangle 39"/>
            <p:cNvSpPr/>
            <p:nvPr/>
          </p:nvSpPr>
          <p:spPr>
            <a:xfrm>
              <a:off x="4264841" y="4085480"/>
              <a:ext cx="10145227" cy="5230678"/>
            </a:xfrm>
            <a:prstGeom prst="roundRect">
              <a:avLst>
                <a:gd name="adj" fmla="val 4602"/>
              </a:avLst>
            </a:prstGeom>
            <a:solidFill>
              <a:srgbClr val="FDC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648200" y="1790700"/>
              <a:ext cx="9433560" cy="2557667"/>
            </a:xfrm>
            <a:prstGeom prst="triangle">
              <a:avLst/>
            </a:prstGeom>
            <a:solidFill>
              <a:srgbClr val="FDC291"/>
            </a:solidFill>
            <a:ln w="635000" cap="rnd">
              <a:solidFill>
                <a:srgbClr val="FDC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21307038">
            <a:off x="1551628" y="2162708"/>
            <a:ext cx="1404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0" baseline="30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766352" y="2933700"/>
            <a:ext cx="8808638" cy="4405968"/>
            <a:chOff x="4766352" y="2304177"/>
            <a:chExt cx="8808638" cy="4405968"/>
          </a:xfrm>
        </p:grpSpPr>
        <p:sp>
          <p:nvSpPr>
            <p:cNvPr id="43" name="Rounded Rectangle 42"/>
            <p:cNvSpPr/>
            <p:nvPr/>
          </p:nvSpPr>
          <p:spPr>
            <a:xfrm>
              <a:off x="4766352" y="2304177"/>
              <a:ext cx="8808638" cy="4405968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3599577"/>
              <a:ext cx="5937853" cy="1959214"/>
            </a:xfrm>
            <a:prstGeom prst="rect">
              <a:avLst/>
            </a:prstGeom>
            <a:noFill/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Larger than the bills</a:t>
              </a:r>
            </a:p>
          </p:txBody>
        </p:sp>
      </p:grpSp>
      <p:sp>
        <p:nvSpPr>
          <p:cNvPr id="45" name="Freeform 44"/>
          <p:cNvSpPr/>
          <p:nvPr/>
        </p:nvSpPr>
        <p:spPr>
          <a:xfrm>
            <a:off x="4114800" y="3785063"/>
            <a:ext cx="10145227" cy="5230678"/>
          </a:xfrm>
          <a:custGeom>
            <a:avLst/>
            <a:gdLst>
              <a:gd name="connsiteX0" fmla="*/ 240716 w 10145227"/>
              <a:gd name="connsiteY0" fmla="*/ 0 h 5230678"/>
              <a:gd name="connsiteX1" fmla="*/ 309898 w 10145227"/>
              <a:gd name="connsiteY1" fmla="*/ 0 h 5230678"/>
              <a:gd name="connsiteX2" fmla="*/ 5131987 w 10145227"/>
              <a:gd name="connsiteY2" fmla="*/ 2548887 h 5230678"/>
              <a:gd name="connsiteX3" fmla="*/ 9946138 w 10145227"/>
              <a:gd name="connsiteY3" fmla="*/ 4196 h 5230678"/>
              <a:gd name="connsiteX4" fmla="*/ 9953024 w 10145227"/>
              <a:gd name="connsiteY4" fmla="*/ 4891 h 5230678"/>
              <a:gd name="connsiteX5" fmla="*/ 10145227 w 10145227"/>
              <a:gd name="connsiteY5" fmla="*/ 240716 h 5230678"/>
              <a:gd name="connsiteX6" fmla="*/ 10145227 w 10145227"/>
              <a:gd name="connsiteY6" fmla="*/ 4989962 h 5230678"/>
              <a:gd name="connsiteX7" fmla="*/ 9904511 w 10145227"/>
              <a:gd name="connsiteY7" fmla="*/ 5230678 h 5230678"/>
              <a:gd name="connsiteX8" fmla="*/ 240716 w 10145227"/>
              <a:gd name="connsiteY8" fmla="*/ 5230678 h 5230678"/>
              <a:gd name="connsiteX9" fmla="*/ 0 w 10145227"/>
              <a:gd name="connsiteY9" fmla="*/ 4989962 h 5230678"/>
              <a:gd name="connsiteX10" fmla="*/ 0 w 10145227"/>
              <a:gd name="connsiteY10" fmla="*/ 240716 h 5230678"/>
              <a:gd name="connsiteX11" fmla="*/ 240716 w 10145227"/>
              <a:gd name="connsiteY11" fmla="*/ 0 h 5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5227" h="5230678">
                <a:moveTo>
                  <a:pt x="240716" y="0"/>
                </a:moveTo>
                <a:lnTo>
                  <a:pt x="309898" y="0"/>
                </a:lnTo>
                <a:lnTo>
                  <a:pt x="5131987" y="2548887"/>
                </a:lnTo>
                <a:lnTo>
                  <a:pt x="9946138" y="4196"/>
                </a:lnTo>
                <a:lnTo>
                  <a:pt x="9953024" y="4891"/>
                </a:lnTo>
                <a:cubicBezTo>
                  <a:pt x="10062714" y="27336"/>
                  <a:pt x="10145227" y="124390"/>
                  <a:pt x="10145227" y="240716"/>
                </a:cubicBezTo>
                <a:lnTo>
                  <a:pt x="10145227" y="4989962"/>
                </a:lnTo>
                <a:cubicBezTo>
                  <a:pt x="10145227" y="5122906"/>
                  <a:pt x="10037455" y="5230678"/>
                  <a:pt x="9904511" y="5230678"/>
                </a:cubicBezTo>
                <a:lnTo>
                  <a:pt x="240716" y="5230678"/>
                </a:lnTo>
                <a:cubicBezTo>
                  <a:pt x="107772" y="5230678"/>
                  <a:pt x="0" y="5122906"/>
                  <a:pt x="0" y="4989962"/>
                </a:cubicBezTo>
                <a:lnTo>
                  <a:pt x="0" y="240716"/>
                </a:lnTo>
                <a:cubicBezTo>
                  <a:pt x="0" y="107772"/>
                  <a:pt x="107772" y="0"/>
                  <a:pt x="240716" y="0"/>
                </a:cubicBezTo>
                <a:close/>
              </a:path>
            </a:pathLst>
          </a:custGeom>
          <a:solidFill>
            <a:srgbClr val="FFF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#1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1880" y="3838723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Started as a Western culture.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780" y="4838700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More.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780" y="5763401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Larger than the bills.</a:t>
            </a:r>
          </a:p>
        </p:txBody>
      </p:sp>
    </p:spTree>
    <p:extLst>
      <p:ext uri="{BB962C8B-B14F-4D97-AF65-F5344CB8AC3E}">
        <p14:creationId xmlns:p14="http://schemas.microsoft.com/office/powerpoint/2010/main" val="29745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2286000" cy="2286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8945443" flipV="1">
            <a:off x="6597853" y="1854216"/>
            <a:ext cx="5092293" cy="5093822"/>
          </a:xfrm>
          <a:custGeom>
            <a:avLst/>
            <a:gdLst>
              <a:gd name="connsiteX0" fmla="*/ 2264111 w 4119943"/>
              <a:gd name="connsiteY0" fmla="*/ 4036623 h 4121180"/>
              <a:gd name="connsiteX1" fmla="*/ 2348668 w 4119943"/>
              <a:gd name="connsiteY1" fmla="*/ 3832483 h 4121180"/>
              <a:gd name="connsiteX2" fmla="*/ 2348669 w 4119943"/>
              <a:gd name="connsiteY2" fmla="*/ 2357021 h 4121180"/>
              <a:gd name="connsiteX3" fmla="*/ 3823613 w 4119943"/>
              <a:gd name="connsiteY3" fmla="*/ 2396024 h 4121180"/>
              <a:gd name="connsiteX4" fmla="*/ 4119841 w 4119943"/>
              <a:gd name="connsiteY4" fmla="*/ 2115060 h 4121180"/>
              <a:gd name="connsiteX5" fmla="*/ 3838876 w 4119943"/>
              <a:gd name="connsiteY5" fmla="*/ 1818832 h 4121180"/>
              <a:gd name="connsiteX6" fmla="*/ 2348668 w 4119943"/>
              <a:gd name="connsiteY6" fmla="*/ 1779426 h 4121180"/>
              <a:gd name="connsiteX7" fmla="*/ 2348669 w 4119943"/>
              <a:gd name="connsiteY7" fmla="*/ 288697 h 4121180"/>
              <a:gd name="connsiteX8" fmla="*/ 2059972 w 4119943"/>
              <a:gd name="connsiteY8" fmla="*/ 0 h 4121180"/>
              <a:gd name="connsiteX9" fmla="*/ 1771275 w 4119943"/>
              <a:gd name="connsiteY9" fmla="*/ 288697 h 4121180"/>
              <a:gd name="connsiteX10" fmla="*/ 1771275 w 4119943"/>
              <a:gd name="connsiteY10" fmla="*/ 1764157 h 4121180"/>
              <a:gd name="connsiteX11" fmla="*/ 296329 w 4119943"/>
              <a:gd name="connsiteY11" fmla="*/ 1725155 h 4121180"/>
              <a:gd name="connsiteX12" fmla="*/ 101 w 4119943"/>
              <a:gd name="connsiteY12" fmla="*/ 2006119 h 4121180"/>
              <a:gd name="connsiteX13" fmla="*/ 102 w 4119943"/>
              <a:gd name="connsiteY13" fmla="*/ 2006118 h 4121180"/>
              <a:gd name="connsiteX14" fmla="*/ 281066 w 4119943"/>
              <a:gd name="connsiteY14" fmla="*/ 2302346 h 4121180"/>
              <a:gd name="connsiteX15" fmla="*/ 1771275 w 4119943"/>
              <a:gd name="connsiteY15" fmla="*/ 2341752 h 4121180"/>
              <a:gd name="connsiteX16" fmla="*/ 1771275 w 4119943"/>
              <a:gd name="connsiteY16" fmla="*/ 3832482 h 4121180"/>
              <a:gd name="connsiteX17" fmla="*/ 2059972 w 4119943"/>
              <a:gd name="connsiteY17" fmla="*/ 4121179 h 4121180"/>
              <a:gd name="connsiteX18" fmla="*/ 2059971 w 4119943"/>
              <a:gd name="connsiteY18" fmla="*/ 4121180 h 4121180"/>
              <a:gd name="connsiteX19" fmla="*/ 2264111 w 4119943"/>
              <a:gd name="connsiteY19" fmla="*/ 4036623 h 41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9943" h="4121180">
                <a:moveTo>
                  <a:pt x="2264111" y="4036623"/>
                </a:moveTo>
                <a:cubicBezTo>
                  <a:pt x="2316354" y="3984379"/>
                  <a:pt x="2348668" y="3912204"/>
                  <a:pt x="2348668" y="3832483"/>
                </a:cubicBezTo>
                <a:lnTo>
                  <a:pt x="2348669" y="2357021"/>
                </a:lnTo>
                <a:lnTo>
                  <a:pt x="3823613" y="2396024"/>
                </a:lnTo>
                <a:cubicBezTo>
                  <a:pt x="3983001" y="2400239"/>
                  <a:pt x="4115626" y="2274447"/>
                  <a:pt x="4119841" y="2115060"/>
                </a:cubicBezTo>
                <a:cubicBezTo>
                  <a:pt x="4124056" y="1955672"/>
                  <a:pt x="3998263" y="1823047"/>
                  <a:pt x="3838876" y="1818832"/>
                </a:cubicBezTo>
                <a:lnTo>
                  <a:pt x="2348668" y="1779426"/>
                </a:lnTo>
                <a:lnTo>
                  <a:pt x="2348669" y="288697"/>
                </a:lnTo>
                <a:cubicBezTo>
                  <a:pt x="2348669" y="129254"/>
                  <a:pt x="2219415" y="0"/>
                  <a:pt x="2059972" y="0"/>
                </a:cubicBezTo>
                <a:cubicBezTo>
                  <a:pt x="1900529" y="0"/>
                  <a:pt x="1771275" y="129254"/>
                  <a:pt x="1771275" y="288697"/>
                </a:cubicBezTo>
                <a:lnTo>
                  <a:pt x="1771275" y="1764157"/>
                </a:lnTo>
                <a:lnTo>
                  <a:pt x="296329" y="1725155"/>
                </a:lnTo>
                <a:cubicBezTo>
                  <a:pt x="136941" y="1720940"/>
                  <a:pt x="4316" y="1846732"/>
                  <a:pt x="101" y="2006119"/>
                </a:cubicBezTo>
                <a:lnTo>
                  <a:pt x="102" y="2006118"/>
                </a:lnTo>
                <a:cubicBezTo>
                  <a:pt x="-4113" y="2165505"/>
                  <a:pt x="121679" y="2298131"/>
                  <a:pt x="281066" y="2302346"/>
                </a:cubicBezTo>
                <a:lnTo>
                  <a:pt x="1771275" y="2341752"/>
                </a:lnTo>
                <a:lnTo>
                  <a:pt x="1771275" y="3832482"/>
                </a:lnTo>
                <a:cubicBezTo>
                  <a:pt x="1771275" y="3991925"/>
                  <a:pt x="1900529" y="4121179"/>
                  <a:pt x="2059972" y="4121179"/>
                </a:cubicBezTo>
                <a:lnTo>
                  <a:pt x="2059971" y="4121180"/>
                </a:lnTo>
                <a:cubicBezTo>
                  <a:pt x="2139693" y="4121180"/>
                  <a:pt x="2211867" y="4088867"/>
                  <a:pt x="2264111" y="4036623"/>
                </a:cubicBezTo>
                <a:close/>
              </a:path>
            </a:pathLst>
          </a:custGeom>
          <a:solidFill>
            <a:srgbClr val="EF798A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7164097"/>
            <a:ext cx="50292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Wrong answer.</a:t>
            </a:r>
          </a:p>
        </p:txBody>
      </p:sp>
    </p:spTree>
    <p:extLst>
      <p:ext uri="{BB962C8B-B14F-4D97-AF65-F5344CB8AC3E}">
        <p14:creationId xmlns:p14="http://schemas.microsoft.com/office/powerpoint/2010/main" val="21241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decel="4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decel="4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7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2286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7200900"/>
            <a:ext cx="10972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You are close to the right answer.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2600" y="2705100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2" name="Rounded Rectangle 11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20365497">
            <a:off x="7291765" y="1517867"/>
            <a:ext cx="2243736" cy="5117664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5" name="Rounded Rectangle 14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7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2734" y="235118"/>
            <a:ext cx="4872359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Pronunciation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Read the following sentences and write the words containing the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 and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sounds in the correct column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229100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Seeing my K-pop idols appear at the booth, I started shouting their names loudly.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801" y="5516286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Mike really enjoyed his life in the USA despite experiencing culture shock.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4800" y="6903611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 Korean food festival offers a wide choice of spicy dishes.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800" y="8290936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4.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They haven’t announced the final applicants for the culture exchange </a:t>
            </a:r>
            <a:r>
              <a:rPr lang="en-US" sz="3500" b="1" dirty="0" err="1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programme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8575875">
            <a:off x="1524552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05637" y="10448018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242197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10400" y="609989"/>
            <a:ext cx="609600" cy="609600"/>
          </a:xfrm>
          <a:prstGeom prst="rect">
            <a:avLst/>
          </a:prstGeom>
        </p:spPr>
      </p:pic>
      <p:pic>
        <p:nvPicPr>
          <p:cNvPr id="6" name="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633554" y="4509962"/>
            <a:ext cx="609600" cy="609600"/>
          </a:xfrm>
          <a:prstGeom prst="rect">
            <a:avLst/>
          </a:prstGeom>
        </p:spPr>
      </p:pic>
      <p:pic>
        <p:nvPicPr>
          <p:cNvPr id="8" name="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468600" y="5719732"/>
            <a:ext cx="609600" cy="609600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01600" y="7062073"/>
            <a:ext cx="609600" cy="609600"/>
          </a:xfrm>
          <a:prstGeom prst="rect">
            <a:avLst/>
          </a:prstGeom>
        </p:spPr>
      </p:pic>
      <p:pic>
        <p:nvPicPr>
          <p:cNvPr id="11" name="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830429" y="8488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grpId="1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5629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1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5" dur="8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seq concurrent="1" nextAc="seek">
                  <p:cTn id="10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8" fill="hold">
                          <p:stCondLst>
                            <p:cond delay="0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1" dur="872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audio>
                  <p:cMediaNode vol="80000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7" dur="7105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11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6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audio>
                  <p:cMediaNode vol="80000">
                    <p:cTn id="1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40" grpId="1" animBg="1"/>
          <p:bldP spid="41" grpId="1" animBg="1"/>
          <p:bldP spid="4" grpId="0" animBg="1"/>
          <p:bldP spid="3" grpId="0" animBg="1"/>
          <p:bldP spid="2" grpId="0"/>
          <p:bldP spid="39" grpId="1"/>
          <p:bldP spid="45" grpId="0"/>
          <p:bldP spid="54" grpId="0"/>
          <p:bldP spid="57" grpId="0"/>
          <p:bldP spid="60" grpId="0"/>
          <p:bldP spid="71" grpId="0" animBg="1"/>
          <p:bldP spid="71" grpId="1" animBg="1"/>
          <p:bldP spid="30" grpId="0" animBg="1"/>
          <p:bldP spid="31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56295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audio>
                  <p:cMediaNode vol="80000">
                    <p:cTn id="1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5" dur="8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seq concurrent="1" nextAc="seek">
                  <p:cTn id="10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8" fill="hold">
                          <p:stCondLst>
                            <p:cond delay="0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1" dur="872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audio>
                  <p:cMediaNode vol="80000">
                    <p:cTn id="1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7" dur="7105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11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3" dur="679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audio>
                  <p:cMediaNode vol="80000">
                    <p:cTn id="1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40" grpId="1" animBg="1"/>
          <p:bldP spid="41" grpId="1" animBg="1"/>
          <p:bldP spid="4" grpId="0" animBg="1"/>
          <p:bldP spid="3" grpId="0" animBg="1"/>
          <p:bldP spid="2" grpId="0"/>
          <p:bldP spid="39" grpId="1"/>
          <p:bldP spid="45" grpId="0"/>
          <p:bldP spid="54" grpId="0"/>
          <p:bldP spid="57" grpId="0"/>
          <p:bldP spid="60" grpId="0"/>
          <p:bldP spid="71" grpId="0" animBg="1"/>
          <p:bldP spid="71" grpId="1" animBg="1"/>
          <p:bldP spid="30" grpId="0" animBg="1"/>
          <p:bldP spid="31" grpId="0" animBg="1"/>
          <p:bldP spid="32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0" y="3104339"/>
            <a:ext cx="13581604" cy="4781325"/>
            <a:chOff x="2698730" y="4565830"/>
            <a:chExt cx="12406874" cy="1514355"/>
          </a:xfrm>
        </p:grpSpPr>
        <p:sp>
          <p:nvSpPr>
            <p:cNvPr id="8" name="Rounded Rectangle 7"/>
            <p:cNvSpPr/>
            <p:nvPr/>
          </p:nvSpPr>
          <p:spPr>
            <a:xfrm rot="21269908">
              <a:off x="2698730" y="4617119"/>
              <a:ext cx="12375387" cy="1455151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34932" y="4565830"/>
              <a:ext cx="12370672" cy="1514355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71369" y="4822072"/>
            <a:ext cx="62103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 password was </a:t>
            </a:r>
          </a:p>
        </p:txBody>
      </p:sp>
      <p:grpSp>
        <p:nvGrpSpPr>
          <p:cNvPr id="10" name="Group 9"/>
          <p:cNvGrpSpPr/>
          <p:nvPr/>
        </p:nvGrpSpPr>
        <p:grpSpPr>
          <a:xfrm rot="19576365">
            <a:off x="2179412" y="1003603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1" name="Rounded Rectangle 10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 rot="21332986">
            <a:off x="2593424" y="1777500"/>
            <a:ext cx="9495169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 rot="21332986">
            <a:off x="7775314" y="2978750"/>
            <a:ext cx="9495169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n w="63500">
                  <a:solidFill>
                    <a:srgbClr val="FFFCE8"/>
                  </a:solidFill>
                </a:ln>
                <a:solidFill>
                  <a:srgbClr val="FF8C42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Tipping</a:t>
            </a:r>
          </a:p>
        </p:txBody>
      </p:sp>
      <p:sp>
        <p:nvSpPr>
          <p:cNvPr id="23" name="TextBox 22"/>
          <p:cNvSpPr txBox="1"/>
          <p:nvPr/>
        </p:nvSpPr>
        <p:spPr>
          <a:xfrm rot="21332986">
            <a:off x="5702434" y="6498503"/>
            <a:ext cx="11651197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ln w="63500">
                  <a:solidFill>
                    <a:srgbClr val="FFFCE8"/>
                  </a:solidFill>
                </a:ln>
                <a:solidFill>
                  <a:srgbClr val="FF8C42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Tipping culture</a:t>
            </a:r>
          </a:p>
        </p:txBody>
      </p:sp>
      <p:sp>
        <p:nvSpPr>
          <p:cNvPr id="24" name="Rounded Rectangle 23"/>
          <p:cNvSpPr/>
          <p:nvPr/>
        </p:nvSpPr>
        <p:spPr>
          <a:xfrm rot="5164735">
            <a:off x="11954975" y="3750549"/>
            <a:ext cx="410298" cy="5524739"/>
          </a:xfrm>
          <a:prstGeom prst="roundRect">
            <a:avLst>
              <a:gd name="adj" fmla="val 50000"/>
            </a:avLst>
          </a:prstGeom>
          <a:solidFill>
            <a:srgbClr val="EF798A"/>
          </a:solidFill>
          <a:ln w="254000">
            <a:solidFill>
              <a:srgbClr val="FFF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6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21" grpId="0"/>
          <p:bldP spid="23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21" grpId="0"/>
          <p:bldP spid="23" grpId="0"/>
          <p:bldP spid="24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52265" y="419101"/>
            <a:ext cx="16497535" cy="1647343"/>
            <a:chOff x="952265" y="419101"/>
            <a:chExt cx="16497535" cy="1647343"/>
          </a:xfrm>
        </p:grpSpPr>
        <p:sp>
          <p:nvSpPr>
            <p:cNvPr id="4" name="Rounded Rectangle 3"/>
            <p:cNvSpPr/>
            <p:nvPr/>
          </p:nvSpPr>
          <p:spPr>
            <a:xfrm>
              <a:off x="952265" y="419101"/>
              <a:ext cx="16497535" cy="1494944"/>
            </a:xfrm>
            <a:prstGeom prst="roundRect">
              <a:avLst>
                <a:gd name="adj" fmla="val 16508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952265" y="571500"/>
              <a:ext cx="16497535" cy="1494944"/>
            </a:xfrm>
            <a:prstGeom prst="roundRect">
              <a:avLst>
                <a:gd name="adj" fmla="val 15561"/>
              </a:avLst>
            </a:prstGeom>
            <a:solidFill>
              <a:srgbClr val="FFFCE8"/>
            </a:solidFill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#2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" grpId="0"/>
          <p:bldP spid="30" grpId="0" animBg="1"/>
          <p:bldP spid="31" grpId="0" animBg="1"/>
          <p:bldP spid="32" grpId="0" animBg="1"/>
          <p:bldP spid="23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" grpId="0"/>
          <p:bldP spid="30" grpId="0" animBg="1"/>
          <p:bldP spid="31" grpId="0" animBg="1"/>
          <p:bldP spid="32" grpId="0" animBg="1"/>
          <p:bldP spid="23" grpId="0" animBg="1"/>
          <p:bldP spid="22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Password #2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16094" y="-468193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1269908">
            <a:off x="2732573" y="4615493"/>
            <a:ext cx="12375387" cy="2161160"/>
          </a:xfrm>
          <a:prstGeom prst="roundRect">
            <a:avLst>
              <a:gd name="adj" fmla="val 4602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34932" y="4565830"/>
            <a:ext cx="12370672" cy="2207272"/>
          </a:xfrm>
          <a:prstGeom prst="roundRect">
            <a:avLst>
              <a:gd name="adj" fmla="val 4285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537338" y="1937781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8" name="Rounded Rectangle 17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9615" y="6149686"/>
            <a:ext cx="2842112" cy="1043352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23068" y="1485900"/>
            <a:ext cx="10145227" cy="7525458"/>
            <a:chOff x="4264841" y="1790700"/>
            <a:chExt cx="10145227" cy="7525458"/>
          </a:xfrm>
        </p:grpSpPr>
        <p:sp>
          <p:nvSpPr>
            <p:cNvPr id="40" name="Rounded Rectangle 39"/>
            <p:cNvSpPr/>
            <p:nvPr/>
          </p:nvSpPr>
          <p:spPr>
            <a:xfrm>
              <a:off x="4264841" y="4085480"/>
              <a:ext cx="10145227" cy="5230678"/>
            </a:xfrm>
            <a:prstGeom prst="roundRect">
              <a:avLst>
                <a:gd name="adj" fmla="val 4602"/>
              </a:avLst>
            </a:prstGeom>
            <a:solidFill>
              <a:srgbClr val="FDC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648200" y="1790700"/>
              <a:ext cx="9433560" cy="2557667"/>
            </a:xfrm>
            <a:prstGeom prst="triangle">
              <a:avLst/>
            </a:prstGeom>
            <a:solidFill>
              <a:srgbClr val="FDC291"/>
            </a:solidFill>
            <a:ln w="635000" cap="rnd">
              <a:solidFill>
                <a:srgbClr val="FDC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66352" y="2933700"/>
            <a:ext cx="8808638" cy="4405968"/>
            <a:chOff x="4766352" y="2304177"/>
            <a:chExt cx="8808638" cy="4405968"/>
          </a:xfrm>
        </p:grpSpPr>
        <p:sp>
          <p:nvSpPr>
            <p:cNvPr id="43" name="Rounded Rectangle 42"/>
            <p:cNvSpPr/>
            <p:nvPr/>
          </p:nvSpPr>
          <p:spPr>
            <a:xfrm>
              <a:off x="4766352" y="2304177"/>
              <a:ext cx="8808638" cy="4405968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80512" y="3523377"/>
              <a:ext cx="5085389" cy="1959214"/>
            </a:xfrm>
            <a:prstGeom prst="rect">
              <a:avLst/>
            </a:prstGeom>
            <a:noFill/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An aspect of every cultures</a:t>
              </a:r>
            </a:p>
          </p:txBody>
        </p:sp>
      </p:grpSp>
      <p:sp>
        <p:nvSpPr>
          <p:cNvPr id="45" name="Freeform 44"/>
          <p:cNvSpPr/>
          <p:nvPr/>
        </p:nvSpPr>
        <p:spPr>
          <a:xfrm>
            <a:off x="4114800" y="3785063"/>
            <a:ext cx="10145227" cy="5230678"/>
          </a:xfrm>
          <a:custGeom>
            <a:avLst/>
            <a:gdLst>
              <a:gd name="connsiteX0" fmla="*/ 240716 w 10145227"/>
              <a:gd name="connsiteY0" fmla="*/ 0 h 5230678"/>
              <a:gd name="connsiteX1" fmla="*/ 309898 w 10145227"/>
              <a:gd name="connsiteY1" fmla="*/ 0 h 5230678"/>
              <a:gd name="connsiteX2" fmla="*/ 5131987 w 10145227"/>
              <a:gd name="connsiteY2" fmla="*/ 2548887 h 5230678"/>
              <a:gd name="connsiteX3" fmla="*/ 9946138 w 10145227"/>
              <a:gd name="connsiteY3" fmla="*/ 4196 h 5230678"/>
              <a:gd name="connsiteX4" fmla="*/ 9953024 w 10145227"/>
              <a:gd name="connsiteY4" fmla="*/ 4891 h 5230678"/>
              <a:gd name="connsiteX5" fmla="*/ 10145227 w 10145227"/>
              <a:gd name="connsiteY5" fmla="*/ 240716 h 5230678"/>
              <a:gd name="connsiteX6" fmla="*/ 10145227 w 10145227"/>
              <a:gd name="connsiteY6" fmla="*/ 4989962 h 5230678"/>
              <a:gd name="connsiteX7" fmla="*/ 9904511 w 10145227"/>
              <a:gd name="connsiteY7" fmla="*/ 5230678 h 5230678"/>
              <a:gd name="connsiteX8" fmla="*/ 240716 w 10145227"/>
              <a:gd name="connsiteY8" fmla="*/ 5230678 h 5230678"/>
              <a:gd name="connsiteX9" fmla="*/ 0 w 10145227"/>
              <a:gd name="connsiteY9" fmla="*/ 4989962 h 5230678"/>
              <a:gd name="connsiteX10" fmla="*/ 0 w 10145227"/>
              <a:gd name="connsiteY10" fmla="*/ 240716 h 5230678"/>
              <a:gd name="connsiteX11" fmla="*/ 240716 w 10145227"/>
              <a:gd name="connsiteY11" fmla="*/ 0 h 5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5227" h="5230678">
                <a:moveTo>
                  <a:pt x="240716" y="0"/>
                </a:moveTo>
                <a:lnTo>
                  <a:pt x="309898" y="0"/>
                </a:lnTo>
                <a:lnTo>
                  <a:pt x="5131987" y="2548887"/>
                </a:lnTo>
                <a:lnTo>
                  <a:pt x="9946138" y="4196"/>
                </a:lnTo>
                <a:lnTo>
                  <a:pt x="9953024" y="4891"/>
                </a:lnTo>
                <a:cubicBezTo>
                  <a:pt x="10062714" y="27336"/>
                  <a:pt x="10145227" y="124390"/>
                  <a:pt x="10145227" y="240716"/>
                </a:cubicBezTo>
                <a:lnTo>
                  <a:pt x="10145227" y="4989962"/>
                </a:lnTo>
                <a:cubicBezTo>
                  <a:pt x="10145227" y="5122906"/>
                  <a:pt x="10037455" y="5230678"/>
                  <a:pt x="9904511" y="5230678"/>
                </a:cubicBezTo>
                <a:lnTo>
                  <a:pt x="240716" y="5230678"/>
                </a:lnTo>
                <a:cubicBezTo>
                  <a:pt x="107772" y="5230678"/>
                  <a:pt x="0" y="5122906"/>
                  <a:pt x="0" y="4989962"/>
                </a:cubicBezTo>
                <a:lnTo>
                  <a:pt x="0" y="240716"/>
                </a:lnTo>
                <a:cubicBezTo>
                  <a:pt x="0" y="107772"/>
                  <a:pt x="107772" y="0"/>
                  <a:pt x="240716" y="0"/>
                </a:cubicBezTo>
                <a:close/>
              </a:path>
            </a:pathLst>
          </a:custGeom>
          <a:solidFill>
            <a:srgbClr val="FFF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21307038">
            <a:off x="1551628" y="2162708"/>
            <a:ext cx="1404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0" baseline="30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Clue</a:t>
            </a:r>
          </a:p>
        </p:txBody>
      </p:sp>
    </p:spTree>
    <p:extLst>
      <p:ext uri="{BB962C8B-B14F-4D97-AF65-F5344CB8AC3E}">
        <p14:creationId xmlns:p14="http://schemas.microsoft.com/office/powerpoint/2010/main" val="12651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45" grpId="0" animBg="1"/>
          <p:bldP spid="45" grpId="1" animBg="1"/>
          <p:bldP spid="34" grpId="0"/>
          <p:bldP spid="3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45" grpId="0" animBg="1"/>
          <p:bldP spid="45" grpId="1" animBg="1"/>
          <p:bldP spid="34" grpId="0"/>
          <p:bldP spid="34" grpId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#2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880" y="3838723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 aspect of every cultures.</a:t>
            </a:r>
          </a:p>
        </p:txBody>
      </p:sp>
    </p:spTree>
    <p:extLst>
      <p:ext uri="{BB962C8B-B14F-4D97-AF65-F5344CB8AC3E}">
        <p14:creationId xmlns:p14="http://schemas.microsoft.com/office/powerpoint/2010/main" val="17957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Password #2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16093" y="-495300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1269908">
            <a:off x="2732573" y="4615493"/>
            <a:ext cx="12375387" cy="2161160"/>
          </a:xfrm>
          <a:prstGeom prst="roundRect">
            <a:avLst>
              <a:gd name="adj" fmla="val 4602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34932" y="4565830"/>
            <a:ext cx="12370672" cy="2207272"/>
          </a:xfrm>
          <a:prstGeom prst="roundRect">
            <a:avLst>
              <a:gd name="adj" fmla="val 4285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820900" y="1937781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8" name="Rounded Rectangle 17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9615" y="6149686"/>
            <a:ext cx="2842112" cy="1043352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23068" y="1485900"/>
            <a:ext cx="10145227" cy="7525458"/>
            <a:chOff x="4264841" y="1790700"/>
            <a:chExt cx="10145227" cy="7525458"/>
          </a:xfrm>
        </p:grpSpPr>
        <p:sp>
          <p:nvSpPr>
            <p:cNvPr id="40" name="Rounded Rectangle 39"/>
            <p:cNvSpPr/>
            <p:nvPr/>
          </p:nvSpPr>
          <p:spPr>
            <a:xfrm>
              <a:off x="4264841" y="4085480"/>
              <a:ext cx="10145227" cy="5230678"/>
            </a:xfrm>
            <a:prstGeom prst="roundRect">
              <a:avLst>
                <a:gd name="adj" fmla="val 4602"/>
              </a:avLst>
            </a:prstGeom>
            <a:solidFill>
              <a:srgbClr val="FDC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648200" y="1790700"/>
              <a:ext cx="9433560" cy="2557667"/>
            </a:xfrm>
            <a:prstGeom prst="triangle">
              <a:avLst/>
            </a:prstGeom>
            <a:solidFill>
              <a:srgbClr val="FDC291"/>
            </a:solidFill>
            <a:ln w="635000" cap="rnd">
              <a:solidFill>
                <a:srgbClr val="FDC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21307038">
            <a:off x="1551628" y="2162708"/>
            <a:ext cx="1404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0" baseline="30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766352" y="2933700"/>
            <a:ext cx="8808638" cy="4405968"/>
            <a:chOff x="4766352" y="2304177"/>
            <a:chExt cx="8808638" cy="4405968"/>
          </a:xfrm>
        </p:grpSpPr>
        <p:sp>
          <p:nvSpPr>
            <p:cNvPr id="43" name="Rounded Rectangle 42"/>
            <p:cNvSpPr/>
            <p:nvPr/>
          </p:nvSpPr>
          <p:spPr>
            <a:xfrm>
              <a:off x="4766352" y="2304177"/>
              <a:ext cx="8808638" cy="4405968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27976" y="3523377"/>
              <a:ext cx="5085389" cy="1959214"/>
            </a:xfrm>
            <a:prstGeom prst="rect">
              <a:avLst/>
            </a:prstGeom>
            <a:noFill/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Solves one of human’s basic needs</a:t>
              </a:r>
            </a:p>
          </p:txBody>
        </p:sp>
      </p:grpSp>
      <p:sp>
        <p:nvSpPr>
          <p:cNvPr id="45" name="Freeform 44"/>
          <p:cNvSpPr/>
          <p:nvPr/>
        </p:nvSpPr>
        <p:spPr>
          <a:xfrm>
            <a:off x="4114800" y="3785063"/>
            <a:ext cx="10145227" cy="5230678"/>
          </a:xfrm>
          <a:custGeom>
            <a:avLst/>
            <a:gdLst>
              <a:gd name="connsiteX0" fmla="*/ 240716 w 10145227"/>
              <a:gd name="connsiteY0" fmla="*/ 0 h 5230678"/>
              <a:gd name="connsiteX1" fmla="*/ 309898 w 10145227"/>
              <a:gd name="connsiteY1" fmla="*/ 0 h 5230678"/>
              <a:gd name="connsiteX2" fmla="*/ 5131987 w 10145227"/>
              <a:gd name="connsiteY2" fmla="*/ 2548887 h 5230678"/>
              <a:gd name="connsiteX3" fmla="*/ 9946138 w 10145227"/>
              <a:gd name="connsiteY3" fmla="*/ 4196 h 5230678"/>
              <a:gd name="connsiteX4" fmla="*/ 9953024 w 10145227"/>
              <a:gd name="connsiteY4" fmla="*/ 4891 h 5230678"/>
              <a:gd name="connsiteX5" fmla="*/ 10145227 w 10145227"/>
              <a:gd name="connsiteY5" fmla="*/ 240716 h 5230678"/>
              <a:gd name="connsiteX6" fmla="*/ 10145227 w 10145227"/>
              <a:gd name="connsiteY6" fmla="*/ 4989962 h 5230678"/>
              <a:gd name="connsiteX7" fmla="*/ 9904511 w 10145227"/>
              <a:gd name="connsiteY7" fmla="*/ 5230678 h 5230678"/>
              <a:gd name="connsiteX8" fmla="*/ 240716 w 10145227"/>
              <a:gd name="connsiteY8" fmla="*/ 5230678 h 5230678"/>
              <a:gd name="connsiteX9" fmla="*/ 0 w 10145227"/>
              <a:gd name="connsiteY9" fmla="*/ 4989962 h 5230678"/>
              <a:gd name="connsiteX10" fmla="*/ 0 w 10145227"/>
              <a:gd name="connsiteY10" fmla="*/ 240716 h 5230678"/>
              <a:gd name="connsiteX11" fmla="*/ 240716 w 10145227"/>
              <a:gd name="connsiteY11" fmla="*/ 0 h 5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5227" h="5230678">
                <a:moveTo>
                  <a:pt x="240716" y="0"/>
                </a:moveTo>
                <a:lnTo>
                  <a:pt x="309898" y="0"/>
                </a:lnTo>
                <a:lnTo>
                  <a:pt x="5131987" y="2548887"/>
                </a:lnTo>
                <a:lnTo>
                  <a:pt x="9946138" y="4196"/>
                </a:lnTo>
                <a:lnTo>
                  <a:pt x="9953024" y="4891"/>
                </a:lnTo>
                <a:cubicBezTo>
                  <a:pt x="10062714" y="27336"/>
                  <a:pt x="10145227" y="124390"/>
                  <a:pt x="10145227" y="240716"/>
                </a:cubicBezTo>
                <a:lnTo>
                  <a:pt x="10145227" y="4989962"/>
                </a:lnTo>
                <a:cubicBezTo>
                  <a:pt x="10145227" y="5122906"/>
                  <a:pt x="10037455" y="5230678"/>
                  <a:pt x="9904511" y="5230678"/>
                </a:cubicBezTo>
                <a:lnTo>
                  <a:pt x="240716" y="5230678"/>
                </a:lnTo>
                <a:cubicBezTo>
                  <a:pt x="107772" y="5230678"/>
                  <a:pt x="0" y="5122906"/>
                  <a:pt x="0" y="4989962"/>
                </a:cubicBezTo>
                <a:lnTo>
                  <a:pt x="0" y="240716"/>
                </a:lnTo>
                <a:cubicBezTo>
                  <a:pt x="0" y="107772"/>
                  <a:pt x="107772" y="0"/>
                  <a:pt x="240716" y="0"/>
                </a:cubicBezTo>
                <a:close/>
              </a:path>
            </a:pathLst>
          </a:custGeom>
          <a:solidFill>
            <a:srgbClr val="FFF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#2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780" y="4838700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Solves one of human’s basic needs.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880" y="3838723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 aspect of every cultures.</a:t>
            </a:r>
          </a:p>
        </p:txBody>
      </p:sp>
    </p:spTree>
    <p:extLst>
      <p:ext uri="{BB962C8B-B14F-4D97-AF65-F5344CB8AC3E}">
        <p14:creationId xmlns:p14="http://schemas.microsoft.com/office/powerpoint/2010/main" val="34927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5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Password #2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72942" y="-464016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1269908">
            <a:off x="2732573" y="4615493"/>
            <a:ext cx="12375387" cy="2161160"/>
          </a:xfrm>
          <a:prstGeom prst="roundRect">
            <a:avLst>
              <a:gd name="adj" fmla="val 4602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34932" y="4565830"/>
            <a:ext cx="12370672" cy="2207272"/>
          </a:xfrm>
          <a:prstGeom prst="roundRect">
            <a:avLst>
              <a:gd name="adj" fmla="val 4285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820900" y="1937781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8" name="Rounded Rectangle 17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9615" y="6149686"/>
            <a:ext cx="2842112" cy="1043352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23068" y="1485900"/>
            <a:ext cx="10145227" cy="7525458"/>
            <a:chOff x="4264841" y="1790700"/>
            <a:chExt cx="10145227" cy="7525458"/>
          </a:xfrm>
        </p:grpSpPr>
        <p:sp>
          <p:nvSpPr>
            <p:cNvPr id="40" name="Rounded Rectangle 39"/>
            <p:cNvSpPr/>
            <p:nvPr/>
          </p:nvSpPr>
          <p:spPr>
            <a:xfrm>
              <a:off x="4264841" y="4085480"/>
              <a:ext cx="10145227" cy="5230678"/>
            </a:xfrm>
            <a:prstGeom prst="roundRect">
              <a:avLst>
                <a:gd name="adj" fmla="val 4602"/>
              </a:avLst>
            </a:prstGeom>
            <a:solidFill>
              <a:srgbClr val="FDC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648200" y="1790700"/>
              <a:ext cx="9433560" cy="2557667"/>
            </a:xfrm>
            <a:prstGeom prst="triangle">
              <a:avLst/>
            </a:prstGeom>
            <a:solidFill>
              <a:srgbClr val="FDC291"/>
            </a:solidFill>
            <a:ln w="635000" cap="rnd">
              <a:solidFill>
                <a:srgbClr val="FDC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21307038">
            <a:off x="1551628" y="2162708"/>
            <a:ext cx="1404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0" baseline="30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766352" y="2933700"/>
            <a:ext cx="8808638" cy="4405968"/>
            <a:chOff x="4766352" y="2304177"/>
            <a:chExt cx="8808638" cy="4405968"/>
          </a:xfrm>
        </p:grpSpPr>
        <p:sp>
          <p:nvSpPr>
            <p:cNvPr id="43" name="Rounded Rectangle 42"/>
            <p:cNvSpPr/>
            <p:nvPr/>
          </p:nvSpPr>
          <p:spPr>
            <a:xfrm>
              <a:off x="4766352" y="2304177"/>
              <a:ext cx="8808638" cy="4405968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3599577"/>
              <a:ext cx="5937853" cy="1959214"/>
            </a:xfrm>
            <a:prstGeom prst="rect">
              <a:avLst/>
            </a:prstGeom>
            <a:noFill/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Food</a:t>
              </a:r>
            </a:p>
          </p:txBody>
        </p:sp>
      </p:grpSp>
      <p:sp>
        <p:nvSpPr>
          <p:cNvPr id="45" name="Freeform 44"/>
          <p:cNvSpPr/>
          <p:nvPr/>
        </p:nvSpPr>
        <p:spPr>
          <a:xfrm>
            <a:off x="4114800" y="3785063"/>
            <a:ext cx="10145227" cy="5230678"/>
          </a:xfrm>
          <a:custGeom>
            <a:avLst/>
            <a:gdLst>
              <a:gd name="connsiteX0" fmla="*/ 240716 w 10145227"/>
              <a:gd name="connsiteY0" fmla="*/ 0 h 5230678"/>
              <a:gd name="connsiteX1" fmla="*/ 309898 w 10145227"/>
              <a:gd name="connsiteY1" fmla="*/ 0 h 5230678"/>
              <a:gd name="connsiteX2" fmla="*/ 5131987 w 10145227"/>
              <a:gd name="connsiteY2" fmla="*/ 2548887 h 5230678"/>
              <a:gd name="connsiteX3" fmla="*/ 9946138 w 10145227"/>
              <a:gd name="connsiteY3" fmla="*/ 4196 h 5230678"/>
              <a:gd name="connsiteX4" fmla="*/ 9953024 w 10145227"/>
              <a:gd name="connsiteY4" fmla="*/ 4891 h 5230678"/>
              <a:gd name="connsiteX5" fmla="*/ 10145227 w 10145227"/>
              <a:gd name="connsiteY5" fmla="*/ 240716 h 5230678"/>
              <a:gd name="connsiteX6" fmla="*/ 10145227 w 10145227"/>
              <a:gd name="connsiteY6" fmla="*/ 4989962 h 5230678"/>
              <a:gd name="connsiteX7" fmla="*/ 9904511 w 10145227"/>
              <a:gd name="connsiteY7" fmla="*/ 5230678 h 5230678"/>
              <a:gd name="connsiteX8" fmla="*/ 240716 w 10145227"/>
              <a:gd name="connsiteY8" fmla="*/ 5230678 h 5230678"/>
              <a:gd name="connsiteX9" fmla="*/ 0 w 10145227"/>
              <a:gd name="connsiteY9" fmla="*/ 4989962 h 5230678"/>
              <a:gd name="connsiteX10" fmla="*/ 0 w 10145227"/>
              <a:gd name="connsiteY10" fmla="*/ 240716 h 5230678"/>
              <a:gd name="connsiteX11" fmla="*/ 240716 w 10145227"/>
              <a:gd name="connsiteY11" fmla="*/ 0 h 5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5227" h="5230678">
                <a:moveTo>
                  <a:pt x="240716" y="0"/>
                </a:moveTo>
                <a:lnTo>
                  <a:pt x="309898" y="0"/>
                </a:lnTo>
                <a:lnTo>
                  <a:pt x="5131987" y="2548887"/>
                </a:lnTo>
                <a:lnTo>
                  <a:pt x="9946138" y="4196"/>
                </a:lnTo>
                <a:lnTo>
                  <a:pt x="9953024" y="4891"/>
                </a:lnTo>
                <a:cubicBezTo>
                  <a:pt x="10062714" y="27336"/>
                  <a:pt x="10145227" y="124390"/>
                  <a:pt x="10145227" y="240716"/>
                </a:cubicBezTo>
                <a:lnTo>
                  <a:pt x="10145227" y="4989962"/>
                </a:lnTo>
                <a:cubicBezTo>
                  <a:pt x="10145227" y="5122906"/>
                  <a:pt x="10037455" y="5230678"/>
                  <a:pt x="9904511" y="5230678"/>
                </a:cubicBezTo>
                <a:lnTo>
                  <a:pt x="240716" y="5230678"/>
                </a:lnTo>
                <a:cubicBezTo>
                  <a:pt x="107772" y="5230678"/>
                  <a:pt x="0" y="5122906"/>
                  <a:pt x="0" y="4989962"/>
                </a:cubicBezTo>
                <a:lnTo>
                  <a:pt x="0" y="240716"/>
                </a:lnTo>
                <a:cubicBezTo>
                  <a:pt x="0" y="107772"/>
                  <a:pt x="107772" y="0"/>
                  <a:pt x="240716" y="0"/>
                </a:cubicBezTo>
                <a:close/>
              </a:path>
            </a:pathLst>
          </a:custGeom>
          <a:solidFill>
            <a:srgbClr val="FFF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#2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780" y="5763401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Food.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780" y="4838700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Solves one of human’s basic needs.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1880" y="3838723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 aspect of every cultures.</a:t>
            </a:r>
          </a:p>
        </p:txBody>
      </p:sp>
    </p:spTree>
    <p:extLst>
      <p:ext uri="{BB962C8B-B14F-4D97-AF65-F5344CB8AC3E}">
        <p14:creationId xmlns:p14="http://schemas.microsoft.com/office/powerpoint/2010/main" val="12241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6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6" grpId="0"/>
          <p:bldP spid="20" grpId="0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2286000" cy="2286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8945443" flipV="1">
            <a:off x="6597853" y="1854216"/>
            <a:ext cx="5092293" cy="5093822"/>
          </a:xfrm>
          <a:custGeom>
            <a:avLst/>
            <a:gdLst>
              <a:gd name="connsiteX0" fmla="*/ 2264111 w 4119943"/>
              <a:gd name="connsiteY0" fmla="*/ 4036623 h 4121180"/>
              <a:gd name="connsiteX1" fmla="*/ 2348668 w 4119943"/>
              <a:gd name="connsiteY1" fmla="*/ 3832483 h 4121180"/>
              <a:gd name="connsiteX2" fmla="*/ 2348669 w 4119943"/>
              <a:gd name="connsiteY2" fmla="*/ 2357021 h 4121180"/>
              <a:gd name="connsiteX3" fmla="*/ 3823613 w 4119943"/>
              <a:gd name="connsiteY3" fmla="*/ 2396024 h 4121180"/>
              <a:gd name="connsiteX4" fmla="*/ 4119841 w 4119943"/>
              <a:gd name="connsiteY4" fmla="*/ 2115060 h 4121180"/>
              <a:gd name="connsiteX5" fmla="*/ 3838876 w 4119943"/>
              <a:gd name="connsiteY5" fmla="*/ 1818832 h 4121180"/>
              <a:gd name="connsiteX6" fmla="*/ 2348668 w 4119943"/>
              <a:gd name="connsiteY6" fmla="*/ 1779426 h 4121180"/>
              <a:gd name="connsiteX7" fmla="*/ 2348669 w 4119943"/>
              <a:gd name="connsiteY7" fmla="*/ 288697 h 4121180"/>
              <a:gd name="connsiteX8" fmla="*/ 2059972 w 4119943"/>
              <a:gd name="connsiteY8" fmla="*/ 0 h 4121180"/>
              <a:gd name="connsiteX9" fmla="*/ 1771275 w 4119943"/>
              <a:gd name="connsiteY9" fmla="*/ 288697 h 4121180"/>
              <a:gd name="connsiteX10" fmla="*/ 1771275 w 4119943"/>
              <a:gd name="connsiteY10" fmla="*/ 1764157 h 4121180"/>
              <a:gd name="connsiteX11" fmla="*/ 296329 w 4119943"/>
              <a:gd name="connsiteY11" fmla="*/ 1725155 h 4121180"/>
              <a:gd name="connsiteX12" fmla="*/ 101 w 4119943"/>
              <a:gd name="connsiteY12" fmla="*/ 2006119 h 4121180"/>
              <a:gd name="connsiteX13" fmla="*/ 102 w 4119943"/>
              <a:gd name="connsiteY13" fmla="*/ 2006118 h 4121180"/>
              <a:gd name="connsiteX14" fmla="*/ 281066 w 4119943"/>
              <a:gd name="connsiteY14" fmla="*/ 2302346 h 4121180"/>
              <a:gd name="connsiteX15" fmla="*/ 1771275 w 4119943"/>
              <a:gd name="connsiteY15" fmla="*/ 2341752 h 4121180"/>
              <a:gd name="connsiteX16" fmla="*/ 1771275 w 4119943"/>
              <a:gd name="connsiteY16" fmla="*/ 3832482 h 4121180"/>
              <a:gd name="connsiteX17" fmla="*/ 2059972 w 4119943"/>
              <a:gd name="connsiteY17" fmla="*/ 4121179 h 4121180"/>
              <a:gd name="connsiteX18" fmla="*/ 2059971 w 4119943"/>
              <a:gd name="connsiteY18" fmla="*/ 4121180 h 4121180"/>
              <a:gd name="connsiteX19" fmla="*/ 2264111 w 4119943"/>
              <a:gd name="connsiteY19" fmla="*/ 4036623 h 41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9943" h="4121180">
                <a:moveTo>
                  <a:pt x="2264111" y="4036623"/>
                </a:moveTo>
                <a:cubicBezTo>
                  <a:pt x="2316354" y="3984379"/>
                  <a:pt x="2348668" y="3912204"/>
                  <a:pt x="2348668" y="3832483"/>
                </a:cubicBezTo>
                <a:lnTo>
                  <a:pt x="2348669" y="2357021"/>
                </a:lnTo>
                <a:lnTo>
                  <a:pt x="3823613" y="2396024"/>
                </a:lnTo>
                <a:cubicBezTo>
                  <a:pt x="3983001" y="2400239"/>
                  <a:pt x="4115626" y="2274447"/>
                  <a:pt x="4119841" y="2115060"/>
                </a:cubicBezTo>
                <a:cubicBezTo>
                  <a:pt x="4124056" y="1955672"/>
                  <a:pt x="3998263" y="1823047"/>
                  <a:pt x="3838876" y="1818832"/>
                </a:cubicBezTo>
                <a:lnTo>
                  <a:pt x="2348668" y="1779426"/>
                </a:lnTo>
                <a:lnTo>
                  <a:pt x="2348669" y="288697"/>
                </a:lnTo>
                <a:cubicBezTo>
                  <a:pt x="2348669" y="129254"/>
                  <a:pt x="2219415" y="0"/>
                  <a:pt x="2059972" y="0"/>
                </a:cubicBezTo>
                <a:cubicBezTo>
                  <a:pt x="1900529" y="0"/>
                  <a:pt x="1771275" y="129254"/>
                  <a:pt x="1771275" y="288697"/>
                </a:cubicBezTo>
                <a:lnTo>
                  <a:pt x="1771275" y="1764157"/>
                </a:lnTo>
                <a:lnTo>
                  <a:pt x="296329" y="1725155"/>
                </a:lnTo>
                <a:cubicBezTo>
                  <a:pt x="136941" y="1720940"/>
                  <a:pt x="4316" y="1846732"/>
                  <a:pt x="101" y="2006119"/>
                </a:cubicBezTo>
                <a:lnTo>
                  <a:pt x="102" y="2006118"/>
                </a:lnTo>
                <a:cubicBezTo>
                  <a:pt x="-4113" y="2165505"/>
                  <a:pt x="121679" y="2298131"/>
                  <a:pt x="281066" y="2302346"/>
                </a:cubicBezTo>
                <a:lnTo>
                  <a:pt x="1771275" y="2341752"/>
                </a:lnTo>
                <a:lnTo>
                  <a:pt x="1771275" y="3832482"/>
                </a:lnTo>
                <a:cubicBezTo>
                  <a:pt x="1771275" y="3991925"/>
                  <a:pt x="1900529" y="4121179"/>
                  <a:pt x="2059972" y="4121179"/>
                </a:cubicBezTo>
                <a:lnTo>
                  <a:pt x="2059971" y="4121180"/>
                </a:lnTo>
                <a:cubicBezTo>
                  <a:pt x="2139693" y="4121180"/>
                  <a:pt x="2211867" y="4088867"/>
                  <a:pt x="2264111" y="4036623"/>
                </a:cubicBezTo>
                <a:close/>
              </a:path>
            </a:pathLst>
          </a:custGeom>
          <a:solidFill>
            <a:srgbClr val="EF798A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7164097"/>
            <a:ext cx="50292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Wrong answer.</a:t>
            </a:r>
          </a:p>
        </p:txBody>
      </p:sp>
    </p:spTree>
    <p:extLst>
      <p:ext uri="{BB962C8B-B14F-4D97-AF65-F5344CB8AC3E}">
        <p14:creationId xmlns:p14="http://schemas.microsoft.com/office/powerpoint/2010/main" val="140024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decel="4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decel="4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7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2286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7200900"/>
            <a:ext cx="10972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You are close to the right answer.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2600" y="2705100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2" name="Rounded Rectangle 11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20365497">
            <a:off x="7291765" y="1517867"/>
            <a:ext cx="2243736" cy="5117664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5" name="Rounded Rectangle 14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34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10400" y="609989"/>
            <a:ext cx="609600" cy="609600"/>
          </a:xfrm>
          <a:prstGeom prst="rect">
            <a:avLst/>
          </a:prstGeom>
        </p:spPr>
      </p:pic>
      <p:pic>
        <p:nvPicPr>
          <p:cNvPr id="52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554200" y="2579243"/>
            <a:ext cx="609600" cy="609600"/>
          </a:xfrm>
          <a:prstGeom prst="rect">
            <a:avLst/>
          </a:prstGeom>
        </p:spPr>
      </p:pic>
      <p:pic>
        <p:nvPicPr>
          <p:cNvPr id="53" name="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633554" y="4509962"/>
            <a:ext cx="609600" cy="609600"/>
          </a:xfrm>
          <a:prstGeom prst="rect">
            <a:avLst/>
          </a:prstGeom>
        </p:spPr>
      </p:pic>
      <p:pic>
        <p:nvPicPr>
          <p:cNvPr id="55" name="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468600" y="5719732"/>
            <a:ext cx="609600" cy="609600"/>
          </a:xfrm>
          <a:prstGeom prst="rect">
            <a:avLst/>
          </a:prstGeom>
        </p:spPr>
      </p:pic>
      <p:pic>
        <p:nvPicPr>
          <p:cNvPr id="56" name="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801600" y="7062073"/>
            <a:ext cx="609600" cy="609600"/>
          </a:xfrm>
          <a:prstGeom prst="rect">
            <a:avLst/>
          </a:prstGeom>
        </p:spPr>
      </p:pic>
      <p:pic>
        <p:nvPicPr>
          <p:cNvPr id="58" name="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830429" y="8488521"/>
            <a:ext cx="609600" cy="609600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2734" y="235118"/>
            <a:ext cx="4872359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Pronunciation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Read the following sentences and write the words containing the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 and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sounds in the correct column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229100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Seeing my K-pop idols appear at the booth, I started shouting their names loudly.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801" y="5516286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Mike really enjoyed his life in the USA despite experiencing culture shock.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4800" y="6903611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 Korean food festival offers a wide choice of spicy dishes.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800" y="8290936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4.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They haven’t announced the final applicants for the culture exchange </a:t>
            </a:r>
            <a:r>
              <a:rPr lang="en-US" sz="3500" b="1" dirty="0" err="1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programme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8575875">
            <a:off x="1524552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05637" y="10448018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242197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468629" y="-368981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0" y="1963991"/>
            <a:ext cx="14942288" cy="7086600"/>
            <a:chOff x="1524000" y="1866900"/>
            <a:chExt cx="14942288" cy="7924800"/>
          </a:xfrm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0" name="Rounded Rectangle 19"/>
            <p:cNvSpPr/>
            <p:nvPr/>
          </p:nvSpPr>
          <p:spPr>
            <a:xfrm>
              <a:off x="1531088" y="1866900"/>
              <a:ext cx="14935200" cy="7610038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524000" y="2019300"/>
              <a:ext cx="14935200" cy="7772400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546610" y="495300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3" name="Rounded Rectangle 22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86600" y="8202337"/>
            <a:ext cx="4121888" cy="1513163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6" name="Rounded Rectangle 25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128316" y="494788"/>
            <a:ext cx="58040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i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REMINDER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96880" y="2381841"/>
            <a:ext cx="8537914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Diphthongs /</a:t>
            </a:r>
            <a:r>
              <a:rPr lang="en-US" sz="48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8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and /</a:t>
            </a:r>
            <a:r>
              <a:rPr lang="en-US" sz="48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5400" b="1" dirty="0">
              <a:ln w="63500">
                <a:noFill/>
              </a:ln>
              <a:solidFill>
                <a:srgbClr val="3E363F"/>
              </a:solidFill>
              <a:effectLst>
                <a:glow>
                  <a:schemeClr val="accent1"/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6817" y="3943426"/>
            <a:ext cx="1335622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4800" b="1" dirty="0" err="1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8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:</a:t>
            </a:r>
            <a:endParaRPr lang="en-US" sz="4800" b="1" dirty="0">
              <a:ln w="63500">
                <a:noFill/>
              </a:ln>
              <a:solidFill>
                <a:srgbClr val="51A3A3"/>
              </a:solidFill>
              <a:effectLst>
                <a:glow>
                  <a:schemeClr val="accent1"/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12241" y="5231719"/>
            <a:ext cx="1370888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 err="1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8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:</a:t>
            </a:r>
            <a:endParaRPr lang="en-US" sz="4800" b="1" dirty="0">
              <a:ln w="63500">
                <a:noFill/>
              </a:ln>
              <a:solidFill>
                <a:srgbClr val="51A3A3"/>
              </a:solidFill>
              <a:effectLst>
                <a:glow>
                  <a:schemeClr val="accent1"/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0450" y="6522303"/>
            <a:ext cx="1574470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 err="1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800" b="1" dirty="0">
                <a:ln w="63500">
                  <a:noFill/>
                </a:ln>
                <a:solidFill>
                  <a:srgbClr val="51A3A3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:</a:t>
            </a:r>
            <a:endParaRPr lang="en-US" sz="4800" b="1" dirty="0">
              <a:ln w="63500">
                <a:noFill/>
              </a:ln>
              <a:solidFill>
                <a:srgbClr val="51A3A3"/>
              </a:solidFill>
              <a:effectLst>
                <a:glow>
                  <a:schemeClr val="accent1"/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1834" y="4067237"/>
            <a:ext cx="8824776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join, enjoy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21834" y="5294770"/>
            <a:ext cx="8824776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spicy, buy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21834" y="6522303"/>
            <a:ext cx="8824776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crowded, around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131720" y="3619500"/>
            <a:ext cx="11795760" cy="0"/>
          </a:xfrm>
          <a:prstGeom prst="line">
            <a:avLst/>
          </a:prstGeom>
          <a:ln w="127000" cap="rnd">
            <a:solidFill>
              <a:srgbClr val="51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 rot="20679488">
            <a:off x="1241912" y="828925"/>
            <a:ext cx="2086034" cy="1604673"/>
            <a:chOff x="1559256" y="614976"/>
            <a:chExt cx="1630191" cy="1254018"/>
          </a:xfrm>
          <a:effectLst>
            <a:glow rad="254000">
              <a:srgbClr val="FF8C42">
                <a:alpha val="25000"/>
              </a:srgbClr>
            </a:glow>
          </a:effectLst>
        </p:grpSpPr>
        <p:sp>
          <p:nvSpPr>
            <p:cNvPr id="46" name="Rounded Rectangle 45"/>
            <p:cNvSpPr/>
            <p:nvPr/>
          </p:nvSpPr>
          <p:spPr>
            <a:xfrm>
              <a:off x="1559256" y="975286"/>
              <a:ext cx="375531" cy="533400"/>
            </a:xfrm>
            <a:prstGeom prst="roundRect">
              <a:avLst/>
            </a:prstGeom>
            <a:solidFill>
              <a:srgbClr val="51A3A3"/>
            </a:solidFill>
            <a:ln w="127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Manual Operation 46"/>
            <p:cNvSpPr/>
            <p:nvPr/>
          </p:nvSpPr>
          <p:spPr>
            <a:xfrm rot="5400000">
              <a:off x="1575835" y="997877"/>
              <a:ext cx="1205035" cy="488217"/>
            </a:xfrm>
            <a:prstGeom prst="flowChartManualOperation">
              <a:avLst/>
            </a:prstGeom>
            <a:solidFill>
              <a:srgbClr val="51A3A3"/>
            </a:solidFill>
            <a:ln w="127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663830" y="614976"/>
              <a:ext cx="525617" cy="1254018"/>
              <a:chOff x="2663830" y="392566"/>
              <a:chExt cx="726880" cy="1734192"/>
            </a:xfrm>
            <a:solidFill>
              <a:srgbClr val="EF798A"/>
            </a:solidFill>
          </p:grpSpPr>
          <p:sp>
            <p:nvSpPr>
              <p:cNvPr id="49" name="Rounded Rectangle 48"/>
              <p:cNvSpPr/>
              <p:nvPr/>
            </p:nvSpPr>
            <p:spPr>
              <a:xfrm rot="16200000">
                <a:off x="2887915" y="879822"/>
                <a:ext cx="373154" cy="632436"/>
              </a:xfrm>
              <a:prstGeom prst="roundRect">
                <a:avLst>
                  <a:gd name="adj" fmla="val 50000"/>
                </a:avLst>
              </a:prstGeom>
              <a:grpFill/>
              <a:ln w="127000">
                <a:solidFill>
                  <a:srgbClr val="FFFC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2700000">
                <a:off x="2793471" y="262925"/>
                <a:ext cx="373154" cy="632436"/>
              </a:xfrm>
              <a:prstGeom prst="roundRect">
                <a:avLst>
                  <a:gd name="adj" fmla="val 50000"/>
                </a:avLst>
              </a:prstGeom>
              <a:grpFill/>
              <a:ln w="127000">
                <a:solidFill>
                  <a:srgbClr val="FFFC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18900000" flipV="1">
                <a:off x="2793471" y="1494322"/>
                <a:ext cx="373154" cy="632436"/>
              </a:xfrm>
              <a:prstGeom prst="roundRect">
                <a:avLst>
                  <a:gd name="adj" fmla="val 50000"/>
                </a:avLst>
              </a:prstGeom>
              <a:grpFill/>
              <a:ln w="127000">
                <a:solidFill>
                  <a:srgbClr val="FFFC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o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53118" y="4119532"/>
            <a:ext cx="609600" cy="609600"/>
          </a:xfrm>
          <a:prstGeom prst="rect">
            <a:avLst/>
          </a:prstGeom>
        </p:spPr>
      </p:pic>
      <p:pic>
        <p:nvPicPr>
          <p:cNvPr id="6" name="ai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53118" y="5354771"/>
            <a:ext cx="609600" cy="609600"/>
          </a:xfrm>
          <a:prstGeom prst="rect">
            <a:avLst/>
          </a:prstGeom>
        </p:spPr>
      </p:pic>
      <p:pic>
        <p:nvPicPr>
          <p:cNvPr id="8" name="au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53118" y="6739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25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4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6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0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151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2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1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161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2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163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164" dur="indefinite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1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2" dur="56295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173" restart="whenNotActive" fill="hold" evtFilter="cancelBubble" nodeType="interactiveSeq">
                    <p:stCondLst>
                      <p:cond evt="onClick" delay="0">
                        <p:tgtEl>
                          <p:spTgt spid="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4" fill="hold">
                          <p:stCondLst>
                            <p:cond delay="0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7" dur="8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2" dur="872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183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4" fill="hold">
                          <p:stCondLst>
                            <p:cond delay="0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7" dur="7105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88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9" fill="hold">
                          <p:stCondLst>
                            <p:cond delay="0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2" dur="679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audio>
                  <p:cMediaNode vol="80000">
                    <p:cTn id="1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2"/>
                    </p:tgtEl>
                  </p:cMediaNode>
                </p:audio>
                <p:audio>
                  <p:cMediaNode vol="80000">
                    <p:cTn id="19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  <p:audio>
                  <p:cMediaNode vol="80000">
                    <p:cTn id="19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5"/>
                    </p:tgtEl>
                  </p:cMediaNode>
                </p:audio>
                <p:audio>
                  <p:cMediaNode vol="80000">
                    <p:cTn id="19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  <p:audio>
                  <p:cMediaNode vol="80000">
                    <p:cTn id="1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8"/>
                    </p:tgtEl>
                  </p:cMediaNode>
                </p:audio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2" dur="56295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audio>
                  <p:cMediaNode vol="80000">
                    <p:cTn id="2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</p:childTnLst>
            </p:cTn>
          </p:par>
        </p:tnLst>
        <p:bldLst>
          <p:bldP spid="71" grpId="0" animBg="1"/>
          <p:bldP spid="71" grpId="1" animBg="1"/>
          <p:bldP spid="18" grpId="0" animBg="1"/>
          <p:bldP spid="29" grpId="0"/>
          <p:bldP spid="29" grpId="1"/>
          <p:bldP spid="33" grpId="0"/>
          <p:bldP spid="33" grpId="1"/>
          <p:bldP spid="34" grpId="0"/>
          <p:bldP spid="34" grpId="1"/>
          <p:bldP spid="35" grpId="0"/>
          <p:bldP spid="35" grpId="1"/>
          <p:bldP spid="36" grpId="0"/>
          <p:bldP spid="36" grpId="1"/>
          <p:bldP spid="37" grpId="0"/>
          <p:bldP spid="37" grpId="1"/>
          <p:bldP spid="38" grpId="0"/>
          <p:bldP spid="38" grpId="1"/>
          <p:bldP spid="42" grpId="0"/>
          <p:bldP spid="4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25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4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6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25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0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151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2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3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1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5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161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2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163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164" dur="indefinite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6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6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16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2" dur="56295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173" restart="whenNotActive" fill="hold" evtFilter="cancelBubble" nodeType="interactiveSeq">
                    <p:stCondLst>
                      <p:cond evt="onClick" delay="0">
                        <p:tgtEl>
                          <p:spTgt spid="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4" fill="hold">
                          <p:stCondLst>
                            <p:cond delay="0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7" dur="815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2" dur="872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183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4" fill="hold">
                          <p:stCondLst>
                            <p:cond delay="0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87" dur="7105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188" restart="whenNotActive" fill="hold" evtFilter="cancelBubble" nodeType="interactiveSeq">
                    <p:stCondLst>
                      <p:cond evt="onClick" delay="0">
                        <p:tgtEl>
                          <p:spTgt spid="5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9" fill="hold">
                          <p:stCondLst>
                            <p:cond delay="0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2" dur="679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8"/>
                      </p:tgtEl>
                    </p:cond>
                  </p:nextCondLst>
                </p:seq>
                <p:audio>
                  <p:cMediaNode vol="80000">
                    <p:cTn id="1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2"/>
                    </p:tgtEl>
                  </p:cMediaNode>
                </p:audio>
                <p:audio>
                  <p:cMediaNode vol="80000">
                    <p:cTn id="19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3"/>
                    </p:tgtEl>
                  </p:cMediaNode>
                </p:audio>
                <p:audio>
                  <p:cMediaNode vol="80000">
                    <p:cTn id="19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5"/>
                    </p:tgtEl>
                  </p:cMediaNode>
                </p:audio>
                <p:audio>
                  <p:cMediaNode vol="80000">
                    <p:cTn id="19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6"/>
                    </p:tgtEl>
                  </p:cMediaNode>
                </p:audio>
                <p:audio>
                  <p:cMediaNode vol="80000">
                    <p:cTn id="1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8"/>
                    </p:tgtEl>
                  </p:cMediaNode>
                </p:audio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2" dur="56295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audio>
                  <p:cMediaNode vol="80000">
                    <p:cTn id="2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</p:childTnLst>
            </p:cTn>
          </p:par>
        </p:tnLst>
        <p:bldLst>
          <p:bldP spid="71" grpId="0" animBg="1"/>
          <p:bldP spid="71" grpId="1" animBg="1"/>
          <p:bldP spid="18" grpId="0" animBg="1"/>
          <p:bldP spid="29" grpId="0"/>
          <p:bldP spid="29" grpId="1"/>
          <p:bldP spid="33" grpId="0"/>
          <p:bldP spid="33" grpId="1"/>
          <p:bldP spid="34" grpId="0"/>
          <p:bldP spid="34" grpId="1"/>
          <p:bldP spid="35" grpId="0"/>
          <p:bldP spid="35" grpId="1"/>
          <p:bldP spid="36" grpId="0"/>
          <p:bldP spid="36" grpId="1"/>
          <p:bldP spid="37" grpId="0"/>
          <p:bldP spid="37" grpId="1"/>
          <p:bldP spid="38" grpId="0"/>
          <p:bldP spid="38" grpId="1"/>
          <p:bldP spid="42" grpId="0"/>
          <p:bldP spid="42" grpId="1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0" y="3104339"/>
            <a:ext cx="13581604" cy="3944161"/>
            <a:chOff x="2698730" y="4565830"/>
            <a:chExt cx="12406874" cy="1514355"/>
          </a:xfrm>
        </p:grpSpPr>
        <p:sp>
          <p:nvSpPr>
            <p:cNvPr id="8" name="Rounded Rectangle 7"/>
            <p:cNvSpPr/>
            <p:nvPr/>
          </p:nvSpPr>
          <p:spPr>
            <a:xfrm rot="21269908">
              <a:off x="2698730" y="4617119"/>
              <a:ext cx="12375387" cy="1455151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34932" y="4565830"/>
              <a:ext cx="12370672" cy="1514355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71369" y="4822072"/>
            <a:ext cx="62103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 password was </a:t>
            </a:r>
          </a:p>
        </p:txBody>
      </p:sp>
      <p:grpSp>
        <p:nvGrpSpPr>
          <p:cNvPr id="10" name="Group 9"/>
          <p:cNvGrpSpPr/>
          <p:nvPr/>
        </p:nvGrpSpPr>
        <p:grpSpPr>
          <a:xfrm rot="19576365">
            <a:off x="2179412" y="1003603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1" name="Rounded Rectangle 10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 rot="21332986">
            <a:off x="2593424" y="1777500"/>
            <a:ext cx="94951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 rot="21332986">
            <a:off x="7775314" y="2978750"/>
            <a:ext cx="94951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n w="63500">
                  <a:solidFill>
                    <a:srgbClr val="FFFCE8"/>
                  </a:solidFill>
                </a:ln>
                <a:solidFill>
                  <a:srgbClr val="FF8C42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Cuisine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21" grpId="0"/>
        </p:bld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52265" y="419101"/>
            <a:ext cx="16497535" cy="1647343"/>
            <a:chOff x="952265" y="419101"/>
            <a:chExt cx="16497535" cy="1647343"/>
          </a:xfrm>
        </p:grpSpPr>
        <p:sp>
          <p:nvSpPr>
            <p:cNvPr id="4" name="Rounded Rectangle 3"/>
            <p:cNvSpPr/>
            <p:nvPr/>
          </p:nvSpPr>
          <p:spPr>
            <a:xfrm>
              <a:off x="952265" y="419101"/>
              <a:ext cx="16497535" cy="1494944"/>
            </a:xfrm>
            <a:prstGeom prst="roundRect">
              <a:avLst>
                <a:gd name="adj" fmla="val 16508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952265" y="571500"/>
              <a:ext cx="16497535" cy="1494944"/>
            </a:xfrm>
            <a:prstGeom prst="roundRect">
              <a:avLst>
                <a:gd name="adj" fmla="val 15561"/>
              </a:avLst>
            </a:prstGeom>
            <a:solidFill>
              <a:srgbClr val="FFFCE8"/>
            </a:solidFill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#3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0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4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4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" grpId="0"/>
          <p:bldP spid="30" grpId="0" animBg="1"/>
          <p:bldP spid="31" grpId="0" animBg="1"/>
          <p:bldP spid="32" grpId="0" animBg="1"/>
          <p:bldP spid="23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" grpId="0"/>
          <p:bldP spid="30" grpId="0" animBg="1"/>
          <p:bldP spid="31" grpId="0" animBg="1"/>
          <p:bldP spid="32" grpId="0" animBg="1"/>
          <p:bldP spid="23" grpId="0" animBg="1"/>
          <p:bldP spid="22" grpId="0" animBg="1"/>
        </p:bld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Password #3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16094" y="-468193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1269908">
            <a:off x="2732573" y="4615493"/>
            <a:ext cx="12375387" cy="2161160"/>
          </a:xfrm>
          <a:prstGeom prst="roundRect">
            <a:avLst>
              <a:gd name="adj" fmla="val 4602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34932" y="4565830"/>
            <a:ext cx="12370672" cy="2207272"/>
          </a:xfrm>
          <a:prstGeom prst="roundRect">
            <a:avLst>
              <a:gd name="adj" fmla="val 4285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537338" y="1937781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8" name="Rounded Rectangle 17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9615" y="6149686"/>
            <a:ext cx="2842112" cy="1043352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23068" y="1485900"/>
            <a:ext cx="10145227" cy="7525458"/>
            <a:chOff x="4264841" y="1790700"/>
            <a:chExt cx="10145227" cy="7525458"/>
          </a:xfrm>
        </p:grpSpPr>
        <p:sp>
          <p:nvSpPr>
            <p:cNvPr id="40" name="Rounded Rectangle 39"/>
            <p:cNvSpPr/>
            <p:nvPr/>
          </p:nvSpPr>
          <p:spPr>
            <a:xfrm>
              <a:off x="4264841" y="4085480"/>
              <a:ext cx="10145227" cy="5230678"/>
            </a:xfrm>
            <a:prstGeom prst="roundRect">
              <a:avLst>
                <a:gd name="adj" fmla="val 4602"/>
              </a:avLst>
            </a:prstGeom>
            <a:solidFill>
              <a:srgbClr val="FDC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648200" y="1790700"/>
              <a:ext cx="9433560" cy="2557667"/>
            </a:xfrm>
            <a:prstGeom prst="triangle">
              <a:avLst/>
            </a:prstGeom>
            <a:solidFill>
              <a:srgbClr val="FDC291"/>
            </a:solidFill>
            <a:ln w="635000" cap="rnd">
              <a:solidFill>
                <a:srgbClr val="FDC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66352" y="2933700"/>
            <a:ext cx="8808638" cy="4405968"/>
            <a:chOff x="4766352" y="2304177"/>
            <a:chExt cx="8808638" cy="4405968"/>
          </a:xfrm>
        </p:grpSpPr>
        <p:sp>
          <p:nvSpPr>
            <p:cNvPr id="43" name="Rounded Rectangle 42"/>
            <p:cNvSpPr/>
            <p:nvPr/>
          </p:nvSpPr>
          <p:spPr>
            <a:xfrm>
              <a:off x="4766352" y="2304177"/>
              <a:ext cx="8808638" cy="4405968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80512" y="3523377"/>
              <a:ext cx="5085389" cy="1959214"/>
            </a:xfrm>
            <a:prstGeom prst="rect">
              <a:avLst/>
            </a:prstGeom>
            <a:noFill/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An obstruction</a:t>
              </a:r>
            </a:p>
          </p:txBody>
        </p:sp>
      </p:grpSp>
      <p:sp>
        <p:nvSpPr>
          <p:cNvPr id="45" name="Freeform 44"/>
          <p:cNvSpPr/>
          <p:nvPr/>
        </p:nvSpPr>
        <p:spPr>
          <a:xfrm>
            <a:off x="4114800" y="3785063"/>
            <a:ext cx="10145227" cy="5230678"/>
          </a:xfrm>
          <a:custGeom>
            <a:avLst/>
            <a:gdLst>
              <a:gd name="connsiteX0" fmla="*/ 240716 w 10145227"/>
              <a:gd name="connsiteY0" fmla="*/ 0 h 5230678"/>
              <a:gd name="connsiteX1" fmla="*/ 309898 w 10145227"/>
              <a:gd name="connsiteY1" fmla="*/ 0 h 5230678"/>
              <a:gd name="connsiteX2" fmla="*/ 5131987 w 10145227"/>
              <a:gd name="connsiteY2" fmla="*/ 2548887 h 5230678"/>
              <a:gd name="connsiteX3" fmla="*/ 9946138 w 10145227"/>
              <a:gd name="connsiteY3" fmla="*/ 4196 h 5230678"/>
              <a:gd name="connsiteX4" fmla="*/ 9953024 w 10145227"/>
              <a:gd name="connsiteY4" fmla="*/ 4891 h 5230678"/>
              <a:gd name="connsiteX5" fmla="*/ 10145227 w 10145227"/>
              <a:gd name="connsiteY5" fmla="*/ 240716 h 5230678"/>
              <a:gd name="connsiteX6" fmla="*/ 10145227 w 10145227"/>
              <a:gd name="connsiteY6" fmla="*/ 4989962 h 5230678"/>
              <a:gd name="connsiteX7" fmla="*/ 9904511 w 10145227"/>
              <a:gd name="connsiteY7" fmla="*/ 5230678 h 5230678"/>
              <a:gd name="connsiteX8" fmla="*/ 240716 w 10145227"/>
              <a:gd name="connsiteY8" fmla="*/ 5230678 h 5230678"/>
              <a:gd name="connsiteX9" fmla="*/ 0 w 10145227"/>
              <a:gd name="connsiteY9" fmla="*/ 4989962 h 5230678"/>
              <a:gd name="connsiteX10" fmla="*/ 0 w 10145227"/>
              <a:gd name="connsiteY10" fmla="*/ 240716 h 5230678"/>
              <a:gd name="connsiteX11" fmla="*/ 240716 w 10145227"/>
              <a:gd name="connsiteY11" fmla="*/ 0 h 5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5227" h="5230678">
                <a:moveTo>
                  <a:pt x="240716" y="0"/>
                </a:moveTo>
                <a:lnTo>
                  <a:pt x="309898" y="0"/>
                </a:lnTo>
                <a:lnTo>
                  <a:pt x="5131987" y="2548887"/>
                </a:lnTo>
                <a:lnTo>
                  <a:pt x="9946138" y="4196"/>
                </a:lnTo>
                <a:lnTo>
                  <a:pt x="9953024" y="4891"/>
                </a:lnTo>
                <a:cubicBezTo>
                  <a:pt x="10062714" y="27336"/>
                  <a:pt x="10145227" y="124390"/>
                  <a:pt x="10145227" y="240716"/>
                </a:cubicBezTo>
                <a:lnTo>
                  <a:pt x="10145227" y="4989962"/>
                </a:lnTo>
                <a:cubicBezTo>
                  <a:pt x="10145227" y="5122906"/>
                  <a:pt x="10037455" y="5230678"/>
                  <a:pt x="9904511" y="5230678"/>
                </a:cubicBezTo>
                <a:lnTo>
                  <a:pt x="240716" y="5230678"/>
                </a:lnTo>
                <a:cubicBezTo>
                  <a:pt x="107772" y="5230678"/>
                  <a:pt x="0" y="5122906"/>
                  <a:pt x="0" y="4989962"/>
                </a:cubicBezTo>
                <a:lnTo>
                  <a:pt x="0" y="240716"/>
                </a:lnTo>
                <a:cubicBezTo>
                  <a:pt x="0" y="107772"/>
                  <a:pt x="107772" y="0"/>
                  <a:pt x="240716" y="0"/>
                </a:cubicBezTo>
                <a:close/>
              </a:path>
            </a:pathLst>
          </a:custGeom>
          <a:solidFill>
            <a:srgbClr val="FFF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21307038">
            <a:off x="1551628" y="2162708"/>
            <a:ext cx="1404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0" baseline="30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Clue</a:t>
            </a:r>
          </a:p>
        </p:txBody>
      </p:sp>
    </p:spTree>
    <p:extLst>
      <p:ext uri="{BB962C8B-B14F-4D97-AF65-F5344CB8AC3E}">
        <p14:creationId xmlns:p14="http://schemas.microsoft.com/office/powerpoint/2010/main" val="35207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45" grpId="0" animBg="1"/>
          <p:bldP spid="45" grpId="1" animBg="1"/>
          <p:bldP spid="33" grpId="0"/>
          <p:bldP spid="3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45" grpId="0" animBg="1"/>
          <p:bldP spid="45" grpId="1" animBg="1"/>
          <p:bldP spid="33" grpId="0"/>
          <p:bldP spid="33" grpId="1"/>
        </p:bld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#3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880" y="3838723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 obstruction.</a:t>
            </a:r>
          </a:p>
        </p:txBody>
      </p:sp>
    </p:spTree>
    <p:extLst>
      <p:ext uri="{BB962C8B-B14F-4D97-AF65-F5344CB8AC3E}">
        <p14:creationId xmlns:p14="http://schemas.microsoft.com/office/powerpoint/2010/main" val="24217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Password #3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16093" y="-468193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1269908">
            <a:off x="2732573" y="4615493"/>
            <a:ext cx="12375387" cy="2161160"/>
          </a:xfrm>
          <a:prstGeom prst="roundRect">
            <a:avLst>
              <a:gd name="adj" fmla="val 4602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34932" y="4565830"/>
            <a:ext cx="12370672" cy="2207272"/>
          </a:xfrm>
          <a:prstGeom prst="roundRect">
            <a:avLst>
              <a:gd name="adj" fmla="val 4285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820900" y="1937781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8" name="Rounded Rectangle 17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9615" y="6149686"/>
            <a:ext cx="2842112" cy="1043352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23068" y="1485900"/>
            <a:ext cx="10145227" cy="7525458"/>
            <a:chOff x="4264841" y="1790700"/>
            <a:chExt cx="10145227" cy="7525458"/>
          </a:xfrm>
        </p:grpSpPr>
        <p:sp>
          <p:nvSpPr>
            <p:cNvPr id="40" name="Rounded Rectangle 39"/>
            <p:cNvSpPr/>
            <p:nvPr/>
          </p:nvSpPr>
          <p:spPr>
            <a:xfrm>
              <a:off x="4264841" y="4085480"/>
              <a:ext cx="10145227" cy="5230678"/>
            </a:xfrm>
            <a:prstGeom prst="roundRect">
              <a:avLst>
                <a:gd name="adj" fmla="val 4602"/>
              </a:avLst>
            </a:prstGeom>
            <a:solidFill>
              <a:srgbClr val="FDC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648200" y="1790700"/>
              <a:ext cx="9433560" cy="2557667"/>
            </a:xfrm>
            <a:prstGeom prst="triangle">
              <a:avLst/>
            </a:prstGeom>
            <a:solidFill>
              <a:srgbClr val="FDC291"/>
            </a:solidFill>
            <a:ln w="635000" cap="rnd">
              <a:solidFill>
                <a:srgbClr val="FDC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21307038">
            <a:off x="1551628" y="2162708"/>
            <a:ext cx="1404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0" baseline="30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766352" y="2933700"/>
            <a:ext cx="8808638" cy="4405968"/>
            <a:chOff x="4766352" y="2304177"/>
            <a:chExt cx="8808638" cy="4405968"/>
          </a:xfrm>
        </p:grpSpPr>
        <p:sp>
          <p:nvSpPr>
            <p:cNvPr id="43" name="Rounded Rectangle 42"/>
            <p:cNvSpPr/>
            <p:nvPr/>
          </p:nvSpPr>
          <p:spPr>
            <a:xfrm>
              <a:off x="4766352" y="2304177"/>
              <a:ext cx="8808638" cy="4405968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27976" y="3523377"/>
              <a:ext cx="5085389" cy="1959214"/>
            </a:xfrm>
            <a:prstGeom prst="rect">
              <a:avLst/>
            </a:prstGeom>
            <a:noFill/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Difficulties in information exchange </a:t>
              </a:r>
            </a:p>
          </p:txBody>
        </p:sp>
      </p:grpSp>
      <p:sp>
        <p:nvSpPr>
          <p:cNvPr id="45" name="Freeform 44"/>
          <p:cNvSpPr/>
          <p:nvPr/>
        </p:nvSpPr>
        <p:spPr>
          <a:xfrm>
            <a:off x="4114800" y="3785063"/>
            <a:ext cx="10145227" cy="5230678"/>
          </a:xfrm>
          <a:custGeom>
            <a:avLst/>
            <a:gdLst>
              <a:gd name="connsiteX0" fmla="*/ 240716 w 10145227"/>
              <a:gd name="connsiteY0" fmla="*/ 0 h 5230678"/>
              <a:gd name="connsiteX1" fmla="*/ 309898 w 10145227"/>
              <a:gd name="connsiteY1" fmla="*/ 0 h 5230678"/>
              <a:gd name="connsiteX2" fmla="*/ 5131987 w 10145227"/>
              <a:gd name="connsiteY2" fmla="*/ 2548887 h 5230678"/>
              <a:gd name="connsiteX3" fmla="*/ 9946138 w 10145227"/>
              <a:gd name="connsiteY3" fmla="*/ 4196 h 5230678"/>
              <a:gd name="connsiteX4" fmla="*/ 9953024 w 10145227"/>
              <a:gd name="connsiteY4" fmla="*/ 4891 h 5230678"/>
              <a:gd name="connsiteX5" fmla="*/ 10145227 w 10145227"/>
              <a:gd name="connsiteY5" fmla="*/ 240716 h 5230678"/>
              <a:gd name="connsiteX6" fmla="*/ 10145227 w 10145227"/>
              <a:gd name="connsiteY6" fmla="*/ 4989962 h 5230678"/>
              <a:gd name="connsiteX7" fmla="*/ 9904511 w 10145227"/>
              <a:gd name="connsiteY7" fmla="*/ 5230678 h 5230678"/>
              <a:gd name="connsiteX8" fmla="*/ 240716 w 10145227"/>
              <a:gd name="connsiteY8" fmla="*/ 5230678 h 5230678"/>
              <a:gd name="connsiteX9" fmla="*/ 0 w 10145227"/>
              <a:gd name="connsiteY9" fmla="*/ 4989962 h 5230678"/>
              <a:gd name="connsiteX10" fmla="*/ 0 w 10145227"/>
              <a:gd name="connsiteY10" fmla="*/ 240716 h 5230678"/>
              <a:gd name="connsiteX11" fmla="*/ 240716 w 10145227"/>
              <a:gd name="connsiteY11" fmla="*/ 0 h 5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5227" h="5230678">
                <a:moveTo>
                  <a:pt x="240716" y="0"/>
                </a:moveTo>
                <a:lnTo>
                  <a:pt x="309898" y="0"/>
                </a:lnTo>
                <a:lnTo>
                  <a:pt x="5131987" y="2548887"/>
                </a:lnTo>
                <a:lnTo>
                  <a:pt x="9946138" y="4196"/>
                </a:lnTo>
                <a:lnTo>
                  <a:pt x="9953024" y="4891"/>
                </a:lnTo>
                <a:cubicBezTo>
                  <a:pt x="10062714" y="27336"/>
                  <a:pt x="10145227" y="124390"/>
                  <a:pt x="10145227" y="240716"/>
                </a:cubicBezTo>
                <a:lnTo>
                  <a:pt x="10145227" y="4989962"/>
                </a:lnTo>
                <a:cubicBezTo>
                  <a:pt x="10145227" y="5122906"/>
                  <a:pt x="10037455" y="5230678"/>
                  <a:pt x="9904511" y="5230678"/>
                </a:cubicBezTo>
                <a:lnTo>
                  <a:pt x="240716" y="5230678"/>
                </a:lnTo>
                <a:cubicBezTo>
                  <a:pt x="107772" y="5230678"/>
                  <a:pt x="0" y="5122906"/>
                  <a:pt x="0" y="4989962"/>
                </a:cubicBezTo>
                <a:lnTo>
                  <a:pt x="0" y="240716"/>
                </a:lnTo>
                <a:cubicBezTo>
                  <a:pt x="0" y="107772"/>
                  <a:pt x="107772" y="0"/>
                  <a:pt x="240716" y="0"/>
                </a:cubicBezTo>
                <a:close/>
              </a:path>
            </a:pathLst>
          </a:custGeom>
          <a:solidFill>
            <a:srgbClr val="FFF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#3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3780" y="4838700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Difficulties in information exchange.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880" y="3838723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 obstruction.</a:t>
            </a:r>
          </a:p>
        </p:txBody>
      </p:sp>
    </p:spTree>
    <p:extLst>
      <p:ext uri="{BB962C8B-B14F-4D97-AF65-F5344CB8AC3E}">
        <p14:creationId xmlns:p14="http://schemas.microsoft.com/office/powerpoint/2010/main" val="32308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5" grpId="0"/>
        </p:bld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Password #3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72942" y="-464016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1269908">
            <a:off x="2732573" y="4615493"/>
            <a:ext cx="12375387" cy="2161160"/>
          </a:xfrm>
          <a:prstGeom prst="roundRect">
            <a:avLst>
              <a:gd name="adj" fmla="val 4602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34932" y="4565830"/>
            <a:ext cx="12370672" cy="2207272"/>
          </a:xfrm>
          <a:prstGeom prst="roundRect">
            <a:avLst>
              <a:gd name="adj" fmla="val 4285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820900" y="1937781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8" name="Rounded Rectangle 17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49615" y="6149686"/>
            <a:ext cx="2842112" cy="1043352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21" name="Rounded Rectangle 20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23068" y="1485900"/>
            <a:ext cx="10145227" cy="7525458"/>
            <a:chOff x="4264841" y="1790700"/>
            <a:chExt cx="10145227" cy="7525458"/>
          </a:xfrm>
        </p:grpSpPr>
        <p:sp>
          <p:nvSpPr>
            <p:cNvPr id="40" name="Rounded Rectangle 39"/>
            <p:cNvSpPr/>
            <p:nvPr/>
          </p:nvSpPr>
          <p:spPr>
            <a:xfrm>
              <a:off x="4264841" y="4085480"/>
              <a:ext cx="10145227" cy="5230678"/>
            </a:xfrm>
            <a:prstGeom prst="roundRect">
              <a:avLst>
                <a:gd name="adj" fmla="val 4602"/>
              </a:avLst>
            </a:prstGeom>
            <a:solidFill>
              <a:srgbClr val="FDC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4648200" y="1790700"/>
              <a:ext cx="9433560" cy="2557667"/>
            </a:xfrm>
            <a:prstGeom prst="triangle">
              <a:avLst/>
            </a:prstGeom>
            <a:solidFill>
              <a:srgbClr val="FDC291"/>
            </a:solidFill>
            <a:ln w="635000" cap="rnd">
              <a:solidFill>
                <a:srgbClr val="FDC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21307038">
            <a:off x="1551628" y="2162708"/>
            <a:ext cx="1404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0" baseline="30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Clue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766352" y="2933700"/>
            <a:ext cx="8808638" cy="4405968"/>
            <a:chOff x="4766352" y="2304177"/>
            <a:chExt cx="8808638" cy="4405968"/>
          </a:xfrm>
        </p:grpSpPr>
        <p:sp>
          <p:nvSpPr>
            <p:cNvPr id="43" name="Rounded Rectangle 42"/>
            <p:cNvSpPr/>
            <p:nvPr/>
          </p:nvSpPr>
          <p:spPr>
            <a:xfrm>
              <a:off x="4766352" y="2304177"/>
              <a:ext cx="8808638" cy="4405968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3599577"/>
              <a:ext cx="5937853" cy="1959214"/>
            </a:xfrm>
            <a:prstGeom prst="rect">
              <a:avLst/>
            </a:prstGeom>
            <a:noFill/>
            <a:ln>
              <a:noFill/>
            </a:ln>
            <a:effectLst>
              <a:glow rad="254000">
                <a:srgbClr val="FFFCE8">
                  <a:alpha val="25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44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Language</a:t>
              </a:r>
            </a:p>
          </p:txBody>
        </p:sp>
      </p:grpSp>
      <p:sp>
        <p:nvSpPr>
          <p:cNvPr id="45" name="Freeform 44"/>
          <p:cNvSpPr/>
          <p:nvPr/>
        </p:nvSpPr>
        <p:spPr>
          <a:xfrm>
            <a:off x="4114800" y="3785063"/>
            <a:ext cx="10145227" cy="5230678"/>
          </a:xfrm>
          <a:custGeom>
            <a:avLst/>
            <a:gdLst>
              <a:gd name="connsiteX0" fmla="*/ 240716 w 10145227"/>
              <a:gd name="connsiteY0" fmla="*/ 0 h 5230678"/>
              <a:gd name="connsiteX1" fmla="*/ 309898 w 10145227"/>
              <a:gd name="connsiteY1" fmla="*/ 0 h 5230678"/>
              <a:gd name="connsiteX2" fmla="*/ 5131987 w 10145227"/>
              <a:gd name="connsiteY2" fmla="*/ 2548887 h 5230678"/>
              <a:gd name="connsiteX3" fmla="*/ 9946138 w 10145227"/>
              <a:gd name="connsiteY3" fmla="*/ 4196 h 5230678"/>
              <a:gd name="connsiteX4" fmla="*/ 9953024 w 10145227"/>
              <a:gd name="connsiteY4" fmla="*/ 4891 h 5230678"/>
              <a:gd name="connsiteX5" fmla="*/ 10145227 w 10145227"/>
              <a:gd name="connsiteY5" fmla="*/ 240716 h 5230678"/>
              <a:gd name="connsiteX6" fmla="*/ 10145227 w 10145227"/>
              <a:gd name="connsiteY6" fmla="*/ 4989962 h 5230678"/>
              <a:gd name="connsiteX7" fmla="*/ 9904511 w 10145227"/>
              <a:gd name="connsiteY7" fmla="*/ 5230678 h 5230678"/>
              <a:gd name="connsiteX8" fmla="*/ 240716 w 10145227"/>
              <a:gd name="connsiteY8" fmla="*/ 5230678 h 5230678"/>
              <a:gd name="connsiteX9" fmla="*/ 0 w 10145227"/>
              <a:gd name="connsiteY9" fmla="*/ 4989962 h 5230678"/>
              <a:gd name="connsiteX10" fmla="*/ 0 w 10145227"/>
              <a:gd name="connsiteY10" fmla="*/ 240716 h 5230678"/>
              <a:gd name="connsiteX11" fmla="*/ 240716 w 10145227"/>
              <a:gd name="connsiteY11" fmla="*/ 0 h 52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5227" h="5230678">
                <a:moveTo>
                  <a:pt x="240716" y="0"/>
                </a:moveTo>
                <a:lnTo>
                  <a:pt x="309898" y="0"/>
                </a:lnTo>
                <a:lnTo>
                  <a:pt x="5131987" y="2548887"/>
                </a:lnTo>
                <a:lnTo>
                  <a:pt x="9946138" y="4196"/>
                </a:lnTo>
                <a:lnTo>
                  <a:pt x="9953024" y="4891"/>
                </a:lnTo>
                <a:cubicBezTo>
                  <a:pt x="10062714" y="27336"/>
                  <a:pt x="10145227" y="124390"/>
                  <a:pt x="10145227" y="240716"/>
                </a:cubicBezTo>
                <a:lnTo>
                  <a:pt x="10145227" y="4989962"/>
                </a:lnTo>
                <a:cubicBezTo>
                  <a:pt x="10145227" y="5122906"/>
                  <a:pt x="10037455" y="5230678"/>
                  <a:pt x="9904511" y="5230678"/>
                </a:cubicBezTo>
                <a:lnTo>
                  <a:pt x="240716" y="5230678"/>
                </a:lnTo>
                <a:cubicBezTo>
                  <a:pt x="107772" y="5230678"/>
                  <a:pt x="0" y="5122906"/>
                  <a:pt x="0" y="4989962"/>
                </a:cubicBezTo>
                <a:lnTo>
                  <a:pt x="0" y="240716"/>
                </a:lnTo>
                <a:cubicBezTo>
                  <a:pt x="0" y="107772"/>
                  <a:pt x="107772" y="0"/>
                  <a:pt x="240716" y="0"/>
                </a:cubicBezTo>
                <a:close/>
              </a:path>
            </a:pathLst>
          </a:custGeom>
          <a:solidFill>
            <a:srgbClr val="FFF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4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0" dur="indefinit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1" dur="indefinite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5" grpId="1" animBg="1"/>
          <p:bldP spid="16" grpId="0" animBg="1"/>
          <p:bldP spid="16" grpId="1" animBg="1"/>
          <p:bldP spid="5" grpId="0"/>
          <p:bldP spid="5" grpId="1"/>
          <p:bldP spid="45" grpId="0" animBg="1"/>
          <p:bldP spid="45" grpId="1" animBg="1"/>
        </p:bld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3024125" flipV="1">
            <a:off x="13601231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30600" y="-38101"/>
            <a:ext cx="0" cy="1280160"/>
          </a:xfrm>
          <a:prstGeom prst="line">
            <a:avLst/>
          </a:prstGeom>
          <a:ln w="381000" cap="rnd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52265" y="419101"/>
            <a:ext cx="16497535" cy="1494944"/>
          </a:xfrm>
          <a:prstGeom prst="roundRect">
            <a:avLst>
              <a:gd name="adj" fmla="val 16508"/>
            </a:avLst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2265" y="571500"/>
            <a:ext cx="16497535" cy="1494944"/>
          </a:xfrm>
          <a:prstGeom prst="roundRect">
            <a:avLst>
              <a:gd name="adj" fmla="val 15561"/>
            </a:avLst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2612" y="578902"/>
            <a:ext cx="3636844" cy="14875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Password #3</a:t>
            </a:r>
          </a:p>
        </p:txBody>
      </p:sp>
      <p:sp>
        <p:nvSpPr>
          <p:cNvPr id="30" name="Rounded Rectangle 29"/>
          <p:cNvSpPr/>
          <p:nvPr/>
        </p:nvSpPr>
        <p:spPr>
          <a:xfrm rot="18575875">
            <a:off x="1614065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95150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152684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3024125" flipV="1">
            <a:off x="14949065" y="9805723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3024125" flipV="1">
            <a:off x="16367980" y="9805724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780" y="5763401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Language.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780" y="4838700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Difficulties in information exchange.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880" y="3838723"/>
            <a:ext cx="1687830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 obstruction.</a:t>
            </a:r>
          </a:p>
        </p:txBody>
      </p:sp>
    </p:spTree>
    <p:extLst>
      <p:ext uri="{BB962C8B-B14F-4D97-AF65-F5344CB8AC3E}">
        <p14:creationId xmlns:p14="http://schemas.microsoft.com/office/powerpoint/2010/main" val="1722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/>
          <p:bldP spid="18" grpId="0"/>
        </p:bld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2286000" cy="2286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8945443" flipV="1">
            <a:off x="6597853" y="1854216"/>
            <a:ext cx="5092293" cy="5093822"/>
          </a:xfrm>
          <a:custGeom>
            <a:avLst/>
            <a:gdLst>
              <a:gd name="connsiteX0" fmla="*/ 2264111 w 4119943"/>
              <a:gd name="connsiteY0" fmla="*/ 4036623 h 4121180"/>
              <a:gd name="connsiteX1" fmla="*/ 2348668 w 4119943"/>
              <a:gd name="connsiteY1" fmla="*/ 3832483 h 4121180"/>
              <a:gd name="connsiteX2" fmla="*/ 2348669 w 4119943"/>
              <a:gd name="connsiteY2" fmla="*/ 2357021 h 4121180"/>
              <a:gd name="connsiteX3" fmla="*/ 3823613 w 4119943"/>
              <a:gd name="connsiteY3" fmla="*/ 2396024 h 4121180"/>
              <a:gd name="connsiteX4" fmla="*/ 4119841 w 4119943"/>
              <a:gd name="connsiteY4" fmla="*/ 2115060 h 4121180"/>
              <a:gd name="connsiteX5" fmla="*/ 3838876 w 4119943"/>
              <a:gd name="connsiteY5" fmla="*/ 1818832 h 4121180"/>
              <a:gd name="connsiteX6" fmla="*/ 2348668 w 4119943"/>
              <a:gd name="connsiteY6" fmla="*/ 1779426 h 4121180"/>
              <a:gd name="connsiteX7" fmla="*/ 2348669 w 4119943"/>
              <a:gd name="connsiteY7" fmla="*/ 288697 h 4121180"/>
              <a:gd name="connsiteX8" fmla="*/ 2059972 w 4119943"/>
              <a:gd name="connsiteY8" fmla="*/ 0 h 4121180"/>
              <a:gd name="connsiteX9" fmla="*/ 1771275 w 4119943"/>
              <a:gd name="connsiteY9" fmla="*/ 288697 h 4121180"/>
              <a:gd name="connsiteX10" fmla="*/ 1771275 w 4119943"/>
              <a:gd name="connsiteY10" fmla="*/ 1764157 h 4121180"/>
              <a:gd name="connsiteX11" fmla="*/ 296329 w 4119943"/>
              <a:gd name="connsiteY11" fmla="*/ 1725155 h 4121180"/>
              <a:gd name="connsiteX12" fmla="*/ 101 w 4119943"/>
              <a:gd name="connsiteY12" fmla="*/ 2006119 h 4121180"/>
              <a:gd name="connsiteX13" fmla="*/ 102 w 4119943"/>
              <a:gd name="connsiteY13" fmla="*/ 2006118 h 4121180"/>
              <a:gd name="connsiteX14" fmla="*/ 281066 w 4119943"/>
              <a:gd name="connsiteY14" fmla="*/ 2302346 h 4121180"/>
              <a:gd name="connsiteX15" fmla="*/ 1771275 w 4119943"/>
              <a:gd name="connsiteY15" fmla="*/ 2341752 h 4121180"/>
              <a:gd name="connsiteX16" fmla="*/ 1771275 w 4119943"/>
              <a:gd name="connsiteY16" fmla="*/ 3832482 h 4121180"/>
              <a:gd name="connsiteX17" fmla="*/ 2059972 w 4119943"/>
              <a:gd name="connsiteY17" fmla="*/ 4121179 h 4121180"/>
              <a:gd name="connsiteX18" fmla="*/ 2059971 w 4119943"/>
              <a:gd name="connsiteY18" fmla="*/ 4121180 h 4121180"/>
              <a:gd name="connsiteX19" fmla="*/ 2264111 w 4119943"/>
              <a:gd name="connsiteY19" fmla="*/ 4036623 h 41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9943" h="4121180">
                <a:moveTo>
                  <a:pt x="2264111" y="4036623"/>
                </a:moveTo>
                <a:cubicBezTo>
                  <a:pt x="2316354" y="3984379"/>
                  <a:pt x="2348668" y="3912204"/>
                  <a:pt x="2348668" y="3832483"/>
                </a:cubicBezTo>
                <a:lnTo>
                  <a:pt x="2348669" y="2357021"/>
                </a:lnTo>
                <a:lnTo>
                  <a:pt x="3823613" y="2396024"/>
                </a:lnTo>
                <a:cubicBezTo>
                  <a:pt x="3983001" y="2400239"/>
                  <a:pt x="4115626" y="2274447"/>
                  <a:pt x="4119841" y="2115060"/>
                </a:cubicBezTo>
                <a:cubicBezTo>
                  <a:pt x="4124056" y="1955672"/>
                  <a:pt x="3998263" y="1823047"/>
                  <a:pt x="3838876" y="1818832"/>
                </a:cubicBezTo>
                <a:lnTo>
                  <a:pt x="2348668" y="1779426"/>
                </a:lnTo>
                <a:lnTo>
                  <a:pt x="2348669" y="288697"/>
                </a:lnTo>
                <a:cubicBezTo>
                  <a:pt x="2348669" y="129254"/>
                  <a:pt x="2219415" y="0"/>
                  <a:pt x="2059972" y="0"/>
                </a:cubicBezTo>
                <a:cubicBezTo>
                  <a:pt x="1900529" y="0"/>
                  <a:pt x="1771275" y="129254"/>
                  <a:pt x="1771275" y="288697"/>
                </a:cubicBezTo>
                <a:lnTo>
                  <a:pt x="1771275" y="1764157"/>
                </a:lnTo>
                <a:lnTo>
                  <a:pt x="296329" y="1725155"/>
                </a:lnTo>
                <a:cubicBezTo>
                  <a:pt x="136941" y="1720940"/>
                  <a:pt x="4316" y="1846732"/>
                  <a:pt x="101" y="2006119"/>
                </a:cubicBezTo>
                <a:lnTo>
                  <a:pt x="102" y="2006118"/>
                </a:lnTo>
                <a:cubicBezTo>
                  <a:pt x="-4113" y="2165505"/>
                  <a:pt x="121679" y="2298131"/>
                  <a:pt x="281066" y="2302346"/>
                </a:cubicBezTo>
                <a:lnTo>
                  <a:pt x="1771275" y="2341752"/>
                </a:lnTo>
                <a:lnTo>
                  <a:pt x="1771275" y="3832482"/>
                </a:lnTo>
                <a:cubicBezTo>
                  <a:pt x="1771275" y="3991925"/>
                  <a:pt x="1900529" y="4121179"/>
                  <a:pt x="2059972" y="4121179"/>
                </a:cubicBezTo>
                <a:lnTo>
                  <a:pt x="2059971" y="4121180"/>
                </a:lnTo>
                <a:cubicBezTo>
                  <a:pt x="2139693" y="4121180"/>
                  <a:pt x="2211867" y="4088867"/>
                  <a:pt x="2264111" y="4036623"/>
                </a:cubicBezTo>
                <a:close/>
              </a:path>
            </a:pathLst>
          </a:custGeom>
          <a:solidFill>
            <a:srgbClr val="EF798A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7164097"/>
            <a:ext cx="50292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Wrong answer.</a:t>
            </a:r>
          </a:p>
        </p:txBody>
      </p:sp>
    </p:spTree>
    <p:extLst>
      <p:ext uri="{BB962C8B-B14F-4D97-AF65-F5344CB8AC3E}">
        <p14:creationId xmlns:p14="http://schemas.microsoft.com/office/powerpoint/2010/main" val="24974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decel="4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decel="44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7" grpId="0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2286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7200900"/>
            <a:ext cx="10972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You are close to the right answer.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2600" y="2705100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2" name="Rounded Rectangle 11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20365497">
            <a:off x="7291765" y="1517867"/>
            <a:ext cx="2243736" cy="5117664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5" name="Rounded Rectangle 14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16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2734" y="235118"/>
            <a:ext cx="4872359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Pronunciation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Read the following sentences and write the words containing the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 and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sounds in the correct column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229100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Seeing my K-pop idols appear at the booth, I started shouting their names loudly.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801" y="5516286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Mike really enjoyed his life in the USA despite experiencing culture shock.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4800" y="6903611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 Korean food festival offers a wide choice of spicy dishes.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800" y="8290936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4.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They haven’t announced the final applicants for the culture exchange </a:t>
            </a:r>
            <a:r>
              <a:rPr lang="en-US" sz="3500" b="1" dirty="0" err="1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programme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8575875">
            <a:off x="1524552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8575875">
            <a:off x="105637" y="10448018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8575875">
            <a:off x="-1242197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633554" y="4509962"/>
            <a:ext cx="609600" cy="609600"/>
          </a:xfrm>
          <a:prstGeom prst="rect">
            <a:avLst/>
          </a:prstGeom>
        </p:spPr>
      </p:pic>
      <p:pic>
        <p:nvPicPr>
          <p:cNvPr id="55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468600" y="5719732"/>
            <a:ext cx="609600" cy="609600"/>
          </a:xfrm>
          <a:prstGeom prst="rect">
            <a:avLst/>
          </a:prstGeom>
        </p:spPr>
      </p:pic>
      <p:pic>
        <p:nvPicPr>
          <p:cNvPr id="56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01600" y="7062073"/>
            <a:ext cx="609600" cy="609600"/>
          </a:xfrm>
          <a:prstGeom prst="rect">
            <a:avLst/>
          </a:prstGeom>
        </p:spPr>
      </p:pic>
      <p:pic>
        <p:nvPicPr>
          <p:cNvPr id="58" name="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830429" y="8488521"/>
            <a:ext cx="609600" cy="609600"/>
          </a:xfrm>
          <a:prstGeom prst="rect">
            <a:avLst/>
          </a:prstGeom>
        </p:spPr>
      </p:pic>
      <p:pic>
        <p:nvPicPr>
          <p:cNvPr id="59" name="1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10400" y="609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72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79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629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54" grpId="0"/>
      <p:bldP spid="57" grpId="0"/>
      <p:bldP spid="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0" y="3104339"/>
            <a:ext cx="13581604" cy="3944161"/>
            <a:chOff x="2698730" y="4565830"/>
            <a:chExt cx="12406874" cy="1514355"/>
          </a:xfrm>
        </p:grpSpPr>
        <p:sp>
          <p:nvSpPr>
            <p:cNvPr id="8" name="Rounded Rectangle 7"/>
            <p:cNvSpPr/>
            <p:nvPr/>
          </p:nvSpPr>
          <p:spPr>
            <a:xfrm rot="21269908">
              <a:off x="2698730" y="4617119"/>
              <a:ext cx="12375387" cy="1455151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34932" y="4565830"/>
              <a:ext cx="12370672" cy="1514355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71369" y="4822072"/>
            <a:ext cx="62103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 password was </a:t>
            </a:r>
          </a:p>
        </p:txBody>
      </p:sp>
      <p:grpSp>
        <p:nvGrpSpPr>
          <p:cNvPr id="10" name="Group 9"/>
          <p:cNvGrpSpPr/>
          <p:nvPr/>
        </p:nvGrpSpPr>
        <p:grpSpPr>
          <a:xfrm rot="19576365">
            <a:off x="2179412" y="1003603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11" name="Rounded Rectangle 10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 rot="21332986">
            <a:off x="2593424" y="1777500"/>
            <a:ext cx="94951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n w="63500">
                  <a:solidFill>
                    <a:srgbClr val="FFFCE8"/>
                  </a:solidFill>
                </a:ln>
                <a:solidFill>
                  <a:srgbClr val="EF798A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 rot="21332986">
            <a:off x="6753978" y="2965559"/>
            <a:ext cx="117663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ln w="63500">
                  <a:solidFill>
                    <a:srgbClr val="FFFCE8"/>
                  </a:solidFill>
                </a:ln>
                <a:solidFill>
                  <a:srgbClr val="FF8C42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barrier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/>
          <p:bldP spid="21" grpId="0"/>
        </p:bldLst>
      </p:timing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5414" y="235118"/>
            <a:ext cx="356700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335500"/>
            <a:ext cx="17731742" cy="118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However, while studying in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(1)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_____ foreign country such as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(2)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_____ US, students may experience culture shock.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1678" y="63627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2702" y="6362700"/>
            <a:ext cx="237817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682" y="6362700"/>
            <a:ext cx="257679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4348" y="6362700"/>
            <a:ext cx="2251891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∅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478" y="63627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1678" y="79629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2702" y="7962900"/>
            <a:ext cx="264329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1682" y="7962900"/>
            <a:ext cx="276571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4348" y="7962900"/>
            <a:ext cx="282925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41478" y="79629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ounded Rectangle 27"/>
          <p:cNvSpPr/>
          <p:nvPr/>
        </p:nvSpPr>
        <p:spPr>
          <a:xfrm rot="18575875">
            <a:off x="1524552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18575875">
            <a:off x="105637" y="10448018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8575875">
            <a:off x="-1242197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Choose the best answer A, B, C, or D</a:t>
            </a:r>
          </a:p>
        </p:txBody>
      </p:sp>
      <p:sp>
        <p:nvSpPr>
          <p:cNvPr id="38" name="Freeform 37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1213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2" grpId="0"/>
          <p:bldP spid="45" grpId="0"/>
          <p:bldP spid="54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 animBg="1"/>
          <p:bldP spid="3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2" grpId="0"/>
          <p:bldP spid="45" grpId="0"/>
          <p:bldP spid="54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 animBg="1"/>
          <p:bldP spid="38" grpId="1" animBg="1"/>
        </p:bldLst>
      </p:timing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5414" y="235118"/>
            <a:ext cx="356700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Grammar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335500"/>
            <a:ext cx="17731742" cy="118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However, while studying in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(1)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_____ foreign country such as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(2)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_____ US, students may experience culture shock.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1678" y="63627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1.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2702" y="6362700"/>
            <a:ext cx="237817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682" y="6362700"/>
            <a:ext cx="257679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4348" y="6362700"/>
            <a:ext cx="2251891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.VnVogue" panose="020B7200000000000000" pitchFamily="34" charset="0"/>
              </a:rPr>
              <a:t>∅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478" y="63627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the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1678" y="79629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2.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2702" y="7962900"/>
            <a:ext cx="264329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1682" y="7962900"/>
            <a:ext cx="276571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the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4348" y="7962900"/>
            <a:ext cx="282925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.VnVogue" panose="020B7200000000000000" pitchFamily="34" charset="0"/>
              </a:rPr>
              <a:t>one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41478" y="79629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</a:t>
            </a:r>
          </a:p>
        </p:txBody>
      </p:sp>
      <p:sp>
        <p:nvSpPr>
          <p:cNvPr id="28" name="Rounded Rectangle 27"/>
          <p:cNvSpPr/>
          <p:nvPr/>
        </p:nvSpPr>
        <p:spPr>
          <a:xfrm rot="18575875">
            <a:off x="1524552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18575875">
            <a:off x="105637" y="10448018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8575875">
            <a:off x="-1242197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Choose the best answer A, B, C, or D</a:t>
            </a:r>
          </a:p>
        </p:txBody>
      </p:sp>
      <p:sp>
        <p:nvSpPr>
          <p:cNvPr id="38" name="Freeform 37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498012" y="-305930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24000" y="1963991"/>
            <a:ext cx="14942288" cy="7086600"/>
            <a:chOff x="1524000" y="1866900"/>
            <a:chExt cx="14942288" cy="7924800"/>
          </a:xfrm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31" name="Rounded Rectangle 30"/>
            <p:cNvSpPr/>
            <p:nvPr/>
          </p:nvSpPr>
          <p:spPr>
            <a:xfrm>
              <a:off x="1531088" y="1866900"/>
              <a:ext cx="14935200" cy="7610038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524000" y="2019300"/>
              <a:ext cx="14935200" cy="7772400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86600" y="8202337"/>
            <a:ext cx="4121888" cy="1513163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43" name="Rounded Rectangle 42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475620" y="494788"/>
            <a:ext cx="54567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i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REMINDER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11205" y="2381841"/>
            <a:ext cx="930928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Articles (review and extension)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62749" y="3771900"/>
            <a:ext cx="881584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ln w="63500">
                  <a:noFill/>
                </a:ln>
                <a:solidFill>
                  <a:srgbClr val="EF798A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Two types of articles: indefinite (a/an), definite (the)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359155" y="6057900"/>
            <a:ext cx="11036403" cy="1589708"/>
            <a:chOff x="3359155" y="5763592"/>
            <a:chExt cx="11036403" cy="1589708"/>
          </a:xfrm>
        </p:grpSpPr>
        <p:sp>
          <p:nvSpPr>
            <p:cNvPr id="51" name="TextBox 50"/>
            <p:cNvSpPr txBox="1"/>
            <p:nvPr/>
          </p:nvSpPr>
          <p:spPr>
            <a:xfrm>
              <a:off x="3359155" y="5763592"/>
              <a:ext cx="1810111" cy="8309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8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a, an 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70782" y="5783640"/>
              <a:ext cx="8824776" cy="156966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before </a:t>
              </a:r>
              <a:r>
                <a:rPr lang="en-US" sz="4800" b="1" dirty="0">
                  <a:ln w="63500">
                    <a:noFill/>
                  </a:ln>
                  <a:solidFill>
                    <a:srgbClr val="FF8C42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unidentified</a:t>
              </a:r>
              <a:r>
                <a:rPr lang="en-US" sz="48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singular, countable nouns.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2131720" y="3619500"/>
            <a:ext cx="11795760" cy="0"/>
          </a:xfrm>
          <a:prstGeom prst="line">
            <a:avLst/>
          </a:prstGeom>
          <a:ln w="127000" cap="rnd">
            <a:solidFill>
              <a:srgbClr val="51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 rot="5400000">
            <a:off x="1261022" y="503273"/>
            <a:ext cx="1469896" cy="1990239"/>
            <a:chOff x="16319311" y="7398004"/>
            <a:chExt cx="1087768" cy="1472838"/>
          </a:xfrm>
          <a:effectLst>
            <a:glow rad="254000">
              <a:srgbClr val="FF8C42">
                <a:alpha val="25000"/>
              </a:srgbClr>
            </a:glow>
          </a:effectLst>
        </p:grpSpPr>
        <p:sp>
          <p:nvSpPr>
            <p:cNvPr id="56" name="Rounded Rectangle 55"/>
            <p:cNvSpPr/>
            <p:nvPr/>
          </p:nvSpPr>
          <p:spPr>
            <a:xfrm rot="2700000">
              <a:off x="16733640" y="8197402"/>
              <a:ext cx="1073396" cy="273483"/>
            </a:xfrm>
            <a:prstGeom prst="roundRect">
              <a:avLst>
                <a:gd name="adj" fmla="val 50000"/>
              </a:avLst>
            </a:prstGeom>
            <a:solidFill>
              <a:srgbClr val="51A3A3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6319311" y="7398004"/>
              <a:ext cx="982014" cy="982014"/>
            </a:xfrm>
            <a:prstGeom prst="ellipse">
              <a:avLst/>
            </a:prstGeom>
            <a:solidFill>
              <a:srgbClr val="FFFCE8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Connector 57"/>
          <p:cNvCxnSpPr/>
          <p:nvPr/>
        </p:nvCxnSpPr>
        <p:spPr>
          <a:xfrm>
            <a:off x="4509160" y="5516286"/>
            <a:ext cx="9418320" cy="0"/>
          </a:xfrm>
          <a:prstGeom prst="line">
            <a:avLst/>
          </a:prstGeom>
          <a:ln w="127000" cap="rnd">
            <a:solidFill>
              <a:srgbClr val="51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4546610" y="495300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60" name="Rounded Rectangle 59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5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  <p:bldP spid="49" grpId="0"/>
        </p:bldLst>
      </p:timing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5414" y="235118"/>
            <a:ext cx="356700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Grammar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335500"/>
            <a:ext cx="17731742" cy="118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However, while studying in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(1)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_____ foreign country such as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(2)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_____ US, students may experience culture shock.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1678" y="63627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1.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2702" y="6362700"/>
            <a:ext cx="237817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682" y="6362700"/>
            <a:ext cx="257679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4348" y="6362700"/>
            <a:ext cx="2251891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.VnVogue" panose="020B7200000000000000" pitchFamily="34" charset="0"/>
              </a:rPr>
              <a:t>∅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478" y="63627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the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1678" y="79629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2.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2702" y="7962900"/>
            <a:ext cx="264329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1682" y="7962900"/>
            <a:ext cx="276571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the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4348" y="7962900"/>
            <a:ext cx="282925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.VnVogue" panose="020B7200000000000000" pitchFamily="34" charset="0"/>
              </a:rPr>
              <a:t>one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41478" y="79629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</a:t>
            </a:r>
          </a:p>
        </p:txBody>
      </p:sp>
      <p:sp>
        <p:nvSpPr>
          <p:cNvPr id="28" name="Rounded Rectangle 27"/>
          <p:cNvSpPr/>
          <p:nvPr/>
        </p:nvSpPr>
        <p:spPr>
          <a:xfrm rot="18575875">
            <a:off x="1524552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18575875">
            <a:off x="105637" y="10448018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8575875">
            <a:off x="-1242197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Choose the best answer A, B, C, or D</a:t>
            </a:r>
          </a:p>
        </p:txBody>
      </p:sp>
      <p:sp>
        <p:nvSpPr>
          <p:cNvPr id="38" name="Freeform 37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498012" y="-305930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24000" y="1963991"/>
            <a:ext cx="14942288" cy="7086600"/>
            <a:chOff x="1524000" y="1866900"/>
            <a:chExt cx="14942288" cy="7924800"/>
          </a:xfrm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31" name="Rounded Rectangle 30"/>
            <p:cNvSpPr/>
            <p:nvPr/>
          </p:nvSpPr>
          <p:spPr>
            <a:xfrm>
              <a:off x="1531088" y="1866900"/>
              <a:ext cx="14935200" cy="7610038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524000" y="2019300"/>
              <a:ext cx="14935200" cy="7772400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86600" y="8202337"/>
            <a:ext cx="4121888" cy="1513163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43" name="Rounded Rectangle 42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265814" y="494788"/>
            <a:ext cx="566657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i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REMINDER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11205" y="2381841"/>
            <a:ext cx="930928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Articles (review and extension)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131720" y="3619500"/>
            <a:ext cx="11795760" cy="0"/>
          </a:xfrm>
          <a:prstGeom prst="line">
            <a:avLst/>
          </a:prstGeom>
          <a:ln w="127000" cap="rnd">
            <a:solidFill>
              <a:srgbClr val="51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 rot="5400000">
            <a:off x="1261022" y="503273"/>
            <a:ext cx="1469896" cy="1990239"/>
            <a:chOff x="16319311" y="7398004"/>
            <a:chExt cx="1087768" cy="1472838"/>
          </a:xfrm>
          <a:effectLst>
            <a:glow rad="254000">
              <a:srgbClr val="FF8C42">
                <a:alpha val="25000"/>
              </a:srgbClr>
            </a:glow>
          </a:effectLst>
        </p:grpSpPr>
        <p:sp>
          <p:nvSpPr>
            <p:cNvPr id="56" name="Rounded Rectangle 55"/>
            <p:cNvSpPr/>
            <p:nvPr/>
          </p:nvSpPr>
          <p:spPr>
            <a:xfrm rot="2700000">
              <a:off x="16733640" y="8197402"/>
              <a:ext cx="1073396" cy="273483"/>
            </a:xfrm>
            <a:prstGeom prst="roundRect">
              <a:avLst>
                <a:gd name="adj" fmla="val 50000"/>
              </a:avLst>
            </a:prstGeom>
            <a:solidFill>
              <a:srgbClr val="51A3A3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6319311" y="7398004"/>
              <a:ext cx="982014" cy="982014"/>
            </a:xfrm>
            <a:prstGeom prst="ellipse">
              <a:avLst/>
            </a:prstGeom>
            <a:solidFill>
              <a:srgbClr val="FFFCE8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39818" y="4152900"/>
            <a:ext cx="10368845" cy="1569660"/>
            <a:chOff x="3581974" y="5763592"/>
            <a:chExt cx="10368845" cy="1569660"/>
          </a:xfrm>
        </p:grpSpPr>
        <p:sp>
          <p:nvSpPr>
            <p:cNvPr id="60" name="TextBox 59"/>
            <p:cNvSpPr txBox="1"/>
            <p:nvPr/>
          </p:nvSpPr>
          <p:spPr>
            <a:xfrm>
              <a:off x="3581974" y="5763592"/>
              <a:ext cx="1364476" cy="8309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8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the -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26043" y="5763592"/>
              <a:ext cx="8824776" cy="156966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before singular/plural nouns that’s </a:t>
              </a:r>
              <a:r>
                <a:rPr lang="en-US" sz="4800" b="1" dirty="0">
                  <a:ln w="63500">
                    <a:noFill/>
                  </a:ln>
                  <a:solidFill>
                    <a:srgbClr val="FF8C42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identified</a:t>
              </a:r>
              <a:r>
                <a:rPr lang="en-US" sz="48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because :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51910" y="5882399"/>
            <a:ext cx="10370288" cy="2014447"/>
            <a:chOff x="3581400" y="6081610"/>
            <a:chExt cx="10370288" cy="2014447"/>
          </a:xfrm>
        </p:grpSpPr>
        <p:sp>
          <p:nvSpPr>
            <p:cNvPr id="63" name="TextBox 62"/>
            <p:cNvSpPr txBox="1"/>
            <p:nvPr/>
          </p:nvSpPr>
          <p:spPr>
            <a:xfrm>
              <a:off x="3588488" y="6081610"/>
              <a:ext cx="10363200" cy="707886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•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there is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only 1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in general/in that context.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81400" y="6721614"/>
              <a:ext cx="10363200" cy="707886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•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it has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already been mentioned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81400" y="7388171"/>
              <a:ext cx="10363200" cy="707886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•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we refer to a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musical instrument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4546610" y="495300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70" name="Rounded Rectangle 69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65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5414" y="235118"/>
            <a:ext cx="356700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Grammar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335500"/>
            <a:ext cx="17731742" cy="118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However, while studying in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(1)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_____ foreign country such as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(2)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_____ US, students may experience culture shock.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1678" y="63627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1.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2702" y="6362700"/>
            <a:ext cx="237817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682" y="6362700"/>
            <a:ext cx="257679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4348" y="6362700"/>
            <a:ext cx="2251891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.VnVogue" panose="020B7200000000000000" pitchFamily="34" charset="0"/>
              </a:rPr>
              <a:t>∅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478" y="63627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the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1678" y="79629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2.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2702" y="7962900"/>
            <a:ext cx="264329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1682" y="7962900"/>
            <a:ext cx="276571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the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4348" y="7962900"/>
            <a:ext cx="282925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.VnVogue" panose="020B7200000000000000" pitchFamily="34" charset="0"/>
              </a:rPr>
              <a:t>one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.VnVogue" panose="020B7200000000000000" pitchFamily="34" charset="0"/>
              <a:ea typeface="JetBrainsMonoNL NFP ExtraBold" panose="02000009000000000000" pitchFamily="50" charset="0"/>
              <a:cs typeface="JetBrainsMonoNL NFP ExtraBold" panose="02000009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41478" y="79629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a</a:t>
            </a:r>
          </a:p>
        </p:txBody>
      </p:sp>
      <p:sp>
        <p:nvSpPr>
          <p:cNvPr id="28" name="Rounded Rectangle 27"/>
          <p:cNvSpPr/>
          <p:nvPr/>
        </p:nvSpPr>
        <p:spPr>
          <a:xfrm rot="18575875">
            <a:off x="1524552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18575875">
            <a:off x="105637" y="10448018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8575875">
            <a:off x="-1242197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Choose the best answer A, B, C, or D</a:t>
            </a:r>
          </a:p>
        </p:txBody>
      </p:sp>
      <p:sp>
        <p:nvSpPr>
          <p:cNvPr id="38" name="Freeform 37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498012" y="-305930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24000" y="1963991"/>
            <a:ext cx="14942288" cy="7086600"/>
            <a:chOff x="1524000" y="1866900"/>
            <a:chExt cx="14942288" cy="7924800"/>
          </a:xfrm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31" name="Rounded Rectangle 30"/>
            <p:cNvSpPr/>
            <p:nvPr/>
          </p:nvSpPr>
          <p:spPr>
            <a:xfrm>
              <a:off x="1531088" y="1866900"/>
              <a:ext cx="14935200" cy="7610038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524000" y="2019300"/>
              <a:ext cx="14935200" cy="7772400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86600" y="8202337"/>
            <a:ext cx="4121888" cy="1513163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43" name="Rounded Rectangle 42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265814" y="494788"/>
            <a:ext cx="566657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i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REMINDER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11205" y="2381841"/>
            <a:ext cx="930928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Articles (review and extension)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131720" y="3619500"/>
            <a:ext cx="11795760" cy="0"/>
          </a:xfrm>
          <a:prstGeom prst="line">
            <a:avLst/>
          </a:prstGeom>
          <a:ln w="127000" cap="rnd">
            <a:solidFill>
              <a:srgbClr val="51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 rot="5400000">
            <a:off x="1261022" y="503273"/>
            <a:ext cx="1469896" cy="1990239"/>
            <a:chOff x="16319311" y="7398004"/>
            <a:chExt cx="1087768" cy="1472838"/>
          </a:xfrm>
          <a:effectLst>
            <a:glow rad="254000">
              <a:srgbClr val="FF8C42">
                <a:alpha val="25000"/>
              </a:srgbClr>
            </a:glow>
          </a:effectLst>
        </p:grpSpPr>
        <p:sp>
          <p:nvSpPr>
            <p:cNvPr id="56" name="Rounded Rectangle 55"/>
            <p:cNvSpPr/>
            <p:nvPr/>
          </p:nvSpPr>
          <p:spPr>
            <a:xfrm rot="2700000">
              <a:off x="16733640" y="8197402"/>
              <a:ext cx="1073396" cy="273483"/>
            </a:xfrm>
            <a:prstGeom prst="roundRect">
              <a:avLst>
                <a:gd name="adj" fmla="val 50000"/>
              </a:avLst>
            </a:prstGeom>
            <a:solidFill>
              <a:srgbClr val="51A3A3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6319311" y="7398004"/>
              <a:ext cx="982014" cy="982014"/>
            </a:xfrm>
            <a:prstGeom prst="ellipse">
              <a:avLst/>
            </a:prstGeom>
            <a:solidFill>
              <a:srgbClr val="FFFCE8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39818" y="4152900"/>
            <a:ext cx="7768670" cy="830997"/>
            <a:chOff x="3581974" y="5763592"/>
            <a:chExt cx="776867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3581974" y="5763592"/>
              <a:ext cx="1364476" cy="8309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8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the -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26043" y="5763592"/>
              <a:ext cx="6224601" cy="8309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we also use it </a:t>
              </a:r>
              <a:r>
                <a:rPr lang="en-US" sz="4800" b="1" dirty="0">
                  <a:ln w="63500">
                    <a:noFill/>
                  </a:ln>
                  <a:solidFill>
                    <a:srgbClr val="FF8C42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with</a:t>
              </a:r>
              <a:r>
                <a:rPr lang="en-US" sz="48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: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389438" y="5385686"/>
            <a:ext cx="13281096" cy="1532500"/>
            <a:chOff x="3581400" y="5649874"/>
            <a:chExt cx="13281096" cy="1532500"/>
          </a:xfrm>
        </p:grpSpPr>
        <p:sp>
          <p:nvSpPr>
            <p:cNvPr id="63" name="TextBox 62"/>
            <p:cNvSpPr txBox="1"/>
            <p:nvPr/>
          </p:nvSpPr>
          <p:spPr>
            <a:xfrm>
              <a:off x="3584943" y="5649874"/>
              <a:ext cx="13277553" cy="707886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•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countries’ names with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kingdom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/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state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, or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plural nouns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81400" y="6474488"/>
              <a:ext cx="10363200" cy="707886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•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oceans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seas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mountain ranges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, etc.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546610" y="495300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69" name="Rounded Rectangle 68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62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</p:bldLst>
      </p:timing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5414" y="235118"/>
            <a:ext cx="356700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335500"/>
            <a:ext cx="17731742" cy="118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However, while studying in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(1)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_____ foreign country such as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(2)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_____ US, students may experience culture shock.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1678" y="63627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2702" y="6362700"/>
            <a:ext cx="237817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682" y="6362700"/>
            <a:ext cx="257679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4348" y="6362700"/>
            <a:ext cx="2251891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∅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478" y="63627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1678" y="79629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2702" y="7962900"/>
            <a:ext cx="264329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1682" y="7962900"/>
            <a:ext cx="276571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4348" y="7962900"/>
            <a:ext cx="282925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41478" y="79629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ounded Rectangle 27"/>
          <p:cNvSpPr/>
          <p:nvPr/>
        </p:nvSpPr>
        <p:spPr>
          <a:xfrm rot="18575875">
            <a:off x="1524552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18575875">
            <a:off x="105637" y="10448018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8575875">
            <a:off x="-1242197" y="10448019"/>
            <a:ext cx="2947787" cy="1225393"/>
          </a:xfrm>
          <a:prstGeom prst="roundRect">
            <a:avLst>
              <a:gd name="adj" fmla="val 50000"/>
            </a:avLst>
          </a:prstGeom>
          <a:solidFill>
            <a:srgbClr val="FF8C42"/>
          </a:solidFill>
          <a:ln w="2540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Choose the best answer A, B, C, or D</a:t>
            </a:r>
          </a:p>
        </p:txBody>
      </p:sp>
      <p:sp>
        <p:nvSpPr>
          <p:cNvPr id="38" name="Freeform 37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498012" y="-342900"/>
            <a:ext cx="19278600" cy="11201400"/>
          </a:xfrm>
          <a:prstGeom prst="rect">
            <a:avLst/>
          </a:prstGeom>
          <a:solidFill>
            <a:srgbClr val="3E36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24000" y="1927021"/>
            <a:ext cx="14942288" cy="7086600"/>
            <a:chOff x="1524000" y="1866900"/>
            <a:chExt cx="14942288" cy="7924800"/>
          </a:xfrm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31" name="Rounded Rectangle 30"/>
            <p:cNvSpPr/>
            <p:nvPr/>
          </p:nvSpPr>
          <p:spPr>
            <a:xfrm>
              <a:off x="1531088" y="1866900"/>
              <a:ext cx="14935200" cy="7610038"/>
            </a:xfrm>
            <a:prstGeom prst="roundRect">
              <a:avLst>
                <a:gd name="adj" fmla="val 4602"/>
              </a:avLst>
            </a:prstGeom>
            <a:solidFill>
              <a:srgbClr val="FFFCE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524000" y="2019300"/>
              <a:ext cx="14935200" cy="7772400"/>
            </a:xfrm>
            <a:prstGeom prst="roundRect">
              <a:avLst>
                <a:gd name="adj" fmla="val 4285"/>
              </a:avLst>
            </a:prstGeom>
            <a:solidFill>
              <a:srgbClr val="FFFC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86600" y="8165367"/>
            <a:ext cx="4121888" cy="1513163"/>
            <a:chOff x="7086600" y="8007060"/>
            <a:chExt cx="4121888" cy="1581284"/>
          </a:xfrm>
          <a:solidFill>
            <a:srgbClr val="FF8C42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43" name="Rounded Rectangle 42"/>
            <p:cNvSpPr/>
            <p:nvPr/>
          </p:nvSpPr>
          <p:spPr>
            <a:xfrm>
              <a:off x="7086600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6459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0217888" y="8007060"/>
              <a:ext cx="990600" cy="1581284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067800" y="457818"/>
            <a:ext cx="586459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i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REMINDER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11205" y="2344871"/>
            <a:ext cx="930928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Articles (review and extension)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131720" y="3582530"/>
            <a:ext cx="11795760" cy="0"/>
          </a:xfrm>
          <a:prstGeom prst="line">
            <a:avLst/>
          </a:prstGeom>
          <a:ln w="127000" cap="rnd">
            <a:solidFill>
              <a:srgbClr val="51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 rot="5400000">
            <a:off x="1261022" y="466303"/>
            <a:ext cx="1469896" cy="1990239"/>
            <a:chOff x="16319311" y="7398004"/>
            <a:chExt cx="1087768" cy="1472838"/>
          </a:xfrm>
          <a:effectLst>
            <a:glow rad="254000">
              <a:srgbClr val="FF8C42">
                <a:alpha val="25000"/>
              </a:srgbClr>
            </a:glow>
          </a:effectLst>
        </p:grpSpPr>
        <p:sp>
          <p:nvSpPr>
            <p:cNvPr id="56" name="Rounded Rectangle 55"/>
            <p:cNvSpPr/>
            <p:nvPr/>
          </p:nvSpPr>
          <p:spPr>
            <a:xfrm rot="2700000">
              <a:off x="16733640" y="8197402"/>
              <a:ext cx="1073396" cy="273483"/>
            </a:xfrm>
            <a:prstGeom prst="roundRect">
              <a:avLst>
                <a:gd name="adj" fmla="val 50000"/>
              </a:avLst>
            </a:prstGeom>
            <a:solidFill>
              <a:srgbClr val="51A3A3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6319311" y="7398004"/>
              <a:ext cx="982014" cy="982014"/>
            </a:xfrm>
            <a:prstGeom prst="ellipse">
              <a:avLst/>
            </a:prstGeom>
            <a:solidFill>
              <a:srgbClr val="FFFCE8"/>
            </a:solidFill>
            <a:ln w="127000">
              <a:solidFill>
                <a:srgbClr val="3E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94835" y="4123132"/>
            <a:ext cx="11366096" cy="830998"/>
            <a:chOff x="3436991" y="5770794"/>
            <a:chExt cx="11366096" cy="830998"/>
          </a:xfrm>
        </p:grpSpPr>
        <p:sp>
          <p:nvSpPr>
            <p:cNvPr id="60" name="TextBox 59"/>
            <p:cNvSpPr txBox="1"/>
            <p:nvPr/>
          </p:nvSpPr>
          <p:spPr>
            <a:xfrm>
              <a:off x="3436991" y="5770795"/>
              <a:ext cx="1689052" cy="8309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51A3A3"/>
                  </a:solidFill>
                  <a:effectLst>
                    <a:glow rad="254000">
                      <a:srgbClr val="FFFCE8">
                        <a:alpha val="25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∅</a:t>
              </a:r>
              <a:r>
                <a:rPr lang="en-US" sz="48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 rad="254000">
                      <a:srgbClr val="FFFCE8">
                        <a:alpha val="25000"/>
                      </a:srgbClr>
                    </a:glo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n w="63500">
                    <a:noFill/>
                  </a:ln>
                  <a:solidFill>
                    <a:srgbClr val="51A3A3"/>
                  </a:solidFill>
                  <a:effectLst>
                    <a:glow>
                      <a:schemeClr val="accent1"/>
                    </a:glo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7845" y="5770794"/>
              <a:ext cx="9995242" cy="83099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we </a:t>
              </a:r>
              <a:r>
                <a:rPr lang="en-US" sz="4800" b="1" dirty="0">
                  <a:ln w="63500">
                    <a:noFill/>
                  </a:ln>
                  <a:solidFill>
                    <a:srgbClr val="FF8C42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do not need </a:t>
              </a:r>
              <a:r>
                <a:rPr lang="en-US" sz="48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an article with :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52800" y="5326630"/>
            <a:ext cx="11538042" cy="1532500"/>
            <a:chOff x="3581400" y="5649874"/>
            <a:chExt cx="13281096" cy="1532500"/>
          </a:xfrm>
        </p:grpSpPr>
        <p:sp>
          <p:nvSpPr>
            <p:cNvPr id="63" name="TextBox 62"/>
            <p:cNvSpPr txBox="1"/>
            <p:nvPr/>
          </p:nvSpPr>
          <p:spPr>
            <a:xfrm>
              <a:off x="3584943" y="5649874"/>
              <a:ext cx="13277553" cy="707886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•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generic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plural nouns.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81400" y="6474488"/>
              <a:ext cx="12335975" cy="707886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•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ln w="63500">
                    <a:noFill/>
                  </a:ln>
                  <a:solidFill>
                    <a:srgbClr val="EF798A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non-specific </a:t>
              </a:r>
              <a:r>
                <a:rPr lang="en-US" sz="4000" b="1" dirty="0">
                  <a:ln w="63500">
                    <a:noFill/>
                  </a:ln>
                  <a:solidFill>
                    <a:srgbClr val="3E363F"/>
                  </a:solidFill>
                  <a:effectLst>
                    <a:glow>
                      <a:schemeClr val="accent1"/>
                    </a:glow>
                    <a:outerShdw dist="50800" sx="1000" sy="1000" algn="ctr" rotWithShape="0">
                      <a:srgbClr val="000000"/>
                    </a:outerShdw>
                  </a:effectLst>
                  <a:latin typeface="Times New Roman" panose="02020603050405020304" pitchFamily="18" charset="0"/>
                  <a:ea typeface="JetBrainsMonoNL NFP ExtraBold" panose="02000009000000000000" pitchFamily="50" charset="0"/>
                  <a:cs typeface="Times New Roman" panose="02020603050405020304" pitchFamily="18" charset="0"/>
                </a:rPr>
                <a:t>countable/uncountable nouns.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546610" y="458330"/>
            <a:ext cx="1485900" cy="3389141"/>
            <a:chOff x="13887362" y="1403597"/>
            <a:chExt cx="1485900" cy="3389141"/>
          </a:xfrm>
          <a:solidFill>
            <a:srgbClr val="EF798A"/>
          </a:solidFill>
          <a:effectLst>
            <a:glow rad="254000">
              <a:srgbClr val="FFFCE8">
                <a:alpha val="25000"/>
              </a:srgbClr>
            </a:glow>
          </a:effectLst>
        </p:grpSpPr>
        <p:sp>
          <p:nvSpPr>
            <p:cNvPr id="69" name="Rounded Rectangle 68"/>
            <p:cNvSpPr/>
            <p:nvPr/>
          </p:nvSpPr>
          <p:spPr>
            <a:xfrm rot="918586">
              <a:off x="14382662" y="1403597"/>
              <a:ext cx="990600" cy="2410361"/>
            </a:xfrm>
            <a:prstGeom prst="roundRect">
              <a:avLst>
                <a:gd name="adj" fmla="val 50000"/>
              </a:avLst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3887362" y="3802138"/>
              <a:ext cx="990600" cy="990600"/>
            </a:xfrm>
            <a:prstGeom prst="ellipse">
              <a:avLst/>
            </a:prstGeom>
            <a:grpFill/>
            <a:ln w="254000">
              <a:solidFill>
                <a:srgbClr val="FFFC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43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2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2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2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6" dur="indefinit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7" dur="indefinite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47" grpId="0"/>
          <p:bldP spid="47" grpId="1"/>
          <p:bldP spid="48" grpId="0"/>
          <p:bldP spid="4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60000" y="6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2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5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5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2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5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2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9" presetClass="emph" presetSubtype="0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 rctx="PPT">
                                            <p:cTn id="96" dur="indefinite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"/>
                                          </p:to>
                                        </p:set>
                                        <p:animEffect filter="image" prLst="opacity: 0">
                                          <p:cBhvr rctx="IE">
                                            <p:cTn id="97" dur="indefinite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47" grpId="0"/>
          <p:bldP spid="47" grpId="1"/>
          <p:bldP spid="48" grpId="0"/>
          <p:bldP spid="48" grpId="1"/>
        </p:bldLst>
      </p:timing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5414" y="235118"/>
            <a:ext cx="356700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Choose the best answer A, B, C, or 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335500"/>
            <a:ext cx="17731742" cy="118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However, while studying in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(1)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_____ foreign country such as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(2)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_____ US, students may experience culture shock.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1678" y="63627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-381000" y="9586821"/>
            <a:ext cx="3992142" cy="2947788"/>
            <a:chOff x="2242422" y="9213044"/>
            <a:chExt cx="3992142" cy="2947788"/>
          </a:xfrm>
        </p:grpSpPr>
        <p:sp>
          <p:nvSpPr>
            <p:cNvPr id="30" name="Rounded Rectangle 29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2702" y="6362700"/>
            <a:ext cx="237817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682" y="6362700"/>
            <a:ext cx="257679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4348" y="6362700"/>
            <a:ext cx="2251891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∅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478" y="63627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1678" y="796290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2702" y="7962900"/>
            <a:ext cx="264329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1682" y="7962900"/>
            <a:ext cx="276571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4348" y="7962900"/>
            <a:ext cx="282925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41478" y="796290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3067290" y="6007310"/>
            <a:ext cx="1657110" cy="16571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42970" y="7581900"/>
            <a:ext cx="1657110" cy="16571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5" grpId="0" animBg="1"/>
      <p:bldP spid="5" grpId="1" animBg="1"/>
      <p:bldP spid="5" grpId="2" animBg="1"/>
      <p:bldP spid="28" grpId="0" animBg="1"/>
      <p:bldP spid="28" grpId="1" animBg="1"/>
      <p:bldP spid="28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5414" y="235118"/>
            <a:ext cx="356700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Choose the best answer A, B, C, or 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858" y="4335500"/>
            <a:ext cx="17312055" cy="118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One of the best ways to deal with culture shock is to research 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(3)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_____ local culture in advance.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1678" y="688978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-381000" y="9586821"/>
            <a:ext cx="3992142" cy="2947788"/>
            <a:chOff x="2242422" y="9213044"/>
            <a:chExt cx="3992142" cy="2947788"/>
          </a:xfrm>
        </p:grpSpPr>
        <p:sp>
          <p:nvSpPr>
            <p:cNvPr id="30" name="Rounded Rectangle 29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2701" y="6889780"/>
            <a:ext cx="2792323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682" y="6889780"/>
            <a:ext cx="257679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4348" y="6889780"/>
            <a:ext cx="343885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478" y="688978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∅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67290" y="6534390"/>
            <a:ext cx="1657110" cy="16571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5" grpId="1"/>
          <p:bldP spid="54" grpId="0"/>
          <p:bldP spid="54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2" grpId="1"/>
          <p:bldP spid="5" grpId="0" animBg="1"/>
          <p:bldP spid="5" grpId="1" animBg="1"/>
          <p:bldP spid="5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5" grpId="1"/>
          <p:bldP spid="54" grpId="0"/>
          <p:bldP spid="54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2" grpId="1"/>
          <p:bldP spid="5" grpId="0" animBg="1"/>
          <p:bldP spid="5" grpId="1" animBg="1"/>
          <p:bldP spid="5" grpId="2" animBg="1"/>
        </p:bldLst>
      </p:timing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5414" y="235118"/>
            <a:ext cx="356700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Choose the best answer A, B, C, or 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858" y="4335500"/>
            <a:ext cx="17312055" cy="118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For example, if you’re attending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(4)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_____ UK university, reading about British culture can be helpful.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1678" y="688978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4.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-381000" y="9586821"/>
            <a:ext cx="3992142" cy="2947788"/>
            <a:chOff x="2242422" y="9213044"/>
            <a:chExt cx="3992142" cy="2947788"/>
          </a:xfrm>
        </p:grpSpPr>
        <p:sp>
          <p:nvSpPr>
            <p:cNvPr id="30" name="Rounded Rectangle 29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2701" y="6889780"/>
            <a:ext cx="2792323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682" y="6889780"/>
            <a:ext cx="257679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B.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∅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34348" y="6889780"/>
            <a:ext cx="343885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478" y="688978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  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116290" y="6534390"/>
            <a:ext cx="1657110" cy="16571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5" grpId="1"/>
          <p:bldP spid="54" grpId="0"/>
          <p:bldP spid="54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2" grpId="1"/>
          <p:bldP spid="5" grpId="0" animBg="1"/>
          <p:bldP spid="5" grpId="1" animBg="1"/>
          <p:bldP spid="5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5" grpId="1"/>
          <p:bldP spid="54" grpId="0"/>
          <p:bldP spid="54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2" grpId="1"/>
          <p:bldP spid="5" grpId="0" animBg="1"/>
          <p:bldP spid="5" grpId="1" animBg="1"/>
          <p:bldP spid="5" grpId="2" animBg="1"/>
        </p:bldLst>
      </p:timing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5414" y="235118"/>
            <a:ext cx="3567003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Choose the best answer A, B, C, or 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3858" y="4335500"/>
            <a:ext cx="17312055" cy="1189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You’ll also be prepared to deal with any differences between </a:t>
            </a:r>
            <a:r>
              <a:rPr lang="en-US" sz="4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(5) </a:t>
            </a:r>
            <a:r>
              <a:rPr lang="en-US" sz="40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_____ two cultures.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1678" y="6889780"/>
            <a:ext cx="10668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5.</a:t>
            </a:r>
            <a:endParaRPr lang="en-US" sz="54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-381000" y="9586821"/>
            <a:ext cx="3992142" cy="2947788"/>
            <a:chOff x="2242422" y="9213044"/>
            <a:chExt cx="3992142" cy="2947788"/>
          </a:xfrm>
        </p:grpSpPr>
        <p:sp>
          <p:nvSpPr>
            <p:cNvPr id="30" name="Rounded Rectangle 29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2701" y="6889780"/>
            <a:ext cx="2792323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∅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  <a:outerShdw dist="50800" sx="1000" sy="1000" algn="ctr" rotWithShape="0">
                  <a:srgbClr val="000000"/>
                </a:outerShd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1682" y="6889780"/>
            <a:ext cx="2918118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B.   </a:t>
            </a:r>
            <a:r>
              <a:rPr lang="en-US" sz="48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34348" y="6889780"/>
            <a:ext cx="343885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478" y="6889780"/>
            <a:ext cx="28559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72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D.   </a:t>
            </a:r>
            <a:r>
              <a:rPr lang="en-US" sz="4800" b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4800" b="1" dirty="0">
              <a:ln w="63500">
                <a:noFill/>
              </a:ln>
              <a:solidFill>
                <a:srgbClr val="FFFCE8"/>
              </a:solidFill>
              <a:effectLst>
                <a:glow rad="254000">
                  <a:srgbClr val="FFFCE8">
                    <a:alpha val="25000"/>
                  </a:srgbClr>
                </a:glow>
              </a:effectLst>
              <a:latin typeface="Times New Roman" panose="02020603050405020304" pitchFamily="18" charset="0"/>
              <a:ea typeface="JetBrainsMonoNL NFP ExtraBold" panose="02000009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92240" y="6492240"/>
            <a:ext cx="1657110" cy="16571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5" grpId="1"/>
          <p:bldP spid="54" grpId="0"/>
          <p:bldP spid="54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2" grpId="1"/>
          <p:bldP spid="5" grpId="0" animBg="1"/>
          <p:bldP spid="5" grpId="1" animBg="1"/>
          <p:bldP spid="5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5" grpId="1"/>
          <p:bldP spid="54" grpId="0"/>
          <p:bldP spid="54" grpId="1"/>
          <p:bldP spid="19" grpId="0"/>
          <p:bldP spid="19" grpId="1"/>
          <p:bldP spid="20" grpId="0"/>
          <p:bldP spid="20" grpId="1"/>
          <p:bldP spid="21" grpId="0"/>
          <p:bldP spid="21" grpId="1"/>
          <p:bldP spid="22" grpId="0"/>
          <p:bldP spid="22" grpId="1"/>
          <p:bldP spid="5" grpId="0" animBg="1"/>
          <p:bldP spid="5" grpId="1" animBg="1"/>
          <p:bldP spid="5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2734" y="235118"/>
            <a:ext cx="4872359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Pronunciation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Read the following sentences and write the words containing the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 and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sounds in the correct column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229100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1.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Seeing my K-pop idols appear at the booth, I started shouting their names loudly.</a:t>
            </a: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4267200" y="5027636"/>
            <a:ext cx="762000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896600" y="5027636"/>
            <a:ext cx="1524000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5055886" y="5027636"/>
            <a:ext cx="1022314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209800" y="5045314"/>
            <a:ext cx="457200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9144000" y="5027636"/>
            <a:ext cx="228600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-381000" y="9586821"/>
            <a:ext cx="3992142" cy="2947788"/>
            <a:chOff x="2242422" y="9213044"/>
            <a:chExt cx="3992142" cy="2947788"/>
          </a:xfrm>
        </p:grpSpPr>
        <p:sp>
          <p:nvSpPr>
            <p:cNvPr id="108" name="Rounded Rectangle 107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Oval 111"/>
          <p:cNvSpPr/>
          <p:nvPr/>
        </p:nvSpPr>
        <p:spPr>
          <a:xfrm>
            <a:off x="13144980" y="6014033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905990" y="6014033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667000" y="6068674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200400" y="6613286"/>
            <a:ext cx="120798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ɔɪ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420100" y="6613286"/>
            <a:ext cx="1510801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aɪ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3563600" y="6613286"/>
            <a:ext cx="137160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aʊ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983455" y="5844540"/>
            <a:ext cx="80823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my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0225630" y="5874848"/>
            <a:ext cx="108395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idols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8839200" y="8420100"/>
            <a:ext cx="35939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13280863" y="8454890"/>
            <a:ext cx="183255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shouting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5745978" y="6848353"/>
            <a:ext cx="142859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loudly</a:t>
            </a:r>
          </a:p>
        </p:txBody>
      </p:sp>
      <p:pic>
        <p:nvPicPr>
          <p:cNvPr id="3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33554" y="4509962"/>
            <a:ext cx="609600" cy="609600"/>
          </a:xfrm>
          <a:prstGeom prst="rect">
            <a:avLst/>
          </a:prstGeom>
        </p:spPr>
      </p:pic>
      <p:pic>
        <p:nvPicPr>
          <p:cNvPr id="33" name="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609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" fill="hold"/>
                                            <p:tgtEl>
                                              <p:spTgt spid="1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5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25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25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5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25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25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25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2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2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25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25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25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25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25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4" dur="25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25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25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25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6" dur="25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25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0" dur="25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25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25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25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1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2" fill="hold">
                          <p:stCondLst>
                            <p:cond delay="0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5" dur="8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audio>
                  <p:cMediaNode vol="80000">
                    <p:cTn id="15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seq concurrent="1" nextAc="seek">
                  <p:cTn id="157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8" fill="hold">
                          <p:stCondLst>
                            <p:cond delay="0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1" dur="56295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audio>
                  <p:cMediaNode vol="80000">
                    <p:cTn id="1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</p:childTnLst>
            </p:cTn>
          </p:par>
        </p:tnLst>
        <p:bldLst>
          <p:bldP spid="45" grpId="0"/>
          <p:bldP spid="112" grpId="0" animBg="1"/>
          <p:bldP spid="112" grpId="1" animBg="1"/>
          <p:bldP spid="112" grpId="2" animBg="1"/>
          <p:bldP spid="113" grpId="0" animBg="1"/>
          <p:bldP spid="113" grpId="1" animBg="1"/>
          <p:bldP spid="113" grpId="2" animBg="1"/>
          <p:bldP spid="114" grpId="0" animBg="1"/>
          <p:bldP spid="114" grpId="1" animBg="1"/>
          <p:bldP spid="114" grpId="2" animBg="1"/>
          <p:bldP spid="119" grpId="0"/>
          <p:bldP spid="119" grpId="1"/>
          <p:bldP spid="120" grpId="0"/>
          <p:bldP spid="120" grpId="1"/>
          <p:bldP spid="121" grpId="0"/>
          <p:bldP spid="121" grpId="1"/>
          <p:bldP spid="122" grpId="0"/>
          <p:bldP spid="122" grpId="1"/>
          <p:bldP spid="123" grpId="0"/>
          <p:bldP spid="123" grpId="1"/>
          <p:bldP spid="124" grpId="0"/>
          <p:bldP spid="124" grpId="1"/>
          <p:bldP spid="125" grpId="0"/>
          <p:bldP spid="125" grpId="1"/>
          <p:bldP spid="126" grpId="0"/>
          <p:bldP spid="12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" fill="hold"/>
                                            <p:tgtEl>
                                              <p:spTgt spid="1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5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25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25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5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25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25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25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2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2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25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25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25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25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25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4" dur="25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25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25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25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6" dur="25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25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0" dur="25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25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25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25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25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1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2" fill="hold">
                          <p:stCondLst>
                            <p:cond delay="0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5" dur="8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audio>
                  <p:cMediaNode vol="80000">
                    <p:cTn id="15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  <p:seq concurrent="1" nextAc="seek">
                  <p:cTn id="157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8" fill="hold">
                          <p:stCondLst>
                            <p:cond delay="0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61" dur="56295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audio>
                  <p:cMediaNode vol="80000">
                    <p:cTn id="1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3"/>
                    </p:tgtEl>
                  </p:cMediaNode>
                </p:audio>
              </p:childTnLst>
            </p:cTn>
          </p:par>
        </p:tnLst>
        <p:bldLst>
          <p:bldP spid="45" grpId="0"/>
          <p:bldP spid="112" grpId="0" animBg="1"/>
          <p:bldP spid="112" grpId="1" animBg="1"/>
          <p:bldP spid="112" grpId="2" animBg="1"/>
          <p:bldP spid="113" grpId="0" animBg="1"/>
          <p:bldP spid="113" grpId="1" animBg="1"/>
          <p:bldP spid="113" grpId="2" animBg="1"/>
          <p:bldP spid="114" grpId="0" animBg="1"/>
          <p:bldP spid="114" grpId="1" animBg="1"/>
          <p:bldP spid="114" grpId="2" animBg="1"/>
          <p:bldP spid="119" grpId="0"/>
          <p:bldP spid="119" grpId="1"/>
          <p:bldP spid="120" grpId="0"/>
          <p:bldP spid="120" grpId="1"/>
          <p:bldP spid="121" grpId="0"/>
          <p:bldP spid="121" grpId="1"/>
          <p:bldP spid="122" grpId="0"/>
          <p:bldP spid="122" grpId="1"/>
          <p:bldP spid="123" grpId="0"/>
          <p:bldP spid="123" grpId="1"/>
          <p:bldP spid="124" grpId="0"/>
          <p:bldP spid="124" grpId="1"/>
          <p:bldP spid="125" grpId="0"/>
          <p:bldP spid="125" grpId="1"/>
          <p:bldP spid="126" grpId="0"/>
          <p:bldP spid="126" grpId="1"/>
        </p:bldLst>
      </p:timing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9055149">
            <a:off x="-352028" y="4275104"/>
            <a:ext cx="25062757" cy="10998432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835287">
            <a:off x="2258806" y="2841486"/>
            <a:ext cx="11318139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0" b="1" i="1" dirty="0"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</a:t>
            </a:r>
          </a:p>
        </p:txBody>
      </p:sp>
      <p:sp>
        <p:nvSpPr>
          <p:cNvPr id="5" name="TextBox 4"/>
          <p:cNvSpPr txBox="1"/>
          <p:nvPr/>
        </p:nvSpPr>
        <p:spPr>
          <a:xfrm rot="19835287">
            <a:off x="4011407" y="4517888"/>
            <a:ext cx="11318139" cy="3170099"/>
          </a:xfrm>
          <a:prstGeom prst="rect">
            <a:avLst/>
          </a:prstGeom>
          <a:noFill/>
          <a:effectLst>
            <a:glow>
              <a:srgbClr val="51A3A3"/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0" b="1" i="1" dirty="0">
                <a:solidFill>
                  <a:srgbClr val="51A3A3"/>
                </a:solidFill>
                <a:effectLst>
                  <a:glow rad="254000">
                    <a:srgbClr val="51A3A3">
                      <a:alpha val="25000"/>
                    </a:srgbClr>
                  </a:glo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77241944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hold" grpId="2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296 -0.73025 L -2.63889E-6 1.23457E-7 " pathEditMode="relative" rAng="0" ptsTypes="AA" p14:bounceEnd="60000">
                                          <p:cBhvr>
                                            <p:cTn id="1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484" y="3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62873 0.60308 L -0.00373 -0.02655 " pathEditMode="relative" rAng="0" ptsTypes="AA" p14:bounceEnd="60000">
                                          <p:cBhvr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250" y="-3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2"/>
          <p:bldP spid="5" grpId="3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7296 -0.73025 L -2.63889E-6 1.23457E-7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484" y="36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62873 0.60308 L -0.00373 -0.02655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250" y="-3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2"/>
          <p:bldP spid="5" grpId="3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2734" y="235118"/>
            <a:ext cx="4872359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Pronunciation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Read the following sentences and write the words containing the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 and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sounds in the correct column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801" y="4229100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2.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Mike really enjoyed his life in the USA despite experiencing culture shock.</a:t>
            </a: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3124200" y="5075514"/>
            <a:ext cx="1371600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411997" y="5045314"/>
            <a:ext cx="531603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229600" y="5075514"/>
            <a:ext cx="1295400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982745" y="5075514"/>
            <a:ext cx="846055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-381000" y="9586821"/>
            <a:ext cx="3992142" cy="2947788"/>
            <a:chOff x="2242422" y="9213044"/>
            <a:chExt cx="3992142" cy="2947788"/>
          </a:xfrm>
        </p:grpSpPr>
        <p:sp>
          <p:nvSpPr>
            <p:cNvPr id="108" name="Rounded Rectangle 107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13144980" y="6014033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905990" y="6014033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6068674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72494" y="6663081"/>
            <a:ext cx="15605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ɔɪ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92194" y="6663081"/>
            <a:ext cx="195171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aɪ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620510" y="6663081"/>
            <a:ext cx="177189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aʊ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44935" y="5874848"/>
            <a:ext cx="118494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.VnVogue" panose="020B7200000000000000" pitchFamily="34" charset="0"/>
                <a:ea typeface="JetBrainsMonoNL NFP ExtraBold" panose="02000009000000000000" pitchFamily="50" charset="0"/>
                <a:cs typeface="JetBrainsMonoNL NFP ExtraBold" panose="02000009000000000000" pitchFamily="50" charset="0"/>
              </a:rPr>
              <a:t>Mike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225630" y="5874848"/>
            <a:ext cx="78258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life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80791" y="8406119"/>
            <a:ext cx="15311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despite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811886" y="8461920"/>
            <a:ext cx="168026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enjoyed</a:t>
            </a:r>
          </a:p>
        </p:txBody>
      </p:sp>
      <p:pic>
        <p:nvPicPr>
          <p:cNvPr id="30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92400" y="4355783"/>
            <a:ext cx="609600" cy="609600"/>
          </a:xfrm>
          <a:prstGeom prst="rect">
            <a:avLst/>
          </a:prstGeom>
        </p:spPr>
      </p:pic>
      <p:pic>
        <p:nvPicPr>
          <p:cNvPr id="31" name="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609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4" dur="25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25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25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2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6" dur="2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2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9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0" fill="hold">
                          <p:stCondLst>
                            <p:cond delay="0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3" dur="8724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1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9" dur="56295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audio>
                  <p:cMediaNode vol="80000">
                    <p:cTn id="1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54" grpId="0"/>
          <p:bldP spid="54" grpId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4" grpId="2" animBg="1"/>
          <p:bldP spid="35" grpId="0" animBg="1"/>
          <p:bldP spid="35" grpId="1" animBg="1"/>
          <p:bldP spid="35" grpId="2" animBg="1"/>
          <p:bldP spid="36" grpId="0"/>
          <p:bldP spid="36" grpId="1"/>
          <p:bldP spid="37" grpId="0"/>
          <p:bldP spid="37" grpId="1"/>
          <p:bldP spid="38" grpId="0"/>
          <p:bldP spid="38" grpId="1"/>
          <p:bldP spid="42" grpId="0"/>
          <p:bldP spid="42" grpId="1"/>
          <p:bldP spid="43" grpId="0"/>
          <p:bldP spid="43" grpId="1"/>
          <p:bldP spid="44" grpId="0"/>
          <p:bldP spid="44" grpId="1"/>
          <p:bldP spid="46" grpId="0"/>
          <p:bldP spid="4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6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0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25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4" dur="25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25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7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8" dur="25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25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2" dur="2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6" dur="2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25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9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0" fill="hold">
                          <p:stCondLst>
                            <p:cond delay="0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3" dur="8724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14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9" dur="56295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audio>
                  <p:cMediaNode vol="80000">
                    <p:cTn id="1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54" grpId="0"/>
          <p:bldP spid="54" grpId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4" grpId="2" animBg="1"/>
          <p:bldP spid="35" grpId="0" animBg="1"/>
          <p:bldP spid="35" grpId="1" animBg="1"/>
          <p:bldP spid="35" grpId="2" animBg="1"/>
          <p:bldP spid="36" grpId="0"/>
          <p:bldP spid="36" grpId="1"/>
          <p:bldP spid="37" grpId="0"/>
          <p:bldP spid="37" grpId="1"/>
          <p:bldP spid="38" grpId="0"/>
          <p:bldP spid="38" grpId="1"/>
          <p:bldP spid="42" grpId="0"/>
          <p:bldP spid="42" grpId="1"/>
          <p:bldP spid="43" grpId="0"/>
          <p:bldP spid="43" grpId="1"/>
          <p:bldP spid="44" grpId="0"/>
          <p:bldP spid="44" grpId="1"/>
          <p:bldP spid="46" grpId="0"/>
          <p:bldP spid="46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2734" y="235118"/>
            <a:ext cx="4872359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Pronunciation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Read the following sentences and write the words containing the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 and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sounds in the correct column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4800" y="4229271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3.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 Korean food festival offers a wide choice of spicy dishes.</a:t>
            </a: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10058400" y="5059960"/>
            <a:ext cx="762000" cy="734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239000" y="5067300"/>
            <a:ext cx="685800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153400" y="5059960"/>
            <a:ext cx="1219200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-381000" y="9586821"/>
            <a:ext cx="3992142" cy="2947788"/>
            <a:chOff x="2242422" y="9213044"/>
            <a:chExt cx="3992142" cy="2947788"/>
          </a:xfrm>
        </p:grpSpPr>
        <p:sp>
          <p:nvSpPr>
            <p:cNvPr id="108" name="Rounded Rectangle 107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13144980" y="6014033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905990" y="6014033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6068674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72494" y="6663081"/>
            <a:ext cx="15605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ɔɪ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92194" y="6663081"/>
            <a:ext cx="195171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aɪ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620510" y="6663081"/>
            <a:ext cx="177189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aʊ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58764" y="6810358"/>
            <a:ext cx="108234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wide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417873" y="6755717"/>
            <a:ext cx="115768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spicy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63184" y="8575231"/>
            <a:ext cx="13805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choice</a:t>
            </a:r>
          </a:p>
        </p:txBody>
      </p:sp>
      <p:pic>
        <p:nvPicPr>
          <p:cNvPr id="28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0464" y="4422837"/>
            <a:ext cx="609600" cy="609600"/>
          </a:xfrm>
          <a:prstGeom prst="rect">
            <a:avLst/>
          </a:prstGeom>
        </p:spPr>
      </p:pic>
      <p:pic>
        <p:nvPicPr>
          <p:cNvPr id="29" name="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609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0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4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8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2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6" dur="25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5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0" dur="25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5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25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5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8" dur="2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5" dur="7105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80000">
                    <p:cTn id="1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8"/>
                    </p:tgtEl>
                  </p:cMediaNode>
                </p:audio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1" dur="56295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audio>
                  <p:cMediaNode vol="80000">
                    <p:cTn id="1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57" grpId="0"/>
          <p:bldP spid="57" grpId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4" grpId="2" animBg="1"/>
          <p:bldP spid="35" grpId="0" animBg="1"/>
          <p:bldP spid="35" grpId="1" animBg="1"/>
          <p:bldP spid="35" grpId="2" animBg="1"/>
          <p:bldP spid="36" grpId="0"/>
          <p:bldP spid="36" grpId="1"/>
          <p:bldP spid="37" grpId="0"/>
          <p:bldP spid="37" grpId="1"/>
          <p:bldP spid="38" grpId="0"/>
          <p:bldP spid="38" grpId="1"/>
          <p:bldP spid="42" grpId="0"/>
          <p:bldP spid="42" grpId="1"/>
          <p:bldP spid="43" grpId="0"/>
          <p:bldP spid="43" grpId="1"/>
          <p:bldP spid="44" grpId="0"/>
          <p:bldP spid="4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0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4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25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8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25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2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6" dur="25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5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0" dur="25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5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4" dur="25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5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2" presetClass="exit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8" dur="2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5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21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2" fill="hold">
                          <p:stCondLst>
                            <p:cond delay="0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5" dur="7105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80000">
                    <p:cTn id="1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8"/>
                    </p:tgtEl>
                  </p:cMediaNode>
                </p:audio>
                <p:seq concurrent="1" nextAc="seek">
                  <p:cTn id="12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8" fill="hold">
                          <p:stCondLst>
                            <p:cond delay="0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1" dur="56295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audio>
                  <p:cMediaNode vol="80000">
                    <p:cTn id="1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  <p:bldLst>
          <p:bldP spid="57" grpId="0"/>
          <p:bldP spid="57" grpId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4" grpId="2" animBg="1"/>
          <p:bldP spid="35" grpId="0" animBg="1"/>
          <p:bldP spid="35" grpId="1" animBg="1"/>
          <p:bldP spid="35" grpId="2" animBg="1"/>
          <p:bldP spid="36" grpId="0"/>
          <p:bldP spid="36" grpId="1"/>
          <p:bldP spid="37" grpId="0"/>
          <p:bldP spid="37" grpId="1"/>
          <p:bldP spid="38" grpId="0"/>
          <p:bldP spid="38" grpId="1"/>
          <p:bldP spid="42" grpId="0"/>
          <p:bldP spid="42" grpId="1"/>
          <p:bldP spid="43" grpId="0"/>
          <p:bldP spid="43" grpId="1"/>
          <p:bldP spid="44" grpId="0"/>
          <p:bldP spid="44" grpId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53743" y="1621522"/>
            <a:ext cx="17368309" cy="1393273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604" y="1768713"/>
            <a:ext cx="17368309" cy="1676401"/>
          </a:xfrm>
          <a:prstGeom prst="roundRect">
            <a:avLst/>
          </a:prstGeom>
          <a:solidFill>
            <a:srgbClr val="FFFCE8"/>
          </a:solidFill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6179" y="244984"/>
            <a:ext cx="5792221" cy="936116"/>
          </a:xfrm>
          <a:prstGeom prst="roundRect">
            <a:avLst/>
          </a:prstGeom>
          <a:solidFill>
            <a:srgbClr val="FFFC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2804" y="332177"/>
            <a:ext cx="5792221" cy="936116"/>
          </a:xfrm>
          <a:prstGeom prst="roundRect">
            <a:avLst/>
          </a:prstGeom>
          <a:solidFill>
            <a:srgbClr val="FFF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82745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1834" y="-266700"/>
            <a:ext cx="0" cy="598877"/>
          </a:xfrm>
          <a:prstGeom prst="line">
            <a:avLst/>
          </a:prstGeom>
          <a:ln w="381000" cap="rnd">
            <a:solidFill>
              <a:srgbClr val="FFFC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2734" y="235118"/>
            <a:ext cx="4872359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ln w="63500">
                  <a:noFill/>
                </a:ln>
                <a:solidFill>
                  <a:srgbClr val="51A3A3"/>
                </a:solidFill>
                <a:effectLst>
                  <a:glow rad="254000">
                    <a:srgbClr val="FFFCE8">
                      <a:alpha val="0"/>
                    </a:srgbClr>
                  </a:glow>
                  <a:outerShdw blurRad="50800" dist="50800" dir="5400000" algn="ctr" rotWithShape="0">
                    <a:srgbClr val="FFFCE8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Pronunciation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6605" y="1485900"/>
            <a:ext cx="16387396" cy="1959214"/>
          </a:xfrm>
          <a:prstGeom prst="rect">
            <a:avLst/>
          </a:prstGeom>
          <a:noFill/>
          <a:ln>
            <a:noFill/>
          </a:ln>
          <a:effectLst>
            <a:glow rad="254000">
              <a:srgbClr val="FFFCE8">
                <a:alpha val="25000"/>
              </a:srgbClr>
            </a:glo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Read the following sentences and write the words containing the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/,  and /</a:t>
            </a:r>
            <a:r>
              <a:rPr lang="en-US" sz="4400" b="1" dirty="0" err="1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aʊ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400" b="1" dirty="0">
                <a:ln w="63500">
                  <a:noFill/>
                </a:ln>
                <a:solidFill>
                  <a:srgbClr val="3E363F"/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sounds in the correct column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800" y="4229100"/>
            <a:ext cx="1773174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4. 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They haven’t announced the final applicants for the culture exchange </a:t>
            </a:r>
            <a:r>
              <a:rPr lang="en-US" sz="3500" b="1" dirty="0" err="1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programme</a:t>
            </a:r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" name="Freeform 70"/>
          <p:cNvSpPr/>
          <p:nvPr/>
        </p:nvSpPr>
        <p:spPr>
          <a:xfrm rot="1217917">
            <a:off x="16655797" y="2296477"/>
            <a:ext cx="1174714" cy="1799282"/>
          </a:xfrm>
          <a:custGeom>
            <a:avLst/>
            <a:gdLst/>
            <a:ahLst/>
            <a:cxnLst/>
            <a:rect l="l" t="t" r="r" b="b"/>
            <a:pathLst>
              <a:path w="878449" h="1345500">
                <a:moveTo>
                  <a:pt x="409662" y="1003195"/>
                </a:moveTo>
                <a:cubicBezTo>
                  <a:pt x="455691" y="1003195"/>
                  <a:pt x="496255" y="1019187"/>
                  <a:pt x="531355" y="1051172"/>
                </a:cubicBezTo>
                <a:cubicBezTo>
                  <a:pt x="565243" y="1085012"/>
                  <a:pt x="582189" y="1125688"/>
                  <a:pt x="582189" y="1173199"/>
                </a:cubicBezTo>
                <a:cubicBezTo>
                  <a:pt x="582189" y="1218230"/>
                  <a:pt x="565471" y="1258205"/>
                  <a:pt x="532039" y="1293123"/>
                </a:cubicBezTo>
                <a:cubicBezTo>
                  <a:pt x="498605" y="1328041"/>
                  <a:pt x="457813" y="1345500"/>
                  <a:pt x="409662" y="1345500"/>
                </a:cubicBezTo>
                <a:cubicBezTo>
                  <a:pt x="362979" y="1345500"/>
                  <a:pt x="322934" y="1328735"/>
                  <a:pt x="289528" y="1295205"/>
                </a:cubicBezTo>
                <a:cubicBezTo>
                  <a:pt x="256121" y="1261675"/>
                  <a:pt x="239418" y="1221006"/>
                  <a:pt x="239418" y="1173199"/>
                </a:cubicBezTo>
                <a:cubicBezTo>
                  <a:pt x="239418" y="1127030"/>
                  <a:pt x="256148" y="1087153"/>
                  <a:pt x="289608" y="1053570"/>
                </a:cubicBezTo>
                <a:cubicBezTo>
                  <a:pt x="323067" y="1019987"/>
                  <a:pt x="363086" y="1003195"/>
                  <a:pt x="409662" y="1003195"/>
                </a:cubicBezTo>
                <a:close/>
                <a:moveTo>
                  <a:pt x="420759" y="0"/>
                </a:moveTo>
                <a:cubicBezTo>
                  <a:pt x="542157" y="0"/>
                  <a:pt x="646893" y="35807"/>
                  <a:pt x="734969" y="107421"/>
                </a:cubicBezTo>
                <a:cubicBezTo>
                  <a:pt x="830623" y="184524"/>
                  <a:pt x="878449" y="283207"/>
                  <a:pt x="878449" y="403471"/>
                </a:cubicBezTo>
                <a:cubicBezTo>
                  <a:pt x="878449" y="508974"/>
                  <a:pt x="850163" y="595254"/>
                  <a:pt x="793589" y="662311"/>
                </a:cubicBezTo>
                <a:cubicBezTo>
                  <a:pt x="737015" y="729368"/>
                  <a:pt x="661897" y="773473"/>
                  <a:pt x="568235" y="794625"/>
                </a:cubicBezTo>
                <a:lnTo>
                  <a:pt x="568235" y="805213"/>
                </a:lnTo>
                <a:cubicBezTo>
                  <a:pt x="568235" y="817189"/>
                  <a:pt x="567255" y="829414"/>
                  <a:pt x="565293" y="841889"/>
                </a:cubicBezTo>
                <a:cubicBezTo>
                  <a:pt x="565293" y="853759"/>
                  <a:pt x="560421" y="861321"/>
                  <a:pt x="550679" y="864577"/>
                </a:cubicBezTo>
                <a:cubicBezTo>
                  <a:pt x="537719" y="906009"/>
                  <a:pt x="516093" y="935440"/>
                  <a:pt x="485799" y="952871"/>
                </a:cubicBezTo>
                <a:cubicBezTo>
                  <a:pt x="463673" y="966858"/>
                  <a:pt x="438905" y="973851"/>
                  <a:pt x="411493" y="973851"/>
                </a:cubicBezTo>
                <a:cubicBezTo>
                  <a:pt x="363216" y="973851"/>
                  <a:pt x="324956" y="957520"/>
                  <a:pt x="296711" y="924857"/>
                </a:cubicBezTo>
                <a:cubicBezTo>
                  <a:pt x="269479" y="889302"/>
                  <a:pt x="255863" y="848212"/>
                  <a:pt x="255863" y="801587"/>
                </a:cubicBezTo>
                <a:lnTo>
                  <a:pt x="255863" y="683949"/>
                </a:lnTo>
                <a:cubicBezTo>
                  <a:pt x="255863" y="640143"/>
                  <a:pt x="267677" y="607207"/>
                  <a:pt x="291305" y="585139"/>
                </a:cubicBezTo>
                <a:cubicBezTo>
                  <a:pt x="312030" y="568522"/>
                  <a:pt x="347927" y="555131"/>
                  <a:pt x="398994" y="544967"/>
                </a:cubicBezTo>
                <a:cubicBezTo>
                  <a:pt x="435271" y="538742"/>
                  <a:pt x="465089" y="526063"/>
                  <a:pt x="488451" y="506932"/>
                </a:cubicBezTo>
                <a:cubicBezTo>
                  <a:pt x="516215" y="484486"/>
                  <a:pt x="530099" y="453822"/>
                  <a:pt x="530099" y="414939"/>
                </a:cubicBezTo>
                <a:cubicBezTo>
                  <a:pt x="530099" y="386559"/>
                  <a:pt x="518999" y="363978"/>
                  <a:pt x="496801" y="347196"/>
                </a:cubicBezTo>
                <a:cubicBezTo>
                  <a:pt x="472573" y="326650"/>
                  <a:pt x="443551" y="316376"/>
                  <a:pt x="409735" y="316376"/>
                </a:cubicBezTo>
                <a:cubicBezTo>
                  <a:pt x="384872" y="316376"/>
                  <a:pt x="352350" y="324431"/>
                  <a:pt x="312168" y="340539"/>
                </a:cubicBezTo>
                <a:cubicBezTo>
                  <a:pt x="314988" y="349865"/>
                  <a:pt x="307110" y="367393"/>
                  <a:pt x="288536" y="393123"/>
                </a:cubicBezTo>
                <a:cubicBezTo>
                  <a:pt x="269845" y="420670"/>
                  <a:pt x="251683" y="441095"/>
                  <a:pt x="234048" y="454399"/>
                </a:cubicBezTo>
                <a:cubicBezTo>
                  <a:pt x="209728" y="471796"/>
                  <a:pt x="182946" y="480494"/>
                  <a:pt x="153704" y="480494"/>
                </a:cubicBezTo>
                <a:cubicBezTo>
                  <a:pt x="109671" y="480494"/>
                  <a:pt x="72602" y="466154"/>
                  <a:pt x="42497" y="437474"/>
                </a:cubicBezTo>
                <a:cubicBezTo>
                  <a:pt x="14165" y="406405"/>
                  <a:pt x="0" y="368936"/>
                  <a:pt x="0" y="325068"/>
                </a:cubicBezTo>
                <a:cubicBezTo>
                  <a:pt x="0" y="228829"/>
                  <a:pt x="48223" y="148446"/>
                  <a:pt x="144671" y="83920"/>
                </a:cubicBezTo>
                <a:cubicBezTo>
                  <a:pt x="230310" y="27973"/>
                  <a:pt x="322340" y="0"/>
                  <a:pt x="420759" y="0"/>
                </a:cubicBezTo>
                <a:close/>
              </a:path>
            </a:pathLst>
          </a:custGeom>
          <a:solidFill>
            <a:srgbClr val="EF798A"/>
          </a:solidFill>
          <a:ln w="190500">
            <a:solidFill>
              <a:srgbClr val="FFFCE8"/>
            </a:solidFill>
          </a:ln>
          <a:effectLst>
            <a:glow rad="254000">
              <a:srgbClr val="FFFCE8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3429000" y="5045314"/>
            <a:ext cx="2032092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400800" y="5045314"/>
            <a:ext cx="736692" cy="0"/>
          </a:xfrm>
          <a:prstGeom prst="line">
            <a:avLst/>
          </a:prstGeom>
          <a:ln w="127000" cap="rnd">
            <a:solidFill>
              <a:srgbClr val="51A3A3"/>
            </a:solidFill>
          </a:ln>
          <a:effectLst>
            <a:glow rad="254000">
              <a:srgbClr val="51A3A3">
                <a:alpha val="2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-381000" y="9586821"/>
            <a:ext cx="3992142" cy="2947788"/>
            <a:chOff x="2242422" y="9213044"/>
            <a:chExt cx="3992142" cy="2947788"/>
          </a:xfrm>
        </p:grpSpPr>
        <p:sp>
          <p:nvSpPr>
            <p:cNvPr id="108" name="Rounded Rectangle 107"/>
            <p:cNvSpPr/>
            <p:nvPr/>
          </p:nvSpPr>
          <p:spPr>
            <a:xfrm rot="18575875">
              <a:off x="4147974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 rot="18575875">
              <a:off x="2729059" y="10074241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 rot="18575875">
              <a:off x="1381225" y="10074242"/>
              <a:ext cx="2947787" cy="1225393"/>
            </a:xfrm>
            <a:prstGeom prst="roundRect">
              <a:avLst>
                <a:gd name="adj" fmla="val 50000"/>
              </a:avLst>
            </a:prstGeom>
            <a:solidFill>
              <a:srgbClr val="FF8C42"/>
            </a:solidFill>
            <a:ln w="254000">
              <a:solidFill>
                <a:srgbClr val="FFFCE8"/>
              </a:solidFill>
            </a:ln>
            <a:effectLst>
              <a:glow rad="254000">
                <a:srgbClr val="FFFCE8">
                  <a:alpha val="25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13144980" y="6014033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905990" y="6014033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6068674"/>
            <a:ext cx="2114310" cy="2114310"/>
          </a:xfrm>
          <a:prstGeom prst="ellipse">
            <a:avLst/>
          </a:prstGeom>
          <a:noFill/>
          <a:ln w="254000">
            <a:solidFill>
              <a:srgbClr val="EF798A"/>
            </a:solidFill>
          </a:ln>
          <a:effectLst>
            <a:glow rad="254000">
              <a:srgbClr val="EF798A">
                <a:alpha val="2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72494" y="6663081"/>
            <a:ext cx="1560522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ɔɪ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92194" y="6663081"/>
            <a:ext cx="1951716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aɪ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563600" y="6663081"/>
            <a:ext cx="1771890" cy="8162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noAutofit/>
          </a:bodyPr>
          <a:lstStyle/>
          <a:p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  <a:r>
              <a:rPr lang="en-US" sz="5400" b="1" dirty="0" err="1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aʊ</a:t>
            </a:r>
            <a:r>
              <a:rPr lang="en-US" sz="5400" b="1" dirty="0">
                <a:ln w="63500">
                  <a:noFill/>
                </a:ln>
                <a:solidFill>
                  <a:srgbClr val="EF798A"/>
                </a:solidFill>
                <a:effectLst>
                  <a:glow rad="254000">
                    <a:srgbClr val="EF798A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399529" y="8466120"/>
            <a:ext cx="105830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final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065878" y="8420100"/>
            <a:ext cx="228139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ln w="63500">
                  <a:noFill/>
                </a:ln>
                <a:solidFill>
                  <a:srgbClr val="FFFCE8"/>
                </a:solidFill>
                <a:effectLst>
                  <a:glow rad="254000">
                    <a:srgbClr val="FFFCE8">
                      <a:alpha val="25000"/>
                    </a:srgbClr>
                  </a:glow>
                  <a:outerShdw dist="50800"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ea typeface="JetBrainsMonoNL NFP ExtraBold" panose="02000009000000000000" pitchFamily="50" charset="0"/>
                <a:cs typeface="Times New Roman" panose="02020603050405020304" pitchFamily="18" charset="0"/>
              </a:rPr>
              <a:t>announced</a:t>
            </a:r>
          </a:p>
        </p:txBody>
      </p:sp>
      <p:pic>
        <p:nvPicPr>
          <p:cNvPr id="26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38354" y="4354619"/>
            <a:ext cx="609600" cy="609600"/>
          </a:xfrm>
          <a:prstGeom prst="rect">
            <a:avLst/>
          </a:prstGeom>
        </p:spPr>
      </p:pic>
      <p:pic>
        <p:nvPicPr>
          <p:cNvPr id="27" name="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609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25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5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2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03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4" fill="hold">
                          <p:stCondLst>
                            <p:cond delay="0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7" dur="679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audio>
                  <p:cMediaNode vol="80000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3" dur="56295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audio>
                  <p:cMediaNode vol="80000">
                    <p:cTn id="11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60" grpId="0"/>
          <p:bldP spid="60" grpId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4" grpId="2" animBg="1"/>
          <p:bldP spid="35" grpId="0" animBg="1"/>
          <p:bldP spid="35" grpId="1" animBg="1"/>
          <p:bldP spid="35" grpId="2" animBg="1"/>
          <p:bldP spid="36" grpId="0"/>
          <p:bldP spid="36" grpId="1"/>
          <p:bldP spid="37" grpId="0"/>
          <p:bldP spid="37" grpId="1"/>
          <p:bldP spid="38" grpId="0"/>
          <p:bldP spid="38" grpId="1"/>
          <p:bldP spid="44" grpId="0"/>
          <p:bldP spid="44" grpId="1"/>
          <p:bldP spid="46" grpId="0"/>
          <p:bldP spid="4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5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8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2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5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6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2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8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5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2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25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25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0" dur="2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25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03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4" fill="hold">
                          <p:stCondLst>
                            <p:cond delay="0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7" dur="679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audio>
                  <p:cMediaNode vol="80000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6"/>
                    </p:tgtEl>
                  </p:cMediaNode>
                </p:audio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3" dur="56295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audio>
                  <p:cMediaNode vol="80000">
                    <p:cTn id="11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60" grpId="0"/>
          <p:bldP spid="60" grpId="1"/>
          <p:bldP spid="33" grpId="0" animBg="1"/>
          <p:bldP spid="33" grpId="1" animBg="1"/>
          <p:bldP spid="33" grpId="2" animBg="1"/>
          <p:bldP spid="34" grpId="0" animBg="1"/>
          <p:bldP spid="34" grpId="1" animBg="1"/>
          <p:bldP spid="34" grpId="2" animBg="1"/>
          <p:bldP spid="35" grpId="0" animBg="1"/>
          <p:bldP spid="35" grpId="1" animBg="1"/>
          <p:bldP spid="35" grpId="2" animBg="1"/>
          <p:bldP spid="36" grpId="0"/>
          <p:bldP spid="36" grpId="1"/>
          <p:bldP spid="37" grpId="0"/>
          <p:bldP spid="37" grpId="1"/>
          <p:bldP spid="38" grpId="0"/>
          <p:bldP spid="38" grpId="1"/>
          <p:bldP spid="44" grpId="0"/>
          <p:bldP spid="44" grpId="1"/>
          <p:bldP spid="46" grpId="0"/>
          <p:bldP spid="46" grpId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2072</Words>
  <Application>Microsoft Office PowerPoint</Application>
  <PresentationFormat>Custom</PresentationFormat>
  <Paragraphs>446</Paragraphs>
  <Slides>60</Slides>
  <Notes>5</Notes>
  <HiddenSlides>0</HiddenSlides>
  <MMClips>27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Calibri</vt:lpstr>
      <vt:lpstr>Times New Roman</vt:lpstr>
      <vt:lpstr>Arial</vt:lpstr>
      <vt:lpstr>.VnVogue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Nông nghiệp sạch</dc:title>
  <dc:creator>TechCare</dc:creator>
  <cp:lastModifiedBy>Administrator</cp:lastModifiedBy>
  <cp:revision>161</cp:revision>
  <dcterms:created xsi:type="dcterms:W3CDTF">2006-08-16T00:00:00Z</dcterms:created>
  <dcterms:modified xsi:type="dcterms:W3CDTF">2025-12-15T01:43:34Z</dcterms:modified>
  <dc:identifier>DAGCfFfMrm8</dc:identifier>
</cp:coreProperties>
</file>