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4"/>
  </p:notesMasterIdLst>
  <p:sldIdLst>
    <p:sldId id="271" r:id="rId3"/>
    <p:sldId id="343" r:id="rId4"/>
    <p:sldId id="275" r:id="rId5"/>
    <p:sldId id="344" r:id="rId6"/>
    <p:sldId id="389" r:id="rId7"/>
    <p:sldId id="256" r:id="rId8"/>
    <p:sldId id="272" r:id="rId9"/>
    <p:sldId id="273" r:id="rId10"/>
    <p:sldId id="390" r:id="rId11"/>
    <p:sldId id="391" r:id="rId12"/>
    <p:sldId id="420" r:id="rId13"/>
    <p:sldId id="392" r:id="rId14"/>
    <p:sldId id="397" r:id="rId15"/>
    <p:sldId id="398" r:id="rId16"/>
    <p:sldId id="395" r:id="rId17"/>
    <p:sldId id="400" r:id="rId18"/>
    <p:sldId id="401" r:id="rId19"/>
    <p:sldId id="402" r:id="rId20"/>
    <p:sldId id="403" r:id="rId21"/>
    <p:sldId id="404" r:id="rId22"/>
    <p:sldId id="388" r:id="rId23"/>
    <p:sldId id="405" r:id="rId24"/>
    <p:sldId id="406" r:id="rId25"/>
    <p:sldId id="409" r:id="rId26"/>
    <p:sldId id="408" r:id="rId27"/>
    <p:sldId id="410" r:id="rId28"/>
    <p:sldId id="411" r:id="rId29"/>
    <p:sldId id="330" r:id="rId30"/>
    <p:sldId id="333" r:id="rId31"/>
    <p:sldId id="412" r:id="rId32"/>
    <p:sldId id="413" r:id="rId33"/>
    <p:sldId id="414" r:id="rId34"/>
    <p:sldId id="415" r:id="rId35"/>
    <p:sldId id="416" r:id="rId36"/>
    <p:sldId id="336" r:id="rId37"/>
    <p:sldId id="349" r:id="rId38"/>
    <p:sldId id="417" r:id="rId39"/>
    <p:sldId id="418" r:id="rId40"/>
    <p:sldId id="347" r:id="rId41"/>
    <p:sldId id="260" r:id="rId42"/>
    <p:sldId id="305" r:id="rId43"/>
  </p:sldIdLst>
  <p:sldSz cx="18288000" cy="10287000"/>
  <p:notesSz cx="6858000" cy="9144000"/>
  <p:embeddedFontLst>
    <p:embeddedFont>
      <p:font typeface="Aharoni" panose="020B0604020202020204" charset="-79"/>
      <p:bold r:id="rId45"/>
    </p:embeddedFont>
    <p:embeddedFont>
      <p:font typeface="Calibri" panose="020F0502020204030204" pitchFamily="34" charset="0"/>
      <p:regular r:id="rId46"/>
      <p:bold r:id="rId47"/>
      <p:italic r:id="rId48"/>
      <p:boldItalic r:id="rId49"/>
    </p:embeddedFont>
    <p:embeddedFont>
      <p:font typeface="Cambria Math" panose="02040503050406030204" pitchFamily="18"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509F5D-D6DD-4D61-B648-D000183E3FE7}">
          <p14:sldIdLst>
            <p14:sldId id="271"/>
            <p14:sldId id="343"/>
            <p14:sldId id="275"/>
            <p14:sldId id="344"/>
            <p14:sldId id="389"/>
            <p14:sldId id="256"/>
            <p14:sldId id="272"/>
            <p14:sldId id="273"/>
            <p14:sldId id="390"/>
            <p14:sldId id="391"/>
            <p14:sldId id="420"/>
            <p14:sldId id="392"/>
            <p14:sldId id="397"/>
            <p14:sldId id="398"/>
            <p14:sldId id="395"/>
            <p14:sldId id="400"/>
            <p14:sldId id="401"/>
            <p14:sldId id="402"/>
            <p14:sldId id="403"/>
            <p14:sldId id="404"/>
            <p14:sldId id="388"/>
            <p14:sldId id="405"/>
            <p14:sldId id="406"/>
            <p14:sldId id="409"/>
            <p14:sldId id="408"/>
            <p14:sldId id="410"/>
            <p14:sldId id="411"/>
            <p14:sldId id="330"/>
            <p14:sldId id="333"/>
            <p14:sldId id="412"/>
            <p14:sldId id="413"/>
            <p14:sldId id="414"/>
            <p14:sldId id="415"/>
            <p14:sldId id="416"/>
            <p14:sldId id="336"/>
            <p14:sldId id="349"/>
            <p14:sldId id="417"/>
            <p14:sldId id="418"/>
            <p14:sldId id="347"/>
            <p14:sldId id="260"/>
            <p14:sldId id="3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3EB"/>
    <a:srgbClr val="000000"/>
    <a:srgbClr val="9FC3D0"/>
    <a:srgbClr val="E9C7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22" autoAdjust="0"/>
    <p:restoredTop sz="94622" autoAdjust="0"/>
  </p:normalViewPr>
  <p:slideViewPr>
    <p:cSldViewPr>
      <p:cViewPr varScale="1">
        <p:scale>
          <a:sx n="44" d="100"/>
          <a:sy n="44" d="100"/>
        </p:scale>
        <p:origin x="30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55947-BE1B-4E42-8BDA-16E62247FC17}"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FE1610-C37E-4815-9B16-2D3E00290FD4}" type="slidenum">
              <a:rPr lang="en-US" smtClean="0"/>
              <a:t>‹#›</a:t>
            </a:fld>
            <a:endParaRPr lang="en-US"/>
          </a:p>
        </p:txBody>
      </p:sp>
    </p:spTree>
    <p:extLst>
      <p:ext uri="{BB962C8B-B14F-4D97-AF65-F5344CB8AC3E}">
        <p14:creationId xmlns:p14="http://schemas.microsoft.com/office/powerpoint/2010/main" val="644980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E1610-C37E-4815-9B16-2D3E00290FD4}" type="slidenum">
              <a:rPr lang="en-US" smtClean="0"/>
              <a:t>36</a:t>
            </a:fld>
            <a:endParaRPr lang="en-US"/>
          </a:p>
        </p:txBody>
      </p:sp>
    </p:spTree>
    <p:extLst>
      <p:ext uri="{BB962C8B-B14F-4D97-AF65-F5344CB8AC3E}">
        <p14:creationId xmlns:p14="http://schemas.microsoft.com/office/powerpoint/2010/main" val="966866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E1610-C37E-4815-9B16-2D3E00290FD4}" type="slidenum">
              <a:rPr lang="en-US" smtClean="0"/>
              <a:t>38</a:t>
            </a:fld>
            <a:endParaRPr lang="en-US"/>
          </a:p>
        </p:txBody>
      </p:sp>
    </p:spTree>
    <p:extLst>
      <p:ext uri="{BB962C8B-B14F-4D97-AF65-F5344CB8AC3E}">
        <p14:creationId xmlns:p14="http://schemas.microsoft.com/office/powerpoint/2010/main" val="1831962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712376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15;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2190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36438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7" name="Google Shape;27;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99694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45434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0" name="Google Shape;40;p2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2" name="Google Shape;42;p2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87755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67058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60560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8" name="Google Shape;58;p2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9" name="Google Shape;59;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6665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7774782" y="1481138"/>
            <a:ext cx="9258300" cy="7310438"/>
          </a:xfrm>
          <a:prstGeom prst="rect">
            <a:avLst/>
          </a:prstGeom>
          <a:noFill/>
          <a:ln>
            <a:noFill/>
          </a:ln>
        </p:spPr>
      </p:sp>
      <p:sp>
        <p:nvSpPr>
          <p:cNvPr id="65" name="Google Shape;65;p2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6" name="Google Shape;66;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45346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1453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6094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1195248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8.sv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7" Type="http://schemas.openxmlformats.org/officeDocument/2006/relationships/image" Target="../media/image1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16" name="AutoShape 16"/>
          <p:cNvSpPr/>
          <p:nvPr/>
        </p:nvSpPr>
        <p:spPr>
          <a:xfrm>
            <a:off x="-260599" y="9061267"/>
            <a:ext cx="7105264" cy="19050"/>
          </a:xfrm>
          <a:prstGeom prst="line">
            <a:avLst/>
          </a:prstGeom>
          <a:ln w="114300" cap="flat">
            <a:solidFill>
              <a:srgbClr val="9FC3D0"/>
            </a:solidFill>
            <a:prstDash val="solid"/>
            <a:headEnd type="none" w="sm" len="sm"/>
            <a:tailEnd type="none" w="sm" len="sm"/>
          </a:ln>
        </p:spPr>
      </p:sp>
      <p:sp>
        <p:nvSpPr>
          <p:cNvPr id="17" name="AutoShape 17"/>
          <p:cNvSpPr/>
          <p:nvPr/>
        </p:nvSpPr>
        <p:spPr>
          <a:xfrm>
            <a:off x="11430169" y="9061267"/>
            <a:ext cx="7105264" cy="19050"/>
          </a:xfrm>
          <a:prstGeom prst="line">
            <a:avLst/>
          </a:prstGeom>
          <a:ln w="114300" cap="flat">
            <a:solidFill>
              <a:srgbClr val="9FC3D0"/>
            </a:solidFill>
            <a:prstDash val="solid"/>
            <a:headEnd type="none" w="sm" len="sm"/>
            <a:tailEnd type="none" w="sm" len="sm"/>
          </a:ln>
        </p:spPr>
      </p:sp>
      <p:sp>
        <p:nvSpPr>
          <p:cNvPr id="23" name="Freeform 23"/>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4" name="Freeform 24"/>
          <p:cNvSpPr/>
          <p:nvPr/>
        </p:nvSpPr>
        <p:spPr>
          <a:xfrm>
            <a:off x="13601700" y="614206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5" name="Oval 24">
            <a:extLst>
              <a:ext uri="{FF2B5EF4-FFF2-40B4-BE49-F238E27FC236}">
                <a16:creationId xmlns:a16="http://schemas.microsoft.com/office/drawing/2014/main" id="{07A8DE78-8023-9751-E2EF-0BED906B3395}"/>
              </a:ext>
            </a:extLst>
          </p:cNvPr>
          <p:cNvSpPr/>
          <p:nvPr/>
        </p:nvSpPr>
        <p:spPr>
          <a:xfrm>
            <a:off x="800100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8E35CC8-4729-E154-DF96-98A226957011}"/>
              </a:ext>
            </a:extLst>
          </p:cNvPr>
          <p:cNvSpPr/>
          <p:nvPr/>
        </p:nvSpPr>
        <p:spPr>
          <a:xfrm>
            <a:off x="868680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23AF992-1C05-5E63-45B7-525E1F0D1820}"/>
              </a:ext>
            </a:extLst>
          </p:cNvPr>
          <p:cNvSpPr/>
          <p:nvPr/>
        </p:nvSpPr>
        <p:spPr>
          <a:xfrm>
            <a:off x="937067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577BBF5-805E-6158-83E3-CD47554AACB2}"/>
              </a:ext>
            </a:extLst>
          </p:cNvPr>
          <p:cNvSpPr/>
          <p:nvPr/>
        </p:nvSpPr>
        <p:spPr>
          <a:xfrm>
            <a:off x="9945149"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p:cNvSpPr txBox="1"/>
          <p:nvPr/>
        </p:nvSpPr>
        <p:spPr>
          <a:xfrm>
            <a:off x="972190" y="2605108"/>
            <a:ext cx="16343620" cy="368139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99"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CHÀO MỪNG CÁC EM ĐẾN VỚI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99"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BÀI HỌC NGÀY HÔM NAY!</a:t>
            </a:r>
          </a:p>
        </p:txBody>
      </p:sp>
    </p:spTree>
    <p:extLst>
      <p:ext uri="{BB962C8B-B14F-4D97-AF65-F5344CB8AC3E}">
        <p14:creationId xmlns:p14="http://schemas.microsoft.com/office/powerpoint/2010/main" val="74513308"/>
      </p:ext>
    </p:extLst>
  </p:cSld>
  <p:clrMapOvr>
    <a:masterClrMapping/>
  </p:clrMapOvr>
  <p:transition spd="med">
    <p:blinds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ECC85AD-F4CB-67A3-5D67-8146068FD716}"/>
              </a:ext>
            </a:extLst>
          </p:cNvPr>
          <p:cNvGrpSpPr/>
          <p:nvPr/>
        </p:nvGrpSpPr>
        <p:grpSpPr>
          <a:xfrm>
            <a:off x="1676400" y="723900"/>
            <a:ext cx="14935200" cy="5140474"/>
            <a:chOff x="7086598" y="2860526"/>
            <a:chExt cx="14935200" cy="5140474"/>
          </a:xfrm>
        </p:grpSpPr>
        <p:grpSp>
          <p:nvGrpSpPr>
            <p:cNvPr id="9" name="Group 8">
              <a:extLst>
                <a:ext uri="{FF2B5EF4-FFF2-40B4-BE49-F238E27FC236}">
                  <a16:creationId xmlns:a16="http://schemas.microsoft.com/office/drawing/2014/main" id="{6574BE51-D2BE-49F2-5BD4-55A23FAF979A}"/>
                </a:ext>
              </a:extLst>
            </p:cNvPr>
            <p:cNvGrpSpPr/>
            <p:nvPr/>
          </p:nvGrpSpPr>
          <p:grpSpPr>
            <a:xfrm>
              <a:off x="7086598" y="4343400"/>
              <a:ext cx="14935200" cy="3657600"/>
              <a:chOff x="7086598" y="4457700"/>
              <a:chExt cx="14935200" cy="3657600"/>
            </a:xfrm>
          </p:grpSpPr>
          <p:sp>
            <p:nvSpPr>
              <p:cNvPr id="14" name="Rectangle: Rounded Corners 6">
                <a:extLst>
                  <a:ext uri="{FF2B5EF4-FFF2-40B4-BE49-F238E27FC236}">
                    <a16:creationId xmlns:a16="http://schemas.microsoft.com/office/drawing/2014/main" id="{CE75EC71-007B-5DCD-EE14-F7C8573504AE}"/>
                  </a:ext>
                </a:extLst>
              </p:cNvPr>
              <p:cNvSpPr/>
              <p:nvPr/>
            </p:nvSpPr>
            <p:spPr>
              <a:xfrm>
                <a:off x="7086598" y="4457700"/>
                <a:ext cx="14935200" cy="3657600"/>
              </a:xfrm>
              <a:prstGeom prst="roundRect">
                <a:avLst>
                  <a:gd name="adj" fmla="val 80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FC7224-49DE-2B9E-F289-0881272336FE}"/>
                  </a:ext>
                </a:extLst>
              </p:cNvPr>
              <p:cNvSpPr txBox="1"/>
              <p:nvPr/>
            </p:nvSpPr>
            <p:spPr>
              <a:xfrm>
                <a:off x="7696198" y="4855339"/>
                <a:ext cx="13716000" cy="2862322"/>
              </a:xfrm>
              <a:prstGeom prst="rect">
                <a:avLst/>
              </a:prstGeom>
              <a:noFill/>
            </p:spPr>
            <p:txBody>
              <a:bodyPr wrap="square" rtlCol="0">
                <a:spAutoFit/>
              </a:bodyPr>
              <a:lstStyle/>
              <a:p>
                <a:pPr algn="just">
                  <a:lnSpc>
                    <a:spcPct val="150000"/>
                  </a:lnSpc>
                </a:pPr>
                <a:r>
                  <a:rPr lang="en-US" sz="4000" smtClean="0">
                    <a:latin typeface="Arial (Body)"/>
                  </a:rPr>
                  <a:t>H</a:t>
                </a:r>
                <a:r>
                  <a:rPr lang="vi-VN" sz="4000" smtClean="0">
                    <a:latin typeface="Arial (Body)"/>
                  </a:rPr>
                  <a:t>ình </a:t>
                </a:r>
                <a:r>
                  <a:rPr lang="vi-VN" sz="4000">
                    <a:latin typeface="Arial (Body)"/>
                  </a:rPr>
                  <a:t>biểu diễn quy ước của một mạng điện trong gia đình, từ nguồn điện đến các phân tử đầu nối, đóng cắt, cung cấp điện cho các thiết bị điện, điện tử </a:t>
                </a:r>
                <a:r>
                  <a:rPr lang="vi-VN" sz="4000" smtClean="0">
                    <a:latin typeface="Arial (Body)"/>
                  </a:rPr>
                  <a:t>như</a:t>
                </a:r>
                <a:r>
                  <a:rPr lang="en-US" sz="4000" smtClean="0">
                    <a:latin typeface="Arial (Body)"/>
                  </a:rPr>
                  <a:t>.</a:t>
                </a:r>
                <a:endParaRPr lang="vi-VN" sz="4000">
                  <a:latin typeface="Arial (Body)"/>
                </a:endParaRPr>
              </a:p>
            </p:txBody>
          </p:sp>
        </p:grpSp>
        <p:sp>
          <p:nvSpPr>
            <p:cNvPr id="10" name="Rectangle: Rounded Corners 4">
              <a:extLst>
                <a:ext uri="{FF2B5EF4-FFF2-40B4-BE49-F238E27FC236}">
                  <a16:creationId xmlns:a16="http://schemas.microsoft.com/office/drawing/2014/main" id="{7B554C96-9744-FDE6-4091-829CD653F4BD}"/>
                </a:ext>
              </a:extLst>
            </p:cNvPr>
            <p:cNvSpPr/>
            <p:nvPr/>
          </p:nvSpPr>
          <p:spPr>
            <a:xfrm>
              <a:off x="9029699" y="2860526"/>
              <a:ext cx="11048998" cy="1066800"/>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Sơ đồ hệ thống điện gia đình (sơ đồ điện</a:t>
              </a:r>
              <a:r>
                <a:rPr lang="vi-VN" sz="4000" b="1" smtClean="0"/>
                <a:t>)</a:t>
              </a:r>
              <a:endParaRPr lang="vi-VN" sz="4000" b="1"/>
            </a:p>
          </p:txBody>
        </p:sp>
      </p:gr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52015"/>
          <a:stretch/>
        </p:blipFill>
        <p:spPr>
          <a:xfrm flipH="1">
            <a:off x="7162800" y="4529524"/>
            <a:ext cx="11125200" cy="5338376"/>
          </a:xfrm>
          <a:prstGeom prst="rect">
            <a:avLst/>
          </a:prstGeom>
        </p:spPr>
      </p:pic>
      <p:grpSp>
        <p:nvGrpSpPr>
          <p:cNvPr id="35" name="Group 34"/>
          <p:cNvGrpSpPr/>
          <p:nvPr/>
        </p:nvGrpSpPr>
        <p:grpSpPr>
          <a:xfrm>
            <a:off x="1033653" y="6385456"/>
            <a:ext cx="8433583" cy="3219886"/>
            <a:chOff x="1033653" y="6385456"/>
            <a:chExt cx="8433583" cy="3219886"/>
          </a:xfrm>
        </p:grpSpPr>
        <p:sp>
          <p:nvSpPr>
            <p:cNvPr id="16" name="Rectangle: Rounded Corners 3">
              <a:extLst>
                <a:ext uri="{FF2B5EF4-FFF2-40B4-BE49-F238E27FC236}">
                  <a16:creationId xmlns:a16="http://schemas.microsoft.com/office/drawing/2014/main" id="{12643111-6BF4-2A22-3A56-CE735F254D82}"/>
                </a:ext>
              </a:extLst>
            </p:cNvPr>
            <p:cNvSpPr/>
            <p:nvPr/>
          </p:nvSpPr>
          <p:spPr>
            <a:xfrm>
              <a:off x="3171518" y="6385456"/>
              <a:ext cx="4304686" cy="1066800"/>
            </a:xfrm>
            <a:prstGeom prst="roundRect">
              <a:avLst/>
            </a:prstGeom>
            <a:solidFill>
              <a:srgbClr val="9FC3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Phân loại</a:t>
              </a:r>
              <a:endParaRPr lang="en-US" sz="4000" b="1">
                <a:solidFill>
                  <a:schemeClr val="tx1"/>
                </a:solidFill>
                <a:latin typeface="Arial" panose="020B0604020202020204" pitchFamily="34" charset="0"/>
                <a:cs typeface="Arial" panose="020B0604020202020204" pitchFamily="34" charset="0"/>
              </a:endParaRPr>
            </a:p>
          </p:txBody>
        </p:sp>
        <p:sp>
          <p:nvSpPr>
            <p:cNvPr id="17" name="Rectangle: Rounded Corners 6">
              <a:extLst>
                <a:ext uri="{FF2B5EF4-FFF2-40B4-BE49-F238E27FC236}">
                  <a16:creationId xmlns:a16="http://schemas.microsoft.com/office/drawing/2014/main" id="{36F625E5-2811-5A33-5ECB-4C1DEAFE6E4C}"/>
                </a:ext>
              </a:extLst>
            </p:cNvPr>
            <p:cNvSpPr/>
            <p:nvPr/>
          </p:nvSpPr>
          <p:spPr>
            <a:xfrm>
              <a:off x="1033653" y="8140009"/>
              <a:ext cx="4080351" cy="1465333"/>
            </a:xfrm>
            <a:prstGeom prst="roundRect">
              <a:avLst>
                <a:gd name="adj" fmla="val 10774"/>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smtClean="0">
                  <a:solidFill>
                    <a:schemeClr val="tx1"/>
                  </a:solidFill>
                  <a:latin typeface="Arial (Body)"/>
                </a:rPr>
                <a:t>Sơ đồ nguyên lí.</a:t>
              </a:r>
              <a:endParaRPr lang="en-US" sz="4000">
                <a:solidFill>
                  <a:schemeClr val="tx1"/>
                </a:solidFill>
                <a:latin typeface="Arial (Body)"/>
              </a:endParaRPr>
            </a:p>
          </p:txBody>
        </p:sp>
        <p:sp>
          <p:nvSpPr>
            <p:cNvPr id="18" name="Rectangle: Rounded Corners 7">
              <a:extLst>
                <a:ext uri="{FF2B5EF4-FFF2-40B4-BE49-F238E27FC236}">
                  <a16:creationId xmlns:a16="http://schemas.microsoft.com/office/drawing/2014/main" id="{CD637F31-FB5B-4167-3DAA-CFB9553A771F}"/>
                </a:ext>
              </a:extLst>
            </p:cNvPr>
            <p:cNvSpPr/>
            <p:nvPr/>
          </p:nvSpPr>
          <p:spPr>
            <a:xfrm>
              <a:off x="5715000" y="8140009"/>
              <a:ext cx="3752236" cy="1465333"/>
            </a:xfrm>
            <a:prstGeom prst="roundRect">
              <a:avLst>
                <a:gd name="adj" fmla="val 10774"/>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smtClean="0">
                  <a:solidFill>
                    <a:schemeClr val="tx1"/>
                  </a:solidFill>
                  <a:latin typeface="Arial (Body)"/>
                </a:rPr>
                <a:t>Sơ đồ lắp đặt.</a:t>
              </a:r>
              <a:endParaRPr lang="en-US" sz="4000">
                <a:solidFill>
                  <a:schemeClr val="tx1"/>
                </a:solidFill>
                <a:latin typeface="Arial (Body)"/>
              </a:endParaRPr>
            </a:p>
          </p:txBody>
        </p:sp>
        <p:cxnSp>
          <p:nvCxnSpPr>
            <p:cNvPr id="19" name="Straight Connector 18">
              <a:extLst>
                <a:ext uri="{FF2B5EF4-FFF2-40B4-BE49-F238E27FC236}">
                  <a16:creationId xmlns:a16="http://schemas.microsoft.com/office/drawing/2014/main" id="{F94DDB0B-2F56-D8DC-23D5-E7CCB8D685F9}"/>
                </a:ext>
              </a:extLst>
            </p:cNvPr>
            <p:cNvCxnSpPr>
              <a:cxnSpLocks/>
              <a:stCxn id="16" idx="2"/>
              <a:endCxn id="17" idx="0"/>
            </p:cNvCxnSpPr>
            <p:nvPr/>
          </p:nvCxnSpPr>
          <p:spPr>
            <a:xfrm flipH="1">
              <a:off x="3073829" y="7452256"/>
              <a:ext cx="2250032" cy="687753"/>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D615095-77EF-026C-CA7B-68201A707D20}"/>
                </a:ext>
              </a:extLst>
            </p:cNvPr>
            <p:cNvCxnSpPr>
              <a:cxnSpLocks/>
              <a:stCxn id="16" idx="2"/>
              <a:endCxn id="18" idx="0"/>
            </p:cNvCxnSpPr>
            <p:nvPr/>
          </p:nvCxnSpPr>
          <p:spPr>
            <a:xfrm>
              <a:off x="5323861" y="7452256"/>
              <a:ext cx="2267257" cy="687753"/>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72093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up)">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57200" y="2857500"/>
          <a:ext cx="8458203" cy="6675120"/>
        </p:xfrm>
        <a:graphic>
          <a:graphicData uri="http://schemas.openxmlformats.org/drawingml/2006/table">
            <a:tbl>
              <a:tblPr firstRow="1" bandRow="1">
                <a:tableStyleId>{5C22544A-7EE6-4342-B048-85BDC9FD1C3A}</a:tableStyleId>
              </a:tblPr>
              <a:tblGrid>
                <a:gridCol w="1452418">
                  <a:extLst>
                    <a:ext uri="{9D8B030D-6E8A-4147-A177-3AD203B41FA5}">
                      <a16:colId xmlns:a16="http://schemas.microsoft.com/office/drawing/2014/main" val="1770014715"/>
                    </a:ext>
                  </a:extLst>
                </a:gridCol>
                <a:gridCol w="4338782">
                  <a:extLst>
                    <a:ext uri="{9D8B030D-6E8A-4147-A177-3AD203B41FA5}">
                      <a16:colId xmlns:a16="http://schemas.microsoft.com/office/drawing/2014/main" val="727767274"/>
                    </a:ext>
                  </a:extLst>
                </a:gridCol>
                <a:gridCol w="2667003">
                  <a:extLst>
                    <a:ext uri="{9D8B030D-6E8A-4147-A177-3AD203B41FA5}">
                      <a16:colId xmlns:a16="http://schemas.microsoft.com/office/drawing/2014/main" val="2473218823"/>
                    </a:ext>
                  </a:extLst>
                </a:gridCol>
              </a:tblGrid>
              <a:tr h="1112520">
                <a:tc>
                  <a:txBody>
                    <a:bodyPr/>
                    <a:lstStyle/>
                    <a:p>
                      <a:pPr algn="ctr">
                        <a:lnSpc>
                          <a:spcPct val="150000"/>
                        </a:lnSpc>
                      </a:pPr>
                      <a:r>
                        <a:rPr lang="en-US" sz="4000" smtClean="0">
                          <a:solidFill>
                            <a:srgbClr val="000000"/>
                          </a:solidFill>
                          <a:latin typeface="Arial" panose="020B0604020202020204" pitchFamily="34" charset="0"/>
                          <a:cs typeface="Arial" panose="020B0604020202020204" pitchFamily="34" charset="0"/>
                        </a:rPr>
                        <a:t>STT</a:t>
                      </a: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pPr>
                      <a:r>
                        <a:rPr lang="en-US" sz="4000" smtClean="0">
                          <a:solidFill>
                            <a:srgbClr val="000000"/>
                          </a:solidFill>
                          <a:latin typeface="Arial" panose="020B0604020202020204" pitchFamily="34" charset="0"/>
                          <a:cs typeface="Arial" panose="020B0604020202020204" pitchFamily="34" charset="0"/>
                        </a:rPr>
                        <a:t>Tên</a:t>
                      </a:r>
                      <a:r>
                        <a:rPr lang="en-US" sz="4000" baseline="0" smtClean="0">
                          <a:solidFill>
                            <a:srgbClr val="000000"/>
                          </a:solidFill>
                          <a:latin typeface="Arial" panose="020B0604020202020204" pitchFamily="34" charset="0"/>
                          <a:cs typeface="Arial" panose="020B0604020202020204" pitchFamily="34" charset="0"/>
                        </a:rPr>
                        <a:t> gọi</a:t>
                      </a: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pPr>
                      <a:r>
                        <a:rPr lang="en-US" sz="4000" smtClean="0">
                          <a:solidFill>
                            <a:srgbClr val="000000"/>
                          </a:solidFill>
                          <a:latin typeface="Arial" panose="020B0604020202020204" pitchFamily="34" charset="0"/>
                          <a:cs typeface="Arial" panose="020B0604020202020204" pitchFamily="34" charset="0"/>
                        </a:rPr>
                        <a:t>Kí</a:t>
                      </a:r>
                      <a:r>
                        <a:rPr lang="en-US" sz="4000" baseline="0" smtClean="0">
                          <a:solidFill>
                            <a:srgbClr val="000000"/>
                          </a:solidFill>
                          <a:latin typeface="Arial" panose="020B0604020202020204" pitchFamily="34" charset="0"/>
                          <a:cs typeface="Arial" panose="020B0604020202020204" pitchFamily="34" charset="0"/>
                        </a:rPr>
                        <a:t> hiệu</a:t>
                      </a: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36394979"/>
                  </a:ext>
                </a:extLst>
              </a:tr>
              <a:tr h="1112520">
                <a:tc>
                  <a:txBody>
                    <a:bodyPr/>
                    <a:lstStyle/>
                    <a:p>
                      <a:pPr algn="ctr">
                        <a:lnSpc>
                          <a:spcPct val="150000"/>
                        </a:lnSpc>
                      </a:pPr>
                      <a:r>
                        <a:rPr lang="en-US" sz="4000" smtClean="0">
                          <a:solidFill>
                            <a:srgbClr val="000000"/>
                          </a:solidFill>
                          <a:latin typeface="Arial" panose="020B0604020202020204" pitchFamily="34" charset="0"/>
                          <a:cs typeface="Arial" panose="020B0604020202020204" pitchFamily="34" charset="0"/>
                        </a:rPr>
                        <a:t>1</a:t>
                      </a: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sz="4000" smtClean="0">
                          <a:solidFill>
                            <a:srgbClr val="000000"/>
                          </a:solidFill>
                          <a:latin typeface="Arial" panose="020B0604020202020204" pitchFamily="34" charset="0"/>
                          <a:cs typeface="Arial" panose="020B0604020202020204" pitchFamily="34" charset="0"/>
                        </a:rPr>
                        <a:t>Cầu</a:t>
                      </a:r>
                      <a:r>
                        <a:rPr lang="en-US" sz="4000" baseline="0" smtClean="0">
                          <a:solidFill>
                            <a:srgbClr val="000000"/>
                          </a:solidFill>
                          <a:latin typeface="Arial" panose="020B0604020202020204" pitchFamily="34" charset="0"/>
                          <a:cs typeface="Arial" panose="020B0604020202020204" pitchFamily="34" charset="0"/>
                        </a:rPr>
                        <a:t> chì</a:t>
                      </a: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6670708"/>
                  </a:ext>
                </a:extLst>
              </a:tr>
              <a:tr h="1112520">
                <a:tc>
                  <a:txBody>
                    <a:bodyPr/>
                    <a:lstStyle/>
                    <a:p>
                      <a:pPr algn="ctr">
                        <a:lnSpc>
                          <a:spcPct val="150000"/>
                        </a:lnSpc>
                      </a:pPr>
                      <a:r>
                        <a:rPr lang="en-US" sz="4000" smtClean="0">
                          <a:solidFill>
                            <a:srgbClr val="000000"/>
                          </a:solidFill>
                          <a:latin typeface="Arial" panose="020B0604020202020204" pitchFamily="34" charset="0"/>
                          <a:cs typeface="Arial" panose="020B0604020202020204" pitchFamily="34" charset="0"/>
                        </a:rPr>
                        <a:t>2</a:t>
                      </a: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sz="4000" smtClean="0">
                          <a:solidFill>
                            <a:srgbClr val="000000"/>
                          </a:solidFill>
                          <a:latin typeface="Arial" panose="020B0604020202020204" pitchFamily="34" charset="0"/>
                          <a:cs typeface="Arial" panose="020B0604020202020204" pitchFamily="34" charset="0"/>
                        </a:rPr>
                        <a:t>Ổ</a:t>
                      </a:r>
                      <a:r>
                        <a:rPr lang="en-US" sz="4000" baseline="0" smtClean="0">
                          <a:solidFill>
                            <a:srgbClr val="000000"/>
                          </a:solidFill>
                          <a:latin typeface="Arial" panose="020B0604020202020204" pitchFamily="34" charset="0"/>
                          <a:cs typeface="Arial" panose="020B0604020202020204" pitchFamily="34" charset="0"/>
                        </a:rPr>
                        <a:t> cắm</a:t>
                      </a: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2528518"/>
                  </a:ext>
                </a:extLst>
              </a:tr>
              <a:tr h="1112520">
                <a:tc>
                  <a:txBody>
                    <a:bodyPr/>
                    <a:lstStyle/>
                    <a:p>
                      <a:pPr algn="ctr">
                        <a:lnSpc>
                          <a:spcPct val="150000"/>
                        </a:lnSpc>
                      </a:pPr>
                      <a:r>
                        <a:rPr lang="en-US" sz="4000" smtClean="0">
                          <a:solidFill>
                            <a:srgbClr val="000000"/>
                          </a:solidFill>
                          <a:latin typeface="Arial" panose="020B0604020202020204" pitchFamily="34" charset="0"/>
                          <a:cs typeface="Arial" panose="020B0604020202020204" pitchFamily="34" charset="0"/>
                        </a:rPr>
                        <a:t>3</a:t>
                      </a: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sz="4000" smtClean="0">
                          <a:solidFill>
                            <a:srgbClr val="000000"/>
                          </a:solidFill>
                          <a:latin typeface="Arial" panose="020B0604020202020204" pitchFamily="34" charset="0"/>
                          <a:cs typeface="Arial" panose="020B0604020202020204" pitchFamily="34" charset="0"/>
                        </a:rPr>
                        <a:t>Bóng</a:t>
                      </a:r>
                      <a:r>
                        <a:rPr lang="en-US" sz="4000" baseline="0" smtClean="0">
                          <a:solidFill>
                            <a:srgbClr val="000000"/>
                          </a:solidFill>
                          <a:latin typeface="Arial" panose="020B0604020202020204" pitchFamily="34" charset="0"/>
                          <a:cs typeface="Arial" panose="020B0604020202020204" pitchFamily="34" charset="0"/>
                        </a:rPr>
                        <a:t> đèn</a:t>
                      </a: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0068652"/>
                  </a:ext>
                </a:extLst>
              </a:tr>
              <a:tr h="1112520">
                <a:tc>
                  <a:txBody>
                    <a:bodyPr/>
                    <a:lstStyle/>
                    <a:p>
                      <a:pPr algn="ctr">
                        <a:lnSpc>
                          <a:spcPct val="150000"/>
                        </a:lnSpc>
                      </a:pPr>
                      <a:r>
                        <a:rPr lang="en-US" sz="4000" smtClean="0">
                          <a:solidFill>
                            <a:srgbClr val="000000"/>
                          </a:solidFill>
                          <a:latin typeface="Arial" panose="020B0604020202020204" pitchFamily="34" charset="0"/>
                          <a:cs typeface="Arial" panose="020B0604020202020204" pitchFamily="34" charset="0"/>
                        </a:rPr>
                        <a:t>4</a:t>
                      </a: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sz="4000" smtClean="0">
                          <a:solidFill>
                            <a:srgbClr val="000000"/>
                          </a:solidFill>
                          <a:latin typeface="Arial" panose="020B0604020202020204" pitchFamily="34" charset="0"/>
                          <a:cs typeface="Arial" panose="020B0604020202020204" pitchFamily="34" charset="0"/>
                        </a:rPr>
                        <a:t>Công</a:t>
                      </a:r>
                      <a:r>
                        <a:rPr lang="en-US" sz="4000" baseline="0" smtClean="0">
                          <a:solidFill>
                            <a:srgbClr val="000000"/>
                          </a:solidFill>
                          <a:latin typeface="Arial" panose="020B0604020202020204" pitchFamily="34" charset="0"/>
                          <a:cs typeface="Arial" panose="020B0604020202020204" pitchFamily="34" charset="0"/>
                        </a:rPr>
                        <a:t> tắc hai cực</a:t>
                      </a: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2202894"/>
                  </a:ext>
                </a:extLst>
              </a:tr>
              <a:tr h="1112520">
                <a:tc>
                  <a:txBody>
                    <a:bodyPr/>
                    <a:lstStyle/>
                    <a:p>
                      <a:pPr algn="ctr">
                        <a:lnSpc>
                          <a:spcPct val="150000"/>
                        </a:lnSpc>
                      </a:pPr>
                      <a:r>
                        <a:rPr lang="en-US" sz="4000" smtClean="0">
                          <a:solidFill>
                            <a:srgbClr val="000000"/>
                          </a:solidFill>
                          <a:latin typeface="Arial" panose="020B0604020202020204" pitchFamily="34" charset="0"/>
                          <a:cs typeface="Arial" panose="020B0604020202020204" pitchFamily="34" charset="0"/>
                        </a:rPr>
                        <a:t>5</a:t>
                      </a: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sz="4000" smtClean="0">
                          <a:solidFill>
                            <a:srgbClr val="000000"/>
                          </a:solidFill>
                          <a:latin typeface="Arial" panose="020B0604020202020204" pitchFamily="34" charset="0"/>
                          <a:cs typeface="Arial" panose="020B0604020202020204" pitchFamily="34" charset="0"/>
                        </a:rPr>
                        <a:t>Công</a:t>
                      </a:r>
                      <a:r>
                        <a:rPr lang="en-US" sz="4000" baseline="0" smtClean="0">
                          <a:solidFill>
                            <a:srgbClr val="000000"/>
                          </a:solidFill>
                          <a:latin typeface="Arial" panose="020B0604020202020204" pitchFamily="34" charset="0"/>
                          <a:cs typeface="Arial" panose="020B0604020202020204" pitchFamily="34" charset="0"/>
                        </a:rPr>
                        <a:t> tắc ba cực</a:t>
                      </a: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7904959"/>
                  </a:ext>
                </a:extLst>
              </a:tr>
            </a:tbl>
          </a:graphicData>
        </a:graphic>
      </p:graphicFrame>
      <p:sp>
        <p:nvSpPr>
          <p:cNvPr id="3" name="TextBox 2">
            <a:extLst>
              <a:ext uri="{FF2B5EF4-FFF2-40B4-BE49-F238E27FC236}">
                <a16:creationId xmlns:a16="http://schemas.microsoft.com/office/drawing/2014/main" id="{EBFC7224-49DE-2B9E-F289-0881272336FE}"/>
              </a:ext>
            </a:extLst>
          </p:cNvPr>
          <p:cNvSpPr txBox="1"/>
          <p:nvPr/>
        </p:nvSpPr>
        <p:spPr>
          <a:xfrm>
            <a:off x="0" y="419100"/>
            <a:ext cx="18287999" cy="1911549"/>
          </a:xfrm>
          <a:prstGeom prst="rect">
            <a:avLst/>
          </a:prstGeom>
          <a:noFill/>
        </p:spPr>
        <p:txBody>
          <a:bodyPr wrap="square" rtlCol="0">
            <a:spAutoFit/>
          </a:bodyPr>
          <a:lstStyle/>
          <a:p>
            <a:pPr algn="ctr">
              <a:lnSpc>
                <a:spcPct val="150000"/>
              </a:lnSpc>
            </a:pPr>
            <a:r>
              <a:rPr lang="vi-VN" sz="4200" b="1">
                <a:latin typeface="Arial (Body)"/>
              </a:rPr>
              <a:t>Bảng 9.1. Kí hiệu một số phần tử cơ bản trên sơ đồ hệ thống điện </a:t>
            </a:r>
            <a:endParaRPr lang="en-US" sz="4200" b="1" smtClean="0">
              <a:latin typeface="Arial (Body)"/>
            </a:endParaRPr>
          </a:p>
          <a:p>
            <a:pPr algn="ctr">
              <a:lnSpc>
                <a:spcPct val="150000"/>
              </a:lnSpc>
            </a:pPr>
            <a:r>
              <a:rPr lang="vi-VN" sz="4200" b="1" smtClean="0">
                <a:latin typeface="Arial (Body)"/>
              </a:rPr>
              <a:t>(</a:t>
            </a:r>
            <a:r>
              <a:rPr lang="vi-VN" sz="4200" b="1">
                <a:latin typeface="Arial (Body)"/>
              </a:rPr>
              <a:t>Theo TCVN 7922: 2008)</a:t>
            </a:r>
          </a:p>
        </p:txBody>
      </p:sp>
      <p:graphicFrame>
        <p:nvGraphicFramePr>
          <p:cNvPr id="4" name="Table 3"/>
          <p:cNvGraphicFramePr>
            <a:graphicFrameLocks noGrp="1"/>
          </p:cNvGraphicFramePr>
          <p:nvPr>
            <p:extLst>
              <p:ext uri="{D42A27DB-BD31-4B8C-83A1-F6EECF244321}">
                <p14:modId xmlns:p14="http://schemas.microsoft.com/office/powerpoint/2010/main" val="4006800465"/>
              </p:ext>
            </p:extLst>
          </p:nvPr>
        </p:nvGraphicFramePr>
        <p:xfrm>
          <a:off x="9372600" y="2857500"/>
          <a:ext cx="8458203" cy="6740330"/>
        </p:xfrm>
        <a:graphic>
          <a:graphicData uri="http://schemas.openxmlformats.org/drawingml/2006/table">
            <a:tbl>
              <a:tblPr firstRow="1" bandRow="1">
                <a:tableStyleId>{5C22544A-7EE6-4342-B048-85BDC9FD1C3A}</a:tableStyleId>
              </a:tblPr>
              <a:tblGrid>
                <a:gridCol w="1452418">
                  <a:extLst>
                    <a:ext uri="{9D8B030D-6E8A-4147-A177-3AD203B41FA5}">
                      <a16:colId xmlns:a16="http://schemas.microsoft.com/office/drawing/2014/main" val="1770014715"/>
                    </a:ext>
                  </a:extLst>
                </a:gridCol>
                <a:gridCol w="4262582">
                  <a:extLst>
                    <a:ext uri="{9D8B030D-6E8A-4147-A177-3AD203B41FA5}">
                      <a16:colId xmlns:a16="http://schemas.microsoft.com/office/drawing/2014/main" val="727767274"/>
                    </a:ext>
                  </a:extLst>
                </a:gridCol>
                <a:gridCol w="2743203">
                  <a:extLst>
                    <a:ext uri="{9D8B030D-6E8A-4147-A177-3AD203B41FA5}">
                      <a16:colId xmlns:a16="http://schemas.microsoft.com/office/drawing/2014/main" val="2473218823"/>
                    </a:ext>
                  </a:extLst>
                </a:gridCol>
              </a:tblGrid>
              <a:tr h="940630">
                <a:tc>
                  <a:txBody>
                    <a:bodyPr/>
                    <a:lstStyle/>
                    <a:p>
                      <a:pPr algn="ctr">
                        <a:lnSpc>
                          <a:spcPct val="150000"/>
                        </a:lnSpc>
                      </a:pPr>
                      <a:r>
                        <a:rPr lang="en-US" sz="4000" smtClean="0">
                          <a:solidFill>
                            <a:srgbClr val="000000"/>
                          </a:solidFill>
                          <a:latin typeface="Arial" panose="020B0604020202020204" pitchFamily="34" charset="0"/>
                          <a:cs typeface="Arial" panose="020B0604020202020204" pitchFamily="34" charset="0"/>
                        </a:rPr>
                        <a:t>STT</a:t>
                      </a: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pPr>
                      <a:r>
                        <a:rPr lang="en-US" sz="4000" smtClean="0">
                          <a:solidFill>
                            <a:srgbClr val="000000"/>
                          </a:solidFill>
                          <a:latin typeface="Arial" panose="020B0604020202020204" pitchFamily="34" charset="0"/>
                          <a:cs typeface="Arial" panose="020B0604020202020204" pitchFamily="34" charset="0"/>
                        </a:rPr>
                        <a:t>Tên</a:t>
                      </a:r>
                      <a:r>
                        <a:rPr lang="en-US" sz="4000" baseline="0" smtClean="0">
                          <a:solidFill>
                            <a:srgbClr val="000000"/>
                          </a:solidFill>
                          <a:latin typeface="Arial" panose="020B0604020202020204" pitchFamily="34" charset="0"/>
                          <a:cs typeface="Arial" panose="020B0604020202020204" pitchFamily="34" charset="0"/>
                        </a:rPr>
                        <a:t> gọi</a:t>
                      </a: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pPr>
                      <a:r>
                        <a:rPr lang="en-US" sz="4000" smtClean="0">
                          <a:solidFill>
                            <a:srgbClr val="000000"/>
                          </a:solidFill>
                          <a:latin typeface="Arial" panose="020B0604020202020204" pitchFamily="34" charset="0"/>
                          <a:cs typeface="Arial" panose="020B0604020202020204" pitchFamily="34" charset="0"/>
                        </a:rPr>
                        <a:t>Kí</a:t>
                      </a:r>
                      <a:r>
                        <a:rPr lang="en-US" sz="4000" baseline="0" smtClean="0">
                          <a:solidFill>
                            <a:srgbClr val="000000"/>
                          </a:solidFill>
                          <a:latin typeface="Arial" panose="020B0604020202020204" pitchFamily="34" charset="0"/>
                          <a:cs typeface="Arial" panose="020B0604020202020204" pitchFamily="34" charset="0"/>
                        </a:rPr>
                        <a:t> hiệu</a:t>
                      </a: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36394979"/>
                  </a:ext>
                </a:extLst>
              </a:tr>
              <a:tr h="2867245">
                <a:tc>
                  <a:txBody>
                    <a:bodyPr/>
                    <a:lstStyle/>
                    <a:p>
                      <a:pPr algn="ctr">
                        <a:lnSpc>
                          <a:spcPct val="150000"/>
                        </a:lnSpc>
                      </a:pPr>
                      <a:r>
                        <a:rPr lang="en-US" sz="4000" smtClean="0">
                          <a:solidFill>
                            <a:srgbClr val="000000"/>
                          </a:solidFill>
                          <a:latin typeface="Arial" panose="020B0604020202020204" pitchFamily="34" charset="0"/>
                          <a:cs typeface="Arial" panose="020B0604020202020204" pitchFamily="34" charset="0"/>
                        </a:rPr>
                        <a:t>6</a:t>
                      </a: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sz="4000" smtClean="0">
                          <a:solidFill>
                            <a:srgbClr val="000000"/>
                          </a:solidFill>
                          <a:latin typeface="Arial" panose="020B0604020202020204" pitchFamily="34" charset="0"/>
                          <a:cs typeface="Arial" panose="020B0604020202020204" pitchFamily="34" charset="0"/>
                        </a:rPr>
                        <a:t>Aptomat một</a:t>
                      </a:r>
                      <a:r>
                        <a:rPr lang="en-US" sz="4000" baseline="0" smtClean="0">
                          <a:solidFill>
                            <a:srgbClr val="000000"/>
                          </a:solidFill>
                          <a:latin typeface="Arial" panose="020B0604020202020204" pitchFamily="34" charset="0"/>
                          <a:cs typeface="Arial" panose="020B0604020202020204" pitchFamily="34" charset="0"/>
                        </a:rPr>
                        <a:t> cực</a:t>
                      </a: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endParaRPr lang="en-US" sz="4000" smtClean="0">
                        <a:solidFill>
                          <a:srgbClr val="000000"/>
                        </a:solidFill>
                        <a:latin typeface="Arial" panose="020B0604020202020204" pitchFamily="34" charset="0"/>
                        <a:cs typeface="Arial" panose="020B0604020202020204" pitchFamily="34" charset="0"/>
                      </a:endParaRPr>
                    </a:p>
                    <a:p>
                      <a:pPr>
                        <a:lnSpc>
                          <a:spcPct val="150000"/>
                        </a:lnSpc>
                      </a:pPr>
                      <a:endParaRPr lang="en-US" sz="4000" smtClean="0">
                        <a:solidFill>
                          <a:srgbClr val="000000"/>
                        </a:solidFill>
                        <a:latin typeface="Arial" panose="020B0604020202020204" pitchFamily="34" charset="0"/>
                        <a:cs typeface="Arial" panose="020B0604020202020204" pitchFamily="34" charset="0"/>
                      </a:endParaRPr>
                    </a:p>
                    <a:p>
                      <a:pPr>
                        <a:lnSpc>
                          <a:spcPct val="150000"/>
                        </a:lnSpc>
                      </a:pP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6670708"/>
                  </a:ext>
                </a:extLst>
              </a:tr>
              <a:tr h="2867245">
                <a:tc>
                  <a:txBody>
                    <a:bodyPr/>
                    <a:lstStyle/>
                    <a:p>
                      <a:pPr algn="ctr">
                        <a:lnSpc>
                          <a:spcPct val="150000"/>
                        </a:lnSpc>
                      </a:pPr>
                      <a:r>
                        <a:rPr lang="en-US" sz="4000" smtClean="0">
                          <a:solidFill>
                            <a:srgbClr val="000000"/>
                          </a:solidFill>
                          <a:latin typeface="Arial" panose="020B0604020202020204" pitchFamily="34" charset="0"/>
                          <a:cs typeface="Arial" panose="020B0604020202020204" pitchFamily="34" charset="0"/>
                        </a:rPr>
                        <a:t>7</a:t>
                      </a: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sz="4000" smtClean="0">
                          <a:solidFill>
                            <a:srgbClr val="000000"/>
                          </a:solidFill>
                          <a:latin typeface="Arial" panose="020B0604020202020204" pitchFamily="34" charset="0"/>
                          <a:cs typeface="Arial" panose="020B0604020202020204" pitchFamily="34" charset="0"/>
                        </a:rPr>
                        <a:t>Aptomat</a:t>
                      </a:r>
                      <a:r>
                        <a:rPr lang="en-US" sz="4000" baseline="0" smtClean="0">
                          <a:solidFill>
                            <a:srgbClr val="000000"/>
                          </a:solidFill>
                          <a:latin typeface="Arial" panose="020B0604020202020204" pitchFamily="34" charset="0"/>
                          <a:cs typeface="Arial" panose="020B0604020202020204" pitchFamily="34" charset="0"/>
                        </a:rPr>
                        <a:t> hai cực</a:t>
                      </a: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endParaRPr lang="en-US" sz="4000" smtClean="0">
                        <a:solidFill>
                          <a:srgbClr val="000000"/>
                        </a:solidFill>
                        <a:latin typeface="Arial" panose="020B0604020202020204" pitchFamily="34" charset="0"/>
                        <a:cs typeface="Arial" panose="020B0604020202020204" pitchFamily="34" charset="0"/>
                      </a:endParaRPr>
                    </a:p>
                    <a:p>
                      <a:pPr>
                        <a:lnSpc>
                          <a:spcPct val="150000"/>
                        </a:lnSpc>
                      </a:pPr>
                      <a:endParaRPr lang="en-US" sz="4000" smtClean="0">
                        <a:solidFill>
                          <a:srgbClr val="000000"/>
                        </a:solidFill>
                        <a:latin typeface="Arial" panose="020B0604020202020204" pitchFamily="34" charset="0"/>
                        <a:cs typeface="Arial" panose="020B0604020202020204" pitchFamily="34" charset="0"/>
                      </a:endParaRPr>
                    </a:p>
                    <a:p>
                      <a:pPr>
                        <a:lnSpc>
                          <a:spcPct val="150000"/>
                        </a:lnSpc>
                      </a:pPr>
                      <a:endParaRPr lang="en-US" sz="400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2528518"/>
                  </a:ext>
                </a:extLst>
              </a:tr>
            </a:tbl>
          </a:graphicData>
        </a:graphic>
      </p:graphicFrame>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8829" t="57860" r="30330"/>
          <a:stretch/>
        </p:blipFill>
        <p:spPr>
          <a:xfrm>
            <a:off x="15849600" y="6896100"/>
            <a:ext cx="1295401" cy="1950720"/>
          </a:xfrm>
          <a:prstGeom prst="rect">
            <a:avLst/>
          </a:prstGeom>
        </p:spPr>
      </p:pic>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8829" t="8477" r="30330" b="52017"/>
          <a:stretch/>
        </p:blipFill>
        <p:spPr>
          <a:xfrm>
            <a:off x="15849599" y="4196811"/>
            <a:ext cx="1295401" cy="1828800"/>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4769" t="79716" r="16904" b="3226"/>
          <a:stretch/>
        </p:blipFill>
        <p:spPr>
          <a:xfrm>
            <a:off x="6648483" y="8540730"/>
            <a:ext cx="1828801" cy="805911"/>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4769" t="3226" r="16904" b="87869"/>
          <a:stretch/>
        </p:blipFill>
        <p:spPr>
          <a:xfrm>
            <a:off x="6717427" y="4357193"/>
            <a:ext cx="1828801" cy="420717"/>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4769" t="16433" r="16904" b="65825"/>
          <a:stretch/>
        </p:blipFill>
        <p:spPr>
          <a:xfrm>
            <a:off x="6717427" y="5187411"/>
            <a:ext cx="1828801" cy="838200"/>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4769" t="37761" r="16904" b="44497"/>
          <a:stretch/>
        </p:blipFill>
        <p:spPr>
          <a:xfrm>
            <a:off x="6717428" y="6316979"/>
            <a:ext cx="1828801" cy="838200"/>
          </a:xfrm>
          <a:prstGeom prst="rect">
            <a:avLst/>
          </a:prstGeom>
        </p:spPr>
      </p:pic>
      <p:pic>
        <p:nvPicPr>
          <p:cNvPr id="13" name="Picture 12"/>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4769" t="58957" r="16904" b="24914"/>
          <a:stretch/>
        </p:blipFill>
        <p:spPr>
          <a:xfrm>
            <a:off x="6717426" y="7490459"/>
            <a:ext cx="1828801" cy="762001"/>
          </a:xfrm>
          <a:prstGeom prst="rect">
            <a:avLst/>
          </a:prstGeom>
        </p:spPr>
      </p:pic>
    </p:spTree>
    <p:extLst>
      <p:ext uri="{BB962C8B-B14F-4D97-AF65-F5344CB8AC3E}">
        <p14:creationId xmlns:p14="http://schemas.microsoft.com/office/powerpoint/2010/main" val="378742776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14" presetClass="entr" presetSubtype="1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par>
                                <p:cTn id="30" presetID="14" presetClass="entr" presetSubtype="1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par>
                                <p:cTn id="33" presetID="14" presetClass="entr" presetSubtype="1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718FEC-6768-CF08-43BC-5B095C273CE3}"/>
              </a:ext>
            </a:extLst>
          </p:cNvPr>
          <p:cNvSpPr txBox="1"/>
          <p:nvPr/>
        </p:nvSpPr>
        <p:spPr>
          <a:xfrm>
            <a:off x="0" y="282242"/>
            <a:ext cx="18288000" cy="861774"/>
          </a:xfrm>
          <a:prstGeom prst="rect">
            <a:avLst/>
          </a:prstGeom>
          <a:noFill/>
        </p:spPr>
        <p:txBody>
          <a:bodyPr wrap="square" rtlCol="0">
            <a:spAutoFit/>
          </a:bodyPr>
          <a:lstStyle/>
          <a:p>
            <a:pPr algn="ctr"/>
            <a:r>
              <a:rPr lang="vi-VN" sz="5000" b="1">
                <a:solidFill>
                  <a:srgbClr val="0070C0"/>
                </a:solidFill>
                <a:cs typeface="Arial" panose="020B0604020202020204" pitchFamily="34" charset="0"/>
              </a:rPr>
              <a:t>1. Sơ đồ nguyên lí</a:t>
            </a:r>
            <a:endParaRPr lang="en-US" sz="5000" b="1">
              <a:solidFill>
                <a:srgbClr val="0070C0"/>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EF7C82C4-7522-9D97-D9D0-48A955F78A83}"/>
              </a:ext>
            </a:extLst>
          </p:cNvPr>
          <p:cNvGrpSpPr/>
          <p:nvPr/>
        </p:nvGrpSpPr>
        <p:grpSpPr>
          <a:xfrm>
            <a:off x="914400" y="3543300"/>
            <a:ext cx="9296400" cy="6250186"/>
            <a:chOff x="457200" y="2305521"/>
            <a:chExt cx="9296400" cy="6250186"/>
          </a:xfrm>
        </p:grpSpPr>
        <p:sp>
          <p:nvSpPr>
            <p:cNvPr id="5" name="Rectangle: Rounded Corners 26">
              <a:extLst>
                <a:ext uri="{FF2B5EF4-FFF2-40B4-BE49-F238E27FC236}">
                  <a16:creationId xmlns:a16="http://schemas.microsoft.com/office/drawing/2014/main" id="{871CCB54-C788-976C-7FC8-ABD0F24B9C93}"/>
                </a:ext>
              </a:extLst>
            </p:cNvPr>
            <p:cNvSpPr/>
            <p:nvPr/>
          </p:nvSpPr>
          <p:spPr>
            <a:xfrm>
              <a:off x="457200" y="3238501"/>
              <a:ext cx="9296400" cy="5317206"/>
            </a:xfrm>
            <a:prstGeom prst="roundRect">
              <a:avLst>
                <a:gd name="adj" fmla="val 8964"/>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8D2C9F53-428E-DA15-277E-D841EF7499F0}"/>
                </a:ext>
              </a:extLst>
            </p:cNvPr>
            <p:cNvSpPr txBox="1"/>
            <p:nvPr/>
          </p:nvSpPr>
          <p:spPr>
            <a:xfrm>
              <a:off x="826294" y="3812567"/>
              <a:ext cx="8558212" cy="4478149"/>
            </a:xfrm>
            <a:prstGeom prst="rect">
              <a:avLst/>
            </a:prstGeom>
            <a:noFill/>
          </p:spPr>
          <p:txBody>
            <a:bodyPr wrap="square">
              <a:spAutoFit/>
            </a:bodyPr>
            <a:lstStyle/>
            <a:p>
              <a:pPr lvl="0" algn="just">
                <a:lnSpc>
                  <a:spcPct val="150000"/>
                </a:lnSpc>
                <a:defRPr/>
              </a:pPr>
              <a:r>
                <a:rPr lang="vi-VN" sz="3800">
                  <a:solidFill>
                    <a:prstClr val="black"/>
                  </a:solidFill>
                </a:rPr>
                <a:t>1. Sơ đồ nguyên lí của hệ thống điện dùng để làm gì? Trình bày các bước vẽ sơ đồ nguyên lí.</a:t>
              </a:r>
            </a:p>
            <a:p>
              <a:pPr lvl="0" algn="just">
                <a:lnSpc>
                  <a:spcPct val="150000"/>
                </a:lnSpc>
                <a:defRPr/>
              </a:pPr>
              <a:r>
                <a:rPr lang="vi-VN" sz="3800">
                  <a:solidFill>
                    <a:prstClr val="black"/>
                  </a:solidFill>
                </a:rPr>
                <a:t>2. Mô tả sơ đồ nguyên lí của hệ thống điện ở Hình 9.1.</a:t>
              </a:r>
            </a:p>
          </p:txBody>
        </p:sp>
        <p:sp>
          <p:nvSpPr>
            <p:cNvPr id="7" name="Freeform 7">
              <a:extLst>
                <a:ext uri="{FF2B5EF4-FFF2-40B4-BE49-F238E27FC236}">
                  <a16:creationId xmlns:a16="http://schemas.microsoft.com/office/drawing/2014/main" id="{E3ECAF74-56A5-3697-2269-FC1F6CAE0815}"/>
                </a:ext>
              </a:extLst>
            </p:cNvPr>
            <p:cNvSpPr/>
            <p:nvPr/>
          </p:nvSpPr>
          <p:spPr>
            <a:xfrm>
              <a:off x="4076700" y="2305521"/>
              <a:ext cx="2057400" cy="1507046"/>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8" name="TextBox 7">
            <a:extLst>
              <a:ext uri="{FF2B5EF4-FFF2-40B4-BE49-F238E27FC236}">
                <a16:creationId xmlns:a16="http://schemas.microsoft.com/office/drawing/2014/main" id="{28FFBA8F-83FA-E9C3-4401-69FF9E7D3C1C}"/>
              </a:ext>
            </a:extLst>
          </p:cNvPr>
          <p:cNvSpPr txBox="1"/>
          <p:nvPr/>
        </p:nvSpPr>
        <p:spPr>
          <a:xfrm>
            <a:off x="0" y="1275401"/>
            <a:ext cx="18287999" cy="1824923"/>
          </a:xfrm>
          <a:prstGeom prst="rect">
            <a:avLst/>
          </a:prstGeom>
          <a:noFill/>
        </p:spPr>
        <p:txBody>
          <a:bodyPr wrap="square">
            <a:spAutoFit/>
          </a:bodyPr>
          <a:lstStyle/>
          <a:p>
            <a:pPr algn="ctr">
              <a:lnSpc>
                <a:spcPct val="150000"/>
              </a:lnSpc>
            </a:pPr>
            <a:r>
              <a:rPr lang="en-US" sz="4000" i="1" smtClean="0">
                <a:latin typeface="Arial (Body)"/>
              </a:rPr>
              <a:t>Thảo </a:t>
            </a:r>
            <a:r>
              <a:rPr lang="en-US" sz="4000" i="1">
                <a:latin typeface="Arial (Body)"/>
              </a:rPr>
              <a:t>luận theo nhóm đôi, nghiên cứu SGK </a:t>
            </a:r>
            <a:endParaRPr lang="en-US" sz="4000" i="1" smtClean="0">
              <a:latin typeface="Arial (Body)"/>
            </a:endParaRPr>
          </a:p>
          <a:p>
            <a:pPr algn="ctr">
              <a:lnSpc>
                <a:spcPct val="150000"/>
              </a:lnSpc>
            </a:pPr>
            <a:r>
              <a:rPr lang="en-US" sz="4000" i="1" smtClean="0">
                <a:latin typeface="Arial (Body)"/>
              </a:rPr>
              <a:t>và </a:t>
            </a:r>
            <a:r>
              <a:rPr lang="en-US" sz="4000" i="1">
                <a:latin typeface="Arial (Body)"/>
              </a:rPr>
              <a:t>trả lời nội dung Câu hỏi (SGK – tr44</a:t>
            </a:r>
            <a:r>
              <a:rPr lang="en-US" sz="4000" i="1" smtClean="0">
                <a:latin typeface="Arial (Body)"/>
              </a:rPr>
              <a:t>):</a:t>
            </a:r>
            <a:endParaRPr lang="en-US" sz="4000" i="1">
              <a:latin typeface="Arial (Body)"/>
            </a:endParaRPr>
          </a:p>
        </p:txBody>
      </p:sp>
      <p:grpSp>
        <p:nvGrpSpPr>
          <p:cNvPr id="11" name="Group 10"/>
          <p:cNvGrpSpPr/>
          <p:nvPr/>
        </p:nvGrpSpPr>
        <p:grpSpPr>
          <a:xfrm>
            <a:off x="10896600" y="3848100"/>
            <a:ext cx="6236123" cy="5945386"/>
            <a:chOff x="10896600" y="3848100"/>
            <a:chExt cx="6236123" cy="5945386"/>
          </a:xfrm>
        </p:grpSpPr>
        <p:pic>
          <p:nvPicPr>
            <p:cNvPr id="9" name="Picture 8"/>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b="8768"/>
            <a:stretch/>
          </p:blipFill>
          <p:spPr>
            <a:xfrm>
              <a:off x="10896600" y="3848100"/>
              <a:ext cx="6236123" cy="4258102"/>
            </a:xfrm>
            <a:prstGeom prst="rect">
              <a:avLst/>
            </a:prstGeom>
          </p:spPr>
        </p:pic>
        <p:sp>
          <p:nvSpPr>
            <p:cNvPr id="10" name="TextBox 9">
              <a:extLst>
                <a:ext uri="{FF2B5EF4-FFF2-40B4-BE49-F238E27FC236}">
                  <a16:creationId xmlns:a16="http://schemas.microsoft.com/office/drawing/2014/main" id="{251CC008-D6A8-9985-14B5-C141F84628ED}"/>
                </a:ext>
              </a:extLst>
            </p:cNvPr>
            <p:cNvSpPr txBox="1"/>
            <p:nvPr/>
          </p:nvSpPr>
          <p:spPr>
            <a:xfrm>
              <a:off x="11007018" y="8141815"/>
              <a:ext cx="6015285" cy="1651671"/>
            </a:xfrm>
            <a:prstGeom prst="rect">
              <a:avLst/>
            </a:prstGeom>
            <a:noFill/>
          </p:spPr>
          <p:txBody>
            <a:bodyPr wrap="square">
              <a:spAutoFit/>
            </a:bodyPr>
            <a:lstStyle/>
            <a:p>
              <a:pPr algn="ctr">
                <a:lnSpc>
                  <a:spcPct val="150000"/>
                </a:lnSpc>
              </a:pPr>
              <a:r>
                <a:rPr lang="vi-VN" sz="3600" i="1" smtClean="0">
                  <a:latin typeface="Arial (Body)"/>
                </a:rPr>
                <a:t>Hình 9.1</a:t>
              </a:r>
              <a:r>
                <a:rPr lang="en-US" sz="3600" i="1" smtClean="0">
                  <a:latin typeface="Arial (Body)"/>
                </a:rPr>
                <a:t>: Sơ đồ hệ thống điện gia đình đơn giản</a:t>
              </a:r>
              <a:endParaRPr lang="en-US" sz="3600" i="1">
                <a:latin typeface="Arial (Body)"/>
              </a:endParaRPr>
            </a:p>
          </p:txBody>
        </p:sp>
      </p:grpSp>
    </p:spTree>
    <p:extLst>
      <p:ext uri="{BB962C8B-B14F-4D97-AF65-F5344CB8AC3E}">
        <p14:creationId xmlns:p14="http://schemas.microsoft.com/office/powerpoint/2010/main" val="37580413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718FEC-6768-CF08-43BC-5B095C273CE3}"/>
              </a:ext>
            </a:extLst>
          </p:cNvPr>
          <p:cNvSpPr txBox="1"/>
          <p:nvPr/>
        </p:nvSpPr>
        <p:spPr>
          <a:xfrm>
            <a:off x="0" y="282242"/>
            <a:ext cx="18288000" cy="861774"/>
          </a:xfrm>
          <a:prstGeom prst="rect">
            <a:avLst/>
          </a:prstGeom>
          <a:noFill/>
        </p:spPr>
        <p:txBody>
          <a:bodyPr wrap="square" rtlCol="0">
            <a:spAutoFit/>
          </a:bodyPr>
          <a:lstStyle/>
          <a:p>
            <a:pPr algn="ctr"/>
            <a:r>
              <a:rPr lang="vi-VN" sz="5000" b="1">
                <a:solidFill>
                  <a:srgbClr val="0070C0"/>
                </a:solidFill>
                <a:cs typeface="Arial" panose="020B0604020202020204" pitchFamily="34" charset="0"/>
              </a:rPr>
              <a:t>1. Sơ đồ nguyên lí</a:t>
            </a:r>
            <a:endParaRPr lang="en-US" sz="5000" b="1">
              <a:solidFill>
                <a:srgbClr val="0070C0"/>
              </a:solidFill>
              <a:latin typeface="Arial" panose="020B0604020202020204" pitchFamily="34" charset="0"/>
              <a:cs typeface="Arial" panose="020B0604020202020204" pitchFamily="34" charset="0"/>
            </a:endParaRPr>
          </a:p>
        </p:txBody>
      </p:sp>
      <p:grpSp>
        <p:nvGrpSpPr>
          <p:cNvPr id="17" name="Group 16"/>
          <p:cNvGrpSpPr/>
          <p:nvPr/>
        </p:nvGrpSpPr>
        <p:grpSpPr>
          <a:xfrm>
            <a:off x="1066800" y="1638300"/>
            <a:ext cx="9601200" cy="7508578"/>
            <a:chOff x="-1625446" y="-4873826"/>
            <a:chExt cx="9601200" cy="7508578"/>
          </a:xfrm>
        </p:grpSpPr>
        <p:grpSp>
          <p:nvGrpSpPr>
            <p:cNvPr id="18" name="Group 17">
              <a:extLst>
                <a:ext uri="{FF2B5EF4-FFF2-40B4-BE49-F238E27FC236}">
                  <a16:creationId xmlns:a16="http://schemas.microsoft.com/office/drawing/2014/main" id="{6A32A5F6-E82A-5127-350B-FAD04435DF38}"/>
                </a:ext>
              </a:extLst>
            </p:cNvPr>
            <p:cNvGrpSpPr/>
            <p:nvPr/>
          </p:nvGrpSpPr>
          <p:grpSpPr>
            <a:xfrm>
              <a:off x="-1625446" y="-4873826"/>
              <a:ext cx="9601200" cy="7508578"/>
              <a:chOff x="-5691535" y="-6085406"/>
              <a:chExt cx="9601200" cy="7508578"/>
            </a:xfrm>
          </p:grpSpPr>
          <p:sp>
            <p:nvSpPr>
              <p:cNvPr id="20" name="Rounded Rectangle 19">
                <a:extLst>
                  <a:ext uri="{FF2B5EF4-FFF2-40B4-BE49-F238E27FC236}">
                    <a16:creationId xmlns:a16="http://schemas.microsoft.com/office/drawing/2014/main" id="{B07E0603-05AE-B8A0-B8BF-D9D930E3E03F}"/>
                  </a:ext>
                </a:extLst>
              </p:cNvPr>
              <p:cNvSpPr/>
              <p:nvPr/>
            </p:nvSpPr>
            <p:spPr>
              <a:xfrm>
                <a:off x="-5691535" y="-5736124"/>
                <a:ext cx="9601200" cy="7159296"/>
              </a:xfrm>
              <a:prstGeom prst="roundRect">
                <a:avLst>
                  <a:gd name="adj" fmla="val 3600"/>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a:ln>
                    <a:noFill/>
                  </a:ln>
                  <a:solidFill>
                    <a:prstClr val="white"/>
                  </a:solidFill>
                  <a:effectLst/>
                  <a:uLnTx/>
                  <a:uFillTx/>
                  <a:latin typeface="+mj-lt"/>
                  <a:ea typeface="+mn-ea"/>
                  <a:cs typeface="+mn-cs"/>
                  <a:sym typeface="Arial"/>
                </a:endParaRPr>
              </a:p>
            </p:txBody>
          </p:sp>
          <p:pic>
            <p:nvPicPr>
              <p:cNvPr id="21" name="Picture 20">
                <a:extLst>
                  <a:ext uri="{FF2B5EF4-FFF2-40B4-BE49-F238E27FC236}">
                    <a16:creationId xmlns:a16="http://schemas.microsoft.com/office/drawing/2014/main" id="{E935C2F2-D669-7008-4817-4BA5E5FB95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855703">
                <a:off x="-5660904" y="-6085406"/>
                <a:ext cx="1169107" cy="1141416"/>
              </a:xfrm>
              <a:prstGeom prst="rect">
                <a:avLst/>
              </a:prstGeom>
            </p:spPr>
          </p:pic>
        </p:grpSp>
        <p:sp>
          <p:nvSpPr>
            <p:cNvPr id="19" name="Rectangle 18">
              <a:extLst>
                <a:ext uri="{FF2B5EF4-FFF2-40B4-BE49-F238E27FC236}">
                  <a16:creationId xmlns:a16="http://schemas.microsoft.com/office/drawing/2014/main" id="{0E2B3F39-AABD-4749-9521-BE8DE451189E}"/>
                </a:ext>
              </a:extLst>
            </p:cNvPr>
            <p:cNvSpPr/>
            <p:nvPr/>
          </p:nvSpPr>
          <p:spPr>
            <a:xfrm>
              <a:off x="-711046" y="-4222717"/>
              <a:ext cx="8370829" cy="6555641"/>
            </a:xfrm>
            <a:prstGeom prst="rect">
              <a:avLst/>
            </a:prstGeom>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571500" algn="just">
                <a:lnSpc>
                  <a:spcPct val="150000"/>
                </a:lnSpc>
                <a:buFont typeface="Arial" panose="020B0604020202020204" pitchFamily="34" charset="0"/>
                <a:buChar char="•"/>
              </a:pPr>
              <a:r>
                <a:rPr lang="en-US" sz="4000"/>
                <a:t>Biểu diễn mối liên hệ điện của các phần tử trong hệ thống điện mà không thể hiện vị trí và cách lắp đặt của chúng. </a:t>
              </a:r>
            </a:p>
            <a:p>
              <a:pPr marL="571500" indent="-571500" algn="just">
                <a:lnSpc>
                  <a:spcPct val="150000"/>
                </a:lnSpc>
                <a:buFont typeface="Arial" panose="020B0604020202020204" pitchFamily="34" charset="0"/>
                <a:buChar char="•"/>
              </a:pPr>
              <a:r>
                <a:rPr lang="en-US" sz="4000"/>
                <a:t>Dùng để phân tích chức năng, nghiên cứu nguyên lí làm việc của hệ thống điện.</a:t>
              </a:r>
            </a:p>
          </p:txBody>
        </p:sp>
      </p:gr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38388" b="39310"/>
          <a:stretch/>
        </p:blipFill>
        <p:spPr>
          <a:xfrm>
            <a:off x="10861476" y="1987582"/>
            <a:ext cx="6961708" cy="6857468"/>
          </a:xfrm>
          <a:prstGeom prst="rect">
            <a:avLst/>
          </a:prstGeom>
        </p:spPr>
      </p:pic>
    </p:spTree>
    <p:extLst>
      <p:ext uri="{BB962C8B-B14F-4D97-AF65-F5344CB8AC3E}">
        <p14:creationId xmlns:p14="http://schemas.microsoft.com/office/powerpoint/2010/main" val="41722196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6" name="Rounded Rectangle 25"/>
          <p:cNvSpPr/>
          <p:nvPr/>
        </p:nvSpPr>
        <p:spPr>
          <a:xfrm rot="16200000">
            <a:off x="-1910368" y="4463069"/>
            <a:ext cx="8583238" cy="1409700"/>
          </a:xfrm>
          <a:prstGeom prst="roundRect">
            <a:avLst/>
          </a:prstGeom>
          <a:solidFill>
            <a:schemeClr val="tx2">
              <a:lumMod val="20000"/>
              <a:lumOff val="80000"/>
            </a:schemeClr>
          </a:solidFill>
          <a:ln w="9525" cap="flat" cmpd="sng" algn="ctr">
            <a:solidFill>
              <a:srgbClr val="002060"/>
            </a:solidFill>
            <a:prstDash val="solid"/>
          </a:ln>
          <a:effectLst>
            <a:outerShdw blurRad="40000" dist="20000" dir="5400000" rotWithShape="0">
              <a:srgbClr val="000000">
                <a:alpha val="38000"/>
              </a:srgbClr>
            </a:outerShdw>
          </a:effectLst>
        </p:spPr>
        <p:txBody>
          <a:bodyPr rtlCol="0" anchor="ctr"/>
          <a:lstStyle/>
          <a:p>
            <a:pPr lvl="0" algn="ctr">
              <a:buClrTx/>
              <a:defRPr/>
            </a:pPr>
            <a:r>
              <a:rPr lang="vi-VN" sz="4000" b="1">
                <a:cs typeface="Arial" panose="020B0604020202020204" pitchFamily="34" charset="0"/>
              </a:rPr>
              <a:t>Các bước vẽ sơ đồ nguyên lí</a:t>
            </a:r>
            <a:endParaRPr kumimoji="0" lang="en-US" sz="4000" b="1" i="0" u="none" strike="noStrike" kern="0" cap="none" spc="0" normalizeH="0" baseline="0" noProof="0" smtClean="0">
              <a:ln>
                <a:noFill/>
              </a:ln>
              <a:effectLst/>
              <a:uLnTx/>
              <a:uFillTx/>
              <a:cs typeface="Arial" panose="020B0604020202020204" pitchFamily="34" charset="0"/>
            </a:endParaRPr>
          </a:p>
        </p:txBody>
      </p:sp>
      <p:grpSp>
        <p:nvGrpSpPr>
          <p:cNvPr id="51" name="Group 50"/>
          <p:cNvGrpSpPr/>
          <p:nvPr/>
        </p:nvGrpSpPr>
        <p:grpSpPr>
          <a:xfrm>
            <a:off x="3086101" y="876300"/>
            <a:ext cx="13601700" cy="4291619"/>
            <a:chOff x="3086101" y="876300"/>
            <a:chExt cx="13601700" cy="4291619"/>
          </a:xfrm>
        </p:grpSpPr>
        <p:grpSp>
          <p:nvGrpSpPr>
            <p:cNvPr id="7" name="Group 6"/>
            <p:cNvGrpSpPr/>
            <p:nvPr/>
          </p:nvGrpSpPr>
          <p:grpSpPr>
            <a:xfrm>
              <a:off x="4343400" y="876300"/>
              <a:ext cx="12344401" cy="1524000"/>
              <a:chOff x="2114992" y="1406874"/>
              <a:chExt cx="12344401" cy="1524000"/>
            </a:xfrm>
          </p:grpSpPr>
          <p:sp>
            <p:nvSpPr>
              <p:cNvPr id="11" name="Rounded Rectangle 10"/>
              <p:cNvSpPr/>
              <p:nvPr/>
            </p:nvSpPr>
            <p:spPr>
              <a:xfrm>
                <a:off x="2575471" y="1406874"/>
                <a:ext cx="11883922" cy="1524000"/>
              </a:xfrm>
              <a:prstGeom prst="roundRect">
                <a:avLst>
                  <a:gd name="adj" fmla="val 14352"/>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smtClean="0">
                    <a:solidFill>
                      <a:srgbClr val="000000"/>
                    </a:solidFill>
                    <a:latin typeface="Arial (Body)"/>
                    <a:cs typeface="Arial" panose="020B0604020202020204" pitchFamily="34" charset="0"/>
                  </a:rPr>
                  <a:t>    Xác </a:t>
                </a:r>
                <a:r>
                  <a:rPr lang="en-US" sz="4000">
                    <a:solidFill>
                      <a:srgbClr val="000000"/>
                    </a:solidFill>
                    <a:latin typeface="Arial (Body)"/>
                    <a:cs typeface="Arial" panose="020B0604020202020204" pitchFamily="34" charset="0"/>
                  </a:rPr>
                  <a:t>định các thiết bị điện có trong hệ thống điện.</a:t>
                </a:r>
                <a:endParaRPr lang="vi-VN" sz="4000" dirty="0">
                  <a:solidFill>
                    <a:srgbClr val="000000"/>
                  </a:solidFill>
                  <a:latin typeface="Arial (Body)"/>
                  <a:cs typeface="Arial" panose="020B0604020202020204" pitchFamily="34" charset="0"/>
                </a:endParaRPr>
              </a:p>
            </p:txBody>
          </p:sp>
          <p:sp>
            <p:nvSpPr>
              <p:cNvPr id="12" name="Oval 11"/>
              <p:cNvSpPr/>
              <p:nvPr/>
            </p:nvSpPr>
            <p:spPr>
              <a:xfrm>
                <a:off x="2114992" y="1708395"/>
                <a:ext cx="920958" cy="920958"/>
              </a:xfrm>
              <a:prstGeom prst="ellipse">
                <a:avLst/>
              </a:prstGeom>
              <a:solidFill>
                <a:schemeClr val="tx2">
                  <a:lumMod val="40000"/>
                  <a:lumOff val="6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000000"/>
                    </a:solidFill>
                    <a:latin typeface="Arial (Body)"/>
                  </a:rPr>
                  <a:t>1</a:t>
                </a:r>
                <a:endParaRPr lang="en-US" sz="4000" b="1">
                  <a:solidFill>
                    <a:srgbClr val="000000"/>
                  </a:solidFill>
                  <a:latin typeface="Arial (Body)"/>
                </a:endParaRPr>
              </a:p>
            </p:txBody>
          </p:sp>
        </p:grpSp>
        <p:cxnSp>
          <p:nvCxnSpPr>
            <p:cNvPr id="27" name="Straight Connector 26"/>
            <p:cNvCxnSpPr>
              <a:stCxn id="26" idx="2"/>
              <a:endCxn id="12" idx="2"/>
            </p:cNvCxnSpPr>
            <p:nvPr/>
          </p:nvCxnSpPr>
          <p:spPr>
            <a:xfrm flipV="1">
              <a:off x="3086101" y="1638300"/>
              <a:ext cx="1257299" cy="3529619"/>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3086101" y="2878246"/>
            <a:ext cx="13601700" cy="2289673"/>
            <a:chOff x="3086101" y="2878246"/>
            <a:chExt cx="13601700" cy="2289673"/>
          </a:xfrm>
        </p:grpSpPr>
        <p:grpSp>
          <p:nvGrpSpPr>
            <p:cNvPr id="35" name="Group 34"/>
            <p:cNvGrpSpPr/>
            <p:nvPr/>
          </p:nvGrpSpPr>
          <p:grpSpPr>
            <a:xfrm>
              <a:off x="4343400" y="2878246"/>
              <a:ext cx="12344401" cy="2239183"/>
              <a:chOff x="2114992" y="1406873"/>
              <a:chExt cx="12344401" cy="2239183"/>
            </a:xfrm>
          </p:grpSpPr>
          <p:sp>
            <p:nvSpPr>
              <p:cNvPr id="36" name="Rounded Rectangle 35"/>
              <p:cNvSpPr/>
              <p:nvPr/>
            </p:nvSpPr>
            <p:spPr>
              <a:xfrm>
                <a:off x="2575471" y="1406873"/>
                <a:ext cx="11883922" cy="2239183"/>
              </a:xfrm>
              <a:prstGeom prst="roundRect">
                <a:avLst>
                  <a:gd name="adj" fmla="val 14352"/>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smtClean="0">
                    <a:solidFill>
                      <a:srgbClr val="000000"/>
                    </a:solidFill>
                    <a:latin typeface="Arial (Body)"/>
                    <a:cs typeface="Arial" panose="020B0604020202020204" pitchFamily="34" charset="0"/>
                  </a:rPr>
                  <a:t>    Phân </a:t>
                </a:r>
                <a:r>
                  <a:rPr lang="en-US" sz="4000">
                    <a:solidFill>
                      <a:srgbClr val="000000"/>
                    </a:solidFill>
                    <a:latin typeface="Arial (Body)"/>
                    <a:cs typeface="Arial" panose="020B0604020202020204" pitchFamily="34" charset="0"/>
                  </a:rPr>
                  <a:t>tích mối liên hệ của các thiết bị điện có trong hệ thống điện.</a:t>
                </a:r>
                <a:endParaRPr lang="vi-VN" sz="4000" dirty="0">
                  <a:solidFill>
                    <a:srgbClr val="000000"/>
                  </a:solidFill>
                  <a:latin typeface="Arial (Body)"/>
                  <a:cs typeface="Arial" panose="020B0604020202020204" pitchFamily="34" charset="0"/>
                </a:endParaRPr>
              </a:p>
            </p:txBody>
          </p:sp>
          <p:sp>
            <p:nvSpPr>
              <p:cNvPr id="37" name="Oval 36"/>
              <p:cNvSpPr/>
              <p:nvPr/>
            </p:nvSpPr>
            <p:spPr>
              <a:xfrm>
                <a:off x="2114992" y="1708395"/>
                <a:ext cx="920958" cy="920958"/>
              </a:xfrm>
              <a:prstGeom prst="ellipse">
                <a:avLst/>
              </a:prstGeom>
              <a:solidFill>
                <a:schemeClr val="tx2">
                  <a:lumMod val="40000"/>
                  <a:lumOff val="6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000000"/>
                    </a:solidFill>
                    <a:latin typeface="Arial (Body)"/>
                  </a:rPr>
                  <a:t>2</a:t>
                </a:r>
                <a:endParaRPr lang="en-US" sz="4000" b="1">
                  <a:solidFill>
                    <a:srgbClr val="000000"/>
                  </a:solidFill>
                  <a:latin typeface="Arial (Body)"/>
                </a:endParaRPr>
              </a:p>
            </p:txBody>
          </p:sp>
        </p:grpSp>
        <p:cxnSp>
          <p:nvCxnSpPr>
            <p:cNvPr id="38" name="Straight Connector 37"/>
            <p:cNvCxnSpPr>
              <a:stCxn id="26" idx="2"/>
              <a:endCxn id="37" idx="2"/>
            </p:cNvCxnSpPr>
            <p:nvPr/>
          </p:nvCxnSpPr>
          <p:spPr>
            <a:xfrm flipV="1">
              <a:off x="3086101" y="3640247"/>
              <a:ext cx="1257299" cy="1527672"/>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3086101" y="5167919"/>
            <a:ext cx="13601700" cy="4291618"/>
            <a:chOff x="3086101" y="5167919"/>
            <a:chExt cx="13601700" cy="4291618"/>
          </a:xfrm>
        </p:grpSpPr>
        <p:grpSp>
          <p:nvGrpSpPr>
            <p:cNvPr id="40" name="Group 39"/>
            <p:cNvGrpSpPr/>
            <p:nvPr/>
          </p:nvGrpSpPr>
          <p:grpSpPr>
            <a:xfrm>
              <a:off x="4343400" y="5595343"/>
              <a:ext cx="12344401" cy="3864194"/>
              <a:chOff x="2114992" y="1406873"/>
              <a:chExt cx="12344401" cy="3864194"/>
            </a:xfrm>
          </p:grpSpPr>
          <p:sp>
            <p:nvSpPr>
              <p:cNvPr id="41" name="Rounded Rectangle 40"/>
              <p:cNvSpPr/>
              <p:nvPr/>
            </p:nvSpPr>
            <p:spPr>
              <a:xfrm>
                <a:off x="2575471" y="1406873"/>
                <a:ext cx="11883922" cy="3864194"/>
              </a:xfrm>
              <a:prstGeom prst="roundRect">
                <a:avLst>
                  <a:gd name="adj" fmla="val 9009"/>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smtClean="0">
                    <a:solidFill>
                      <a:srgbClr val="000000"/>
                    </a:solidFill>
                    <a:latin typeface="Arial (Body)"/>
                    <a:cs typeface="Arial" panose="020B0604020202020204" pitchFamily="34" charset="0"/>
                  </a:rPr>
                  <a:t>    </a:t>
                </a:r>
                <a:r>
                  <a:rPr lang="vi-VN" sz="4000">
                    <a:solidFill>
                      <a:srgbClr val="000000"/>
                    </a:solidFill>
                    <a:latin typeface="Arial (Body)"/>
                    <a:cs typeface="Arial" panose="020B0604020202020204" pitchFamily="34" charset="0"/>
                  </a:rPr>
                  <a:t>Vẽ sơ </a:t>
                </a:r>
                <a:r>
                  <a:rPr lang="vi-VN" sz="4000" smtClean="0">
                    <a:solidFill>
                      <a:srgbClr val="000000"/>
                    </a:solidFill>
                    <a:latin typeface="Arial (Body)"/>
                    <a:cs typeface="Arial" panose="020B0604020202020204" pitchFamily="34" charset="0"/>
                  </a:rPr>
                  <a:t>đồ</a:t>
                </a:r>
                <a:r>
                  <a:rPr lang="en-US" sz="4000" smtClean="0">
                    <a:solidFill>
                      <a:srgbClr val="000000"/>
                    </a:solidFill>
                    <a:latin typeface="Arial (Body)"/>
                    <a:cs typeface="Arial" panose="020B0604020202020204" pitchFamily="34" charset="0"/>
                  </a:rPr>
                  <a:t>:</a:t>
                </a:r>
                <a:endParaRPr lang="vi-VN" sz="4000">
                  <a:solidFill>
                    <a:srgbClr val="000000"/>
                  </a:solidFill>
                  <a:latin typeface="Arial (Body)"/>
                  <a:cs typeface="Arial" panose="020B0604020202020204" pitchFamily="34" charset="0"/>
                </a:endParaRPr>
              </a:p>
              <a:p>
                <a:pPr marL="571500" indent="-571500" algn="just">
                  <a:lnSpc>
                    <a:spcPct val="150000"/>
                  </a:lnSpc>
                  <a:buFont typeface="Arial" panose="020B0604020202020204" pitchFamily="34" charset="0"/>
                  <a:buChar char="•"/>
                </a:pPr>
                <a:r>
                  <a:rPr lang="vi-VN" sz="4000" smtClean="0">
                    <a:solidFill>
                      <a:srgbClr val="000000"/>
                    </a:solidFill>
                    <a:latin typeface="Arial (Body)"/>
                    <a:cs typeface="Arial" panose="020B0604020202020204" pitchFamily="34" charset="0"/>
                  </a:rPr>
                  <a:t>Vẽ </a:t>
                </a:r>
                <a:r>
                  <a:rPr lang="vi-VN" sz="4000">
                    <a:solidFill>
                      <a:srgbClr val="000000"/>
                    </a:solidFill>
                    <a:latin typeface="Arial (Body)"/>
                    <a:cs typeface="Arial" panose="020B0604020202020204" pitchFamily="34" charset="0"/>
                  </a:rPr>
                  <a:t>dây </a:t>
                </a:r>
                <a:r>
                  <a:rPr lang="vi-VN" sz="4000" smtClean="0">
                    <a:solidFill>
                      <a:srgbClr val="000000"/>
                    </a:solidFill>
                    <a:latin typeface="Arial (Body)"/>
                    <a:cs typeface="Arial" panose="020B0604020202020204" pitchFamily="34" charset="0"/>
                  </a:rPr>
                  <a:t>nguồn</a:t>
                </a:r>
                <a:r>
                  <a:rPr lang="en-US" sz="4000" smtClean="0">
                    <a:solidFill>
                      <a:srgbClr val="000000"/>
                    </a:solidFill>
                    <a:latin typeface="Arial (Body)"/>
                    <a:cs typeface="Arial" panose="020B0604020202020204" pitchFamily="34" charset="0"/>
                  </a:rPr>
                  <a:t>.</a:t>
                </a:r>
                <a:endParaRPr lang="vi-VN" sz="4000">
                  <a:solidFill>
                    <a:srgbClr val="000000"/>
                  </a:solidFill>
                  <a:latin typeface="Arial (Body)"/>
                  <a:cs typeface="Arial" panose="020B0604020202020204" pitchFamily="34" charset="0"/>
                </a:endParaRPr>
              </a:p>
              <a:p>
                <a:pPr marL="571500" indent="-571500" algn="just">
                  <a:lnSpc>
                    <a:spcPct val="150000"/>
                  </a:lnSpc>
                  <a:buFont typeface="Arial" panose="020B0604020202020204" pitchFamily="34" charset="0"/>
                  <a:buChar char="•"/>
                </a:pPr>
                <a:r>
                  <a:rPr lang="vi-VN" sz="4000" smtClean="0">
                    <a:solidFill>
                      <a:srgbClr val="000000"/>
                    </a:solidFill>
                    <a:latin typeface="Arial (Body)"/>
                    <a:cs typeface="Arial" panose="020B0604020202020204" pitchFamily="34" charset="0"/>
                  </a:rPr>
                  <a:t>Vẽ </a:t>
                </a:r>
                <a:r>
                  <a:rPr lang="vi-VN" sz="4000">
                    <a:solidFill>
                      <a:srgbClr val="000000"/>
                    </a:solidFill>
                    <a:latin typeface="Arial (Body)"/>
                    <a:cs typeface="Arial" panose="020B0604020202020204" pitchFamily="34" charset="0"/>
                  </a:rPr>
                  <a:t>đường dây dẫn điện nối dây nguồn tới các thiết bị trong hệ thống điện.</a:t>
                </a:r>
              </a:p>
            </p:txBody>
          </p:sp>
          <p:sp>
            <p:nvSpPr>
              <p:cNvPr id="42" name="Oval 41"/>
              <p:cNvSpPr/>
              <p:nvPr/>
            </p:nvSpPr>
            <p:spPr>
              <a:xfrm>
                <a:off x="2114992" y="1554701"/>
                <a:ext cx="920958" cy="920958"/>
              </a:xfrm>
              <a:prstGeom prst="ellipse">
                <a:avLst/>
              </a:prstGeom>
              <a:solidFill>
                <a:schemeClr val="tx2">
                  <a:lumMod val="40000"/>
                  <a:lumOff val="6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000000"/>
                    </a:solidFill>
                    <a:latin typeface="Arial (Body)"/>
                  </a:rPr>
                  <a:t>3</a:t>
                </a:r>
                <a:endParaRPr lang="en-US" sz="4000" b="1">
                  <a:solidFill>
                    <a:srgbClr val="000000"/>
                  </a:solidFill>
                  <a:latin typeface="Arial (Body)"/>
                </a:endParaRPr>
              </a:p>
            </p:txBody>
          </p:sp>
        </p:grpSp>
        <p:cxnSp>
          <p:nvCxnSpPr>
            <p:cNvPr id="43" name="Straight Connector 42"/>
            <p:cNvCxnSpPr>
              <a:stCxn id="26" idx="2"/>
              <a:endCxn id="42" idx="2"/>
            </p:cNvCxnSpPr>
            <p:nvPr/>
          </p:nvCxnSpPr>
          <p:spPr>
            <a:xfrm>
              <a:off x="3086101" y="5167919"/>
              <a:ext cx="1257299" cy="1035731"/>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10873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500"/>
                                        <p:tgtEl>
                                          <p:spTgt spid="51"/>
                                        </p:tgtEl>
                                      </p:cBhvr>
                                    </p:animEffect>
                                  </p:childTnLst>
                                </p:cTn>
                              </p:par>
                              <p:par>
                                <p:cTn id="13" presetID="22" presetClass="entr" presetSubtype="8"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left)">
                                      <p:cBhvr>
                                        <p:cTn id="15" dur="500"/>
                                        <p:tgtEl>
                                          <p:spTgt spid="52"/>
                                        </p:tgtEl>
                                      </p:cBhvr>
                                    </p:animEffect>
                                  </p:childTnLst>
                                </p:cTn>
                              </p:par>
                              <p:par>
                                <p:cTn id="16" presetID="22" presetClass="entr" presetSubtype="8"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left)">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2B3F39-AABD-4749-9521-BE8DE451189E}"/>
              </a:ext>
            </a:extLst>
          </p:cNvPr>
          <p:cNvSpPr/>
          <p:nvPr/>
        </p:nvSpPr>
        <p:spPr>
          <a:xfrm>
            <a:off x="762000" y="1261765"/>
            <a:ext cx="9906000" cy="7478970"/>
          </a:xfrm>
          <a:prstGeom prst="rect">
            <a:avLst/>
          </a:prstGeom>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4000"/>
              <a:t>2. Mô tả sơ đồ nguyên lí của hệ thống điện ở Hình 9.1:</a:t>
            </a:r>
          </a:p>
          <a:p>
            <a:pPr marL="571500" indent="-571500" algn="just">
              <a:lnSpc>
                <a:spcPct val="150000"/>
              </a:lnSpc>
              <a:buFont typeface="Arial" panose="020B0604020202020204" pitchFamily="34" charset="0"/>
              <a:buChar char="•"/>
            </a:pPr>
            <a:r>
              <a:rPr lang="vi-VN" sz="4000" smtClean="0"/>
              <a:t>Sơ </a:t>
            </a:r>
            <a:r>
              <a:rPr lang="vi-VN" sz="4000"/>
              <a:t>đồ </a:t>
            </a:r>
            <a:r>
              <a:rPr lang="vi-VN" sz="4000" smtClean="0"/>
              <a:t>gồm </a:t>
            </a:r>
            <a:r>
              <a:rPr lang="vi-VN" sz="4000"/>
              <a:t>nguồn xoay chiều 220 V, 1 aptomat tổng ApT, 2 aptomat nhánh Ap1, Ap2, 1 ổ </a:t>
            </a:r>
            <a:r>
              <a:rPr lang="vi-VN" sz="4000" smtClean="0"/>
              <a:t>cắm</a:t>
            </a:r>
            <a:r>
              <a:rPr lang="en-US" sz="4000" smtClean="0"/>
              <a:t>, </a:t>
            </a:r>
            <a:r>
              <a:rPr lang="vi-VN" sz="4000" smtClean="0"/>
              <a:t>2 </a:t>
            </a:r>
            <a:r>
              <a:rPr lang="vi-VN" sz="4000"/>
              <a:t>bóng đèn Đ1, Đ2.</a:t>
            </a:r>
          </a:p>
          <a:p>
            <a:pPr marL="571500" indent="-571500" algn="just">
              <a:lnSpc>
                <a:spcPct val="150000"/>
              </a:lnSpc>
              <a:buFont typeface="Arial" panose="020B0604020202020204" pitchFamily="34" charset="0"/>
              <a:buChar char="•"/>
            </a:pPr>
            <a:r>
              <a:rPr lang="vi-VN" sz="4000" smtClean="0"/>
              <a:t>Aptomat </a:t>
            </a:r>
            <a:r>
              <a:rPr lang="vi-VN" sz="4000"/>
              <a:t>tổng hai cực ApT dùng để đóng cắt nguồn xoay chiều 220 V (cả dây pha và dây trung tính) cấp điện vào nhà. </a:t>
            </a:r>
          </a:p>
        </p:txBody>
      </p:sp>
      <p:grpSp>
        <p:nvGrpSpPr>
          <p:cNvPr id="6" name="Group 5"/>
          <p:cNvGrpSpPr/>
          <p:nvPr/>
        </p:nvGrpSpPr>
        <p:grpSpPr>
          <a:xfrm>
            <a:off x="11277600" y="1028700"/>
            <a:ext cx="7237573" cy="9630724"/>
            <a:chOff x="11277600" y="1028700"/>
            <a:chExt cx="7237573" cy="9630724"/>
          </a:xfrm>
        </p:grpSpPr>
        <p:pic>
          <p:nvPicPr>
            <p:cNvPr id="2" name="Picture 1"/>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b="8768"/>
            <a:stretch/>
          </p:blipFill>
          <p:spPr>
            <a:xfrm>
              <a:off x="11277600" y="1028700"/>
              <a:ext cx="6236123" cy="4258102"/>
            </a:xfrm>
            <a:prstGeom prst="rect">
              <a:avLst/>
            </a:prstGeom>
          </p:spPr>
        </p:pic>
        <p:sp>
          <p:nvSpPr>
            <p:cNvPr id="3" name="TextBox 2">
              <a:extLst>
                <a:ext uri="{FF2B5EF4-FFF2-40B4-BE49-F238E27FC236}">
                  <a16:creationId xmlns:a16="http://schemas.microsoft.com/office/drawing/2014/main" id="{251CC008-D6A8-9985-14B5-C141F84628ED}"/>
                </a:ext>
              </a:extLst>
            </p:cNvPr>
            <p:cNvSpPr txBox="1"/>
            <p:nvPr/>
          </p:nvSpPr>
          <p:spPr>
            <a:xfrm>
              <a:off x="11388018" y="5322415"/>
              <a:ext cx="6015285" cy="1651671"/>
            </a:xfrm>
            <a:prstGeom prst="rect">
              <a:avLst/>
            </a:prstGeom>
            <a:noFill/>
          </p:spPr>
          <p:txBody>
            <a:bodyPr wrap="square">
              <a:spAutoFit/>
            </a:bodyPr>
            <a:lstStyle/>
            <a:p>
              <a:pPr algn="ctr">
                <a:lnSpc>
                  <a:spcPct val="150000"/>
                </a:lnSpc>
              </a:pPr>
              <a:r>
                <a:rPr lang="vi-VN" sz="3600" i="1" smtClean="0">
                  <a:latin typeface="Arial (Body)"/>
                </a:rPr>
                <a:t>Hình 9.1</a:t>
              </a:r>
              <a:r>
                <a:rPr lang="en-US" sz="3600" i="1" smtClean="0">
                  <a:latin typeface="Arial (Body)"/>
                </a:rPr>
                <a:t>: Sơ đồ hệ thống điện gia đình đơn giản</a:t>
              </a:r>
              <a:endParaRPr lang="en-US" sz="3600" i="1">
                <a:latin typeface="Arial (Body)"/>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51562" r="52015"/>
            <a:stretch/>
          </p:blipFill>
          <p:spPr>
            <a:xfrm>
              <a:off x="15240000" y="7353300"/>
              <a:ext cx="3275173" cy="3306124"/>
            </a:xfrm>
            <a:prstGeom prst="rect">
              <a:avLst/>
            </a:prstGeom>
          </p:spPr>
        </p:pic>
      </p:grpSp>
    </p:spTree>
    <p:extLst>
      <p:ext uri="{BB962C8B-B14F-4D97-AF65-F5344CB8AC3E}">
        <p14:creationId xmlns:p14="http://schemas.microsoft.com/office/powerpoint/2010/main" val="26318687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2B3F39-AABD-4749-9521-BE8DE451189E}"/>
              </a:ext>
            </a:extLst>
          </p:cNvPr>
          <p:cNvSpPr/>
          <p:nvPr/>
        </p:nvSpPr>
        <p:spPr>
          <a:xfrm>
            <a:off x="762000" y="624070"/>
            <a:ext cx="9906000" cy="9211561"/>
          </a:xfrm>
          <a:prstGeom prst="rect">
            <a:avLst/>
          </a:prstGeom>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571500" algn="just">
              <a:lnSpc>
                <a:spcPct val="150000"/>
              </a:lnSpc>
              <a:buFont typeface="Arial" panose="020B0604020202020204" pitchFamily="34" charset="0"/>
              <a:buChar char="•"/>
            </a:pPr>
            <a:r>
              <a:rPr lang="vi-VN" sz="4000"/>
              <a:t>Hai aptomat một cực Ap1 và Ap2 dùng để đóng, cắt dây pha cung cấp điện cho hai nhánh: Ap1 cấp điện cho 1 ổ cắm, Ap2 cấp điện cho 2 đèn Đ1 và Đ2. </a:t>
            </a:r>
            <a:endParaRPr lang="en-US" sz="4000" smtClean="0"/>
          </a:p>
          <a:p>
            <a:pPr marL="571500" indent="-571500" algn="just">
              <a:lnSpc>
                <a:spcPct val="150000"/>
              </a:lnSpc>
              <a:buFont typeface="Arial" panose="020B0604020202020204" pitchFamily="34" charset="0"/>
              <a:buChar char="•"/>
            </a:pPr>
            <a:r>
              <a:rPr lang="vi-VN" sz="4000" smtClean="0"/>
              <a:t>Dây </a:t>
            </a:r>
            <a:r>
              <a:rPr lang="vi-VN" sz="4000"/>
              <a:t>trung tính từ ApT được nối trực tiếp đến 2 đèn và ổ cắm. </a:t>
            </a:r>
            <a:endParaRPr lang="en-US" sz="4000" smtClean="0"/>
          </a:p>
          <a:p>
            <a:pPr marL="571500" indent="-571500" algn="just">
              <a:lnSpc>
                <a:spcPct val="150000"/>
              </a:lnSpc>
              <a:buFont typeface="Arial" panose="020B0604020202020204" pitchFamily="34" charset="0"/>
              <a:buChar char="•"/>
            </a:pPr>
            <a:r>
              <a:rPr lang="vi-VN" sz="4000" smtClean="0"/>
              <a:t>Nguồn </a:t>
            </a:r>
            <a:r>
              <a:rPr lang="vi-VN" sz="4000"/>
              <a:t>xoay chiều 220 V và các thiết bị điện trong sơ đồ </a:t>
            </a:r>
            <a:r>
              <a:rPr lang="vi-VN" sz="4000" smtClean="0"/>
              <a:t>được </a:t>
            </a:r>
            <a:r>
              <a:rPr lang="vi-VN" sz="4000"/>
              <a:t>đấu nối liên hệ với nhau bằng dây dẫn điện lõi đồng có vỏ bọc cách điện bảo vệ.</a:t>
            </a:r>
          </a:p>
        </p:txBody>
      </p:sp>
      <p:pic>
        <p:nvPicPr>
          <p:cNvPr id="5" name="Picture 4"/>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b="8768"/>
          <a:stretch/>
        </p:blipFill>
        <p:spPr>
          <a:xfrm>
            <a:off x="11277600" y="1028700"/>
            <a:ext cx="6236123" cy="4258102"/>
          </a:xfrm>
          <a:prstGeom prst="rect">
            <a:avLst/>
          </a:prstGeom>
        </p:spPr>
      </p:pic>
      <p:sp>
        <p:nvSpPr>
          <p:cNvPr id="6" name="TextBox 5">
            <a:extLst>
              <a:ext uri="{FF2B5EF4-FFF2-40B4-BE49-F238E27FC236}">
                <a16:creationId xmlns:a16="http://schemas.microsoft.com/office/drawing/2014/main" id="{251CC008-D6A8-9985-14B5-C141F84628ED}"/>
              </a:ext>
            </a:extLst>
          </p:cNvPr>
          <p:cNvSpPr txBox="1"/>
          <p:nvPr/>
        </p:nvSpPr>
        <p:spPr>
          <a:xfrm>
            <a:off x="11388018" y="5322415"/>
            <a:ext cx="6015285" cy="1651671"/>
          </a:xfrm>
          <a:prstGeom prst="rect">
            <a:avLst/>
          </a:prstGeom>
          <a:noFill/>
        </p:spPr>
        <p:txBody>
          <a:bodyPr wrap="square">
            <a:spAutoFit/>
          </a:bodyPr>
          <a:lstStyle/>
          <a:p>
            <a:pPr algn="ctr">
              <a:lnSpc>
                <a:spcPct val="150000"/>
              </a:lnSpc>
            </a:pPr>
            <a:r>
              <a:rPr lang="vi-VN" sz="3600" i="1" smtClean="0">
                <a:latin typeface="Arial (Body)"/>
              </a:rPr>
              <a:t>Hình 9.1</a:t>
            </a:r>
            <a:r>
              <a:rPr lang="en-US" sz="3600" i="1" smtClean="0">
                <a:latin typeface="Arial (Body)"/>
              </a:rPr>
              <a:t>: Sơ đồ hệ thống điện gia đình đơn giản</a:t>
            </a:r>
            <a:endParaRPr lang="en-US" sz="3600" i="1">
              <a:latin typeface="Arial (Body)"/>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51562" r="52015"/>
          <a:stretch/>
        </p:blipFill>
        <p:spPr>
          <a:xfrm>
            <a:off x="15240000" y="7353300"/>
            <a:ext cx="3275173" cy="3306124"/>
          </a:xfrm>
          <a:prstGeom prst="rect">
            <a:avLst/>
          </a:prstGeom>
        </p:spPr>
      </p:pic>
    </p:spTree>
    <p:extLst>
      <p:ext uri="{BB962C8B-B14F-4D97-AF65-F5344CB8AC3E}">
        <p14:creationId xmlns:p14="http://schemas.microsoft.com/office/powerpoint/2010/main" val="29416832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718FEC-6768-CF08-43BC-5B095C273CE3}"/>
              </a:ext>
            </a:extLst>
          </p:cNvPr>
          <p:cNvSpPr txBox="1"/>
          <p:nvPr/>
        </p:nvSpPr>
        <p:spPr>
          <a:xfrm>
            <a:off x="0" y="282242"/>
            <a:ext cx="18288000" cy="861774"/>
          </a:xfrm>
          <a:prstGeom prst="rect">
            <a:avLst/>
          </a:prstGeom>
          <a:noFill/>
        </p:spPr>
        <p:txBody>
          <a:bodyPr wrap="square" rtlCol="0">
            <a:spAutoFit/>
          </a:bodyPr>
          <a:lstStyle/>
          <a:p>
            <a:pPr algn="ctr"/>
            <a:r>
              <a:rPr lang="vi-VN" sz="5000" b="1">
                <a:solidFill>
                  <a:srgbClr val="0070C0"/>
                </a:solidFill>
                <a:cs typeface="Arial" panose="020B0604020202020204" pitchFamily="34" charset="0"/>
              </a:rPr>
              <a:t>2. Sơ đồ lắp đặt</a:t>
            </a:r>
            <a:endParaRPr lang="en-US" sz="5000" b="1">
              <a:solidFill>
                <a:srgbClr val="0070C0"/>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EF7C82C4-7522-9D97-D9D0-48A955F78A83}"/>
              </a:ext>
            </a:extLst>
          </p:cNvPr>
          <p:cNvGrpSpPr/>
          <p:nvPr/>
        </p:nvGrpSpPr>
        <p:grpSpPr>
          <a:xfrm>
            <a:off x="1371600" y="3430957"/>
            <a:ext cx="9296400" cy="6250186"/>
            <a:chOff x="457200" y="2305521"/>
            <a:chExt cx="9296400" cy="6250186"/>
          </a:xfrm>
        </p:grpSpPr>
        <p:sp>
          <p:nvSpPr>
            <p:cNvPr id="5" name="Rectangle: Rounded Corners 26">
              <a:extLst>
                <a:ext uri="{FF2B5EF4-FFF2-40B4-BE49-F238E27FC236}">
                  <a16:creationId xmlns:a16="http://schemas.microsoft.com/office/drawing/2014/main" id="{871CCB54-C788-976C-7FC8-ABD0F24B9C93}"/>
                </a:ext>
              </a:extLst>
            </p:cNvPr>
            <p:cNvSpPr/>
            <p:nvPr/>
          </p:nvSpPr>
          <p:spPr>
            <a:xfrm>
              <a:off x="457200" y="3238501"/>
              <a:ext cx="9296400" cy="5317206"/>
            </a:xfrm>
            <a:prstGeom prst="roundRect">
              <a:avLst>
                <a:gd name="adj" fmla="val 8964"/>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8D2C9F53-428E-DA15-277E-D841EF7499F0}"/>
                </a:ext>
              </a:extLst>
            </p:cNvPr>
            <p:cNvSpPr txBox="1"/>
            <p:nvPr/>
          </p:nvSpPr>
          <p:spPr>
            <a:xfrm>
              <a:off x="826294" y="3812567"/>
              <a:ext cx="8558212" cy="4478149"/>
            </a:xfrm>
            <a:prstGeom prst="rect">
              <a:avLst/>
            </a:prstGeom>
            <a:noFill/>
          </p:spPr>
          <p:txBody>
            <a:bodyPr wrap="square">
              <a:spAutoFit/>
            </a:bodyPr>
            <a:lstStyle/>
            <a:p>
              <a:pPr lvl="0" algn="just">
                <a:lnSpc>
                  <a:spcPct val="150000"/>
                </a:lnSpc>
                <a:defRPr/>
              </a:pPr>
              <a:r>
                <a:rPr lang="vi-VN" sz="3800">
                  <a:solidFill>
                    <a:prstClr val="black"/>
                  </a:solidFill>
                </a:rPr>
                <a:t>1. Sơ đồ lắp đặt của hệ thống điện có chức năng gì? Trình bày các bước vẽ sơ đồ lắp đặt.</a:t>
              </a:r>
            </a:p>
            <a:p>
              <a:pPr lvl="0" algn="just">
                <a:lnSpc>
                  <a:spcPct val="150000"/>
                </a:lnSpc>
                <a:defRPr/>
              </a:pPr>
              <a:r>
                <a:rPr lang="vi-VN" sz="3800">
                  <a:solidFill>
                    <a:prstClr val="black"/>
                  </a:solidFill>
                </a:rPr>
                <a:t>2. Mô tả sơ đồ lắp đặt của hệ thống điện trong gia đình ở Hình 9.2.</a:t>
              </a:r>
            </a:p>
          </p:txBody>
        </p:sp>
        <p:sp>
          <p:nvSpPr>
            <p:cNvPr id="7" name="Freeform 7">
              <a:extLst>
                <a:ext uri="{FF2B5EF4-FFF2-40B4-BE49-F238E27FC236}">
                  <a16:creationId xmlns:a16="http://schemas.microsoft.com/office/drawing/2014/main" id="{E3ECAF74-56A5-3697-2269-FC1F6CAE0815}"/>
                </a:ext>
              </a:extLst>
            </p:cNvPr>
            <p:cNvSpPr/>
            <p:nvPr/>
          </p:nvSpPr>
          <p:spPr>
            <a:xfrm>
              <a:off x="4076700" y="2305521"/>
              <a:ext cx="2057400" cy="1507046"/>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8" name="TextBox 7">
            <a:extLst>
              <a:ext uri="{FF2B5EF4-FFF2-40B4-BE49-F238E27FC236}">
                <a16:creationId xmlns:a16="http://schemas.microsoft.com/office/drawing/2014/main" id="{28FFBA8F-83FA-E9C3-4401-69FF9E7D3C1C}"/>
              </a:ext>
            </a:extLst>
          </p:cNvPr>
          <p:cNvSpPr txBox="1"/>
          <p:nvPr/>
        </p:nvSpPr>
        <p:spPr>
          <a:xfrm>
            <a:off x="0" y="1275401"/>
            <a:ext cx="18287999" cy="1824923"/>
          </a:xfrm>
          <a:prstGeom prst="rect">
            <a:avLst/>
          </a:prstGeom>
          <a:noFill/>
        </p:spPr>
        <p:txBody>
          <a:bodyPr wrap="square">
            <a:spAutoFit/>
          </a:bodyPr>
          <a:lstStyle/>
          <a:p>
            <a:pPr algn="ctr">
              <a:lnSpc>
                <a:spcPct val="150000"/>
              </a:lnSpc>
            </a:pPr>
            <a:r>
              <a:rPr lang="en-US" sz="4000" i="1" smtClean="0">
                <a:latin typeface="Arial (Body)"/>
              </a:rPr>
              <a:t>Thảo </a:t>
            </a:r>
            <a:r>
              <a:rPr lang="en-US" sz="4000" i="1">
                <a:latin typeface="Arial (Body)"/>
              </a:rPr>
              <a:t>luận theo nhóm đôi, nghiên cứu SGK </a:t>
            </a:r>
            <a:endParaRPr lang="en-US" sz="4000" i="1" smtClean="0">
              <a:latin typeface="Arial (Body)"/>
            </a:endParaRPr>
          </a:p>
          <a:p>
            <a:pPr algn="ctr">
              <a:lnSpc>
                <a:spcPct val="150000"/>
              </a:lnSpc>
            </a:pPr>
            <a:r>
              <a:rPr lang="en-US" sz="4000" i="1" smtClean="0">
                <a:latin typeface="Arial (Body)"/>
              </a:rPr>
              <a:t>và </a:t>
            </a:r>
            <a:r>
              <a:rPr lang="en-US" sz="4000" i="1">
                <a:latin typeface="Arial (Body)"/>
              </a:rPr>
              <a:t>trả lời nội dung Câu hỏi (SGK – tr44</a:t>
            </a:r>
            <a:r>
              <a:rPr lang="en-US" sz="4000" i="1" smtClean="0">
                <a:latin typeface="Arial (Body)"/>
              </a:rPr>
              <a:t>):</a:t>
            </a:r>
            <a:endParaRPr lang="en-US" sz="4000" i="1">
              <a:latin typeface="Arial (Body)"/>
            </a:endParaRPr>
          </a:p>
        </p:txBody>
      </p:sp>
      <p:grpSp>
        <p:nvGrpSpPr>
          <p:cNvPr id="11" name="Group 10"/>
          <p:cNvGrpSpPr/>
          <p:nvPr/>
        </p:nvGrpSpPr>
        <p:grpSpPr>
          <a:xfrm>
            <a:off x="11506200" y="3771900"/>
            <a:ext cx="5590280" cy="6250123"/>
            <a:chOff x="11506200" y="3771900"/>
            <a:chExt cx="5590280" cy="6250123"/>
          </a:xfrm>
        </p:grpSpPr>
        <p:sp>
          <p:nvSpPr>
            <p:cNvPr id="10" name="TextBox 9">
              <a:extLst>
                <a:ext uri="{FF2B5EF4-FFF2-40B4-BE49-F238E27FC236}">
                  <a16:creationId xmlns:a16="http://schemas.microsoft.com/office/drawing/2014/main" id="{251CC008-D6A8-9985-14B5-C141F84628ED}"/>
                </a:ext>
              </a:extLst>
            </p:cNvPr>
            <p:cNvSpPr txBox="1"/>
            <p:nvPr/>
          </p:nvSpPr>
          <p:spPr>
            <a:xfrm>
              <a:off x="11689549" y="8267697"/>
              <a:ext cx="5223582" cy="1754326"/>
            </a:xfrm>
            <a:prstGeom prst="rect">
              <a:avLst/>
            </a:prstGeom>
            <a:noFill/>
          </p:spPr>
          <p:txBody>
            <a:bodyPr wrap="square">
              <a:spAutoFit/>
            </a:bodyPr>
            <a:lstStyle/>
            <a:p>
              <a:pPr algn="ctr">
                <a:lnSpc>
                  <a:spcPct val="150000"/>
                </a:lnSpc>
              </a:pPr>
              <a:r>
                <a:rPr lang="vi-VN" sz="3600" i="1" smtClean="0">
                  <a:latin typeface="Arial (Body)"/>
                </a:rPr>
                <a:t>Hình 9.</a:t>
              </a:r>
              <a:r>
                <a:rPr lang="en-US" sz="3600" i="1" smtClean="0">
                  <a:latin typeface="Arial (Body)"/>
                </a:rPr>
                <a:t>2: </a:t>
              </a:r>
              <a:r>
                <a:rPr lang="vi-VN" sz="3600" i="1">
                  <a:latin typeface="Arial (Body)"/>
                </a:rPr>
                <a:t>Sơ đồ lắp </a:t>
              </a:r>
              <a:r>
                <a:rPr lang="en-US" sz="3600" i="1" smtClean="0">
                  <a:latin typeface="Arial (Body)"/>
                </a:rPr>
                <a:t>đặt</a:t>
              </a:r>
              <a:r>
                <a:rPr lang="vi-VN" sz="3600" i="1" smtClean="0">
                  <a:latin typeface="Arial (Body)"/>
                </a:rPr>
                <a:t> </a:t>
              </a:r>
              <a:r>
                <a:rPr lang="vi-VN" sz="3600" i="1">
                  <a:latin typeface="Arial (Body)"/>
                </a:rPr>
                <a:t>hệ thống điện gia đình</a:t>
              </a:r>
              <a:endParaRPr lang="en-US" sz="3600" i="1">
                <a:latin typeface="Arial (Body)"/>
              </a:endParaRPr>
            </a:p>
          </p:txBody>
        </p:sp>
        <p:pic>
          <p:nvPicPr>
            <p:cNvPr id="2" name="Picture 1"/>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1506200" y="3771900"/>
              <a:ext cx="5590280" cy="4495797"/>
            </a:xfrm>
            <a:prstGeom prst="rect">
              <a:avLst/>
            </a:prstGeom>
          </p:spPr>
        </p:pic>
      </p:grpSp>
    </p:spTree>
    <p:extLst>
      <p:ext uri="{BB962C8B-B14F-4D97-AF65-F5344CB8AC3E}">
        <p14:creationId xmlns:p14="http://schemas.microsoft.com/office/powerpoint/2010/main" val="244065264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grpSp>
        <p:nvGrpSpPr>
          <p:cNvPr id="17" name="Group 16"/>
          <p:cNvGrpSpPr/>
          <p:nvPr/>
        </p:nvGrpSpPr>
        <p:grpSpPr>
          <a:xfrm>
            <a:off x="685800" y="1485900"/>
            <a:ext cx="11430000" cy="7508578"/>
            <a:chOff x="-1625446" y="-4873826"/>
            <a:chExt cx="11430000" cy="7508578"/>
          </a:xfrm>
        </p:grpSpPr>
        <p:grpSp>
          <p:nvGrpSpPr>
            <p:cNvPr id="18" name="Group 17">
              <a:extLst>
                <a:ext uri="{FF2B5EF4-FFF2-40B4-BE49-F238E27FC236}">
                  <a16:creationId xmlns:a16="http://schemas.microsoft.com/office/drawing/2014/main" id="{6A32A5F6-E82A-5127-350B-FAD04435DF38}"/>
                </a:ext>
              </a:extLst>
            </p:cNvPr>
            <p:cNvGrpSpPr/>
            <p:nvPr/>
          </p:nvGrpSpPr>
          <p:grpSpPr>
            <a:xfrm>
              <a:off x="-1625446" y="-4873826"/>
              <a:ext cx="11430000" cy="7508578"/>
              <a:chOff x="-5691535" y="-6085406"/>
              <a:chExt cx="11430000" cy="7508578"/>
            </a:xfrm>
          </p:grpSpPr>
          <p:sp>
            <p:nvSpPr>
              <p:cNvPr id="20" name="Rounded Rectangle 19">
                <a:extLst>
                  <a:ext uri="{FF2B5EF4-FFF2-40B4-BE49-F238E27FC236}">
                    <a16:creationId xmlns:a16="http://schemas.microsoft.com/office/drawing/2014/main" id="{B07E0603-05AE-B8A0-B8BF-D9D930E3E03F}"/>
                  </a:ext>
                </a:extLst>
              </p:cNvPr>
              <p:cNvSpPr/>
              <p:nvPr/>
            </p:nvSpPr>
            <p:spPr>
              <a:xfrm>
                <a:off x="-5691535" y="-5736124"/>
                <a:ext cx="11430000" cy="7159296"/>
              </a:xfrm>
              <a:prstGeom prst="roundRect">
                <a:avLst>
                  <a:gd name="adj" fmla="val 3600"/>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a:ln>
                    <a:noFill/>
                  </a:ln>
                  <a:solidFill>
                    <a:prstClr val="white"/>
                  </a:solidFill>
                  <a:effectLst/>
                  <a:uLnTx/>
                  <a:uFillTx/>
                  <a:latin typeface="+mj-lt"/>
                  <a:ea typeface="+mn-ea"/>
                  <a:cs typeface="+mn-cs"/>
                  <a:sym typeface="Arial"/>
                </a:endParaRPr>
              </a:p>
            </p:txBody>
          </p:sp>
          <p:pic>
            <p:nvPicPr>
              <p:cNvPr id="21" name="Picture 20">
                <a:extLst>
                  <a:ext uri="{FF2B5EF4-FFF2-40B4-BE49-F238E27FC236}">
                    <a16:creationId xmlns:a16="http://schemas.microsoft.com/office/drawing/2014/main" id="{E935C2F2-D669-7008-4817-4BA5E5FB95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855703">
                <a:off x="-5660904" y="-6085406"/>
                <a:ext cx="1169107" cy="1141416"/>
              </a:xfrm>
              <a:prstGeom prst="rect">
                <a:avLst/>
              </a:prstGeom>
            </p:spPr>
          </p:pic>
        </p:grpSp>
        <p:sp>
          <p:nvSpPr>
            <p:cNvPr id="19" name="Rectangle 18">
              <a:extLst>
                <a:ext uri="{FF2B5EF4-FFF2-40B4-BE49-F238E27FC236}">
                  <a16:creationId xmlns:a16="http://schemas.microsoft.com/office/drawing/2014/main" id="{0E2B3F39-AABD-4749-9521-BE8DE451189E}"/>
                </a:ext>
              </a:extLst>
            </p:cNvPr>
            <p:cNvSpPr/>
            <p:nvPr/>
          </p:nvSpPr>
          <p:spPr>
            <a:xfrm>
              <a:off x="-711046" y="-4222717"/>
              <a:ext cx="9982200" cy="6555641"/>
            </a:xfrm>
            <a:prstGeom prst="rect">
              <a:avLst/>
            </a:prstGeom>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571500" algn="just">
                <a:lnSpc>
                  <a:spcPct val="150000"/>
                </a:lnSpc>
                <a:buFont typeface="Arial" panose="020B0604020202020204" pitchFamily="34" charset="0"/>
                <a:buChar char="•"/>
              </a:pPr>
              <a:r>
                <a:rPr lang="vi-VN" sz="4000"/>
                <a:t>Biểu thị rõ vị trí và cách lắp đặt từng phần tử của hệ thống trong thực tế. </a:t>
              </a:r>
            </a:p>
            <a:p>
              <a:pPr marL="571500" indent="-571500" algn="just">
                <a:lnSpc>
                  <a:spcPct val="150000"/>
                </a:lnSpc>
                <a:buFont typeface="Arial" panose="020B0604020202020204" pitchFamily="34" charset="0"/>
                <a:buChar char="•"/>
              </a:pPr>
              <a:r>
                <a:rPr lang="en-US" sz="4000"/>
                <a:t>S</a:t>
              </a:r>
              <a:r>
                <a:rPr lang="vi-VN" sz="4000" smtClean="0"/>
                <a:t>ử </a:t>
              </a:r>
              <a:r>
                <a:rPr lang="vi-VN" sz="4000"/>
                <a:t>dụng để dự trù vật liệu, lắp đặt, sửa chữa, bảo trì và bảo dưỡng các thiết bị điện của hệ thống điện và được thiết lập dựa trên sơ đồ nguyên lí cùng với bản vẽ xây dựng của ngôi nhà.</a:t>
              </a:r>
            </a:p>
          </p:txBody>
        </p:sp>
      </p:grpSp>
      <p:sp>
        <p:nvSpPr>
          <p:cNvPr id="9" name="TextBox 8">
            <a:extLst>
              <a:ext uri="{FF2B5EF4-FFF2-40B4-BE49-F238E27FC236}">
                <a16:creationId xmlns:a16="http://schemas.microsoft.com/office/drawing/2014/main" id="{04718FEC-6768-CF08-43BC-5B095C273CE3}"/>
              </a:ext>
            </a:extLst>
          </p:cNvPr>
          <p:cNvSpPr txBox="1"/>
          <p:nvPr/>
        </p:nvSpPr>
        <p:spPr>
          <a:xfrm>
            <a:off x="0" y="282242"/>
            <a:ext cx="18288000" cy="861774"/>
          </a:xfrm>
          <a:prstGeom prst="rect">
            <a:avLst/>
          </a:prstGeom>
          <a:noFill/>
        </p:spPr>
        <p:txBody>
          <a:bodyPr wrap="square" rtlCol="0">
            <a:spAutoFit/>
          </a:bodyPr>
          <a:lstStyle/>
          <a:p>
            <a:pPr algn="ctr"/>
            <a:r>
              <a:rPr lang="vi-VN" sz="5000" b="1">
                <a:solidFill>
                  <a:srgbClr val="0070C0"/>
                </a:solidFill>
                <a:cs typeface="Arial" panose="020B0604020202020204" pitchFamily="34" charset="0"/>
              </a:rPr>
              <a:t>2. Sơ đồ lắp đặt</a:t>
            </a:r>
            <a:endParaRPr lang="en-US" sz="5000" b="1">
              <a:solidFill>
                <a:srgbClr val="0070C0"/>
              </a:solidFill>
              <a:latin typeface="Arial" panose="020B0604020202020204" pitchFamily="34" charset="0"/>
              <a:cs typeface="Arial" panose="020B0604020202020204" pitchFamily="34" charset="0"/>
            </a:endParaRPr>
          </a:p>
        </p:txBody>
      </p:sp>
      <p:sp>
        <p:nvSpPr>
          <p:cNvPr id="10" name="Freeform 6">
            <a:extLst>
              <a:ext uri="{FF2B5EF4-FFF2-40B4-BE49-F238E27FC236}">
                <a16:creationId xmlns:a16="http://schemas.microsoft.com/office/drawing/2014/main" id="{52D1F810-F4B7-D112-B3AE-9B0C6ED337EA}"/>
              </a:ext>
            </a:extLst>
          </p:cNvPr>
          <p:cNvSpPr/>
          <p:nvPr/>
        </p:nvSpPr>
        <p:spPr>
          <a:xfrm flipH="1">
            <a:off x="11951405" y="3162300"/>
            <a:ext cx="5820833" cy="7143750"/>
          </a:xfrm>
          <a:custGeom>
            <a:avLst/>
            <a:gdLst/>
            <a:ahLst/>
            <a:cxnLst/>
            <a:rect l="l" t="t" r="r" b="b"/>
            <a:pathLst>
              <a:path w="6789420" h="8229600">
                <a:moveTo>
                  <a:pt x="0" y="0"/>
                </a:moveTo>
                <a:lnTo>
                  <a:pt x="6789420" y="0"/>
                </a:lnTo>
                <a:lnTo>
                  <a:pt x="6789420"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3936761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6" name="Rounded Rectangle 25"/>
          <p:cNvSpPr/>
          <p:nvPr/>
        </p:nvSpPr>
        <p:spPr>
          <a:xfrm rot="16200000">
            <a:off x="-2083584" y="4483885"/>
            <a:ext cx="8167670" cy="1409700"/>
          </a:xfrm>
          <a:prstGeom prst="roundRect">
            <a:avLst/>
          </a:prstGeom>
          <a:solidFill>
            <a:schemeClr val="tx2">
              <a:lumMod val="20000"/>
              <a:lumOff val="80000"/>
            </a:schemeClr>
          </a:solidFill>
          <a:ln w="9525" cap="flat" cmpd="sng" algn="ctr">
            <a:solidFill>
              <a:srgbClr val="002060"/>
            </a:solidFill>
            <a:prstDash val="solid"/>
          </a:ln>
          <a:effectLst>
            <a:outerShdw blurRad="40000" dist="20000" dir="5400000" rotWithShape="0">
              <a:srgbClr val="000000">
                <a:alpha val="38000"/>
              </a:srgbClr>
            </a:outerShdw>
          </a:effectLst>
        </p:spPr>
        <p:txBody>
          <a:bodyPr rtlCol="0" anchor="ctr"/>
          <a:lstStyle/>
          <a:p>
            <a:pPr lvl="0" algn="ctr">
              <a:buClrTx/>
              <a:defRPr/>
            </a:pPr>
            <a:r>
              <a:rPr lang="vi-VN" sz="4000" b="1">
                <a:cs typeface="Arial" panose="020B0604020202020204" pitchFamily="34" charset="0"/>
              </a:rPr>
              <a:t>Các bước vẽ sơ đồ lắp </a:t>
            </a:r>
            <a:r>
              <a:rPr lang="vi-VN" sz="4000" b="1" smtClean="0">
                <a:cs typeface="Arial" panose="020B0604020202020204" pitchFamily="34" charset="0"/>
              </a:rPr>
              <a:t>đặt</a:t>
            </a:r>
            <a:endParaRPr kumimoji="0" lang="en-US" sz="4000" b="1" i="0" u="none" strike="noStrike" kern="0" cap="none" spc="0" normalizeH="0" baseline="0" noProof="0" smtClean="0">
              <a:ln>
                <a:noFill/>
              </a:ln>
              <a:effectLst/>
              <a:uLnTx/>
              <a:uFillTx/>
              <a:cs typeface="Arial" panose="020B0604020202020204" pitchFamily="34" charset="0"/>
            </a:endParaRPr>
          </a:p>
        </p:txBody>
      </p:sp>
      <p:grpSp>
        <p:nvGrpSpPr>
          <p:cNvPr id="44" name="Group 43"/>
          <p:cNvGrpSpPr/>
          <p:nvPr/>
        </p:nvGrpSpPr>
        <p:grpSpPr>
          <a:xfrm>
            <a:off x="2705101" y="1104900"/>
            <a:ext cx="14371320" cy="4083835"/>
            <a:chOff x="2705101" y="1104900"/>
            <a:chExt cx="14371320" cy="4083835"/>
          </a:xfrm>
        </p:grpSpPr>
        <p:grpSp>
          <p:nvGrpSpPr>
            <p:cNvPr id="7" name="Group 6"/>
            <p:cNvGrpSpPr/>
            <p:nvPr/>
          </p:nvGrpSpPr>
          <p:grpSpPr>
            <a:xfrm>
              <a:off x="4724400" y="1104900"/>
              <a:ext cx="12352021" cy="1222479"/>
              <a:chOff x="2107372" y="1406874"/>
              <a:chExt cx="12352021" cy="1222479"/>
            </a:xfrm>
          </p:grpSpPr>
          <p:sp>
            <p:nvSpPr>
              <p:cNvPr id="11" name="Rounded Rectangle 10"/>
              <p:cNvSpPr/>
              <p:nvPr/>
            </p:nvSpPr>
            <p:spPr>
              <a:xfrm>
                <a:off x="2575471" y="1406874"/>
                <a:ext cx="11883922" cy="1222479"/>
              </a:xfrm>
              <a:prstGeom prst="roundRect">
                <a:avLst>
                  <a:gd name="adj" fmla="val 14352"/>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smtClean="0">
                    <a:solidFill>
                      <a:srgbClr val="000000"/>
                    </a:solidFill>
                    <a:latin typeface="Arial (Body)"/>
                    <a:cs typeface="Arial" panose="020B0604020202020204" pitchFamily="34" charset="0"/>
                  </a:rPr>
                  <a:t>    </a:t>
                </a:r>
                <a:r>
                  <a:rPr lang="vi-VN" sz="4000" smtClean="0">
                    <a:solidFill>
                      <a:srgbClr val="000000"/>
                    </a:solidFill>
                    <a:latin typeface="Arial (Body)"/>
                    <a:cs typeface="Arial" panose="020B0604020202020204" pitchFamily="34" charset="0"/>
                  </a:rPr>
                  <a:t>Nghiên </a:t>
                </a:r>
                <a:r>
                  <a:rPr lang="vi-VN" sz="4000">
                    <a:solidFill>
                      <a:srgbClr val="000000"/>
                    </a:solidFill>
                    <a:latin typeface="Arial (Body)"/>
                    <a:cs typeface="Arial" panose="020B0604020202020204" pitchFamily="34" charset="0"/>
                  </a:rPr>
                  <a:t>cứu sơ đồ nguyên lí.</a:t>
                </a:r>
                <a:endParaRPr lang="vi-VN" sz="4000" dirty="0">
                  <a:solidFill>
                    <a:srgbClr val="000000"/>
                  </a:solidFill>
                  <a:latin typeface="Arial (Body)"/>
                  <a:cs typeface="Arial" panose="020B0604020202020204" pitchFamily="34" charset="0"/>
                </a:endParaRPr>
              </a:p>
            </p:txBody>
          </p:sp>
          <p:sp>
            <p:nvSpPr>
              <p:cNvPr id="12" name="Oval 11"/>
              <p:cNvSpPr/>
              <p:nvPr/>
            </p:nvSpPr>
            <p:spPr>
              <a:xfrm>
                <a:off x="2107372" y="1557634"/>
                <a:ext cx="920958" cy="920958"/>
              </a:xfrm>
              <a:prstGeom prst="ellipse">
                <a:avLst/>
              </a:prstGeom>
              <a:solidFill>
                <a:schemeClr val="tx2">
                  <a:lumMod val="40000"/>
                  <a:lumOff val="6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000000"/>
                    </a:solidFill>
                    <a:latin typeface="Arial (Body)"/>
                  </a:rPr>
                  <a:t>1</a:t>
                </a:r>
                <a:endParaRPr lang="en-US" sz="4000" b="1">
                  <a:solidFill>
                    <a:srgbClr val="000000"/>
                  </a:solidFill>
                  <a:latin typeface="Arial (Body)"/>
                </a:endParaRPr>
              </a:p>
            </p:txBody>
          </p:sp>
        </p:grpSp>
        <p:cxnSp>
          <p:nvCxnSpPr>
            <p:cNvPr id="27" name="Straight Connector 26"/>
            <p:cNvCxnSpPr>
              <a:stCxn id="26" idx="2"/>
              <a:endCxn id="12" idx="2"/>
            </p:cNvCxnSpPr>
            <p:nvPr/>
          </p:nvCxnSpPr>
          <p:spPr>
            <a:xfrm flipV="1">
              <a:off x="2705101" y="1716139"/>
              <a:ext cx="2019299" cy="3472596"/>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2705101" y="3101020"/>
            <a:ext cx="14371320" cy="2087715"/>
            <a:chOff x="2705101" y="3101020"/>
            <a:chExt cx="14371320" cy="2087715"/>
          </a:xfrm>
        </p:grpSpPr>
        <p:grpSp>
          <p:nvGrpSpPr>
            <p:cNvPr id="19" name="Group 18"/>
            <p:cNvGrpSpPr/>
            <p:nvPr/>
          </p:nvGrpSpPr>
          <p:grpSpPr>
            <a:xfrm>
              <a:off x="4724400" y="3101020"/>
              <a:ext cx="12352021" cy="1222479"/>
              <a:chOff x="2107372" y="1406874"/>
              <a:chExt cx="12352021" cy="1222479"/>
            </a:xfrm>
          </p:grpSpPr>
          <p:sp>
            <p:nvSpPr>
              <p:cNvPr id="20" name="Rounded Rectangle 19"/>
              <p:cNvSpPr/>
              <p:nvPr/>
            </p:nvSpPr>
            <p:spPr>
              <a:xfrm>
                <a:off x="2575471" y="1406874"/>
                <a:ext cx="11883922" cy="1222479"/>
              </a:xfrm>
              <a:prstGeom prst="roundRect">
                <a:avLst>
                  <a:gd name="adj" fmla="val 14352"/>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smtClean="0">
                    <a:solidFill>
                      <a:srgbClr val="000000"/>
                    </a:solidFill>
                    <a:latin typeface="Arial (Body)"/>
                    <a:cs typeface="Arial" panose="020B0604020202020204" pitchFamily="34" charset="0"/>
                  </a:rPr>
                  <a:t>    </a:t>
                </a:r>
                <a:r>
                  <a:rPr lang="vi-VN" sz="4000" smtClean="0">
                    <a:solidFill>
                      <a:srgbClr val="000000"/>
                    </a:solidFill>
                    <a:latin typeface="Arial (Body)"/>
                    <a:cs typeface="Arial" panose="020B0604020202020204" pitchFamily="34" charset="0"/>
                  </a:rPr>
                  <a:t>Vẽ </a:t>
                </a:r>
                <a:r>
                  <a:rPr lang="vi-VN" sz="4000">
                    <a:solidFill>
                      <a:srgbClr val="000000"/>
                    </a:solidFill>
                    <a:latin typeface="Arial (Body)"/>
                    <a:cs typeface="Arial" panose="020B0604020202020204" pitchFamily="34" charset="0"/>
                  </a:rPr>
                  <a:t>dây nguồn.</a:t>
                </a:r>
                <a:endParaRPr lang="vi-VN" sz="4000" dirty="0">
                  <a:solidFill>
                    <a:srgbClr val="000000"/>
                  </a:solidFill>
                  <a:latin typeface="Arial (Body)"/>
                  <a:cs typeface="Arial" panose="020B0604020202020204" pitchFamily="34" charset="0"/>
                </a:endParaRPr>
              </a:p>
            </p:txBody>
          </p:sp>
          <p:sp>
            <p:nvSpPr>
              <p:cNvPr id="21" name="Oval 20"/>
              <p:cNvSpPr/>
              <p:nvPr/>
            </p:nvSpPr>
            <p:spPr>
              <a:xfrm>
                <a:off x="2107372" y="1557634"/>
                <a:ext cx="920958" cy="920958"/>
              </a:xfrm>
              <a:prstGeom prst="ellipse">
                <a:avLst/>
              </a:prstGeom>
              <a:solidFill>
                <a:schemeClr val="tx2">
                  <a:lumMod val="40000"/>
                  <a:lumOff val="6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000000"/>
                    </a:solidFill>
                    <a:latin typeface="Arial (Body)"/>
                  </a:rPr>
                  <a:t>2</a:t>
                </a:r>
                <a:endParaRPr lang="en-US" sz="4000" b="1">
                  <a:solidFill>
                    <a:srgbClr val="000000"/>
                  </a:solidFill>
                  <a:latin typeface="Arial (Body)"/>
                </a:endParaRPr>
              </a:p>
            </p:txBody>
          </p:sp>
        </p:grpSp>
        <p:cxnSp>
          <p:nvCxnSpPr>
            <p:cNvPr id="22" name="Straight Connector 21"/>
            <p:cNvCxnSpPr>
              <a:stCxn id="26" idx="2"/>
              <a:endCxn id="21" idx="2"/>
            </p:cNvCxnSpPr>
            <p:nvPr/>
          </p:nvCxnSpPr>
          <p:spPr>
            <a:xfrm flipV="1">
              <a:off x="2705101" y="3712259"/>
              <a:ext cx="2019299" cy="1476476"/>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2705101" y="5096068"/>
            <a:ext cx="14371320" cy="1222479"/>
            <a:chOff x="2705101" y="5096068"/>
            <a:chExt cx="14371320" cy="1222479"/>
          </a:xfrm>
        </p:grpSpPr>
        <p:grpSp>
          <p:nvGrpSpPr>
            <p:cNvPr id="25" name="Group 24"/>
            <p:cNvGrpSpPr/>
            <p:nvPr/>
          </p:nvGrpSpPr>
          <p:grpSpPr>
            <a:xfrm>
              <a:off x="4724400" y="5096068"/>
              <a:ext cx="12352021" cy="1222479"/>
              <a:chOff x="2107372" y="1406874"/>
              <a:chExt cx="12352021" cy="1222479"/>
            </a:xfrm>
          </p:grpSpPr>
          <p:sp>
            <p:nvSpPr>
              <p:cNvPr id="28" name="Rounded Rectangle 27"/>
              <p:cNvSpPr/>
              <p:nvPr/>
            </p:nvSpPr>
            <p:spPr>
              <a:xfrm>
                <a:off x="2575471" y="1406874"/>
                <a:ext cx="11883922" cy="1222479"/>
              </a:xfrm>
              <a:prstGeom prst="roundRect">
                <a:avLst>
                  <a:gd name="adj" fmla="val 14352"/>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smtClean="0">
                    <a:solidFill>
                      <a:srgbClr val="000000"/>
                    </a:solidFill>
                    <a:latin typeface="Arial (Body)"/>
                    <a:cs typeface="Arial" panose="020B0604020202020204" pitchFamily="34" charset="0"/>
                  </a:rPr>
                  <a:t>    </a:t>
                </a:r>
                <a:r>
                  <a:rPr lang="vi-VN" sz="4000" smtClean="0">
                    <a:solidFill>
                      <a:srgbClr val="000000"/>
                    </a:solidFill>
                    <a:latin typeface="Arial (Body)"/>
                    <a:cs typeface="Arial" panose="020B0604020202020204" pitchFamily="34" charset="0"/>
                  </a:rPr>
                  <a:t>Xác </a:t>
                </a:r>
                <a:r>
                  <a:rPr lang="vi-VN" sz="4000">
                    <a:solidFill>
                      <a:srgbClr val="000000"/>
                    </a:solidFill>
                    <a:latin typeface="Arial (Body)"/>
                    <a:cs typeface="Arial" panose="020B0604020202020204" pitchFamily="34" charset="0"/>
                  </a:rPr>
                  <a:t>định vị trí lắp đặt các thiết bị, đồ dùng điện.</a:t>
                </a:r>
                <a:endParaRPr lang="vi-VN" sz="4000" dirty="0">
                  <a:solidFill>
                    <a:srgbClr val="000000"/>
                  </a:solidFill>
                  <a:latin typeface="Arial (Body)"/>
                  <a:cs typeface="Arial" panose="020B0604020202020204" pitchFamily="34" charset="0"/>
                </a:endParaRPr>
              </a:p>
            </p:txBody>
          </p:sp>
          <p:sp>
            <p:nvSpPr>
              <p:cNvPr id="29" name="Oval 28"/>
              <p:cNvSpPr/>
              <p:nvPr/>
            </p:nvSpPr>
            <p:spPr>
              <a:xfrm>
                <a:off x="2107372" y="1557634"/>
                <a:ext cx="920958" cy="920958"/>
              </a:xfrm>
              <a:prstGeom prst="ellipse">
                <a:avLst/>
              </a:prstGeom>
              <a:solidFill>
                <a:schemeClr val="tx2">
                  <a:lumMod val="40000"/>
                  <a:lumOff val="6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latin typeface="Arial (Body)"/>
                  </a:rPr>
                  <a:t>3</a:t>
                </a:r>
              </a:p>
            </p:txBody>
          </p:sp>
        </p:grpSp>
        <p:cxnSp>
          <p:nvCxnSpPr>
            <p:cNvPr id="30" name="Straight Connector 29"/>
            <p:cNvCxnSpPr>
              <a:stCxn id="26" idx="2"/>
              <a:endCxn id="29" idx="2"/>
            </p:cNvCxnSpPr>
            <p:nvPr/>
          </p:nvCxnSpPr>
          <p:spPr>
            <a:xfrm>
              <a:off x="2705101" y="5188735"/>
              <a:ext cx="2019299" cy="518572"/>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2705101" y="5188735"/>
            <a:ext cx="14371320" cy="4083835"/>
            <a:chOff x="2705101" y="5188735"/>
            <a:chExt cx="14371320" cy="4083835"/>
          </a:xfrm>
        </p:grpSpPr>
        <p:grpSp>
          <p:nvGrpSpPr>
            <p:cNvPr id="31" name="Group 30"/>
            <p:cNvGrpSpPr/>
            <p:nvPr/>
          </p:nvGrpSpPr>
          <p:grpSpPr>
            <a:xfrm>
              <a:off x="4724400" y="7092187"/>
              <a:ext cx="12352021" cy="2180383"/>
              <a:chOff x="2107372" y="1406874"/>
              <a:chExt cx="12352021" cy="2180383"/>
            </a:xfrm>
          </p:grpSpPr>
          <p:sp>
            <p:nvSpPr>
              <p:cNvPr id="32" name="Rounded Rectangle 31"/>
              <p:cNvSpPr/>
              <p:nvPr/>
            </p:nvSpPr>
            <p:spPr>
              <a:xfrm>
                <a:off x="2575471" y="1406874"/>
                <a:ext cx="11883922" cy="2180383"/>
              </a:xfrm>
              <a:prstGeom prst="roundRect">
                <a:avLst>
                  <a:gd name="adj" fmla="val 14352"/>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smtClean="0">
                    <a:solidFill>
                      <a:srgbClr val="000000"/>
                    </a:solidFill>
                    <a:latin typeface="Arial (Body)"/>
                    <a:cs typeface="Arial" panose="020B0604020202020204" pitchFamily="34" charset="0"/>
                  </a:rPr>
                  <a:t>    </a:t>
                </a:r>
                <a:r>
                  <a:rPr lang="vi-VN" sz="4000" smtClean="0">
                    <a:solidFill>
                      <a:srgbClr val="000000"/>
                    </a:solidFill>
                    <a:latin typeface="Arial (Body)"/>
                    <a:cs typeface="Arial" panose="020B0604020202020204" pitchFamily="34" charset="0"/>
                  </a:rPr>
                  <a:t>Vẽ </a:t>
                </a:r>
                <a:r>
                  <a:rPr lang="vi-VN" sz="4000">
                    <a:solidFill>
                      <a:srgbClr val="000000"/>
                    </a:solidFill>
                    <a:latin typeface="Arial (Body)"/>
                    <a:cs typeface="Arial" panose="020B0604020202020204" pitchFamily="34" charset="0"/>
                  </a:rPr>
                  <a:t>đường dây dẫn điện nối các thiết bị, đồ dùng điện dựa theo sơ đồ nguyên lí.</a:t>
                </a:r>
                <a:endParaRPr lang="vi-VN" sz="4000" dirty="0">
                  <a:solidFill>
                    <a:srgbClr val="000000"/>
                  </a:solidFill>
                  <a:latin typeface="Arial (Body)"/>
                  <a:cs typeface="Arial" panose="020B0604020202020204" pitchFamily="34" charset="0"/>
                </a:endParaRPr>
              </a:p>
            </p:txBody>
          </p:sp>
          <p:sp>
            <p:nvSpPr>
              <p:cNvPr id="33" name="Oval 32"/>
              <p:cNvSpPr/>
              <p:nvPr/>
            </p:nvSpPr>
            <p:spPr>
              <a:xfrm>
                <a:off x="2107372" y="1557634"/>
                <a:ext cx="920958" cy="920958"/>
              </a:xfrm>
              <a:prstGeom prst="ellipse">
                <a:avLst/>
              </a:prstGeom>
              <a:solidFill>
                <a:schemeClr val="tx2">
                  <a:lumMod val="40000"/>
                  <a:lumOff val="6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000000"/>
                    </a:solidFill>
                    <a:latin typeface="Arial (Body)"/>
                  </a:rPr>
                  <a:t>4</a:t>
                </a:r>
                <a:endParaRPr lang="en-US" sz="4000" b="1">
                  <a:solidFill>
                    <a:srgbClr val="000000"/>
                  </a:solidFill>
                  <a:latin typeface="Arial (Body)"/>
                </a:endParaRPr>
              </a:p>
            </p:txBody>
          </p:sp>
        </p:grpSp>
        <p:cxnSp>
          <p:nvCxnSpPr>
            <p:cNvPr id="34" name="Straight Connector 33"/>
            <p:cNvCxnSpPr>
              <a:stCxn id="26" idx="2"/>
              <a:endCxn id="33" idx="2"/>
            </p:cNvCxnSpPr>
            <p:nvPr/>
          </p:nvCxnSpPr>
          <p:spPr>
            <a:xfrm>
              <a:off x="2705101" y="5188735"/>
              <a:ext cx="2019299" cy="2514691"/>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36042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par>
                                <p:cTn id="13" presetID="22" presetClass="entr" presetSubtype="8"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500"/>
                                        <p:tgtEl>
                                          <p:spTgt spid="45"/>
                                        </p:tgtEl>
                                      </p:cBhvr>
                                    </p:animEffect>
                                  </p:childTnLst>
                                </p:cTn>
                              </p:par>
                              <p:par>
                                <p:cTn id="16" presetID="22" presetClass="entr" presetSubtype="8"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500"/>
                                        <p:tgtEl>
                                          <p:spTgt spid="46"/>
                                        </p:tgtEl>
                                      </p:cBhvr>
                                    </p:animEffect>
                                  </p:childTnLst>
                                </p:cTn>
                              </p:par>
                              <p:par>
                                <p:cTn id="19" presetID="22" presetClass="entr" presetSubtype="8"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left)">
                                      <p:cBhvr>
                                        <p:cTn id="2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0"/>
            <a:ext cx="6629400" cy="218276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400"/>
              </a:pPr>
              <a:r>
                <a:rPr lang="en-US" sz="6600" b="1" kern="0">
                  <a:solidFill>
                    <a:srgbClr val="FFFFFF"/>
                  </a:solidFill>
                  <a:latin typeface="Arial"/>
                  <a:ea typeface="Arial"/>
                  <a:cs typeface="Arial"/>
                  <a:sym typeface="Arial"/>
                </a:rPr>
                <a:t>kenhgiaovien</a:t>
              </a:r>
              <a:endParaRPr sz="2100" kern="0">
                <a:solidFill>
                  <a:srgbClr val="000000"/>
                </a:solidFill>
                <a:latin typeface="Arial"/>
                <a:cs typeface="Arial"/>
                <a:sym typeface="Arial"/>
              </a:endParaRPr>
            </a:p>
          </p:txBody>
        </p:sp>
      </p:grpSp>
      <p:grpSp>
        <p:nvGrpSpPr>
          <p:cNvPr id="164" name="Google Shape;164;p1"/>
          <p:cNvGrpSpPr/>
          <p:nvPr/>
        </p:nvGrpSpPr>
        <p:grpSpPr>
          <a:xfrm>
            <a:off x="1173767" y="7234940"/>
            <a:ext cx="9573359"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buSzPts val="2400"/>
              </a:pPr>
              <a:r>
                <a:rPr lang="en-US" sz="3600" u="sng" kern="0">
                  <a:solidFill>
                    <a:srgbClr val="000000"/>
                  </a:solidFill>
                  <a:latin typeface="Arial"/>
                  <a:ea typeface="Arial"/>
                  <a:cs typeface="Arial"/>
                  <a:sym typeface="Arial"/>
                  <a:hlinkClick r:id="rId3">
                    <a:extLst>
                      <a:ext uri="{A12FA001-AC4F-418D-AE19-62706E023703}">
                        <ahyp:hlinkClr xmlns:ahyp="http://schemas.microsoft.com/office/drawing/2018/hyperlinkcolor" xmlns="" val="tx"/>
                      </a:ext>
                    </a:extLst>
                  </a:hlinkClick>
                </a:rPr>
                <a:t>https://kenhgiaovien.com/</a:t>
              </a:r>
              <a:r>
                <a:rPr lang="en-US" sz="3600" kern="0">
                  <a:solidFill>
                    <a:srgbClr val="000000"/>
                  </a:solidFill>
                  <a:latin typeface="Arial"/>
                  <a:ea typeface="Arial"/>
                  <a:cs typeface="Arial"/>
                  <a:sym typeface="Arial"/>
                </a:rPr>
                <a:t> </a:t>
              </a:r>
              <a:endParaRPr sz="2100" kern="0">
                <a:solidFill>
                  <a:srgbClr val="000000"/>
                </a:solidFill>
                <a:latin typeface="Arial"/>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5" y="2694920"/>
            <a:ext cx="12269540" cy="4293422"/>
          </a:xfrm>
          <a:prstGeom prst="rect">
            <a:avLst/>
          </a:prstGeom>
          <a:noFill/>
          <a:ln>
            <a:noFill/>
          </a:ln>
        </p:spPr>
        <p:txBody>
          <a:bodyPr spcFirstLastPara="1" wrap="square" lIns="137138" tIns="68550" rIns="137138" bIns="68550" anchor="t" anchorCtr="0">
            <a:spAutoFit/>
          </a:bodyPr>
          <a:lstStyle/>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Bài giảng và giáo án này chỉ có duy nhất trên </a:t>
            </a:r>
            <a:r>
              <a:rPr lang="en-US" sz="3600" b="1" kern="0">
                <a:solidFill>
                  <a:srgbClr val="000000"/>
                </a:solidFill>
                <a:latin typeface="Arial"/>
                <a:ea typeface="Arial"/>
                <a:cs typeface="Arial"/>
                <a:sym typeface="Arial"/>
              </a:rPr>
              <a:t>kenhgiaovien.com </a:t>
            </a:r>
            <a:endParaRPr sz="3600" b="1" kern="0">
              <a:solidFill>
                <a:srgbClr val="000000"/>
              </a:solidFill>
              <a:latin typeface="Arial"/>
              <a:ea typeface="Arial"/>
              <a:cs typeface="Arial"/>
              <a:sym typeface="Arial"/>
            </a:endParaRPr>
          </a:p>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Bất cứ nơi nào đăng bán lại đều là đánh cắp bản quyền và hưởng lợi bất chính trên công sức của giáo viên. </a:t>
            </a:r>
            <a:endParaRPr sz="2100" kern="0">
              <a:solidFill>
                <a:srgbClr val="000000"/>
              </a:solidFill>
              <a:latin typeface="Arial"/>
              <a:cs typeface="Arial"/>
              <a:sym typeface="Arial"/>
            </a:endParaRPr>
          </a:p>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Vui lòng không tiếp tay cho hành vi xấu.</a:t>
            </a:r>
            <a:endParaRPr sz="2100" kern="0">
              <a:solidFill>
                <a:srgbClr val="000000"/>
              </a:solidFill>
              <a:latin typeface="Arial"/>
              <a:cs typeface="Arial"/>
              <a:sym typeface="Arial"/>
            </a:endParaRPr>
          </a:p>
        </p:txBody>
      </p:sp>
      <p:sp>
        <p:nvSpPr>
          <p:cNvPr id="169" name="Google Shape;169;p1"/>
          <p:cNvSpPr txBox="1"/>
          <p:nvPr/>
        </p:nvSpPr>
        <p:spPr>
          <a:xfrm>
            <a:off x="2706570" y="8566590"/>
            <a:ext cx="6507753" cy="1154102"/>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4000"/>
            </a:pPr>
            <a:r>
              <a:rPr lang="en-US" sz="6000" kern="0">
                <a:solidFill>
                  <a:srgbClr val="000000"/>
                </a:solidFill>
                <a:latin typeface="Aharoni"/>
                <a:ea typeface="Aharoni"/>
                <a:cs typeface="Aharoni"/>
                <a:sym typeface="Aharoni"/>
              </a:rPr>
              <a:t>Zalo: </a:t>
            </a:r>
            <a:r>
              <a:rPr lang="en-US" sz="6600" b="1" kern="0">
                <a:solidFill>
                  <a:srgbClr val="4EA72E"/>
                </a:solidFill>
                <a:latin typeface="Aharoni"/>
                <a:ea typeface="Aharoni"/>
                <a:cs typeface="Aharoni"/>
                <a:sym typeface="Aharoni"/>
              </a:rPr>
              <a:t>0386 168 725</a:t>
            </a:r>
            <a:endParaRPr sz="6000" b="1" kern="0">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1" cy="7077617"/>
          </a:xfrm>
          <a:prstGeom prst="rect">
            <a:avLst/>
          </a:prstGeom>
          <a:noFill/>
          <a:ln>
            <a:noFill/>
          </a:ln>
        </p:spPr>
      </p:pic>
    </p:spTree>
  </p:cSld>
  <p:clrMapOvr>
    <a:masterClrMapping/>
  </p:clrMapOvr>
  <p:transition spd="med">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2B3F39-AABD-4749-9521-BE8DE451189E}"/>
              </a:ext>
            </a:extLst>
          </p:cNvPr>
          <p:cNvSpPr/>
          <p:nvPr/>
        </p:nvSpPr>
        <p:spPr>
          <a:xfrm>
            <a:off x="1066800" y="419100"/>
            <a:ext cx="9525000" cy="9325630"/>
          </a:xfrm>
          <a:prstGeom prst="rect">
            <a:avLst/>
          </a:prstGeom>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4000"/>
              <a:t>2. Mô tả sơ đồ lắp đặt của hệ thống điện trong gia đình ở Hình 9.2: </a:t>
            </a:r>
            <a:endParaRPr lang="en-US" sz="4000" smtClean="0"/>
          </a:p>
          <a:p>
            <a:pPr algn="just">
              <a:lnSpc>
                <a:spcPct val="150000"/>
              </a:lnSpc>
            </a:pPr>
            <a:r>
              <a:rPr lang="vi-VN" sz="4000" smtClean="0"/>
              <a:t>Hai </a:t>
            </a:r>
            <a:r>
              <a:rPr lang="vi-VN" sz="4000"/>
              <a:t>đèn điện Đ1, Đ2 được lắp đặt ở vị trí cần chiếu sáng trong nhà, các công tắc CT1, CT2 thông thường được lắp đặt ở vị trí thuận tiện cho thao tác bật/tắt đèn, dây dẫn điện lồng trong ống gen đảm bảo an toàn, các aptomat ApT, Ap1, Ap2 được lắp đặt trong tủ điện để đóng cắt nguồn và bảo vệ mạch khi có sự cố.</a:t>
            </a:r>
          </a:p>
        </p:txBody>
      </p:sp>
      <p:grpSp>
        <p:nvGrpSpPr>
          <p:cNvPr id="9" name="Group 8"/>
          <p:cNvGrpSpPr/>
          <p:nvPr/>
        </p:nvGrpSpPr>
        <p:grpSpPr>
          <a:xfrm>
            <a:off x="11734800" y="811161"/>
            <a:ext cx="6225619" cy="9231117"/>
            <a:chOff x="11734800" y="811161"/>
            <a:chExt cx="6225619" cy="9231117"/>
          </a:xfrm>
        </p:grpSpPr>
        <p:sp>
          <p:nvSpPr>
            <p:cNvPr id="6" name="TextBox 5">
              <a:extLst>
                <a:ext uri="{FF2B5EF4-FFF2-40B4-BE49-F238E27FC236}">
                  <a16:creationId xmlns:a16="http://schemas.microsoft.com/office/drawing/2014/main" id="{251CC008-D6A8-9985-14B5-C141F84628ED}"/>
                </a:ext>
              </a:extLst>
            </p:cNvPr>
            <p:cNvSpPr txBox="1"/>
            <p:nvPr/>
          </p:nvSpPr>
          <p:spPr>
            <a:xfrm>
              <a:off x="11918149" y="5306958"/>
              <a:ext cx="5223582" cy="1754326"/>
            </a:xfrm>
            <a:prstGeom prst="rect">
              <a:avLst/>
            </a:prstGeom>
            <a:noFill/>
          </p:spPr>
          <p:txBody>
            <a:bodyPr wrap="square">
              <a:spAutoFit/>
            </a:bodyPr>
            <a:lstStyle/>
            <a:p>
              <a:pPr algn="ctr">
                <a:lnSpc>
                  <a:spcPct val="150000"/>
                </a:lnSpc>
              </a:pPr>
              <a:r>
                <a:rPr lang="vi-VN" sz="3600" i="1" smtClean="0">
                  <a:latin typeface="Arial (Body)"/>
                </a:rPr>
                <a:t>Hình 9.</a:t>
              </a:r>
              <a:r>
                <a:rPr lang="en-US" sz="3600" i="1" smtClean="0">
                  <a:latin typeface="Arial (Body)"/>
                </a:rPr>
                <a:t>2: </a:t>
              </a:r>
              <a:r>
                <a:rPr lang="vi-VN" sz="3600" i="1">
                  <a:latin typeface="Arial (Body)"/>
                </a:rPr>
                <a:t>Sơ đồ lắp </a:t>
              </a:r>
              <a:r>
                <a:rPr lang="en-US" sz="3600" i="1" smtClean="0">
                  <a:latin typeface="Arial (Body)"/>
                </a:rPr>
                <a:t>đặt</a:t>
              </a:r>
              <a:r>
                <a:rPr lang="vi-VN" sz="3600" i="1" smtClean="0">
                  <a:latin typeface="Arial (Body)"/>
                </a:rPr>
                <a:t> </a:t>
              </a:r>
              <a:r>
                <a:rPr lang="vi-VN" sz="3600" i="1">
                  <a:latin typeface="Arial (Body)"/>
                </a:rPr>
                <a:t>hệ thống điện gia đình</a:t>
              </a:r>
              <a:endParaRPr lang="en-US" sz="3600" i="1">
                <a:latin typeface="Arial (Body)"/>
              </a:endParaRPr>
            </a:p>
          </p:txBody>
        </p:sp>
        <p:pic>
          <p:nvPicPr>
            <p:cNvPr id="7" name="Picture 6"/>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1734800" y="811161"/>
              <a:ext cx="5590280" cy="449579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9233" t="51564"/>
            <a:stretch/>
          </p:blipFill>
          <p:spPr>
            <a:xfrm>
              <a:off x="15697200" y="7353300"/>
              <a:ext cx="2263219" cy="2688978"/>
            </a:xfrm>
            <a:prstGeom prst="rect">
              <a:avLst/>
            </a:prstGeom>
          </p:spPr>
        </p:pic>
      </p:grpSp>
    </p:spTree>
    <p:extLst>
      <p:ext uri="{BB962C8B-B14F-4D97-AF65-F5344CB8AC3E}">
        <p14:creationId xmlns:p14="http://schemas.microsoft.com/office/powerpoint/2010/main" val="8964232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10D9C326-0445-3A1B-006B-50E49FC2938C}"/>
              </a:ext>
            </a:extLst>
          </p:cNvPr>
          <p:cNvSpPr/>
          <p:nvPr/>
        </p:nvSpPr>
        <p:spPr>
          <a:xfrm>
            <a:off x="-1193330" y="-190500"/>
            <a:ext cx="20674657" cy="6143423"/>
          </a:xfrm>
          <a:custGeom>
            <a:avLst/>
            <a:gdLst/>
            <a:ahLst/>
            <a:cxnLst/>
            <a:rect l="l" t="t" r="r" b="b"/>
            <a:pathLst>
              <a:path w="13659087" h="8229600">
                <a:moveTo>
                  <a:pt x="0" y="0"/>
                </a:moveTo>
                <a:lnTo>
                  <a:pt x="13659088" y="0"/>
                </a:lnTo>
                <a:lnTo>
                  <a:pt x="13659088" y="8229600"/>
                </a:lnTo>
                <a:lnTo>
                  <a:pt x="0" y="8229600"/>
                </a:lnTo>
                <a:lnTo>
                  <a:pt x="0" y="0"/>
                </a:lnTo>
                <a:close/>
              </a:path>
            </a:pathLst>
          </a:custGeom>
          <a:blipFill>
            <a:blip r:embed="rId2"/>
            <a:stretch>
              <a:fillRect t="-38331" b="-74849"/>
            </a:stretch>
          </a:blipFill>
        </p:spPr>
      </p:sp>
      <p:sp>
        <p:nvSpPr>
          <p:cNvPr id="14" name="Freeform 14"/>
          <p:cNvSpPr/>
          <p:nvPr/>
        </p:nvSpPr>
        <p:spPr>
          <a:xfrm>
            <a:off x="-3482681" y="-210192"/>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AutoShape 4">
            <a:extLst>
              <a:ext uri="{FF2B5EF4-FFF2-40B4-BE49-F238E27FC236}">
                <a16:creationId xmlns:a16="http://schemas.microsoft.com/office/drawing/2014/main" id="{3938209C-7976-E89B-0581-005B64EBE1DD}"/>
              </a:ext>
            </a:extLst>
          </p:cNvPr>
          <p:cNvSpPr/>
          <p:nvPr/>
        </p:nvSpPr>
        <p:spPr>
          <a:xfrm>
            <a:off x="-260599" y="5734050"/>
            <a:ext cx="7105264" cy="19050"/>
          </a:xfrm>
          <a:prstGeom prst="line">
            <a:avLst/>
          </a:prstGeom>
          <a:ln w="114300" cap="flat">
            <a:solidFill>
              <a:schemeClr val="bg1"/>
            </a:solidFill>
            <a:prstDash val="solid"/>
            <a:headEnd type="none" w="sm" len="sm"/>
            <a:tailEnd type="none" w="sm" len="sm"/>
          </a:ln>
        </p:spPr>
      </p:sp>
      <p:sp>
        <p:nvSpPr>
          <p:cNvPr id="19" name="AutoShape 6">
            <a:extLst>
              <a:ext uri="{FF2B5EF4-FFF2-40B4-BE49-F238E27FC236}">
                <a16:creationId xmlns:a16="http://schemas.microsoft.com/office/drawing/2014/main" id="{6CE673DB-C4E5-C6E8-B5EE-A4FCCE97A09A}"/>
              </a:ext>
            </a:extLst>
          </p:cNvPr>
          <p:cNvSpPr/>
          <p:nvPr/>
        </p:nvSpPr>
        <p:spPr>
          <a:xfrm>
            <a:off x="11430169" y="5734050"/>
            <a:ext cx="7105264" cy="19050"/>
          </a:xfrm>
          <a:prstGeom prst="line">
            <a:avLst/>
          </a:prstGeom>
          <a:ln w="114300" cap="flat">
            <a:solidFill>
              <a:schemeClr val="bg1"/>
            </a:solidFill>
            <a:prstDash val="solid"/>
            <a:headEnd type="none" w="sm" len="sm"/>
            <a:tailEnd type="none" w="sm" len="sm"/>
          </a:ln>
        </p:spPr>
      </p:sp>
      <p:sp>
        <p:nvSpPr>
          <p:cNvPr id="20" name="TextBox 19">
            <a:extLst>
              <a:ext uri="{FF2B5EF4-FFF2-40B4-BE49-F238E27FC236}">
                <a16:creationId xmlns:a16="http://schemas.microsoft.com/office/drawing/2014/main" id="{0E814AB1-9ED8-DE94-2243-D8333B10BA88}"/>
              </a:ext>
            </a:extLst>
          </p:cNvPr>
          <p:cNvSpPr txBox="1"/>
          <p:nvPr/>
        </p:nvSpPr>
        <p:spPr>
          <a:xfrm>
            <a:off x="-2" y="6329915"/>
            <a:ext cx="18288000" cy="3093154"/>
          </a:xfrm>
          <a:prstGeom prst="rect">
            <a:avLst/>
          </a:prstGeom>
          <a:noFill/>
        </p:spPr>
        <p:txBody>
          <a:bodyPr wrap="square" rtlCol="0">
            <a:spAutoFit/>
          </a:bodyPr>
          <a:lstStyle/>
          <a:p>
            <a:pPr algn="ctr">
              <a:lnSpc>
                <a:spcPct val="150000"/>
              </a:lnSpc>
            </a:pPr>
            <a:r>
              <a:rPr lang="en-US" sz="6500" b="1" smtClean="0">
                <a:latin typeface="Arial" panose="020B0604020202020204" pitchFamily="34" charset="0"/>
                <a:cs typeface="Arial" panose="020B0604020202020204" pitchFamily="34" charset="0"/>
              </a:rPr>
              <a:t>PHẦN II. Xác </a:t>
            </a:r>
            <a:r>
              <a:rPr lang="en-US" sz="6500" b="1">
                <a:latin typeface="Arial" panose="020B0604020202020204" pitchFamily="34" charset="0"/>
                <a:cs typeface="Arial" panose="020B0604020202020204" pitchFamily="34" charset="0"/>
              </a:rPr>
              <a:t>định thông số kĩ thuật cho các thiết bị điện trong hệ thống điện gia đình</a:t>
            </a:r>
          </a:p>
        </p:txBody>
      </p:sp>
    </p:spTree>
    <p:extLst>
      <p:ext uri="{BB962C8B-B14F-4D97-AF65-F5344CB8AC3E}">
        <p14:creationId xmlns:p14="http://schemas.microsoft.com/office/powerpoint/2010/main" val="2051020112"/>
      </p:ext>
    </p:extLst>
  </p:cSld>
  <p:clrMapOvr>
    <a:masterClrMapping/>
  </p:clrMapOvr>
  <p:transition spd="med">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718FEC-6768-CF08-43BC-5B095C273CE3}"/>
              </a:ext>
            </a:extLst>
          </p:cNvPr>
          <p:cNvSpPr txBox="1"/>
          <p:nvPr/>
        </p:nvSpPr>
        <p:spPr>
          <a:xfrm>
            <a:off x="0" y="282242"/>
            <a:ext cx="18288000" cy="861774"/>
          </a:xfrm>
          <a:prstGeom prst="rect">
            <a:avLst/>
          </a:prstGeom>
          <a:noFill/>
        </p:spPr>
        <p:txBody>
          <a:bodyPr wrap="square" rtlCol="0">
            <a:spAutoFit/>
          </a:bodyPr>
          <a:lstStyle/>
          <a:p>
            <a:pPr algn="ctr"/>
            <a:r>
              <a:rPr lang="vi-VN" sz="5000" b="1">
                <a:solidFill>
                  <a:srgbClr val="0070C0"/>
                </a:solidFill>
                <a:cs typeface="Arial" panose="020B0604020202020204" pitchFamily="34" charset="0"/>
              </a:rPr>
              <a:t>1. Thiết bị truyền dẫn điện</a:t>
            </a:r>
            <a:endParaRPr lang="en-US" sz="5000" b="1">
              <a:solidFill>
                <a:srgbClr val="0070C0"/>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EF7C82C4-7522-9D97-D9D0-48A955F78A83}"/>
              </a:ext>
            </a:extLst>
          </p:cNvPr>
          <p:cNvGrpSpPr/>
          <p:nvPr/>
        </p:nvGrpSpPr>
        <p:grpSpPr>
          <a:xfrm>
            <a:off x="1143000" y="3345778"/>
            <a:ext cx="6934200" cy="6257383"/>
            <a:chOff x="457200" y="2298324"/>
            <a:chExt cx="6934200" cy="6257383"/>
          </a:xfrm>
        </p:grpSpPr>
        <p:sp>
          <p:nvSpPr>
            <p:cNvPr id="5" name="Rectangle: Rounded Corners 26">
              <a:extLst>
                <a:ext uri="{FF2B5EF4-FFF2-40B4-BE49-F238E27FC236}">
                  <a16:creationId xmlns:a16="http://schemas.microsoft.com/office/drawing/2014/main" id="{871CCB54-C788-976C-7FC8-ABD0F24B9C93}"/>
                </a:ext>
              </a:extLst>
            </p:cNvPr>
            <p:cNvSpPr/>
            <p:nvPr/>
          </p:nvSpPr>
          <p:spPr>
            <a:xfrm>
              <a:off x="457200" y="3238501"/>
              <a:ext cx="6934200" cy="5317206"/>
            </a:xfrm>
            <a:prstGeom prst="roundRect">
              <a:avLst>
                <a:gd name="adj" fmla="val 8964"/>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8D2C9F53-428E-DA15-277E-D841EF7499F0}"/>
                </a:ext>
              </a:extLst>
            </p:cNvPr>
            <p:cNvSpPr txBox="1"/>
            <p:nvPr/>
          </p:nvSpPr>
          <p:spPr>
            <a:xfrm>
              <a:off x="1006673" y="3812567"/>
              <a:ext cx="5835253" cy="4478149"/>
            </a:xfrm>
            <a:prstGeom prst="rect">
              <a:avLst/>
            </a:prstGeom>
            <a:noFill/>
          </p:spPr>
          <p:txBody>
            <a:bodyPr wrap="square">
              <a:spAutoFit/>
            </a:bodyPr>
            <a:lstStyle/>
            <a:p>
              <a:pPr lvl="0" algn="just">
                <a:lnSpc>
                  <a:spcPct val="150000"/>
                </a:lnSpc>
                <a:defRPr/>
              </a:pPr>
              <a:r>
                <a:rPr lang="vi-VN" sz="3800">
                  <a:solidFill>
                    <a:prstClr val="black"/>
                  </a:solidFill>
                </a:rPr>
                <a:t>1. Thông số kĩ thuật của dây điện là gì?</a:t>
              </a:r>
            </a:p>
            <a:p>
              <a:pPr lvl="0" algn="just">
                <a:lnSpc>
                  <a:spcPct val="150000"/>
                </a:lnSpc>
                <a:defRPr/>
              </a:pPr>
              <a:r>
                <a:rPr lang="vi-VN" sz="3800">
                  <a:solidFill>
                    <a:prstClr val="black"/>
                  </a:solidFill>
                </a:rPr>
                <a:t>2. Trình bày cách xác định và lựa chọn tiết diện dây dẫn điện trong gia đình.</a:t>
              </a:r>
            </a:p>
          </p:txBody>
        </p:sp>
        <p:sp>
          <p:nvSpPr>
            <p:cNvPr id="7" name="Freeform 7">
              <a:extLst>
                <a:ext uri="{FF2B5EF4-FFF2-40B4-BE49-F238E27FC236}">
                  <a16:creationId xmlns:a16="http://schemas.microsoft.com/office/drawing/2014/main" id="{E3ECAF74-56A5-3697-2269-FC1F6CAE0815}"/>
                </a:ext>
              </a:extLst>
            </p:cNvPr>
            <p:cNvSpPr/>
            <p:nvPr/>
          </p:nvSpPr>
          <p:spPr>
            <a:xfrm>
              <a:off x="2895599" y="2298324"/>
              <a:ext cx="2057400" cy="1507046"/>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8" name="TextBox 7">
            <a:extLst>
              <a:ext uri="{FF2B5EF4-FFF2-40B4-BE49-F238E27FC236}">
                <a16:creationId xmlns:a16="http://schemas.microsoft.com/office/drawing/2014/main" id="{28FFBA8F-83FA-E9C3-4401-69FF9E7D3C1C}"/>
              </a:ext>
            </a:extLst>
          </p:cNvPr>
          <p:cNvSpPr txBox="1"/>
          <p:nvPr/>
        </p:nvSpPr>
        <p:spPr>
          <a:xfrm>
            <a:off x="0" y="1275401"/>
            <a:ext cx="18287999" cy="1938992"/>
          </a:xfrm>
          <a:prstGeom prst="rect">
            <a:avLst/>
          </a:prstGeom>
          <a:noFill/>
        </p:spPr>
        <p:txBody>
          <a:bodyPr wrap="square">
            <a:spAutoFit/>
          </a:bodyPr>
          <a:lstStyle/>
          <a:p>
            <a:pPr algn="ctr">
              <a:lnSpc>
                <a:spcPct val="150000"/>
              </a:lnSpc>
            </a:pPr>
            <a:r>
              <a:rPr lang="en-US" sz="4000" i="1" smtClean="0">
                <a:latin typeface="Arial (Body)"/>
              </a:rPr>
              <a:t>Thảo </a:t>
            </a:r>
            <a:r>
              <a:rPr lang="en-US" sz="4000" i="1">
                <a:latin typeface="Arial (Body)"/>
              </a:rPr>
              <a:t>luận theo nhóm đôi, nghiên cứu SGK </a:t>
            </a:r>
            <a:endParaRPr lang="en-US" sz="4000" i="1" smtClean="0">
              <a:latin typeface="Arial (Body)"/>
            </a:endParaRPr>
          </a:p>
          <a:p>
            <a:pPr algn="ctr">
              <a:lnSpc>
                <a:spcPct val="150000"/>
              </a:lnSpc>
            </a:pPr>
            <a:r>
              <a:rPr lang="en-US" sz="4000" i="1" smtClean="0">
                <a:latin typeface="Arial (Body)"/>
              </a:rPr>
              <a:t>và </a:t>
            </a:r>
            <a:r>
              <a:rPr lang="en-US" sz="4000" i="1">
                <a:latin typeface="Arial (Body)"/>
              </a:rPr>
              <a:t>trả lời nội dung Câu hỏi (SGK – </a:t>
            </a:r>
            <a:r>
              <a:rPr lang="en-US" sz="4000" i="1" smtClean="0">
                <a:latin typeface="Arial (Body)"/>
              </a:rPr>
              <a:t>tr45):</a:t>
            </a:r>
            <a:endParaRPr lang="en-US" sz="4000" i="1">
              <a:latin typeface="Arial (Body)"/>
            </a:endParaRPr>
          </a:p>
        </p:txBody>
      </p:sp>
      <p:grpSp>
        <p:nvGrpSpPr>
          <p:cNvPr id="11" name="Group 10"/>
          <p:cNvGrpSpPr/>
          <p:nvPr/>
        </p:nvGrpSpPr>
        <p:grpSpPr>
          <a:xfrm>
            <a:off x="7848600" y="3766764"/>
            <a:ext cx="9115801" cy="5984730"/>
            <a:chOff x="5793711" y="-2440973"/>
            <a:chExt cx="2911764" cy="5984730"/>
          </a:xfrm>
        </p:grpSpPr>
        <p:sp>
          <p:nvSpPr>
            <p:cNvPr id="12" name="Rounded Rectangle 11"/>
            <p:cNvSpPr/>
            <p:nvPr/>
          </p:nvSpPr>
          <p:spPr>
            <a:xfrm>
              <a:off x="6239665" y="-2440973"/>
              <a:ext cx="2465810" cy="5984730"/>
            </a:xfrm>
            <a:prstGeom prst="roundRect">
              <a:avLst>
                <a:gd name="adj" fmla="val 4634"/>
              </a:avLst>
            </a:prstGeom>
            <a:solidFill>
              <a:srgbClr val="FFFFB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rgbClr val="000000"/>
                  </a:solidFill>
                  <a:latin typeface="Arial (Body)"/>
                </a:rPr>
                <a:t>Thông số kĩ thuật cơ bản của dây điện là tiết diện dây. Tiết diện dây được lựa chọn phù hợp với công suất tiêu thụ của thiết bị trong gia đình để bảo đảm an toàn, tránh </a:t>
              </a:r>
              <a:r>
                <a:rPr lang="vi-VN" sz="4000" smtClean="0">
                  <a:solidFill>
                    <a:srgbClr val="000000"/>
                  </a:solidFill>
                  <a:latin typeface="Arial (Body)"/>
                </a:rPr>
                <a:t>lãng </a:t>
              </a:r>
              <a:r>
                <a:rPr lang="vi-VN" sz="4000">
                  <a:solidFill>
                    <a:srgbClr val="000000"/>
                  </a:solidFill>
                  <a:latin typeface="Arial (Body)"/>
                </a:rPr>
                <a:t>phí.</a:t>
              </a:r>
              <a:endParaRPr lang="en-US" sz="4000">
                <a:solidFill>
                  <a:srgbClr val="000000"/>
                </a:solidFill>
                <a:latin typeface="Arial (Body)"/>
              </a:endParaRPr>
            </a:p>
          </p:txBody>
        </p:sp>
        <p:sp>
          <p:nvSpPr>
            <p:cNvPr id="13" name="Right Arrow 12"/>
            <p:cNvSpPr/>
            <p:nvPr/>
          </p:nvSpPr>
          <p:spPr>
            <a:xfrm>
              <a:off x="5793711" y="119752"/>
              <a:ext cx="376517" cy="86327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9469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grpSp>
        <p:nvGrpSpPr>
          <p:cNvPr id="17" name="Group 16"/>
          <p:cNvGrpSpPr/>
          <p:nvPr/>
        </p:nvGrpSpPr>
        <p:grpSpPr>
          <a:xfrm>
            <a:off x="498984" y="1409700"/>
            <a:ext cx="8763003" cy="8329594"/>
            <a:chOff x="-1981403" y="-5036784"/>
            <a:chExt cx="8763003" cy="8329594"/>
          </a:xfrm>
        </p:grpSpPr>
        <p:grpSp>
          <p:nvGrpSpPr>
            <p:cNvPr id="18" name="Group 17">
              <a:extLst>
                <a:ext uri="{FF2B5EF4-FFF2-40B4-BE49-F238E27FC236}">
                  <a16:creationId xmlns:a16="http://schemas.microsoft.com/office/drawing/2014/main" id="{6A32A5F6-E82A-5127-350B-FAD04435DF38}"/>
                </a:ext>
              </a:extLst>
            </p:cNvPr>
            <p:cNvGrpSpPr/>
            <p:nvPr/>
          </p:nvGrpSpPr>
          <p:grpSpPr>
            <a:xfrm>
              <a:off x="-1981403" y="-5036784"/>
              <a:ext cx="8763003" cy="8329594"/>
              <a:chOff x="-6047492" y="-6248364"/>
              <a:chExt cx="8763003" cy="8329594"/>
            </a:xfrm>
          </p:grpSpPr>
          <p:sp>
            <p:nvSpPr>
              <p:cNvPr id="20" name="Rounded Rectangle 19">
                <a:extLst>
                  <a:ext uri="{FF2B5EF4-FFF2-40B4-BE49-F238E27FC236}">
                    <a16:creationId xmlns:a16="http://schemas.microsoft.com/office/drawing/2014/main" id="{B07E0603-05AE-B8A0-B8BF-D9D930E3E03F}"/>
                  </a:ext>
                </a:extLst>
              </p:cNvPr>
              <p:cNvSpPr/>
              <p:nvPr/>
            </p:nvSpPr>
            <p:spPr>
              <a:xfrm>
                <a:off x="-5895089" y="-5736124"/>
                <a:ext cx="8610600" cy="7817354"/>
              </a:xfrm>
              <a:prstGeom prst="roundRect">
                <a:avLst>
                  <a:gd name="adj" fmla="val 3600"/>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a:ln>
                    <a:noFill/>
                  </a:ln>
                  <a:solidFill>
                    <a:prstClr val="white"/>
                  </a:solidFill>
                  <a:effectLst/>
                  <a:uLnTx/>
                  <a:uFillTx/>
                  <a:latin typeface="+mj-lt"/>
                  <a:ea typeface="+mn-ea"/>
                  <a:cs typeface="+mn-cs"/>
                  <a:sym typeface="Arial"/>
                </a:endParaRPr>
              </a:p>
            </p:txBody>
          </p:sp>
          <p:pic>
            <p:nvPicPr>
              <p:cNvPr id="21" name="Picture 20">
                <a:extLst>
                  <a:ext uri="{FF2B5EF4-FFF2-40B4-BE49-F238E27FC236}">
                    <a16:creationId xmlns:a16="http://schemas.microsoft.com/office/drawing/2014/main" id="{E935C2F2-D669-7008-4817-4BA5E5FB95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855703">
                <a:off x="-6047492" y="-6248364"/>
                <a:ext cx="1169107" cy="1141416"/>
              </a:xfrm>
              <a:prstGeom prst="rect">
                <a:avLst/>
              </a:prstGeom>
            </p:spPr>
          </p:pic>
        </p:gr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0E2B3F39-AABD-4749-9521-BE8DE451189E}"/>
                    </a:ext>
                  </a:extLst>
                </p:cNvPr>
                <p:cNvSpPr/>
                <p:nvPr/>
              </p:nvSpPr>
              <p:spPr>
                <a:xfrm>
                  <a:off x="-1053947" y="-3945946"/>
                  <a:ext cx="7492645" cy="6660157"/>
                </a:xfrm>
                <a:prstGeom prst="rect">
                  <a:avLst/>
                </a:prstGeom>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nl-NL" sz="4000" smtClean="0">
                      <a:latin typeface="Arial" panose="020B0604020202020204" pitchFamily="34" charset="0"/>
                      <a:cs typeface="Arial" panose="020B0604020202020204" pitchFamily="34" charset="0"/>
                    </a:rPr>
                    <a:t>Xác </a:t>
                  </a:r>
                  <a:r>
                    <a:rPr lang="nl-NL" sz="4000">
                      <a:latin typeface="Arial" panose="020B0604020202020204" pitchFamily="34" charset="0"/>
                      <a:cs typeface="Arial" panose="020B0604020202020204" pitchFamily="34" charset="0"/>
                    </a:rPr>
                    <a:t>định và lựa chọn tiết diện dây điện trong gia </a:t>
                  </a:r>
                  <a:r>
                    <a:rPr lang="nl-NL" sz="4000" smtClean="0">
                      <a:latin typeface="Arial" panose="020B0604020202020204" pitchFamily="34" charset="0"/>
                      <a:cs typeface="Arial" panose="020B0604020202020204" pitchFamily="34" charset="0"/>
                    </a:rPr>
                    <a:t>đình:</a:t>
                  </a:r>
                  <a:endParaRPr lang="en-US"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4000" smtClean="0">
                      <a:latin typeface="Arial" panose="020B0604020202020204" pitchFamily="34" charset="0"/>
                      <a:cs typeface="Arial" panose="020B0604020202020204" pitchFamily="34" charset="0"/>
                    </a:rPr>
                    <a:t>Tính </a:t>
                  </a:r>
                  <a:r>
                    <a:rPr lang="nl-NL" sz="4000">
                      <a:latin typeface="Arial" panose="020B0604020202020204" pitchFamily="34" charset="0"/>
                      <a:cs typeface="Arial" panose="020B0604020202020204" pitchFamily="34" charset="0"/>
                    </a:rPr>
                    <a:t>dòng điện chạy trong dây </a:t>
                  </a:r>
                  <a:r>
                    <a:rPr lang="nl-NL" sz="4000" smtClean="0">
                      <a:latin typeface="Arial" panose="020B0604020202020204" pitchFamily="34" charset="0"/>
                      <a:cs typeface="Arial" panose="020B0604020202020204" pitchFamily="34" charset="0"/>
                    </a:rPr>
                    <a:t>điện: </a:t>
                  </a:r>
                  <a14:m>
                    <m:oMath xmlns:m="http://schemas.openxmlformats.org/officeDocument/2006/math">
                      <m:r>
                        <a:rPr lang="nl-NL" sz="4000" i="1">
                          <a:latin typeface="Cambria Math" panose="02040503050406030204" pitchFamily="18" charset="0"/>
                        </a:rPr>
                        <m:t>𝐼</m:t>
                      </m:r>
                      <m:r>
                        <a:rPr lang="nl-NL" sz="4000" i="1">
                          <a:latin typeface="Cambria Math" panose="02040503050406030204" pitchFamily="18" charset="0"/>
                        </a:rPr>
                        <m:t>=</m:t>
                      </m:r>
                      <m:f>
                        <m:fPr>
                          <m:ctrlPr>
                            <a:rPr lang="en-US" sz="4000" i="1">
                              <a:latin typeface="Cambria Math" panose="02040503050406030204" pitchFamily="18" charset="0"/>
                            </a:rPr>
                          </m:ctrlPr>
                        </m:fPr>
                        <m:num>
                          <m:r>
                            <a:rPr lang="nl-NL" sz="4000" i="1">
                              <a:latin typeface="Cambria Math" panose="02040503050406030204" pitchFamily="18" charset="0"/>
                            </a:rPr>
                            <m:t>𝑃</m:t>
                          </m:r>
                        </m:num>
                        <m:den>
                          <m:r>
                            <a:rPr lang="nl-NL" sz="4000" i="1">
                              <a:latin typeface="Cambria Math" panose="02040503050406030204" pitchFamily="18" charset="0"/>
                            </a:rPr>
                            <m:t>𝑈𝑐𝑜𝑠</m:t>
                          </m:r>
                          <m:r>
                            <a:rPr lang="nl-NL" sz="4000" i="1">
                              <a:latin typeface="Cambria Math" panose="02040503050406030204" pitchFamily="18" charset="0"/>
                            </a:rPr>
                            <m:t>𝜑</m:t>
                          </m:r>
                        </m:den>
                      </m:f>
                    </m:oMath>
                  </a14:m>
                  <a:r>
                    <a:rPr lang="nl-NL"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4000" smtClean="0">
                      <a:latin typeface="Arial" panose="020B0604020202020204" pitchFamily="34" charset="0"/>
                      <a:cs typeface="Arial" panose="020B0604020202020204" pitchFamily="34" charset="0"/>
                    </a:rPr>
                    <a:t>Tính </a:t>
                  </a:r>
                  <a:r>
                    <a:rPr lang="nl-NL" sz="4000">
                      <a:latin typeface="Arial" panose="020B0604020202020204" pitchFamily="34" charset="0"/>
                      <a:cs typeface="Arial" panose="020B0604020202020204" pitchFamily="34" charset="0"/>
                    </a:rPr>
                    <a:t>tiết diện dây điện theo công thức: </a:t>
                  </a:r>
                  <a14:m>
                    <m:oMath xmlns:m="http://schemas.openxmlformats.org/officeDocument/2006/math">
                      <m:r>
                        <a:rPr lang="nl-NL" sz="4000" i="1">
                          <a:latin typeface="Cambria Math" panose="02040503050406030204" pitchFamily="18" charset="0"/>
                        </a:rPr>
                        <m:t>𝑆</m:t>
                      </m:r>
                      <m:r>
                        <a:rPr lang="nl-NL" sz="4000" i="1">
                          <a:latin typeface="Cambria Math" panose="02040503050406030204" pitchFamily="18" charset="0"/>
                        </a:rPr>
                        <m:t>=</m:t>
                      </m:r>
                      <m:f>
                        <m:fPr>
                          <m:ctrlPr>
                            <a:rPr lang="en-US" sz="4000" i="1">
                              <a:latin typeface="Cambria Math" panose="02040503050406030204" pitchFamily="18" charset="0"/>
                            </a:rPr>
                          </m:ctrlPr>
                        </m:fPr>
                        <m:num>
                          <m:r>
                            <a:rPr lang="nl-NL" sz="4000" i="1">
                              <a:latin typeface="Cambria Math" panose="02040503050406030204" pitchFamily="18" charset="0"/>
                            </a:rPr>
                            <m:t>𝐼</m:t>
                          </m:r>
                        </m:num>
                        <m:den>
                          <m:r>
                            <a:rPr lang="nl-NL" sz="4000" i="1">
                              <a:latin typeface="Cambria Math" panose="02040503050406030204" pitchFamily="18" charset="0"/>
                            </a:rPr>
                            <m:t>𝐽</m:t>
                          </m:r>
                        </m:den>
                      </m:f>
                      <m:r>
                        <a:rPr lang="nl-NL" sz="4000" i="1">
                          <a:latin typeface="Cambria Math" panose="02040503050406030204" pitchFamily="18" charset="0"/>
                        </a:rPr>
                        <m:t>.</m:t>
                      </m:r>
                    </m:oMath>
                  </a14:m>
                  <a:endParaRPr lang="en-US" sz="4000">
                    <a:latin typeface="Arial" panose="020B0604020202020204" pitchFamily="34" charset="0"/>
                    <a:cs typeface="Arial" panose="020B0604020202020204" pitchFamily="34" charset="0"/>
                  </a:endParaRPr>
                </a:p>
              </p:txBody>
            </p:sp>
          </mc:Choice>
          <mc:Fallback xmlns="">
            <p:sp>
              <p:nvSpPr>
                <p:cNvPr id="19" name="Rectangle 18">
                  <a:extLst>
                    <a:ext uri="{FF2B5EF4-FFF2-40B4-BE49-F238E27FC236}">
                      <a16:creationId xmlns:a16="http://schemas.microsoft.com/office/drawing/2014/main" id="{0E2B3F39-AABD-4749-9521-BE8DE451189E}"/>
                    </a:ext>
                  </a:extLst>
                </p:cNvPr>
                <p:cNvSpPr>
                  <a:spLocks noRot="1" noChangeAspect="1" noMove="1" noResize="1" noEditPoints="1" noAdjustHandles="1" noChangeArrowheads="1" noChangeShapeType="1" noTextEdit="1"/>
                </p:cNvSpPr>
                <p:nvPr/>
              </p:nvSpPr>
              <p:spPr>
                <a:xfrm>
                  <a:off x="-1053947" y="-3945946"/>
                  <a:ext cx="7492645" cy="6660157"/>
                </a:xfrm>
                <a:prstGeom prst="rect">
                  <a:avLst/>
                </a:prstGeom>
                <a:blipFill>
                  <a:blip r:embed="rId3"/>
                  <a:stretch>
                    <a:fillRect l="-2929" r="-2848"/>
                  </a:stretch>
                </a:blipFill>
              </p:spPr>
              <p:txBody>
                <a:bodyPr/>
                <a:lstStyle/>
                <a:p>
                  <a:r>
                    <a:rPr lang="en-US">
                      <a:noFill/>
                    </a:rPr>
                    <a:t> </a:t>
                  </a:r>
                </a:p>
              </p:txBody>
            </p:sp>
          </mc:Fallback>
        </mc:AlternateContent>
      </p:grpSp>
      <p:sp>
        <p:nvSpPr>
          <p:cNvPr id="9" name="TextBox 8">
            <a:extLst>
              <a:ext uri="{FF2B5EF4-FFF2-40B4-BE49-F238E27FC236}">
                <a16:creationId xmlns:a16="http://schemas.microsoft.com/office/drawing/2014/main" id="{04718FEC-6768-CF08-43BC-5B095C273CE3}"/>
              </a:ext>
            </a:extLst>
          </p:cNvPr>
          <p:cNvSpPr txBox="1"/>
          <p:nvPr/>
        </p:nvSpPr>
        <p:spPr>
          <a:xfrm>
            <a:off x="0" y="282242"/>
            <a:ext cx="18288000" cy="861774"/>
          </a:xfrm>
          <a:prstGeom prst="rect">
            <a:avLst/>
          </a:prstGeom>
          <a:noFill/>
        </p:spPr>
        <p:txBody>
          <a:bodyPr wrap="square" rtlCol="0">
            <a:spAutoFit/>
          </a:bodyPr>
          <a:lstStyle/>
          <a:p>
            <a:pPr algn="ctr"/>
            <a:r>
              <a:rPr lang="vi-VN" sz="5000" b="1">
                <a:solidFill>
                  <a:srgbClr val="0070C0"/>
                </a:solidFill>
                <a:cs typeface="Arial" panose="020B0604020202020204" pitchFamily="34" charset="0"/>
              </a:rPr>
              <a:t>1. Thiết bị truyền dẫn điện</a:t>
            </a:r>
            <a:endParaRPr lang="en-US" sz="5000" b="1">
              <a:solidFill>
                <a:srgbClr val="0070C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662183" y="2762022"/>
            <a:ext cx="8216255" cy="5924690"/>
          </a:xfrm>
          <a:prstGeom prst="rect">
            <a:avLst/>
          </a:prstGeom>
        </p:spPr>
      </p:pic>
    </p:spTree>
    <p:extLst>
      <p:ext uri="{BB962C8B-B14F-4D97-AF65-F5344CB8AC3E}">
        <p14:creationId xmlns:p14="http://schemas.microsoft.com/office/powerpoint/2010/main" val="11392895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4718FEC-6768-CF08-43BC-5B095C273CE3}"/>
              </a:ext>
            </a:extLst>
          </p:cNvPr>
          <p:cNvSpPr txBox="1"/>
          <p:nvPr/>
        </p:nvSpPr>
        <p:spPr>
          <a:xfrm>
            <a:off x="0" y="342900"/>
            <a:ext cx="18288000" cy="861774"/>
          </a:xfrm>
          <a:prstGeom prst="rect">
            <a:avLst/>
          </a:prstGeom>
          <a:noFill/>
        </p:spPr>
        <p:txBody>
          <a:bodyPr wrap="square" rtlCol="0">
            <a:spAutoFit/>
          </a:bodyPr>
          <a:lstStyle/>
          <a:p>
            <a:pPr algn="ctr"/>
            <a:r>
              <a:rPr lang="vi-VN" sz="5000" b="1">
                <a:solidFill>
                  <a:srgbClr val="0070C0"/>
                </a:solidFill>
                <a:cs typeface="Arial" panose="020B0604020202020204" pitchFamily="34" charset="0"/>
              </a:rPr>
              <a:t>2. Thiết bị đóng cắt và bảo vệ</a:t>
            </a:r>
            <a:endParaRPr lang="en-US" sz="5000" b="1">
              <a:solidFill>
                <a:srgbClr val="0070C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8FFBA8F-83FA-E9C3-4401-69FF9E7D3C1C}"/>
              </a:ext>
            </a:extLst>
          </p:cNvPr>
          <p:cNvSpPr txBox="1"/>
          <p:nvPr/>
        </p:nvSpPr>
        <p:spPr>
          <a:xfrm>
            <a:off x="0" y="1275401"/>
            <a:ext cx="18287999" cy="1938992"/>
          </a:xfrm>
          <a:prstGeom prst="rect">
            <a:avLst/>
          </a:prstGeom>
          <a:noFill/>
        </p:spPr>
        <p:txBody>
          <a:bodyPr wrap="square">
            <a:spAutoFit/>
          </a:bodyPr>
          <a:lstStyle/>
          <a:p>
            <a:pPr algn="ctr">
              <a:lnSpc>
                <a:spcPct val="150000"/>
              </a:lnSpc>
            </a:pPr>
            <a:r>
              <a:rPr lang="en-US" sz="4000" i="1" smtClean="0">
                <a:latin typeface="Arial (Body)"/>
              </a:rPr>
              <a:t>Thảo </a:t>
            </a:r>
            <a:r>
              <a:rPr lang="en-US" sz="4000" i="1">
                <a:latin typeface="Arial (Body)"/>
              </a:rPr>
              <a:t>luận theo nhóm đôi, nghiên cứu SGK </a:t>
            </a:r>
            <a:endParaRPr lang="en-US" sz="4000" i="1" smtClean="0">
              <a:latin typeface="Arial (Body)"/>
            </a:endParaRPr>
          </a:p>
          <a:p>
            <a:pPr algn="ctr">
              <a:lnSpc>
                <a:spcPct val="150000"/>
              </a:lnSpc>
            </a:pPr>
            <a:r>
              <a:rPr lang="en-US" sz="4000" i="1" smtClean="0">
                <a:latin typeface="Arial (Body)"/>
              </a:rPr>
              <a:t>và </a:t>
            </a:r>
            <a:r>
              <a:rPr lang="en-US" sz="4000" i="1">
                <a:latin typeface="Arial (Body)"/>
              </a:rPr>
              <a:t>trả lời nội dung Câu hỏi (SGK – </a:t>
            </a:r>
            <a:r>
              <a:rPr lang="en-US" sz="4000" i="1" smtClean="0">
                <a:latin typeface="Arial (Body)"/>
              </a:rPr>
              <a:t>tr46):</a:t>
            </a:r>
            <a:endParaRPr lang="en-US" sz="4000" i="1">
              <a:latin typeface="Arial (Body)"/>
            </a:endParaRPr>
          </a:p>
        </p:txBody>
      </p:sp>
      <p:grpSp>
        <p:nvGrpSpPr>
          <p:cNvPr id="3" name="Group 2"/>
          <p:cNvGrpSpPr/>
          <p:nvPr/>
        </p:nvGrpSpPr>
        <p:grpSpPr>
          <a:xfrm>
            <a:off x="838199" y="3285120"/>
            <a:ext cx="16687802" cy="7268579"/>
            <a:chOff x="838199" y="3285120"/>
            <a:chExt cx="16687802" cy="7268579"/>
          </a:xfrm>
        </p:grpSpPr>
        <p:grpSp>
          <p:nvGrpSpPr>
            <p:cNvPr id="11" name="Group 10">
              <a:extLst>
                <a:ext uri="{FF2B5EF4-FFF2-40B4-BE49-F238E27FC236}">
                  <a16:creationId xmlns:a16="http://schemas.microsoft.com/office/drawing/2014/main" id="{EF7C82C4-7522-9D97-D9D0-48A955F78A83}"/>
                </a:ext>
              </a:extLst>
            </p:cNvPr>
            <p:cNvGrpSpPr/>
            <p:nvPr/>
          </p:nvGrpSpPr>
          <p:grpSpPr>
            <a:xfrm>
              <a:off x="838199" y="3285120"/>
              <a:ext cx="8305800" cy="6257383"/>
              <a:chOff x="457200" y="2298324"/>
              <a:chExt cx="8305800" cy="6257383"/>
            </a:xfrm>
          </p:grpSpPr>
          <p:sp>
            <p:nvSpPr>
              <p:cNvPr id="12" name="Rectangle: Rounded Corners 26">
                <a:extLst>
                  <a:ext uri="{FF2B5EF4-FFF2-40B4-BE49-F238E27FC236}">
                    <a16:creationId xmlns:a16="http://schemas.microsoft.com/office/drawing/2014/main" id="{871CCB54-C788-976C-7FC8-ABD0F24B9C93}"/>
                  </a:ext>
                </a:extLst>
              </p:cNvPr>
              <p:cNvSpPr/>
              <p:nvPr/>
            </p:nvSpPr>
            <p:spPr>
              <a:xfrm>
                <a:off x="457200" y="3238501"/>
                <a:ext cx="8305800" cy="5317206"/>
              </a:xfrm>
              <a:prstGeom prst="roundRect">
                <a:avLst>
                  <a:gd name="adj" fmla="val 8964"/>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8D2C9F53-428E-DA15-277E-D841EF7499F0}"/>
                  </a:ext>
                </a:extLst>
              </p:cNvPr>
              <p:cNvSpPr txBox="1"/>
              <p:nvPr/>
            </p:nvSpPr>
            <p:spPr>
              <a:xfrm>
                <a:off x="1151036" y="3805370"/>
                <a:ext cx="6918127" cy="4478149"/>
              </a:xfrm>
              <a:prstGeom prst="rect">
                <a:avLst/>
              </a:prstGeom>
              <a:noFill/>
            </p:spPr>
            <p:txBody>
              <a:bodyPr wrap="square">
                <a:spAutoFit/>
              </a:bodyPr>
              <a:lstStyle/>
              <a:p>
                <a:pPr lvl="0" algn="just">
                  <a:lnSpc>
                    <a:spcPct val="150000"/>
                  </a:lnSpc>
                  <a:defRPr/>
                </a:pPr>
                <a:r>
                  <a:rPr lang="vi-VN" sz="3800">
                    <a:solidFill>
                      <a:prstClr val="black"/>
                    </a:solidFill>
                  </a:rPr>
                  <a:t>1. Thông số kĩ thuật của thiết bị đóng cắt và bảo vệ là gì?</a:t>
                </a:r>
              </a:p>
              <a:p>
                <a:pPr lvl="0" algn="just">
                  <a:lnSpc>
                    <a:spcPct val="150000"/>
                  </a:lnSpc>
                  <a:defRPr/>
                </a:pPr>
                <a:r>
                  <a:rPr lang="vi-VN" sz="3800">
                    <a:solidFill>
                      <a:prstClr val="black"/>
                    </a:solidFill>
                  </a:rPr>
                  <a:t>2. Trình bày cách xác định và lựa chọn thông số kĩ thuật của thiết bị đóng cắt và bảo vệ.</a:t>
                </a:r>
              </a:p>
            </p:txBody>
          </p:sp>
          <p:sp>
            <p:nvSpPr>
              <p:cNvPr id="14" name="Freeform 7">
                <a:extLst>
                  <a:ext uri="{FF2B5EF4-FFF2-40B4-BE49-F238E27FC236}">
                    <a16:creationId xmlns:a16="http://schemas.microsoft.com/office/drawing/2014/main" id="{E3ECAF74-56A5-3697-2269-FC1F6CAE0815}"/>
                  </a:ext>
                </a:extLst>
              </p:cNvPr>
              <p:cNvSpPr/>
              <p:nvPr/>
            </p:nvSpPr>
            <p:spPr>
              <a:xfrm>
                <a:off x="3581399" y="2298324"/>
                <a:ext cx="2057400" cy="1507046"/>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15" name="Freeform 9">
              <a:extLst>
                <a:ext uri="{FF2B5EF4-FFF2-40B4-BE49-F238E27FC236}">
                  <a16:creationId xmlns:a16="http://schemas.microsoft.com/office/drawing/2014/main" id="{6D6A4BD4-14E0-BC41-CD95-52B19B7B3F6D}"/>
                </a:ext>
              </a:extLst>
            </p:cNvPr>
            <p:cNvSpPr/>
            <p:nvPr/>
          </p:nvSpPr>
          <p:spPr>
            <a:xfrm>
              <a:off x="8461787" y="3460438"/>
              <a:ext cx="9064214" cy="7093261"/>
            </a:xfrm>
            <a:custGeom>
              <a:avLst/>
              <a:gdLst/>
              <a:ahLst/>
              <a:cxnLst/>
              <a:rect l="l" t="t" r="r" b="b"/>
              <a:pathLst>
                <a:path w="11046443" h="8229600">
                  <a:moveTo>
                    <a:pt x="0" y="0"/>
                  </a:moveTo>
                  <a:lnTo>
                    <a:pt x="11046443" y="0"/>
                  </a:lnTo>
                  <a:lnTo>
                    <a:pt x="11046443" y="8229600"/>
                  </a:lnTo>
                  <a:lnTo>
                    <a:pt x="0" y="8229600"/>
                  </a:lnTo>
                  <a:lnTo>
                    <a:pt x="0" y="0"/>
                  </a:lnTo>
                  <a:close/>
                </a:path>
              </a:pathLst>
            </a:custGeom>
            <a:blipFill>
              <a:blip r:embed="rId4"/>
              <a:stretch>
                <a:fillRect/>
              </a:stretch>
            </a:blipFill>
          </p:spPr>
        </p:sp>
      </p:grpSp>
    </p:spTree>
    <p:extLst>
      <p:ext uri="{BB962C8B-B14F-4D97-AF65-F5344CB8AC3E}">
        <p14:creationId xmlns:p14="http://schemas.microsoft.com/office/powerpoint/2010/main" val="331980813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718FEC-6768-CF08-43BC-5B095C273CE3}"/>
              </a:ext>
            </a:extLst>
          </p:cNvPr>
          <p:cNvSpPr txBox="1"/>
          <p:nvPr/>
        </p:nvSpPr>
        <p:spPr>
          <a:xfrm>
            <a:off x="0" y="342900"/>
            <a:ext cx="18288000" cy="861774"/>
          </a:xfrm>
          <a:prstGeom prst="rect">
            <a:avLst/>
          </a:prstGeom>
          <a:noFill/>
        </p:spPr>
        <p:txBody>
          <a:bodyPr wrap="square" rtlCol="0">
            <a:spAutoFit/>
          </a:bodyPr>
          <a:lstStyle/>
          <a:p>
            <a:pPr algn="ctr"/>
            <a:r>
              <a:rPr lang="vi-VN" sz="5000" b="1">
                <a:solidFill>
                  <a:srgbClr val="0070C0"/>
                </a:solidFill>
                <a:cs typeface="Arial" panose="020B0604020202020204" pitchFamily="34" charset="0"/>
              </a:rPr>
              <a:t>2. Thiết bị đóng cắt và bảo vệ</a:t>
            </a:r>
            <a:endParaRPr lang="en-US" sz="5000" b="1">
              <a:solidFill>
                <a:srgbClr val="0070C0"/>
              </a:solidFill>
              <a:latin typeface="Arial" panose="020B0604020202020204" pitchFamily="34" charset="0"/>
              <a:cs typeface="Arial" panose="020B0604020202020204" pitchFamily="34" charset="0"/>
            </a:endParaRPr>
          </a:p>
        </p:txBody>
      </p:sp>
      <p:sp>
        <p:nvSpPr>
          <p:cNvPr id="7" name="Rectangle: Rounded Corners 11">
            <a:extLst>
              <a:ext uri="{FF2B5EF4-FFF2-40B4-BE49-F238E27FC236}">
                <a16:creationId xmlns:a16="http://schemas.microsoft.com/office/drawing/2014/main" id="{44459A96-6225-811E-5EDB-1B04B81CA33A}"/>
              </a:ext>
            </a:extLst>
          </p:cNvPr>
          <p:cNvSpPr/>
          <p:nvPr/>
        </p:nvSpPr>
        <p:spPr>
          <a:xfrm>
            <a:off x="2857500" y="1714500"/>
            <a:ext cx="12573000" cy="2209800"/>
          </a:xfrm>
          <a:prstGeom prst="roundRect">
            <a:avLst>
              <a:gd name="adj" fmla="val 80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4000">
                <a:solidFill>
                  <a:prstClr val="black"/>
                </a:solidFill>
              </a:rPr>
              <a:t>Thiết bị đóng cắt và bảo vệ của hệ thống điện trong gia đình là cầu dao, công tắc, cầu chì và aptomat.</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pic>
        <p:nvPicPr>
          <p:cNvPr id="2050" name="Picture 2" descr="https://www.hungphatdienco.vn/Content/Images/FileUpload/2019/6/cau-dao-dien-dao-chieu-2-pha-100a-600v---vinakip0.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425631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lmart.com.vn/admin/img/product/2017011816370887c7574c5d15873bb3e824068262daa6.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9600" y="5676777"/>
            <a:ext cx="5486400" cy="43891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homeq.vn/public/upload/images/Cau%20chi.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3540" y="3924300"/>
            <a:ext cx="73152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product.hstatic.net/200000403067/product/ez9mcb2p_31d8facecf314f52972539e0b9684e19_5de4ea9ff94c4d9e94807c919394d311_master.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56280" y="5987673"/>
            <a:ext cx="3767328" cy="3767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651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 calcmode="lin" valueType="num">
                                      <p:cBhvr>
                                        <p:cTn id="12" dur="500" fill="hold"/>
                                        <p:tgtEl>
                                          <p:spTgt spid="2056"/>
                                        </p:tgtEl>
                                        <p:attrNameLst>
                                          <p:attrName>ppt_w</p:attrName>
                                        </p:attrNameLst>
                                      </p:cBhvr>
                                      <p:tavLst>
                                        <p:tav tm="0">
                                          <p:val>
                                            <p:fltVal val="0"/>
                                          </p:val>
                                        </p:tav>
                                        <p:tav tm="100000">
                                          <p:val>
                                            <p:strVal val="#ppt_w"/>
                                          </p:val>
                                        </p:tav>
                                      </p:tavLst>
                                    </p:anim>
                                    <p:anim calcmode="lin" valueType="num">
                                      <p:cBhvr>
                                        <p:cTn id="13" dur="500" fill="hold"/>
                                        <p:tgtEl>
                                          <p:spTgt spid="2056"/>
                                        </p:tgtEl>
                                        <p:attrNameLst>
                                          <p:attrName>ppt_h</p:attrName>
                                        </p:attrNameLst>
                                      </p:cBhvr>
                                      <p:tavLst>
                                        <p:tav tm="0">
                                          <p:val>
                                            <p:fltVal val="0"/>
                                          </p:val>
                                        </p:tav>
                                        <p:tav tm="100000">
                                          <p:val>
                                            <p:strVal val="#ppt_h"/>
                                          </p:val>
                                        </p:tav>
                                      </p:tavLst>
                                    </p:anim>
                                    <p:animEffect transition="in" filter="fade">
                                      <p:cBhvr>
                                        <p:cTn id="14" dur="500"/>
                                        <p:tgtEl>
                                          <p:spTgt spid="2056"/>
                                        </p:tgtEl>
                                      </p:cBhvr>
                                    </p:animEffect>
                                  </p:childTnLst>
                                </p:cTn>
                              </p:par>
                              <p:par>
                                <p:cTn id="15" presetID="53" presetClass="entr" presetSubtype="16" fill="hold" nodeType="withEffect">
                                  <p:stCondLst>
                                    <p:cond delay="0"/>
                                  </p:stCondLst>
                                  <p:childTnLst>
                                    <p:set>
                                      <p:cBhvr>
                                        <p:cTn id="16" dur="1" fill="hold">
                                          <p:stCondLst>
                                            <p:cond delay="0"/>
                                          </p:stCondLst>
                                        </p:cTn>
                                        <p:tgtEl>
                                          <p:spTgt spid="2054"/>
                                        </p:tgtEl>
                                        <p:attrNameLst>
                                          <p:attrName>style.visibility</p:attrName>
                                        </p:attrNameLst>
                                      </p:cBhvr>
                                      <p:to>
                                        <p:strVal val="visible"/>
                                      </p:to>
                                    </p:set>
                                    <p:anim calcmode="lin" valueType="num">
                                      <p:cBhvr>
                                        <p:cTn id="17" dur="500" fill="hold"/>
                                        <p:tgtEl>
                                          <p:spTgt spid="2054"/>
                                        </p:tgtEl>
                                        <p:attrNameLst>
                                          <p:attrName>ppt_w</p:attrName>
                                        </p:attrNameLst>
                                      </p:cBhvr>
                                      <p:tavLst>
                                        <p:tav tm="0">
                                          <p:val>
                                            <p:fltVal val="0"/>
                                          </p:val>
                                        </p:tav>
                                        <p:tav tm="100000">
                                          <p:val>
                                            <p:strVal val="#ppt_w"/>
                                          </p:val>
                                        </p:tav>
                                      </p:tavLst>
                                    </p:anim>
                                    <p:anim calcmode="lin" valueType="num">
                                      <p:cBhvr>
                                        <p:cTn id="18" dur="500" fill="hold"/>
                                        <p:tgtEl>
                                          <p:spTgt spid="2054"/>
                                        </p:tgtEl>
                                        <p:attrNameLst>
                                          <p:attrName>ppt_h</p:attrName>
                                        </p:attrNameLst>
                                      </p:cBhvr>
                                      <p:tavLst>
                                        <p:tav tm="0">
                                          <p:val>
                                            <p:fltVal val="0"/>
                                          </p:val>
                                        </p:tav>
                                        <p:tav tm="100000">
                                          <p:val>
                                            <p:strVal val="#ppt_h"/>
                                          </p:val>
                                        </p:tav>
                                      </p:tavLst>
                                    </p:anim>
                                    <p:animEffect transition="in" filter="fade">
                                      <p:cBhvr>
                                        <p:cTn id="19" dur="500"/>
                                        <p:tgtEl>
                                          <p:spTgt spid="2054"/>
                                        </p:tgtEl>
                                      </p:cBhvr>
                                    </p:animEffect>
                                  </p:childTnLst>
                                </p:cTn>
                              </p:par>
                              <p:par>
                                <p:cTn id="20" presetID="53" presetClass="entr" presetSubtype="16"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p:cTn id="22" dur="500" fill="hold"/>
                                        <p:tgtEl>
                                          <p:spTgt spid="2052"/>
                                        </p:tgtEl>
                                        <p:attrNameLst>
                                          <p:attrName>ppt_w</p:attrName>
                                        </p:attrNameLst>
                                      </p:cBhvr>
                                      <p:tavLst>
                                        <p:tav tm="0">
                                          <p:val>
                                            <p:fltVal val="0"/>
                                          </p:val>
                                        </p:tav>
                                        <p:tav tm="100000">
                                          <p:val>
                                            <p:strVal val="#ppt_w"/>
                                          </p:val>
                                        </p:tav>
                                      </p:tavLst>
                                    </p:anim>
                                    <p:anim calcmode="lin" valueType="num">
                                      <p:cBhvr>
                                        <p:cTn id="23" dur="500" fill="hold"/>
                                        <p:tgtEl>
                                          <p:spTgt spid="2052"/>
                                        </p:tgtEl>
                                        <p:attrNameLst>
                                          <p:attrName>ppt_h</p:attrName>
                                        </p:attrNameLst>
                                      </p:cBhvr>
                                      <p:tavLst>
                                        <p:tav tm="0">
                                          <p:val>
                                            <p:fltVal val="0"/>
                                          </p:val>
                                        </p:tav>
                                        <p:tav tm="100000">
                                          <p:val>
                                            <p:strVal val="#ppt_h"/>
                                          </p:val>
                                        </p:tav>
                                      </p:tavLst>
                                    </p:anim>
                                    <p:animEffect transition="in" filter="fade">
                                      <p:cBhvr>
                                        <p:cTn id="24" dur="500"/>
                                        <p:tgtEl>
                                          <p:spTgt spid="2052"/>
                                        </p:tgtEl>
                                      </p:cBhvr>
                                    </p:animEffect>
                                  </p:childTnLst>
                                </p:cTn>
                              </p:par>
                              <p:par>
                                <p:cTn id="25" presetID="53" presetClass="entr" presetSubtype="16"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 calcmode="lin" valueType="num">
                                      <p:cBhvr>
                                        <p:cTn id="27" dur="500" fill="hold"/>
                                        <p:tgtEl>
                                          <p:spTgt spid="2050"/>
                                        </p:tgtEl>
                                        <p:attrNameLst>
                                          <p:attrName>ppt_w</p:attrName>
                                        </p:attrNameLst>
                                      </p:cBhvr>
                                      <p:tavLst>
                                        <p:tav tm="0">
                                          <p:val>
                                            <p:fltVal val="0"/>
                                          </p:val>
                                        </p:tav>
                                        <p:tav tm="100000">
                                          <p:val>
                                            <p:strVal val="#ppt_w"/>
                                          </p:val>
                                        </p:tav>
                                      </p:tavLst>
                                    </p:anim>
                                    <p:anim calcmode="lin" valueType="num">
                                      <p:cBhvr>
                                        <p:cTn id="28" dur="500" fill="hold"/>
                                        <p:tgtEl>
                                          <p:spTgt spid="2050"/>
                                        </p:tgtEl>
                                        <p:attrNameLst>
                                          <p:attrName>ppt_h</p:attrName>
                                        </p:attrNameLst>
                                      </p:cBhvr>
                                      <p:tavLst>
                                        <p:tav tm="0">
                                          <p:val>
                                            <p:fltVal val="0"/>
                                          </p:val>
                                        </p:tav>
                                        <p:tav tm="100000">
                                          <p:val>
                                            <p:strVal val="#ppt_h"/>
                                          </p:val>
                                        </p:tav>
                                      </p:tavLst>
                                    </p:anim>
                                    <p:animEffect transition="in" filter="fade">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718FEC-6768-CF08-43BC-5B095C273CE3}"/>
              </a:ext>
            </a:extLst>
          </p:cNvPr>
          <p:cNvSpPr txBox="1"/>
          <p:nvPr/>
        </p:nvSpPr>
        <p:spPr>
          <a:xfrm>
            <a:off x="0" y="342900"/>
            <a:ext cx="18288000" cy="861774"/>
          </a:xfrm>
          <a:prstGeom prst="rect">
            <a:avLst/>
          </a:prstGeom>
          <a:noFill/>
        </p:spPr>
        <p:txBody>
          <a:bodyPr wrap="square" rtlCol="0">
            <a:spAutoFit/>
          </a:bodyPr>
          <a:lstStyle/>
          <a:p>
            <a:pPr algn="ctr"/>
            <a:r>
              <a:rPr lang="vi-VN" sz="5000" b="1">
                <a:solidFill>
                  <a:srgbClr val="0070C0"/>
                </a:solidFill>
                <a:cs typeface="Arial" panose="020B0604020202020204" pitchFamily="34" charset="0"/>
              </a:rPr>
              <a:t>2. Thiết bị đóng cắt và bảo vệ</a:t>
            </a:r>
            <a:endParaRPr lang="en-US" sz="5000" b="1">
              <a:solidFill>
                <a:srgbClr val="0070C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E2B3F39-AABD-4749-9521-BE8DE451189E}"/>
              </a:ext>
            </a:extLst>
          </p:cNvPr>
          <p:cNvSpPr/>
          <p:nvPr/>
        </p:nvSpPr>
        <p:spPr>
          <a:xfrm>
            <a:off x="914400" y="1485900"/>
            <a:ext cx="9220200" cy="8402300"/>
          </a:xfrm>
          <a:prstGeom prst="rect">
            <a:avLst/>
          </a:prstGeom>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571500" algn="just">
              <a:lnSpc>
                <a:spcPct val="150000"/>
              </a:lnSpc>
              <a:buFont typeface="Arial" panose="020B0604020202020204" pitchFamily="34" charset="0"/>
              <a:buChar char="•"/>
            </a:pPr>
            <a:r>
              <a:rPr lang="vi-VN" sz="4000"/>
              <a:t>Thông số kĩ thuật cơ bản của các thiết bị đóng </a:t>
            </a:r>
            <a:r>
              <a:rPr lang="vi-VN" sz="4000" smtClean="0"/>
              <a:t>c</a:t>
            </a:r>
            <a:r>
              <a:rPr lang="en-US" sz="4000" smtClean="0"/>
              <a:t>ắ</a:t>
            </a:r>
            <a:r>
              <a:rPr lang="vi-VN" sz="4000" smtClean="0"/>
              <a:t>t</a:t>
            </a:r>
            <a:r>
              <a:rPr lang="vi-VN" sz="4000"/>
              <a:t>, bảo vệ là điện áp định mức, dòng điện định mức và dòng điện bảo vệ. </a:t>
            </a:r>
            <a:endParaRPr lang="en-US" sz="4000" smtClean="0"/>
          </a:p>
          <a:p>
            <a:pPr marL="571500" indent="-571500" algn="just">
              <a:lnSpc>
                <a:spcPct val="150000"/>
              </a:lnSpc>
              <a:buFont typeface="Arial" panose="020B0604020202020204" pitchFamily="34" charset="0"/>
              <a:buChar char="•"/>
            </a:pPr>
            <a:r>
              <a:rPr lang="en-US" sz="4000"/>
              <a:t>A</a:t>
            </a:r>
            <a:r>
              <a:rPr lang="vi-VN" sz="4000" smtClean="0"/>
              <a:t>ptomat </a:t>
            </a:r>
            <a:r>
              <a:rPr lang="vi-VN" sz="4000"/>
              <a:t>được sử dụng phổ biến trong hệ thống điện gia đình có điện áp định mức 230 V, với các dòng điện định mức: 6 A, 10 A, 16 A, 20 A, 32 A, 40 A, 63 A.</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45201" b="45201"/>
          <a:stretch/>
        </p:blipFill>
        <p:spPr>
          <a:xfrm>
            <a:off x="10668000" y="2019300"/>
            <a:ext cx="7335017" cy="7335017"/>
          </a:xfrm>
          <a:prstGeom prst="rect">
            <a:avLst/>
          </a:prstGeom>
        </p:spPr>
      </p:pic>
    </p:spTree>
    <p:extLst>
      <p:ext uri="{BB962C8B-B14F-4D97-AF65-F5344CB8AC3E}">
        <p14:creationId xmlns:p14="http://schemas.microsoft.com/office/powerpoint/2010/main" val="20917554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718FEC-6768-CF08-43BC-5B095C273CE3}"/>
              </a:ext>
            </a:extLst>
          </p:cNvPr>
          <p:cNvSpPr txBox="1"/>
          <p:nvPr/>
        </p:nvSpPr>
        <p:spPr>
          <a:xfrm>
            <a:off x="0" y="342900"/>
            <a:ext cx="18288000" cy="861774"/>
          </a:xfrm>
          <a:prstGeom prst="rect">
            <a:avLst/>
          </a:prstGeom>
          <a:noFill/>
        </p:spPr>
        <p:txBody>
          <a:bodyPr wrap="square" rtlCol="0">
            <a:spAutoFit/>
          </a:bodyPr>
          <a:lstStyle/>
          <a:p>
            <a:pPr algn="ctr"/>
            <a:r>
              <a:rPr lang="vi-VN" sz="5000" b="1">
                <a:solidFill>
                  <a:srgbClr val="0070C0"/>
                </a:solidFill>
                <a:cs typeface="Arial" panose="020B0604020202020204" pitchFamily="34" charset="0"/>
              </a:rPr>
              <a:t>2. Thiết bị đóng cắt và bảo vệ</a:t>
            </a:r>
            <a:endParaRPr lang="en-US" sz="5000" b="1">
              <a:solidFill>
                <a:srgbClr val="0070C0"/>
              </a:solidFill>
              <a:latin typeface="Arial" panose="020B0604020202020204" pitchFamily="34" charset="0"/>
              <a:cs typeface="Arial" panose="020B0604020202020204" pitchFamily="34" charset="0"/>
            </a:endParaRPr>
          </a:p>
        </p:txBody>
      </p:sp>
      <p:grpSp>
        <p:nvGrpSpPr>
          <p:cNvPr id="5" name="Group 4"/>
          <p:cNvGrpSpPr/>
          <p:nvPr/>
        </p:nvGrpSpPr>
        <p:grpSpPr>
          <a:xfrm>
            <a:off x="762000" y="1530564"/>
            <a:ext cx="17525999" cy="8756436"/>
            <a:chOff x="762000" y="1530564"/>
            <a:chExt cx="17525999" cy="8756436"/>
          </a:xfrm>
        </p:grpSpPr>
        <p:sp>
          <p:nvSpPr>
            <p:cNvPr id="3" name="Rectangle 2">
              <a:extLst>
                <a:ext uri="{FF2B5EF4-FFF2-40B4-BE49-F238E27FC236}">
                  <a16:creationId xmlns:a16="http://schemas.microsoft.com/office/drawing/2014/main" id="{0E2B3F39-AABD-4749-9521-BE8DE451189E}"/>
                </a:ext>
              </a:extLst>
            </p:cNvPr>
            <p:cNvSpPr/>
            <p:nvPr/>
          </p:nvSpPr>
          <p:spPr>
            <a:xfrm>
              <a:off x="762000" y="1530564"/>
              <a:ext cx="14020800" cy="1938992"/>
            </a:xfrm>
            <a:prstGeom prst="rect">
              <a:avLst/>
            </a:prstGeom>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571500" algn="just">
                <a:lnSpc>
                  <a:spcPct val="150000"/>
                </a:lnSpc>
                <a:buFont typeface="Wingdings" panose="05000000000000000000" pitchFamily="2" charset="2"/>
                <a:buChar char="Ø"/>
              </a:pPr>
              <a:r>
                <a:rPr lang="vi-VN" sz="4000"/>
                <a:t>Xác định và lựa chọn các thông số kĩ thuật cho các thiết bị </a:t>
              </a:r>
              <a:r>
                <a:rPr lang="vi-VN" sz="4000" smtClean="0"/>
                <a:t>dựa </a:t>
              </a:r>
              <a:r>
                <a:rPr lang="vi-VN" sz="4000"/>
                <a:t>vào dòng điện trong dây điện (I) và điện áp (U).</a:t>
              </a:r>
            </a:p>
          </p:txBody>
        </p:sp>
        <p:sp>
          <p:nvSpPr>
            <p:cNvPr id="4" name="Rectangle 3">
              <a:extLst>
                <a:ext uri="{FF2B5EF4-FFF2-40B4-BE49-F238E27FC236}">
                  <a16:creationId xmlns:a16="http://schemas.microsoft.com/office/drawing/2014/main" id="{0E2B3F39-AABD-4749-9521-BE8DE451189E}"/>
                </a:ext>
              </a:extLst>
            </p:cNvPr>
            <p:cNvSpPr/>
            <p:nvPr/>
          </p:nvSpPr>
          <p:spPr>
            <a:xfrm>
              <a:off x="762000" y="3560700"/>
              <a:ext cx="12268200" cy="4708981"/>
            </a:xfrm>
            <a:prstGeom prst="rect">
              <a:avLst/>
            </a:prstGeom>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571500" algn="just">
                <a:lnSpc>
                  <a:spcPct val="150000"/>
                </a:lnSpc>
                <a:buFont typeface="Wingdings" panose="05000000000000000000" pitchFamily="2" charset="2"/>
                <a:buChar char="Ø"/>
              </a:pPr>
              <a:r>
                <a:rPr lang="vi-VN" sz="4000"/>
                <a:t>Chọn aptomat theo dòng định mức I</a:t>
              </a:r>
              <a:r>
                <a:rPr lang="vi-VN" sz="4000" baseline="-25000"/>
                <a:t>đm</a:t>
              </a:r>
              <a:r>
                <a:rPr lang="vi-VN" sz="4000"/>
                <a:t> và điện áp định mức U</a:t>
              </a:r>
              <a:r>
                <a:rPr lang="vi-VN" sz="4000" baseline="-25000"/>
                <a:t>đm</a:t>
              </a:r>
              <a:r>
                <a:rPr lang="vi-VN" sz="4000"/>
                <a:t>:</a:t>
              </a:r>
            </a:p>
            <a:p>
              <a:pPr marL="571500" indent="-571500" algn="just">
                <a:lnSpc>
                  <a:spcPct val="150000"/>
                </a:lnSpc>
                <a:buFont typeface="Arial" panose="020B0604020202020204" pitchFamily="34" charset="0"/>
                <a:buChar char="•"/>
              </a:pPr>
              <a:r>
                <a:rPr lang="vi-VN" sz="4000" smtClean="0"/>
                <a:t>U</a:t>
              </a:r>
              <a:r>
                <a:rPr lang="vi-VN" sz="4000" baseline="-25000" smtClean="0"/>
                <a:t>đm</a:t>
              </a:r>
              <a:r>
                <a:rPr lang="vi-VN" sz="4000" smtClean="0"/>
                <a:t> </a:t>
              </a:r>
              <a:r>
                <a:rPr lang="vi-VN" sz="4000"/>
                <a:t>≥ U</a:t>
              </a:r>
              <a:r>
                <a:rPr lang="vi-VN" sz="4000" baseline="-25000"/>
                <a:t>nguồn</a:t>
              </a:r>
              <a:r>
                <a:rPr lang="vi-VN" sz="4000"/>
                <a:t>.</a:t>
              </a:r>
            </a:p>
            <a:p>
              <a:pPr marL="571500" indent="-571500" algn="just">
                <a:lnSpc>
                  <a:spcPct val="150000"/>
                </a:lnSpc>
                <a:buFont typeface="Arial" panose="020B0604020202020204" pitchFamily="34" charset="0"/>
                <a:buChar char="•"/>
              </a:pPr>
              <a:r>
                <a:rPr lang="vi-VN" sz="4000" smtClean="0"/>
                <a:t>I</a:t>
              </a:r>
              <a:r>
                <a:rPr lang="vi-VN" sz="4000" baseline="-25000" smtClean="0"/>
                <a:t>đm</a:t>
              </a:r>
              <a:r>
                <a:rPr lang="vi-VN" sz="4000" smtClean="0"/>
                <a:t> </a:t>
              </a:r>
              <a:r>
                <a:rPr lang="vi-VN" sz="4000"/>
                <a:t>&gt; 1,2I </a:t>
              </a:r>
              <a:r>
                <a:rPr lang="vi-VN" sz="4000" smtClean="0"/>
                <a:t>(với </a:t>
              </a:r>
              <a:r>
                <a:rPr lang="vi-VN" sz="4000"/>
                <a:t>thiết bị không có động cơ điện).</a:t>
              </a:r>
            </a:p>
            <a:p>
              <a:pPr marL="571500" indent="-571500" algn="just">
                <a:lnSpc>
                  <a:spcPct val="150000"/>
                </a:lnSpc>
                <a:buFont typeface="Arial" panose="020B0604020202020204" pitchFamily="34" charset="0"/>
                <a:buChar char="•"/>
              </a:pPr>
              <a:r>
                <a:rPr lang="vi-VN" sz="4000" smtClean="0"/>
                <a:t>I</a:t>
              </a:r>
              <a:r>
                <a:rPr lang="vi-VN" sz="4000" baseline="-25000" smtClean="0"/>
                <a:t>đm</a:t>
              </a:r>
              <a:r>
                <a:rPr lang="vi-VN" sz="4000" smtClean="0"/>
                <a:t> </a:t>
              </a:r>
              <a:r>
                <a:rPr lang="vi-VN" sz="4000"/>
                <a:t>≥ (2 : 2,5)I </a:t>
              </a:r>
              <a:r>
                <a:rPr lang="vi-VN" sz="4000" smtClean="0"/>
                <a:t>(với </a:t>
              </a:r>
              <a:r>
                <a:rPr lang="vi-VN" sz="4000"/>
                <a:t>thiết bị có động cơ điện).</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2783" t="43186"/>
            <a:stretch/>
          </p:blipFill>
          <p:spPr>
            <a:xfrm flipH="1">
              <a:off x="12420598" y="3227043"/>
              <a:ext cx="5867401" cy="7059957"/>
            </a:xfrm>
            <a:prstGeom prst="rect">
              <a:avLst/>
            </a:prstGeom>
          </p:spPr>
        </p:pic>
      </p:grpSp>
      <p:pic>
        <p:nvPicPr>
          <p:cNvPr id="7" name="Google Shape;184;p2"/>
          <p:cNvPicPr preferRelativeResize="0"/>
          <p:nvPr/>
        </p:nvPicPr>
        <p:blipFill rotWithShape="1">
          <a:blip r:embed="rId3">
            <a:alphaModFix/>
          </a:blip>
          <a:srcRect/>
          <a:stretch/>
        </p:blipFill>
        <p:spPr>
          <a:xfrm>
            <a:off x="228600" y="9715500"/>
            <a:ext cx="1676400" cy="403638"/>
          </a:xfrm>
          <a:prstGeom prst="rect">
            <a:avLst/>
          </a:prstGeom>
          <a:noFill/>
          <a:ln>
            <a:noFill/>
          </a:ln>
        </p:spPr>
      </p:pic>
    </p:spTree>
    <p:extLst>
      <p:ext uri="{BB962C8B-B14F-4D97-AF65-F5344CB8AC3E}">
        <p14:creationId xmlns:p14="http://schemas.microsoft.com/office/powerpoint/2010/main" val="32879031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B5C431-206C-7574-CC77-8CA4E3B7A4F6}"/>
              </a:ext>
            </a:extLst>
          </p:cNvPr>
          <p:cNvSpPr txBox="1"/>
          <p:nvPr/>
        </p:nvSpPr>
        <p:spPr>
          <a:xfrm>
            <a:off x="4305300" y="495300"/>
            <a:ext cx="9677400" cy="1169551"/>
          </a:xfrm>
          <a:prstGeom prst="rect">
            <a:avLst/>
          </a:prstGeom>
          <a:noFill/>
        </p:spPr>
        <p:txBody>
          <a:bodyPr wrap="square" rtlCol="0">
            <a:spAutoFit/>
          </a:bodyPr>
          <a:lstStyle/>
          <a:p>
            <a:pPr algn="ctr"/>
            <a:r>
              <a:rPr lang="en-US" sz="7000" b="1">
                <a:solidFill>
                  <a:srgbClr val="0070C0"/>
                </a:solidFill>
                <a:latin typeface="Arial" panose="020B0604020202020204" pitchFamily="34" charset="0"/>
                <a:cs typeface="Arial" panose="020B0604020202020204" pitchFamily="34" charset="0"/>
              </a:rPr>
              <a:t>LUYỆN TẬP </a:t>
            </a:r>
          </a:p>
        </p:txBody>
      </p:sp>
      <p:sp>
        <p:nvSpPr>
          <p:cNvPr id="5" name="Rectangle: Rounded Corners 4">
            <a:extLst>
              <a:ext uri="{FF2B5EF4-FFF2-40B4-BE49-F238E27FC236}">
                <a16:creationId xmlns:a16="http://schemas.microsoft.com/office/drawing/2014/main" id="{DEFB31E8-B848-BE64-247E-7E6763DFB66F}"/>
              </a:ext>
            </a:extLst>
          </p:cNvPr>
          <p:cNvSpPr/>
          <p:nvPr/>
        </p:nvSpPr>
        <p:spPr>
          <a:xfrm>
            <a:off x="609601" y="4985132"/>
            <a:ext cx="8077200" cy="1828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cs typeface="Arial" panose="020B0604020202020204" pitchFamily="34" charset="0"/>
              </a:rPr>
              <a:t>A. Công tơ điện. </a:t>
            </a:r>
            <a:endParaRPr lang="en-US" sz="440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730FDC53-65C8-B7E5-28F8-E533734443E3}"/>
              </a:ext>
            </a:extLst>
          </p:cNvPr>
          <p:cNvSpPr/>
          <p:nvPr/>
        </p:nvSpPr>
        <p:spPr>
          <a:xfrm>
            <a:off x="9601199" y="4985132"/>
            <a:ext cx="8077200" cy="1828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cs typeface="Arial" panose="020B0604020202020204" pitchFamily="34" charset="0"/>
              </a:rPr>
              <a:t>B. Aptomat hai cực.</a:t>
            </a:r>
            <a:endParaRPr lang="en-US" sz="44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0081C4F-D241-7898-636E-279F4ADE7DA6}"/>
              </a:ext>
            </a:extLst>
          </p:cNvPr>
          <p:cNvSpPr/>
          <p:nvPr/>
        </p:nvSpPr>
        <p:spPr>
          <a:xfrm>
            <a:off x="609601" y="7658100"/>
            <a:ext cx="8077200" cy="1828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a:solidFill>
                  <a:schemeClr val="tx1"/>
                </a:solidFill>
                <a:latin typeface="Arial" panose="020B0604020202020204" pitchFamily="34" charset="0"/>
                <a:cs typeface="Arial" panose="020B0604020202020204" pitchFamily="34" charset="0"/>
              </a:rPr>
              <a:t>C. Công tắc ba cực. </a:t>
            </a:r>
          </a:p>
        </p:txBody>
      </p:sp>
      <p:sp>
        <p:nvSpPr>
          <p:cNvPr id="11" name="Rectangle: Rounded Corners 10">
            <a:extLst>
              <a:ext uri="{FF2B5EF4-FFF2-40B4-BE49-F238E27FC236}">
                <a16:creationId xmlns:a16="http://schemas.microsoft.com/office/drawing/2014/main" id="{E1022EF2-64CD-513C-2BF9-D7528A6BA4D8}"/>
              </a:ext>
            </a:extLst>
          </p:cNvPr>
          <p:cNvSpPr/>
          <p:nvPr/>
        </p:nvSpPr>
        <p:spPr>
          <a:xfrm>
            <a:off x="9601199" y="7658100"/>
            <a:ext cx="8077200" cy="18288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a:solidFill>
                  <a:schemeClr val="tx1"/>
                </a:solidFill>
                <a:latin typeface="Arial" panose="020B0604020202020204" pitchFamily="34" charset="0"/>
                <a:cs typeface="Arial" panose="020B0604020202020204" pitchFamily="34" charset="0"/>
              </a:rPr>
              <a:t>D. Cầu chì.</a:t>
            </a:r>
          </a:p>
        </p:txBody>
      </p:sp>
      <p:sp>
        <p:nvSpPr>
          <p:cNvPr id="12" name="Rectangle: Rounded Corners 11">
            <a:extLst>
              <a:ext uri="{FF2B5EF4-FFF2-40B4-BE49-F238E27FC236}">
                <a16:creationId xmlns:a16="http://schemas.microsoft.com/office/drawing/2014/main" id="{ECB985A3-09FF-FFD3-08AC-BCFB15E59862}"/>
              </a:ext>
            </a:extLst>
          </p:cNvPr>
          <p:cNvSpPr/>
          <p:nvPr/>
        </p:nvSpPr>
        <p:spPr>
          <a:xfrm>
            <a:off x="9601199" y="4985132"/>
            <a:ext cx="8077200" cy="1828800"/>
          </a:xfrm>
          <a:prstGeom prst="roundRect">
            <a:avLst>
              <a:gd name="adj" fmla="val 10275"/>
            </a:avLst>
          </a:prstGeom>
          <a:solidFill>
            <a:srgbClr val="E9C7C6"/>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cs typeface="Arial" panose="020B0604020202020204" pitchFamily="34" charset="0"/>
              </a:rPr>
              <a:t>B. Aptomat hai cực.</a:t>
            </a:r>
          </a:p>
        </p:txBody>
      </p:sp>
      <p:grpSp>
        <p:nvGrpSpPr>
          <p:cNvPr id="2" name="Group 1"/>
          <p:cNvGrpSpPr/>
          <p:nvPr/>
        </p:nvGrpSpPr>
        <p:grpSpPr>
          <a:xfrm>
            <a:off x="2458678" y="1080075"/>
            <a:ext cx="13733822" cy="3402525"/>
            <a:chOff x="2458678" y="1080075"/>
            <a:chExt cx="13733822" cy="3402525"/>
          </a:xfrm>
        </p:grpSpPr>
        <p:sp>
          <p:nvSpPr>
            <p:cNvPr id="7" name="TextBox 6">
              <a:extLst>
                <a:ext uri="{FF2B5EF4-FFF2-40B4-BE49-F238E27FC236}">
                  <a16:creationId xmlns:a16="http://schemas.microsoft.com/office/drawing/2014/main" id="{8F07C212-DBDF-9ACA-A604-F717E115BE48}"/>
                </a:ext>
              </a:extLst>
            </p:cNvPr>
            <p:cNvSpPr txBox="1"/>
            <p:nvPr/>
          </p:nvSpPr>
          <p:spPr>
            <a:xfrm>
              <a:off x="2458678" y="2227340"/>
              <a:ext cx="11144250" cy="1107996"/>
            </a:xfrm>
            <a:prstGeom prst="rect">
              <a:avLst/>
            </a:prstGeom>
            <a:noFill/>
          </p:spPr>
          <p:txBody>
            <a:bodyPr wrap="square">
              <a:spAutoFit/>
            </a:bodyPr>
            <a:lstStyle/>
            <a:p>
              <a:pPr algn="ctr">
                <a:lnSpc>
                  <a:spcPct val="150000"/>
                </a:lnSpc>
              </a:pPr>
              <a:r>
                <a:rPr lang="vi-VN" sz="4400" b="1">
                  <a:solidFill>
                    <a:srgbClr val="C00000"/>
                  </a:solidFill>
                </a:rPr>
                <a:t>Câu 1: Kí hiệu dưới đây có tên gọi là gì? </a:t>
              </a:r>
              <a:endParaRPr lang="en-US" sz="4400"/>
            </a:p>
          </p:txBody>
        </p:sp>
        <p:pic>
          <p:nvPicPr>
            <p:cNvPr id="10" name="Picture 9" descr="A black line with a white background&#10;&#10;Description automatically generated with medium confidence"/>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tretch>
              <a:fillRect/>
            </a:stretch>
          </p:blipFill>
          <p:spPr>
            <a:xfrm>
              <a:off x="13982700" y="1080075"/>
              <a:ext cx="2209800" cy="3402525"/>
            </a:xfrm>
            <a:prstGeom prst="rect">
              <a:avLst/>
            </a:prstGeom>
          </p:spPr>
        </p:pic>
      </p:grpSp>
    </p:spTree>
    <p:extLst>
      <p:ext uri="{BB962C8B-B14F-4D97-AF65-F5344CB8AC3E}">
        <p14:creationId xmlns:p14="http://schemas.microsoft.com/office/powerpoint/2010/main" val="1732288913"/>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EFB31E8-B848-BE64-247E-7E6763DFB66F}"/>
              </a:ext>
            </a:extLst>
          </p:cNvPr>
          <p:cNvSpPr/>
          <p:nvPr/>
        </p:nvSpPr>
        <p:spPr>
          <a:xfrm>
            <a:off x="609601" y="3314700"/>
            <a:ext cx="8077200" cy="24384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cs typeface="Arial" panose="020B0604020202020204" pitchFamily="34" charset="0"/>
              </a:rPr>
              <a:t>A. 2 bước. </a:t>
            </a:r>
            <a:endParaRPr lang="en-US" sz="440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F07C212-DBDF-9ACA-A604-F717E115BE48}"/>
              </a:ext>
            </a:extLst>
          </p:cNvPr>
          <p:cNvSpPr txBox="1"/>
          <p:nvPr/>
        </p:nvSpPr>
        <p:spPr>
          <a:xfrm>
            <a:off x="0" y="630724"/>
            <a:ext cx="18288000" cy="1998176"/>
          </a:xfrm>
          <a:prstGeom prst="rect">
            <a:avLst/>
          </a:prstGeom>
          <a:noFill/>
        </p:spPr>
        <p:txBody>
          <a:bodyPr wrap="square">
            <a:spAutoFit/>
          </a:bodyPr>
          <a:lstStyle/>
          <a:p>
            <a:pPr algn="ctr">
              <a:lnSpc>
                <a:spcPct val="150000"/>
              </a:lnSpc>
            </a:pPr>
            <a:r>
              <a:rPr lang="vi-VN" sz="4400" b="1">
                <a:solidFill>
                  <a:srgbClr val="C00000"/>
                </a:solidFill>
                <a:cs typeface="Arial" panose="020B0604020202020204" pitchFamily="34" charset="0"/>
              </a:rPr>
              <a:t>Câu 2: Quy trình vẽ sơ đồ nguyên lí </a:t>
            </a:r>
            <a:endParaRPr lang="en-US" sz="4400" b="1" smtClean="0">
              <a:solidFill>
                <a:srgbClr val="C00000"/>
              </a:solidFill>
              <a:cs typeface="Arial" panose="020B0604020202020204" pitchFamily="34" charset="0"/>
            </a:endParaRPr>
          </a:p>
          <a:p>
            <a:pPr algn="ctr">
              <a:lnSpc>
                <a:spcPct val="150000"/>
              </a:lnSpc>
            </a:pPr>
            <a:r>
              <a:rPr lang="vi-VN" sz="4400" b="1" smtClean="0">
                <a:solidFill>
                  <a:srgbClr val="C00000"/>
                </a:solidFill>
                <a:cs typeface="Arial" panose="020B0604020202020204" pitchFamily="34" charset="0"/>
              </a:rPr>
              <a:t>của </a:t>
            </a:r>
            <a:r>
              <a:rPr lang="vi-VN" sz="4400" b="1">
                <a:solidFill>
                  <a:srgbClr val="C00000"/>
                </a:solidFill>
                <a:cs typeface="Arial" panose="020B0604020202020204" pitchFamily="34" charset="0"/>
              </a:rPr>
              <a:t>hệ thống điện gồm mấy bước? </a:t>
            </a:r>
            <a:endParaRPr lang="en-US" sz="44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730FDC53-65C8-B7E5-28F8-E533734443E3}"/>
              </a:ext>
            </a:extLst>
          </p:cNvPr>
          <p:cNvSpPr/>
          <p:nvPr/>
        </p:nvSpPr>
        <p:spPr>
          <a:xfrm>
            <a:off x="9601199" y="3314700"/>
            <a:ext cx="8077200" cy="24384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cs typeface="Arial" panose="020B0604020202020204" pitchFamily="34" charset="0"/>
              </a:rPr>
              <a:t>B. 3 bước. </a:t>
            </a:r>
            <a:endParaRPr lang="en-US" sz="44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0081C4F-D241-7898-636E-279F4ADE7DA6}"/>
              </a:ext>
            </a:extLst>
          </p:cNvPr>
          <p:cNvSpPr/>
          <p:nvPr/>
        </p:nvSpPr>
        <p:spPr>
          <a:xfrm>
            <a:off x="609601" y="6819900"/>
            <a:ext cx="8077200" cy="24384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cs typeface="Arial" panose="020B0604020202020204" pitchFamily="34" charset="0"/>
              </a:rPr>
              <a:t>C. 4 bước. </a:t>
            </a:r>
            <a:endParaRPr lang="en-US" sz="440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1022EF2-64CD-513C-2BF9-D7528A6BA4D8}"/>
              </a:ext>
            </a:extLst>
          </p:cNvPr>
          <p:cNvSpPr/>
          <p:nvPr/>
        </p:nvSpPr>
        <p:spPr>
          <a:xfrm>
            <a:off x="9601199" y="6819900"/>
            <a:ext cx="8077200" cy="24384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cs typeface="Arial" panose="020B0604020202020204" pitchFamily="34" charset="0"/>
              </a:rPr>
              <a:t>D. 5 bước. </a:t>
            </a:r>
            <a:endParaRPr lang="en-US" sz="440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CB985A3-09FF-FFD3-08AC-BCFB15E59862}"/>
              </a:ext>
            </a:extLst>
          </p:cNvPr>
          <p:cNvSpPr/>
          <p:nvPr/>
        </p:nvSpPr>
        <p:spPr>
          <a:xfrm>
            <a:off x="9601199" y="3308555"/>
            <a:ext cx="8077200" cy="2438400"/>
          </a:xfrm>
          <a:prstGeom prst="roundRect">
            <a:avLst>
              <a:gd name="adj" fmla="val 10275"/>
            </a:avLst>
          </a:prstGeom>
          <a:solidFill>
            <a:srgbClr val="E9C7C6"/>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cs typeface="Arial" panose="020B0604020202020204" pitchFamily="34" charset="0"/>
              </a:rPr>
              <a:t>B. 3 bước. </a:t>
            </a:r>
          </a:p>
        </p:txBody>
      </p:sp>
    </p:spTree>
    <p:extLst>
      <p:ext uri="{BB962C8B-B14F-4D97-AF65-F5344CB8AC3E}">
        <p14:creationId xmlns:p14="http://schemas.microsoft.com/office/powerpoint/2010/main" val="11924815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436357-477F-BF40-45C5-89C8E7D9DE70}"/>
              </a:ext>
            </a:extLst>
          </p:cNvPr>
          <p:cNvSpPr txBox="1"/>
          <p:nvPr/>
        </p:nvSpPr>
        <p:spPr>
          <a:xfrm>
            <a:off x="0" y="683892"/>
            <a:ext cx="18288000" cy="1169551"/>
          </a:xfrm>
          <a:prstGeom prst="rect">
            <a:avLst/>
          </a:prstGeom>
          <a:noFill/>
        </p:spPr>
        <p:txBody>
          <a:bodyPr wrap="square" rtlCol="0">
            <a:spAutoFit/>
          </a:bodyPr>
          <a:lstStyle/>
          <a:p>
            <a:pPr algn="ctr"/>
            <a:r>
              <a:rPr lang="en-US" sz="7000" b="1">
                <a:solidFill>
                  <a:schemeClr val="accent5">
                    <a:lumMod val="50000"/>
                  </a:schemeClr>
                </a:solidFill>
                <a:latin typeface="Arial" panose="020B0604020202020204" pitchFamily="34" charset="0"/>
                <a:cs typeface="Arial" panose="020B0604020202020204" pitchFamily="34" charset="0"/>
              </a:rPr>
              <a:t>KHỞI ĐỘNG </a:t>
            </a:r>
          </a:p>
        </p:txBody>
      </p:sp>
      <p:grpSp>
        <p:nvGrpSpPr>
          <p:cNvPr id="21" name="Group 20">
            <a:extLst>
              <a:ext uri="{FF2B5EF4-FFF2-40B4-BE49-F238E27FC236}">
                <a16:creationId xmlns:a16="http://schemas.microsoft.com/office/drawing/2014/main" id="{CD809DBB-4083-F584-D889-516167607D7E}"/>
              </a:ext>
            </a:extLst>
          </p:cNvPr>
          <p:cNvGrpSpPr/>
          <p:nvPr/>
        </p:nvGrpSpPr>
        <p:grpSpPr>
          <a:xfrm>
            <a:off x="8763000" y="2400300"/>
            <a:ext cx="8153400" cy="6593406"/>
            <a:chOff x="9144000" y="3143144"/>
            <a:chExt cx="8153400" cy="6593406"/>
          </a:xfrm>
        </p:grpSpPr>
        <p:sp>
          <p:nvSpPr>
            <p:cNvPr id="19" name="Rectangle: Rounded Corners 18">
              <a:extLst>
                <a:ext uri="{FF2B5EF4-FFF2-40B4-BE49-F238E27FC236}">
                  <a16:creationId xmlns:a16="http://schemas.microsoft.com/office/drawing/2014/main" id="{6762A47B-1F96-E295-D532-47DC79AF070C}"/>
                </a:ext>
              </a:extLst>
            </p:cNvPr>
            <p:cNvSpPr/>
            <p:nvPr/>
          </p:nvSpPr>
          <p:spPr>
            <a:xfrm>
              <a:off x="9144000" y="4021550"/>
              <a:ext cx="8153400" cy="5715000"/>
            </a:xfrm>
            <a:prstGeom prst="roundRect">
              <a:avLst>
                <a:gd name="adj" fmla="val 11732"/>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FDF3EA9-8D5A-A996-A814-8AB36FF04261}"/>
                </a:ext>
              </a:extLst>
            </p:cNvPr>
            <p:cNvSpPr txBox="1"/>
            <p:nvPr/>
          </p:nvSpPr>
          <p:spPr>
            <a:xfrm>
              <a:off x="9867900" y="5115263"/>
              <a:ext cx="6705600" cy="4154984"/>
            </a:xfrm>
            <a:prstGeom prst="rect">
              <a:avLst/>
            </a:prstGeom>
            <a:noFill/>
          </p:spPr>
          <p:txBody>
            <a:bodyPr wrap="square">
              <a:spAutoFit/>
            </a:bodyPr>
            <a:lstStyle/>
            <a:p>
              <a:pPr algn="just">
                <a:lnSpc>
                  <a:spcPct val="150000"/>
                </a:lnSpc>
              </a:pPr>
              <a:r>
                <a:rPr lang="vi-VN" sz="4400">
                  <a:cs typeface="Arial" panose="020B0604020202020204" pitchFamily="34" charset="0"/>
                </a:rPr>
                <a:t>Em cho biết: Hình 9.1 là sơ đồ nguyên lí hay sơ đồ lắp đặt hệ thống điện và giải thích vì sao?</a:t>
              </a:r>
              <a:endParaRPr lang="en-US" sz="4400">
                <a:latin typeface="Arial" panose="020B0604020202020204" pitchFamily="34" charset="0"/>
                <a:cs typeface="Arial" panose="020B0604020202020204" pitchFamily="34" charset="0"/>
              </a:endParaRPr>
            </a:p>
          </p:txBody>
        </p:sp>
        <p:sp>
          <p:nvSpPr>
            <p:cNvPr id="20" name="Freeform 7">
              <a:extLst>
                <a:ext uri="{FF2B5EF4-FFF2-40B4-BE49-F238E27FC236}">
                  <a16:creationId xmlns:a16="http://schemas.microsoft.com/office/drawing/2014/main" id="{5C90940B-6510-5CD9-B977-BFD5E9F4AB8C}"/>
                </a:ext>
              </a:extLst>
            </p:cNvPr>
            <p:cNvSpPr/>
            <p:nvPr/>
          </p:nvSpPr>
          <p:spPr>
            <a:xfrm>
              <a:off x="12006015" y="3143144"/>
              <a:ext cx="2429370" cy="1779513"/>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pic>
        <p:nvPicPr>
          <p:cNvPr id="2" name="Picture 1"/>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b="8768"/>
          <a:stretch/>
        </p:blipFill>
        <p:spPr>
          <a:xfrm>
            <a:off x="682100" y="2519164"/>
            <a:ext cx="7379123" cy="5038557"/>
          </a:xfrm>
          <a:prstGeom prst="rect">
            <a:avLst/>
          </a:prstGeom>
        </p:spPr>
      </p:pic>
      <p:sp>
        <p:nvSpPr>
          <p:cNvPr id="11" name="TextBox 10">
            <a:extLst>
              <a:ext uri="{FF2B5EF4-FFF2-40B4-BE49-F238E27FC236}">
                <a16:creationId xmlns:a16="http://schemas.microsoft.com/office/drawing/2014/main" id="{251CC008-D6A8-9985-14B5-C141F84628ED}"/>
              </a:ext>
            </a:extLst>
          </p:cNvPr>
          <p:cNvSpPr txBox="1"/>
          <p:nvPr/>
        </p:nvSpPr>
        <p:spPr>
          <a:xfrm>
            <a:off x="1364018" y="7758684"/>
            <a:ext cx="6015285" cy="1738296"/>
          </a:xfrm>
          <a:prstGeom prst="rect">
            <a:avLst/>
          </a:prstGeom>
          <a:noFill/>
        </p:spPr>
        <p:txBody>
          <a:bodyPr wrap="square">
            <a:spAutoFit/>
          </a:bodyPr>
          <a:lstStyle/>
          <a:p>
            <a:pPr algn="ctr">
              <a:lnSpc>
                <a:spcPct val="150000"/>
              </a:lnSpc>
            </a:pPr>
            <a:r>
              <a:rPr lang="vi-VN" sz="3800" i="1" smtClean="0">
                <a:latin typeface="Arial (Body)"/>
              </a:rPr>
              <a:t>Hình 9.1</a:t>
            </a:r>
            <a:r>
              <a:rPr lang="en-US" sz="3800" i="1" smtClean="0">
                <a:latin typeface="Arial (Body)"/>
              </a:rPr>
              <a:t>: Sơ đồ hệ thống điện gia đình đơn giản</a:t>
            </a:r>
            <a:endParaRPr lang="en-US" sz="3800" i="1">
              <a:latin typeface="Arial (Body)"/>
            </a:endParaRPr>
          </a:p>
        </p:txBody>
      </p:sp>
    </p:spTree>
    <p:extLst>
      <p:ext uri="{BB962C8B-B14F-4D97-AF65-F5344CB8AC3E}">
        <p14:creationId xmlns:p14="http://schemas.microsoft.com/office/powerpoint/2010/main" val="19731148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fltVal val="0"/>
                                          </p:val>
                                        </p:tav>
                                        <p:tav tm="100000">
                                          <p:val>
                                            <p:strVal val="#ppt_w"/>
                                          </p:val>
                                        </p:tav>
                                      </p:tavLst>
                                    </p:anim>
                                    <p:anim calcmode="lin" valueType="num">
                                      <p:cBhvr>
                                        <p:cTn id="16" dur="500" fill="hold"/>
                                        <p:tgtEl>
                                          <p:spTgt spid="21"/>
                                        </p:tgtEl>
                                        <p:attrNameLst>
                                          <p:attrName>ppt_h</p:attrName>
                                        </p:attrNameLst>
                                      </p:cBhvr>
                                      <p:tavLst>
                                        <p:tav tm="0">
                                          <p:val>
                                            <p:fltVal val="0"/>
                                          </p:val>
                                        </p:tav>
                                        <p:tav tm="100000">
                                          <p:val>
                                            <p:strVal val="#ppt_h"/>
                                          </p:val>
                                        </p:tav>
                                      </p:tavLst>
                                    </p:anim>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DEFB31E8-B848-BE64-247E-7E6763DFB66F}"/>
                  </a:ext>
                </a:extLst>
              </p:cNvPr>
              <p:cNvSpPr/>
              <p:nvPr/>
            </p:nvSpPr>
            <p:spPr>
              <a:xfrm>
                <a:off x="609601" y="2746296"/>
                <a:ext cx="8077200" cy="28194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smtClean="0">
                    <a:solidFill>
                      <a:srgbClr val="000000"/>
                    </a:solidFill>
                  </a:rPr>
                  <a:t>A. </a:t>
                </a:r>
                <a14:m>
                  <m:oMath xmlns:m="http://schemas.openxmlformats.org/officeDocument/2006/math">
                    <m:r>
                      <a:rPr lang="vi-VN" sz="4400" i="1">
                        <a:solidFill>
                          <a:srgbClr val="000000"/>
                        </a:solidFill>
                        <a:latin typeface="Cambria Math" panose="02040503050406030204" pitchFamily="18" charset="0"/>
                      </a:rPr>
                      <m:t>𝐼</m:t>
                    </m:r>
                    <m:r>
                      <a:rPr lang="vi-VN" sz="4400" i="1">
                        <a:solidFill>
                          <a:srgbClr val="000000"/>
                        </a:solidFill>
                        <a:latin typeface="Cambria Math" panose="02040503050406030204" pitchFamily="18" charset="0"/>
                      </a:rPr>
                      <m:t>=</m:t>
                    </m:r>
                    <m:f>
                      <m:fPr>
                        <m:ctrlPr>
                          <a:rPr lang="en-US" sz="4400" i="1">
                            <a:solidFill>
                              <a:srgbClr val="000000"/>
                            </a:solidFill>
                            <a:latin typeface="Cambria Math" panose="02040503050406030204" pitchFamily="18" charset="0"/>
                          </a:rPr>
                        </m:ctrlPr>
                      </m:fPr>
                      <m:num>
                        <m:r>
                          <a:rPr lang="vi-VN" sz="4400" i="1">
                            <a:solidFill>
                              <a:srgbClr val="000000"/>
                            </a:solidFill>
                            <a:latin typeface="Cambria Math" panose="02040503050406030204" pitchFamily="18" charset="0"/>
                          </a:rPr>
                          <m:t>𝑃</m:t>
                        </m:r>
                      </m:num>
                      <m:den>
                        <m:r>
                          <a:rPr lang="vi-VN" sz="4400" i="1">
                            <a:solidFill>
                              <a:srgbClr val="000000"/>
                            </a:solidFill>
                            <a:latin typeface="Cambria Math" panose="02040503050406030204" pitchFamily="18" charset="0"/>
                          </a:rPr>
                          <m:t>𝑈</m:t>
                        </m:r>
                        <m:func>
                          <m:funcPr>
                            <m:ctrlPr>
                              <a:rPr lang="en-US" sz="4400" i="1">
                                <a:solidFill>
                                  <a:srgbClr val="000000"/>
                                </a:solidFill>
                                <a:latin typeface="Cambria Math" panose="02040503050406030204" pitchFamily="18" charset="0"/>
                              </a:rPr>
                            </m:ctrlPr>
                          </m:funcPr>
                          <m:fName>
                            <m:r>
                              <m:rPr>
                                <m:sty m:val="p"/>
                              </m:rPr>
                              <a:rPr lang="vi-VN" sz="4400">
                                <a:solidFill>
                                  <a:srgbClr val="000000"/>
                                </a:solidFill>
                                <a:latin typeface="Cambria Math" panose="02040503050406030204" pitchFamily="18" charset="0"/>
                              </a:rPr>
                              <m:t>cos</m:t>
                            </m:r>
                          </m:fName>
                          <m:e>
                            <m:r>
                              <a:rPr lang="vi-VN" sz="4400" i="1">
                                <a:solidFill>
                                  <a:srgbClr val="000000"/>
                                </a:solidFill>
                                <a:latin typeface="Cambria Math" panose="02040503050406030204" pitchFamily="18" charset="0"/>
                              </a:rPr>
                              <m:t>𝜑</m:t>
                            </m:r>
                          </m:e>
                        </m:func>
                      </m:den>
                    </m:f>
                  </m:oMath>
                </a14:m>
                <a:r>
                  <a:rPr lang="en-US" sz="4400">
                    <a:solidFill>
                      <a:srgbClr val="000000"/>
                    </a:solidFill>
                  </a:rPr>
                  <a:t>.</a:t>
                </a:r>
              </a:p>
            </p:txBody>
          </p:sp>
        </mc:Choice>
        <mc:Fallback xmlns="">
          <p:sp>
            <p:nvSpPr>
              <p:cNvPr id="5" name="Rectangle: Rounded Corners 4">
                <a:extLst>
                  <a:ext uri="{FF2B5EF4-FFF2-40B4-BE49-F238E27FC236}">
                    <a16:creationId xmlns:a16="http://schemas.microsoft.com/office/drawing/2014/main" id="{DEFB31E8-B848-BE64-247E-7E6763DFB66F}"/>
                  </a:ext>
                </a:extLst>
              </p:cNvPr>
              <p:cNvSpPr>
                <a:spLocks noRot="1" noChangeAspect="1" noMove="1" noResize="1" noEditPoints="1" noAdjustHandles="1" noChangeArrowheads="1" noChangeShapeType="1" noTextEdit="1"/>
              </p:cNvSpPr>
              <p:nvPr/>
            </p:nvSpPr>
            <p:spPr>
              <a:xfrm>
                <a:off x="609601" y="2746296"/>
                <a:ext cx="8077200" cy="2819400"/>
              </a:xfrm>
              <a:prstGeom prst="roundRect">
                <a:avLst>
                  <a:gd name="adj" fmla="val 10275"/>
                </a:avLst>
              </a:prstGeom>
              <a:blipFill>
                <a:blip r:embed="rId2"/>
                <a:stretch>
                  <a:fillRect/>
                </a:stretch>
              </a:blipFill>
              <a:ln w="38100">
                <a:solidFill>
                  <a:srgbClr val="9FC3D0"/>
                </a:solid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8F07C212-DBDF-9ACA-A604-F717E115BE48}"/>
              </a:ext>
            </a:extLst>
          </p:cNvPr>
          <p:cNvSpPr txBox="1"/>
          <p:nvPr/>
        </p:nvSpPr>
        <p:spPr>
          <a:xfrm>
            <a:off x="0" y="952500"/>
            <a:ext cx="18288000" cy="1107996"/>
          </a:xfrm>
          <a:prstGeom prst="rect">
            <a:avLst/>
          </a:prstGeom>
          <a:noFill/>
        </p:spPr>
        <p:txBody>
          <a:bodyPr wrap="square">
            <a:spAutoFit/>
          </a:bodyPr>
          <a:lstStyle/>
          <a:p>
            <a:pPr algn="ctr">
              <a:lnSpc>
                <a:spcPct val="150000"/>
              </a:lnSpc>
            </a:pPr>
            <a:r>
              <a:rPr lang="vi-VN" sz="4400" b="1">
                <a:solidFill>
                  <a:srgbClr val="C00000"/>
                </a:solidFill>
                <a:cs typeface="Arial" panose="020B0604020202020204" pitchFamily="34" charset="0"/>
              </a:rPr>
              <a:t>Câu 3: Công thức tính dòng điện đi qua dây dẫn </a:t>
            </a:r>
            <a:endParaRPr lang="en-US" sz="4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730FDC53-65C8-B7E5-28F8-E533734443E3}"/>
                  </a:ext>
                </a:extLst>
              </p:cNvPr>
              <p:cNvSpPr/>
              <p:nvPr/>
            </p:nvSpPr>
            <p:spPr>
              <a:xfrm>
                <a:off x="9601199" y="2746296"/>
                <a:ext cx="8077200" cy="28194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smtClean="0">
                    <a:solidFill>
                      <a:srgbClr val="000000"/>
                    </a:solidFill>
                  </a:rPr>
                  <a:t>B. </a:t>
                </a:r>
                <a14:m>
                  <m:oMath xmlns:m="http://schemas.openxmlformats.org/officeDocument/2006/math">
                    <m:r>
                      <a:rPr lang="vi-VN" sz="4400" i="1">
                        <a:solidFill>
                          <a:srgbClr val="000000"/>
                        </a:solidFill>
                        <a:latin typeface="Cambria Math" panose="02040503050406030204" pitchFamily="18" charset="0"/>
                      </a:rPr>
                      <m:t>𝐼</m:t>
                    </m:r>
                    <m:r>
                      <a:rPr lang="vi-VN" sz="4400" i="1">
                        <a:solidFill>
                          <a:srgbClr val="000000"/>
                        </a:solidFill>
                        <a:latin typeface="Cambria Math" panose="02040503050406030204" pitchFamily="18" charset="0"/>
                      </a:rPr>
                      <m:t>=</m:t>
                    </m:r>
                    <m:f>
                      <m:fPr>
                        <m:ctrlPr>
                          <a:rPr lang="en-US" sz="4400" i="1">
                            <a:solidFill>
                              <a:srgbClr val="000000"/>
                            </a:solidFill>
                            <a:latin typeface="Cambria Math" panose="02040503050406030204" pitchFamily="18" charset="0"/>
                          </a:rPr>
                        </m:ctrlPr>
                      </m:fPr>
                      <m:num>
                        <m:r>
                          <a:rPr lang="vi-VN" sz="4400" i="1">
                            <a:solidFill>
                              <a:srgbClr val="000000"/>
                            </a:solidFill>
                            <a:latin typeface="Cambria Math" panose="02040503050406030204" pitchFamily="18" charset="0"/>
                          </a:rPr>
                          <m:t>𝑃</m:t>
                        </m:r>
                      </m:num>
                      <m:den>
                        <m:r>
                          <a:rPr lang="vi-VN" sz="4400" i="1">
                            <a:solidFill>
                              <a:srgbClr val="000000"/>
                            </a:solidFill>
                            <a:latin typeface="Cambria Math" panose="02040503050406030204" pitchFamily="18" charset="0"/>
                          </a:rPr>
                          <m:t>𝑈</m:t>
                        </m:r>
                        <m:r>
                          <a:rPr lang="vi-VN" sz="4400" i="1">
                            <a:solidFill>
                              <a:srgbClr val="000000"/>
                            </a:solidFill>
                            <a:latin typeface="Cambria Math" panose="02040503050406030204" pitchFamily="18" charset="0"/>
                          </a:rPr>
                          <m:t>− </m:t>
                        </m:r>
                        <m:func>
                          <m:funcPr>
                            <m:ctrlPr>
                              <a:rPr lang="en-US" sz="4400" i="1">
                                <a:solidFill>
                                  <a:srgbClr val="000000"/>
                                </a:solidFill>
                                <a:latin typeface="Cambria Math" panose="02040503050406030204" pitchFamily="18" charset="0"/>
                              </a:rPr>
                            </m:ctrlPr>
                          </m:funcPr>
                          <m:fName>
                            <m:r>
                              <m:rPr>
                                <m:sty m:val="p"/>
                              </m:rPr>
                              <a:rPr lang="vi-VN" sz="4400">
                                <a:solidFill>
                                  <a:srgbClr val="000000"/>
                                </a:solidFill>
                                <a:latin typeface="Cambria Math" panose="02040503050406030204" pitchFamily="18" charset="0"/>
                              </a:rPr>
                              <m:t>cos</m:t>
                            </m:r>
                          </m:fName>
                          <m:e>
                            <m:r>
                              <a:rPr lang="vi-VN" sz="4400" i="1">
                                <a:solidFill>
                                  <a:srgbClr val="000000"/>
                                </a:solidFill>
                                <a:latin typeface="Cambria Math" panose="02040503050406030204" pitchFamily="18" charset="0"/>
                              </a:rPr>
                              <m:t>𝜑</m:t>
                            </m:r>
                          </m:e>
                        </m:func>
                      </m:den>
                    </m:f>
                  </m:oMath>
                </a14:m>
                <a:r>
                  <a:rPr lang="en-US" sz="4400">
                    <a:solidFill>
                      <a:srgbClr val="000000"/>
                    </a:solidFill>
                  </a:rPr>
                  <a:t>.</a:t>
                </a:r>
              </a:p>
            </p:txBody>
          </p:sp>
        </mc:Choice>
        <mc:Fallback xmlns="">
          <p:sp>
            <p:nvSpPr>
              <p:cNvPr id="8" name="Rectangle: Rounded Corners 7">
                <a:extLst>
                  <a:ext uri="{FF2B5EF4-FFF2-40B4-BE49-F238E27FC236}">
                    <a16:creationId xmlns:a16="http://schemas.microsoft.com/office/drawing/2014/main" id="{730FDC53-65C8-B7E5-28F8-E533734443E3}"/>
                  </a:ext>
                </a:extLst>
              </p:cNvPr>
              <p:cNvSpPr>
                <a:spLocks noRot="1" noChangeAspect="1" noMove="1" noResize="1" noEditPoints="1" noAdjustHandles="1" noChangeArrowheads="1" noChangeShapeType="1" noTextEdit="1"/>
              </p:cNvSpPr>
              <p:nvPr/>
            </p:nvSpPr>
            <p:spPr>
              <a:xfrm>
                <a:off x="9601199" y="2746296"/>
                <a:ext cx="8077200" cy="2819400"/>
              </a:xfrm>
              <a:prstGeom prst="roundRect">
                <a:avLst>
                  <a:gd name="adj" fmla="val 10275"/>
                </a:avLst>
              </a:prstGeom>
              <a:blipFill>
                <a:blip r:embed="rId3"/>
                <a:stretch>
                  <a:fillRect/>
                </a:stretch>
              </a:blipFill>
              <a:ln w="38100">
                <a:solidFill>
                  <a:srgbClr val="9FC3D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id="{00081C4F-D241-7898-636E-279F4ADE7DA6}"/>
                  </a:ext>
                </a:extLst>
              </p:cNvPr>
              <p:cNvSpPr/>
              <p:nvPr/>
            </p:nvSpPr>
            <p:spPr>
              <a:xfrm>
                <a:off x="609601" y="6423856"/>
                <a:ext cx="8077200" cy="28194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smtClean="0">
                    <a:solidFill>
                      <a:srgbClr val="000000"/>
                    </a:solidFill>
                  </a:rPr>
                  <a:t>C. </a:t>
                </a:r>
                <a14:m>
                  <m:oMath xmlns:m="http://schemas.openxmlformats.org/officeDocument/2006/math">
                    <m:r>
                      <a:rPr lang="vi-VN" sz="4400" i="1">
                        <a:solidFill>
                          <a:srgbClr val="000000"/>
                        </a:solidFill>
                        <a:latin typeface="Cambria Math" panose="02040503050406030204" pitchFamily="18" charset="0"/>
                      </a:rPr>
                      <m:t>𝐼</m:t>
                    </m:r>
                    <m:r>
                      <a:rPr lang="vi-VN" sz="4400" i="1">
                        <a:solidFill>
                          <a:srgbClr val="000000"/>
                        </a:solidFill>
                        <a:latin typeface="Cambria Math" panose="02040503050406030204" pitchFamily="18" charset="0"/>
                      </a:rPr>
                      <m:t>=</m:t>
                    </m:r>
                    <m:f>
                      <m:fPr>
                        <m:ctrlPr>
                          <a:rPr lang="en-US" sz="4400" i="1">
                            <a:solidFill>
                              <a:srgbClr val="000000"/>
                            </a:solidFill>
                            <a:latin typeface="Cambria Math" panose="02040503050406030204" pitchFamily="18" charset="0"/>
                          </a:rPr>
                        </m:ctrlPr>
                      </m:fPr>
                      <m:num>
                        <m:r>
                          <a:rPr lang="vi-VN" sz="4400" i="1">
                            <a:solidFill>
                              <a:srgbClr val="000000"/>
                            </a:solidFill>
                            <a:latin typeface="Cambria Math" panose="02040503050406030204" pitchFamily="18" charset="0"/>
                          </a:rPr>
                          <m:t>𝑈</m:t>
                        </m:r>
                      </m:num>
                      <m:den>
                        <m:r>
                          <a:rPr lang="vi-VN" sz="4400" i="1">
                            <a:solidFill>
                              <a:srgbClr val="000000"/>
                            </a:solidFill>
                            <a:latin typeface="Cambria Math" panose="02040503050406030204" pitchFamily="18" charset="0"/>
                          </a:rPr>
                          <m:t>𝑃</m:t>
                        </m:r>
                        <m:func>
                          <m:funcPr>
                            <m:ctrlPr>
                              <a:rPr lang="en-US" sz="4400" i="1">
                                <a:solidFill>
                                  <a:srgbClr val="000000"/>
                                </a:solidFill>
                                <a:latin typeface="Cambria Math" panose="02040503050406030204" pitchFamily="18" charset="0"/>
                              </a:rPr>
                            </m:ctrlPr>
                          </m:funcPr>
                          <m:fName>
                            <m:r>
                              <m:rPr>
                                <m:sty m:val="p"/>
                              </m:rPr>
                              <a:rPr lang="vi-VN" sz="4400">
                                <a:solidFill>
                                  <a:srgbClr val="000000"/>
                                </a:solidFill>
                                <a:latin typeface="Cambria Math" panose="02040503050406030204" pitchFamily="18" charset="0"/>
                              </a:rPr>
                              <m:t>cos</m:t>
                            </m:r>
                          </m:fName>
                          <m:e>
                            <m:r>
                              <a:rPr lang="vi-VN" sz="4400" i="1">
                                <a:solidFill>
                                  <a:srgbClr val="000000"/>
                                </a:solidFill>
                                <a:latin typeface="Cambria Math" panose="02040503050406030204" pitchFamily="18" charset="0"/>
                              </a:rPr>
                              <m:t>𝜑</m:t>
                            </m:r>
                          </m:e>
                        </m:func>
                      </m:den>
                    </m:f>
                  </m:oMath>
                </a14:m>
                <a:r>
                  <a:rPr lang="en-US" sz="4400">
                    <a:solidFill>
                      <a:srgbClr val="000000"/>
                    </a:solidFill>
                  </a:rPr>
                  <a:t>.</a:t>
                </a:r>
              </a:p>
            </p:txBody>
          </p:sp>
        </mc:Choice>
        <mc:Fallback xmlns="">
          <p:sp>
            <p:nvSpPr>
              <p:cNvPr id="9" name="Rectangle: Rounded Corners 8">
                <a:extLst>
                  <a:ext uri="{FF2B5EF4-FFF2-40B4-BE49-F238E27FC236}">
                    <a16:creationId xmlns:a16="http://schemas.microsoft.com/office/drawing/2014/main" id="{00081C4F-D241-7898-636E-279F4ADE7DA6}"/>
                  </a:ext>
                </a:extLst>
              </p:cNvPr>
              <p:cNvSpPr>
                <a:spLocks noRot="1" noChangeAspect="1" noMove="1" noResize="1" noEditPoints="1" noAdjustHandles="1" noChangeArrowheads="1" noChangeShapeType="1" noTextEdit="1"/>
              </p:cNvSpPr>
              <p:nvPr/>
            </p:nvSpPr>
            <p:spPr>
              <a:xfrm>
                <a:off x="609601" y="6423856"/>
                <a:ext cx="8077200" cy="2819400"/>
              </a:xfrm>
              <a:prstGeom prst="roundRect">
                <a:avLst>
                  <a:gd name="adj" fmla="val 10275"/>
                </a:avLst>
              </a:prstGeom>
              <a:blipFill>
                <a:blip r:embed="rId4"/>
                <a:stretch>
                  <a:fillRect/>
                </a:stretch>
              </a:blipFill>
              <a:ln w="38100">
                <a:solidFill>
                  <a:srgbClr val="9FC3D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E1022EF2-64CD-513C-2BF9-D7528A6BA4D8}"/>
                  </a:ext>
                </a:extLst>
              </p:cNvPr>
              <p:cNvSpPr/>
              <p:nvPr/>
            </p:nvSpPr>
            <p:spPr>
              <a:xfrm>
                <a:off x="9601199" y="6423856"/>
                <a:ext cx="8077200" cy="28194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smtClean="0">
                    <a:solidFill>
                      <a:srgbClr val="000000"/>
                    </a:solidFill>
                  </a:rPr>
                  <a:t>D. </a:t>
                </a:r>
                <a14:m>
                  <m:oMath xmlns:m="http://schemas.openxmlformats.org/officeDocument/2006/math">
                    <m:r>
                      <a:rPr lang="vi-VN" sz="4400" i="1">
                        <a:solidFill>
                          <a:srgbClr val="000000"/>
                        </a:solidFill>
                        <a:latin typeface="Cambria Math" panose="02040503050406030204" pitchFamily="18" charset="0"/>
                      </a:rPr>
                      <m:t>𝐼</m:t>
                    </m:r>
                    <m:r>
                      <a:rPr lang="vi-VN" sz="4400" i="1">
                        <a:solidFill>
                          <a:srgbClr val="000000"/>
                        </a:solidFill>
                        <a:latin typeface="Cambria Math" panose="02040503050406030204" pitchFamily="18" charset="0"/>
                      </a:rPr>
                      <m:t>=</m:t>
                    </m:r>
                    <m:f>
                      <m:fPr>
                        <m:ctrlPr>
                          <a:rPr lang="en-US" sz="4400" i="1">
                            <a:solidFill>
                              <a:srgbClr val="000000"/>
                            </a:solidFill>
                            <a:latin typeface="Cambria Math" panose="02040503050406030204" pitchFamily="18" charset="0"/>
                          </a:rPr>
                        </m:ctrlPr>
                      </m:fPr>
                      <m:num>
                        <m:r>
                          <a:rPr lang="vi-VN" sz="4400" i="1">
                            <a:solidFill>
                              <a:srgbClr val="000000"/>
                            </a:solidFill>
                            <a:latin typeface="Cambria Math" panose="02040503050406030204" pitchFamily="18" charset="0"/>
                          </a:rPr>
                          <m:t>𝑈</m:t>
                        </m:r>
                      </m:num>
                      <m:den>
                        <m:sSup>
                          <m:sSupPr>
                            <m:ctrlPr>
                              <a:rPr lang="en-US" sz="4400" i="1">
                                <a:solidFill>
                                  <a:srgbClr val="000000"/>
                                </a:solidFill>
                                <a:latin typeface="Cambria Math" panose="02040503050406030204" pitchFamily="18" charset="0"/>
                              </a:rPr>
                            </m:ctrlPr>
                          </m:sSupPr>
                          <m:e>
                            <m:r>
                              <a:rPr lang="vi-VN" sz="4400" i="1">
                                <a:solidFill>
                                  <a:srgbClr val="000000"/>
                                </a:solidFill>
                                <a:latin typeface="Cambria Math" panose="02040503050406030204" pitchFamily="18" charset="0"/>
                              </a:rPr>
                              <m:t>𝑃</m:t>
                            </m:r>
                          </m:e>
                          <m:sup>
                            <m:r>
                              <a:rPr lang="vi-VN" sz="4400" i="1">
                                <a:solidFill>
                                  <a:srgbClr val="000000"/>
                                </a:solidFill>
                                <a:latin typeface="Cambria Math" panose="02040503050406030204" pitchFamily="18" charset="0"/>
                              </a:rPr>
                              <m:t>2</m:t>
                            </m:r>
                          </m:sup>
                        </m:sSup>
                        <m:func>
                          <m:funcPr>
                            <m:ctrlPr>
                              <a:rPr lang="en-US" sz="4400" i="1">
                                <a:solidFill>
                                  <a:srgbClr val="000000"/>
                                </a:solidFill>
                                <a:latin typeface="Cambria Math" panose="02040503050406030204" pitchFamily="18" charset="0"/>
                              </a:rPr>
                            </m:ctrlPr>
                          </m:funcPr>
                          <m:fName>
                            <m:r>
                              <m:rPr>
                                <m:sty m:val="p"/>
                              </m:rPr>
                              <a:rPr lang="vi-VN" sz="4400">
                                <a:solidFill>
                                  <a:srgbClr val="000000"/>
                                </a:solidFill>
                                <a:latin typeface="Cambria Math" panose="02040503050406030204" pitchFamily="18" charset="0"/>
                              </a:rPr>
                              <m:t>cos</m:t>
                            </m:r>
                          </m:fName>
                          <m:e>
                            <m:r>
                              <a:rPr lang="vi-VN" sz="4400" i="1">
                                <a:solidFill>
                                  <a:srgbClr val="000000"/>
                                </a:solidFill>
                                <a:latin typeface="Cambria Math" panose="02040503050406030204" pitchFamily="18" charset="0"/>
                              </a:rPr>
                              <m:t>𝜑</m:t>
                            </m:r>
                          </m:e>
                        </m:func>
                      </m:den>
                    </m:f>
                  </m:oMath>
                </a14:m>
                <a:r>
                  <a:rPr lang="en-US" sz="4400">
                    <a:solidFill>
                      <a:srgbClr val="000000"/>
                    </a:solidFill>
                  </a:rPr>
                  <a:t>.</a:t>
                </a:r>
              </a:p>
            </p:txBody>
          </p:sp>
        </mc:Choice>
        <mc:Fallback xmlns="">
          <p:sp>
            <p:nvSpPr>
              <p:cNvPr id="11" name="Rectangle: Rounded Corners 10">
                <a:extLst>
                  <a:ext uri="{FF2B5EF4-FFF2-40B4-BE49-F238E27FC236}">
                    <a16:creationId xmlns:a16="http://schemas.microsoft.com/office/drawing/2014/main" id="{E1022EF2-64CD-513C-2BF9-D7528A6BA4D8}"/>
                  </a:ext>
                </a:extLst>
              </p:cNvPr>
              <p:cNvSpPr>
                <a:spLocks noRot="1" noChangeAspect="1" noMove="1" noResize="1" noEditPoints="1" noAdjustHandles="1" noChangeArrowheads="1" noChangeShapeType="1" noTextEdit="1"/>
              </p:cNvSpPr>
              <p:nvPr/>
            </p:nvSpPr>
            <p:spPr>
              <a:xfrm>
                <a:off x="9601199" y="6423856"/>
                <a:ext cx="8077200" cy="2819400"/>
              </a:xfrm>
              <a:prstGeom prst="roundRect">
                <a:avLst>
                  <a:gd name="adj" fmla="val 10275"/>
                </a:avLst>
              </a:prstGeom>
              <a:blipFill>
                <a:blip r:embed="rId5"/>
                <a:stretch>
                  <a:fillRect/>
                </a:stretch>
              </a:blipFill>
              <a:ln w="38100">
                <a:solidFill>
                  <a:srgbClr val="9FC3D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Rounded Corners 11">
                <a:extLst>
                  <a:ext uri="{FF2B5EF4-FFF2-40B4-BE49-F238E27FC236}">
                    <a16:creationId xmlns:a16="http://schemas.microsoft.com/office/drawing/2014/main" id="{ECB985A3-09FF-FFD3-08AC-BCFB15E59862}"/>
                  </a:ext>
                </a:extLst>
              </p:cNvPr>
              <p:cNvSpPr/>
              <p:nvPr/>
            </p:nvSpPr>
            <p:spPr>
              <a:xfrm>
                <a:off x="609601" y="2746296"/>
                <a:ext cx="8077200" cy="2819400"/>
              </a:xfrm>
              <a:prstGeom prst="roundRect">
                <a:avLst>
                  <a:gd name="adj" fmla="val 10275"/>
                </a:avLst>
              </a:prstGeom>
              <a:solidFill>
                <a:srgbClr val="E9C7C6"/>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rgbClr val="000000"/>
                    </a:solidFill>
                  </a:rPr>
                  <a:t>A. </a:t>
                </a:r>
                <a14:m>
                  <m:oMath xmlns:m="http://schemas.openxmlformats.org/officeDocument/2006/math">
                    <m:r>
                      <a:rPr lang="vi-VN" sz="4400" i="1">
                        <a:solidFill>
                          <a:srgbClr val="000000"/>
                        </a:solidFill>
                        <a:latin typeface="Cambria Math" panose="02040503050406030204" pitchFamily="18" charset="0"/>
                      </a:rPr>
                      <m:t>𝐼</m:t>
                    </m:r>
                    <m:r>
                      <a:rPr lang="vi-VN" sz="4400" i="1">
                        <a:solidFill>
                          <a:srgbClr val="000000"/>
                        </a:solidFill>
                        <a:latin typeface="Cambria Math" panose="02040503050406030204" pitchFamily="18" charset="0"/>
                      </a:rPr>
                      <m:t>=</m:t>
                    </m:r>
                    <m:f>
                      <m:fPr>
                        <m:ctrlPr>
                          <a:rPr lang="en-US" sz="4400" i="1">
                            <a:solidFill>
                              <a:srgbClr val="000000"/>
                            </a:solidFill>
                            <a:latin typeface="Cambria Math" panose="02040503050406030204" pitchFamily="18" charset="0"/>
                          </a:rPr>
                        </m:ctrlPr>
                      </m:fPr>
                      <m:num>
                        <m:r>
                          <a:rPr lang="vi-VN" sz="4400" i="1">
                            <a:solidFill>
                              <a:srgbClr val="000000"/>
                            </a:solidFill>
                            <a:latin typeface="Cambria Math" panose="02040503050406030204" pitchFamily="18" charset="0"/>
                          </a:rPr>
                          <m:t>𝑃</m:t>
                        </m:r>
                      </m:num>
                      <m:den>
                        <m:r>
                          <a:rPr lang="vi-VN" sz="4400" i="1">
                            <a:solidFill>
                              <a:srgbClr val="000000"/>
                            </a:solidFill>
                            <a:latin typeface="Cambria Math" panose="02040503050406030204" pitchFamily="18" charset="0"/>
                          </a:rPr>
                          <m:t>𝑈</m:t>
                        </m:r>
                        <m:func>
                          <m:funcPr>
                            <m:ctrlPr>
                              <a:rPr lang="en-US" sz="4400" i="1">
                                <a:solidFill>
                                  <a:srgbClr val="000000"/>
                                </a:solidFill>
                                <a:latin typeface="Cambria Math" panose="02040503050406030204" pitchFamily="18" charset="0"/>
                              </a:rPr>
                            </m:ctrlPr>
                          </m:funcPr>
                          <m:fName>
                            <m:r>
                              <m:rPr>
                                <m:sty m:val="p"/>
                              </m:rPr>
                              <a:rPr lang="vi-VN" sz="4400">
                                <a:solidFill>
                                  <a:srgbClr val="000000"/>
                                </a:solidFill>
                                <a:latin typeface="Cambria Math" panose="02040503050406030204" pitchFamily="18" charset="0"/>
                              </a:rPr>
                              <m:t>cos</m:t>
                            </m:r>
                          </m:fName>
                          <m:e>
                            <m:r>
                              <a:rPr lang="vi-VN" sz="4400" i="1">
                                <a:solidFill>
                                  <a:srgbClr val="000000"/>
                                </a:solidFill>
                                <a:latin typeface="Cambria Math" panose="02040503050406030204" pitchFamily="18" charset="0"/>
                              </a:rPr>
                              <m:t>𝜑</m:t>
                            </m:r>
                          </m:e>
                        </m:func>
                      </m:den>
                    </m:f>
                  </m:oMath>
                </a14:m>
                <a:r>
                  <a:rPr lang="en-US" sz="4400">
                    <a:solidFill>
                      <a:srgbClr val="000000"/>
                    </a:solidFill>
                  </a:rPr>
                  <a:t>.</a:t>
                </a:r>
              </a:p>
            </p:txBody>
          </p:sp>
        </mc:Choice>
        <mc:Fallback xmlns="">
          <p:sp>
            <p:nvSpPr>
              <p:cNvPr id="12" name="Rectangle: Rounded Corners 11">
                <a:extLst>
                  <a:ext uri="{FF2B5EF4-FFF2-40B4-BE49-F238E27FC236}">
                    <a16:creationId xmlns:a16="http://schemas.microsoft.com/office/drawing/2014/main" id="{ECB985A3-09FF-FFD3-08AC-BCFB15E59862}"/>
                  </a:ext>
                </a:extLst>
              </p:cNvPr>
              <p:cNvSpPr>
                <a:spLocks noRot="1" noChangeAspect="1" noMove="1" noResize="1" noEditPoints="1" noAdjustHandles="1" noChangeArrowheads="1" noChangeShapeType="1" noTextEdit="1"/>
              </p:cNvSpPr>
              <p:nvPr/>
            </p:nvSpPr>
            <p:spPr>
              <a:xfrm>
                <a:off x="609601" y="2746296"/>
                <a:ext cx="8077200" cy="2819400"/>
              </a:xfrm>
              <a:prstGeom prst="roundRect">
                <a:avLst>
                  <a:gd name="adj" fmla="val 10275"/>
                </a:avLst>
              </a:prstGeom>
              <a:blipFill>
                <a:blip r:embed="rId6"/>
                <a:stretch>
                  <a:fillRect/>
                </a:stretch>
              </a:blipFill>
              <a:ln w="38100">
                <a:solidFill>
                  <a:srgbClr val="9FC3D0"/>
                </a:solidFill>
              </a:ln>
            </p:spPr>
            <p:txBody>
              <a:bodyPr/>
              <a:lstStyle/>
              <a:p>
                <a:r>
                  <a:rPr lang="en-US">
                    <a:noFill/>
                  </a:rPr>
                  <a:t> </a:t>
                </a:r>
              </a:p>
            </p:txBody>
          </p:sp>
        </mc:Fallback>
      </mc:AlternateContent>
    </p:spTree>
    <p:extLst>
      <p:ext uri="{BB962C8B-B14F-4D97-AF65-F5344CB8AC3E}">
        <p14:creationId xmlns:p14="http://schemas.microsoft.com/office/powerpoint/2010/main" val="14562761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EFB31E8-B848-BE64-247E-7E6763DFB66F}"/>
              </a:ext>
            </a:extLst>
          </p:cNvPr>
          <p:cNvSpPr/>
          <p:nvPr/>
        </p:nvSpPr>
        <p:spPr>
          <a:xfrm>
            <a:off x="609601" y="3314700"/>
            <a:ext cx="8077200" cy="25146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cs typeface="Arial" panose="020B0604020202020204" pitchFamily="34" charset="0"/>
              </a:rPr>
              <a:t>A. 0,6.</a:t>
            </a:r>
            <a:endParaRPr lang="en-US" sz="440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F07C212-DBDF-9ACA-A604-F717E115BE48}"/>
              </a:ext>
            </a:extLst>
          </p:cNvPr>
          <p:cNvSpPr txBox="1"/>
          <p:nvPr/>
        </p:nvSpPr>
        <p:spPr>
          <a:xfrm>
            <a:off x="0" y="629495"/>
            <a:ext cx="18288000" cy="1998176"/>
          </a:xfrm>
          <a:prstGeom prst="rect">
            <a:avLst/>
          </a:prstGeom>
          <a:noFill/>
        </p:spPr>
        <p:txBody>
          <a:bodyPr wrap="square">
            <a:spAutoFit/>
          </a:bodyPr>
          <a:lstStyle/>
          <a:p>
            <a:pPr algn="ctr">
              <a:lnSpc>
                <a:spcPct val="150000"/>
              </a:lnSpc>
            </a:pPr>
            <a:r>
              <a:rPr lang="vi-VN" sz="4400" b="1">
                <a:solidFill>
                  <a:srgbClr val="C00000"/>
                </a:solidFill>
                <a:cs typeface="Arial" panose="020B0604020202020204" pitchFamily="34" charset="0"/>
              </a:rPr>
              <a:t>Câu 4: Hệ số công suất của tải không có động cơ </a:t>
            </a:r>
            <a:endParaRPr lang="en-US" sz="4400" b="1" smtClean="0">
              <a:solidFill>
                <a:srgbClr val="C00000"/>
              </a:solidFill>
              <a:cs typeface="Arial" panose="020B0604020202020204" pitchFamily="34" charset="0"/>
            </a:endParaRPr>
          </a:p>
          <a:p>
            <a:pPr algn="ctr">
              <a:lnSpc>
                <a:spcPct val="150000"/>
              </a:lnSpc>
            </a:pPr>
            <a:r>
              <a:rPr lang="vi-VN" sz="4400" b="1" smtClean="0">
                <a:solidFill>
                  <a:srgbClr val="C00000"/>
                </a:solidFill>
                <a:cs typeface="Arial" panose="020B0604020202020204" pitchFamily="34" charset="0"/>
              </a:rPr>
              <a:t>thường </a:t>
            </a:r>
            <a:r>
              <a:rPr lang="vi-VN" sz="4400" b="1">
                <a:solidFill>
                  <a:srgbClr val="C00000"/>
                </a:solidFill>
                <a:cs typeface="Arial" panose="020B0604020202020204" pitchFamily="34" charset="0"/>
              </a:rPr>
              <a:t>có giá trị là bao nhiêu? </a:t>
            </a:r>
            <a:endParaRPr lang="en-US" sz="44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730FDC53-65C8-B7E5-28F8-E533734443E3}"/>
              </a:ext>
            </a:extLst>
          </p:cNvPr>
          <p:cNvSpPr/>
          <p:nvPr/>
        </p:nvSpPr>
        <p:spPr>
          <a:xfrm>
            <a:off x="9601199" y="3314700"/>
            <a:ext cx="8077200" cy="25146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cs typeface="Arial" panose="020B0604020202020204" pitchFamily="34" charset="0"/>
              </a:rPr>
              <a:t>B. 0,8.</a:t>
            </a:r>
            <a:endParaRPr lang="en-US" sz="44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0081C4F-D241-7898-636E-279F4ADE7DA6}"/>
              </a:ext>
            </a:extLst>
          </p:cNvPr>
          <p:cNvSpPr/>
          <p:nvPr/>
        </p:nvSpPr>
        <p:spPr>
          <a:xfrm>
            <a:off x="609601" y="6708058"/>
            <a:ext cx="8077200" cy="25146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cs typeface="Arial" panose="020B0604020202020204" pitchFamily="34" charset="0"/>
              </a:rPr>
              <a:t>C. 1,0.</a:t>
            </a:r>
            <a:endParaRPr lang="en-US" sz="440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1022EF2-64CD-513C-2BF9-D7528A6BA4D8}"/>
              </a:ext>
            </a:extLst>
          </p:cNvPr>
          <p:cNvSpPr/>
          <p:nvPr/>
        </p:nvSpPr>
        <p:spPr>
          <a:xfrm>
            <a:off x="9601199" y="6708058"/>
            <a:ext cx="8077200" cy="25146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cs typeface="Arial" panose="020B0604020202020204" pitchFamily="34" charset="0"/>
              </a:rPr>
              <a:t>D. 1,2.</a:t>
            </a:r>
            <a:endParaRPr lang="en-US" sz="440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CB985A3-09FF-FFD3-08AC-BCFB15E59862}"/>
              </a:ext>
            </a:extLst>
          </p:cNvPr>
          <p:cNvSpPr/>
          <p:nvPr/>
        </p:nvSpPr>
        <p:spPr>
          <a:xfrm>
            <a:off x="609601" y="6708058"/>
            <a:ext cx="8077200" cy="2514600"/>
          </a:xfrm>
          <a:prstGeom prst="roundRect">
            <a:avLst>
              <a:gd name="adj" fmla="val 10275"/>
            </a:avLst>
          </a:prstGeom>
          <a:solidFill>
            <a:srgbClr val="E9C7C6"/>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400">
                <a:solidFill>
                  <a:schemeClr val="tx1"/>
                </a:solidFill>
                <a:latin typeface="Arial" panose="020B0604020202020204" pitchFamily="34" charset="0"/>
                <a:cs typeface="Arial" panose="020B0604020202020204" pitchFamily="34" charset="0"/>
              </a:rPr>
              <a:t>C. 1,0.</a:t>
            </a:r>
          </a:p>
        </p:txBody>
      </p:sp>
    </p:spTree>
    <p:extLst>
      <p:ext uri="{BB962C8B-B14F-4D97-AF65-F5344CB8AC3E}">
        <p14:creationId xmlns:p14="http://schemas.microsoft.com/office/powerpoint/2010/main" val="18401900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EFB31E8-B848-BE64-247E-7E6763DFB66F}"/>
              </a:ext>
            </a:extLst>
          </p:cNvPr>
          <p:cNvSpPr/>
          <p:nvPr/>
        </p:nvSpPr>
        <p:spPr>
          <a:xfrm>
            <a:off x="609601" y="3314700"/>
            <a:ext cx="8077200" cy="28194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latin typeface="Arial (Body)"/>
                <a:cs typeface="Arial" panose="020B0604020202020204" pitchFamily="34" charset="0"/>
              </a:rPr>
              <a:t>A. Kinh nghiệm thiết </a:t>
            </a:r>
            <a:r>
              <a:rPr lang="vi-VN" sz="4400" smtClean="0">
                <a:solidFill>
                  <a:schemeClr val="tx1"/>
                </a:solidFill>
                <a:latin typeface="Arial (Body)"/>
                <a:cs typeface="Arial" panose="020B0604020202020204" pitchFamily="34" charset="0"/>
              </a:rPr>
              <a:t>kế</a:t>
            </a:r>
            <a:r>
              <a:rPr lang="en-US" sz="4400" smtClean="0">
                <a:solidFill>
                  <a:schemeClr val="tx1"/>
                </a:solidFill>
                <a:latin typeface="Arial (Body)"/>
                <a:cs typeface="Arial" panose="020B0604020202020204" pitchFamily="34" charset="0"/>
              </a:rPr>
              <a:t>.</a:t>
            </a:r>
            <a:r>
              <a:rPr lang="vi-VN" sz="4400" smtClean="0">
                <a:solidFill>
                  <a:schemeClr val="tx1"/>
                </a:solidFill>
                <a:latin typeface="Arial (Body)"/>
                <a:cs typeface="Arial" panose="020B0604020202020204" pitchFamily="34" charset="0"/>
              </a:rPr>
              <a:t> </a:t>
            </a:r>
            <a:endParaRPr lang="en-US" sz="4400">
              <a:solidFill>
                <a:schemeClr val="tx1"/>
              </a:solidFill>
              <a:latin typeface="Arial (Body)"/>
              <a:cs typeface="Arial" panose="020B0604020202020204" pitchFamily="34" charset="0"/>
            </a:endParaRPr>
          </a:p>
        </p:txBody>
      </p:sp>
      <p:sp>
        <p:nvSpPr>
          <p:cNvPr id="7" name="TextBox 6">
            <a:extLst>
              <a:ext uri="{FF2B5EF4-FFF2-40B4-BE49-F238E27FC236}">
                <a16:creationId xmlns:a16="http://schemas.microsoft.com/office/drawing/2014/main" id="{8F07C212-DBDF-9ACA-A604-F717E115BE48}"/>
              </a:ext>
            </a:extLst>
          </p:cNvPr>
          <p:cNvSpPr txBox="1"/>
          <p:nvPr/>
        </p:nvSpPr>
        <p:spPr>
          <a:xfrm>
            <a:off x="0" y="630724"/>
            <a:ext cx="18288000" cy="1998176"/>
          </a:xfrm>
          <a:prstGeom prst="rect">
            <a:avLst/>
          </a:prstGeom>
          <a:noFill/>
        </p:spPr>
        <p:txBody>
          <a:bodyPr wrap="square">
            <a:spAutoFit/>
          </a:bodyPr>
          <a:lstStyle/>
          <a:p>
            <a:pPr algn="ctr">
              <a:lnSpc>
                <a:spcPct val="150000"/>
              </a:lnSpc>
            </a:pPr>
            <a:r>
              <a:rPr lang="vi-VN" sz="4400" b="1">
                <a:solidFill>
                  <a:srgbClr val="C00000"/>
                </a:solidFill>
                <a:cs typeface="Arial" panose="020B0604020202020204" pitchFamily="34" charset="0"/>
              </a:rPr>
              <a:t>Câu 5: Khi lựa chọn giá trị mật độ dòng điện cho phép </a:t>
            </a:r>
            <a:endParaRPr lang="en-US" sz="4400" b="1" smtClean="0">
              <a:solidFill>
                <a:srgbClr val="C00000"/>
              </a:solidFill>
              <a:cs typeface="Arial" panose="020B0604020202020204" pitchFamily="34" charset="0"/>
            </a:endParaRPr>
          </a:p>
          <a:p>
            <a:pPr algn="ctr">
              <a:lnSpc>
                <a:spcPct val="150000"/>
              </a:lnSpc>
            </a:pPr>
            <a:r>
              <a:rPr lang="vi-VN" sz="4400" b="1" smtClean="0">
                <a:solidFill>
                  <a:srgbClr val="C00000"/>
                </a:solidFill>
                <a:cs typeface="Arial" panose="020B0604020202020204" pitchFamily="34" charset="0"/>
              </a:rPr>
              <a:t>không </a:t>
            </a:r>
            <a:r>
              <a:rPr lang="vi-VN" sz="4400" b="1">
                <a:solidFill>
                  <a:srgbClr val="C00000"/>
                </a:solidFill>
                <a:cs typeface="Arial" panose="020B0604020202020204" pitchFamily="34" charset="0"/>
              </a:rPr>
              <a:t>phụ thuộc vào yếu tố nào? </a:t>
            </a:r>
            <a:endParaRPr lang="en-US" sz="44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730FDC53-65C8-B7E5-28F8-E533734443E3}"/>
              </a:ext>
            </a:extLst>
          </p:cNvPr>
          <p:cNvSpPr/>
          <p:nvPr/>
        </p:nvSpPr>
        <p:spPr>
          <a:xfrm>
            <a:off x="9601199" y="3314700"/>
            <a:ext cx="8077200" cy="28194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cs typeface="Arial" panose="020B0604020202020204" pitchFamily="34" charset="0"/>
              </a:rPr>
              <a:t>B. Số lượng dây dẫn trong </a:t>
            </a:r>
            <a:endParaRPr lang="en-US" sz="4400" smtClean="0">
              <a:solidFill>
                <a:schemeClr val="tx1"/>
              </a:solidFill>
              <a:cs typeface="Arial" panose="020B0604020202020204" pitchFamily="34" charset="0"/>
            </a:endParaRPr>
          </a:p>
          <a:p>
            <a:pPr algn="ctr">
              <a:lnSpc>
                <a:spcPct val="150000"/>
              </a:lnSpc>
            </a:pPr>
            <a:r>
              <a:rPr lang="vi-VN" sz="4400" smtClean="0">
                <a:solidFill>
                  <a:schemeClr val="tx1"/>
                </a:solidFill>
                <a:cs typeface="Arial" panose="020B0604020202020204" pitchFamily="34" charset="0"/>
              </a:rPr>
              <a:t>mỗi </a:t>
            </a:r>
            <a:r>
              <a:rPr lang="vi-VN" sz="4400">
                <a:solidFill>
                  <a:schemeClr val="tx1"/>
                </a:solidFill>
                <a:cs typeface="Arial" panose="020B0604020202020204" pitchFamily="34" charset="0"/>
              </a:rPr>
              <a:t>đường </a:t>
            </a:r>
            <a:r>
              <a:rPr lang="vi-VN" sz="4400" smtClean="0">
                <a:solidFill>
                  <a:schemeClr val="tx1"/>
                </a:solidFill>
                <a:cs typeface="Arial" panose="020B0604020202020204" pitchFamily="34" charset="0"/>
              </a:rPr>
              <a:t>ống</a:t>
            </a:r>
            <a:r>
              <a:rPr lang="en-US" sz="4400" smtClean="0">
                <a:solidFill>
                  <a:schemeClr val="tx1"/>
                </a:solidFill>
                <a:cs typeface="Arial" panose="020B0604020202020204" pitchFamily="34" charset="0"/>
              </a:rPr>
              <a:t>.</a:t>
            </a:r>
            <a:endParaRPr lang="en-US" sz="4400">
              <a:solidFill>
                <a:schemeClr val="tx1"/>
              </a:solidFill>
              <a:cs typeface="Arial" panose="020B0604020202020204" pitchFamily="34" charset="0"/>
            </a:endParaRPr>
          </a:p>
        </p:txBody>
      </p:sp>
      <p:sp>
        <p:nvSpPr>
          <p:cNvPr id="9" name="Rectangle: Rounded Corners 8">
            <a:extLst>
              <a:ext uri="{FF2B5EF4-FFF2-40B4-BE49-F238E27FC236}">
                <a16:creationId xmlns:a16="http://schemas.microsoft.com/office/drawing/2014/main" id="{00081C4F-D241-7898-636E-279F4ADE7DA6}"/>
              </a:ext>
            </a:extLst>
          </p:cNvPr>
          <p:cNvSpPr/>
          <p:nvPr/>
        </p:nvSpPr>
        <p:spPr>
          <a:xfrm>
            <a:off x="609601" y="6819900"/>
            <a:ext cx="8077200" cy="28194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latin typeface="Arial (Body)"/>
                <a:cs typeface="Arial" panose="020B0604020202020204" pitchFamily="34" charset="0"/>
              </a:rPr>
              <a:t>C. Kinh phí đầu </a:t>
            </a:r>
            <a:r>
              <a:rPr lang="vi-VN" sz="4400" smtClean="0">
                <a:solidFill>
                  <a:schemeClr val="tx1"/>
                </a:solidFill>
                <a:latin typeface="Arial (Body)"/>
                <a:cs typeface="Arial" panose="020B0604020202020204" pitchFamily="34" charset="0"/>
              </a:rPr>
              <a:t>tư</a:t>
            </a:r>
            <a:r>
              <a:rPr lang="en-US" sz="4400" smtClean="0">
                <a:solidFill>
                  <a:schemeClr val="tx1"/>
                </a:solidFill>
                <a:latin typeface="Arial (Body)"/>
                <a:cs typeface="Arial" panose="020B0604020202020204" pitchFamily="34" charset="0"/>
              </a:rPr>
              <a:t>.</a:t>
            </a:r>
            <a:r>
              <a:rPr lang="vi-VN" sz="4400" smtClean="0">
                <a:solidFill>
                  <a:schemeClr val="tx1"/>
                </a:solidFill>
                <a:latin typeface="Arial (Body)"/>
                <a:cs typeface="Arial" panose="020B0604020202020204" pitchFamily="34" charset="0"/>
              </a:rPr>
              <a:t> </a:t>
            </a:r>
            <a:endParaRPr lang="en-US" sz="4400">
              <a:solidFill>
                <a:schemeClr val="tx1"/>
              </a:solidFill>
              <a:latin typeface="Arial (Body)"/>
              <a:cs typeface="Arial" panose="020B0604020202020204" pitchFamily="34" charset="0"/>
            </a:endParaRPr>
          </a:p>
        </p:txBody>
      </p:sp>
      <p:sp>
        <p:nvSpPr>
          <p:cNvPr id="11" name="Rectangle: Rounded Corners 10">
            <a:extLst>
              <a:ext uri="{FF2B5EF4-FFF2-40B4-BE49-F238E27FC236}">
                <a16:creationId xmlns:a16="http://schemas.microsoft.com/office/drawing/2014/main" id="{E1022EF2-64CD-513C-2BF9-D7528A6BA4D8}"/>
              </a:ext>
            </a:extLst>
          </p:cNvPr>
          <p:cNvSpPr/>
          <p:nvPr/>
        </p:nvSpPr>
        <p:spPr>
          <a:xfrm>
            <a:off x="9601199" y="6819900"/>
            <a:ext cx="8077200" cy="28194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cs typeface="Arial" panose="020B0604020202020204" pitchFamily="34" charset="0"/>
              </a:rPr>
              <a:t>D. Hệ số công suất.</a:t>
            </a:r>
            <a:endParaRPr lang="en-US" sz="440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CB985A3-09FF-FFD3-08AC-BCFB15E59862}"/>
              </a:ext>
            </a:extLst>
          </p:cNvPr>
          <p:cNvSpPr/>
          <p:nvPr/>
        </p:nvSpPr>
        <p:spPr>
          <a:xfrm>
            <a:off x="9601199" y="6819900"/>
            <a:ext cx="8077200" cy="2819400"/>
          </a:xfrm>
          <a:prstGeom prst="roundRect">
            <a:avLst>
              <a:gd name="adj" fmla="val 10275"/>
            </a:avLst>
          </a:prstGeom>
          <a:solidFill>
            <a:srgbClr val="E9C7C6"/>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400">
                <a:solidFill>
                  <a:schemeClr val="tx1"/>
                </a:solidFill>
                <a:latin typeface="Arial" panose="020B0604020202020204" pitchFamily="34" charset="0"/>
                <a:cs typeface="Arial" panose="020B0604020202020204" pitchFamily="34" charset="0"/>
              </a:rPr>
              <a:t>D. Hệ số công suất.</a:t>
            </a:r>
          </a:p>
        </p:txBody>
      </p:sp>
    </p:spTree>
    <p:extLst>
      <p:ext uri="{BB962C8B-B14F-4D97-AF65-F5344CB8AC3E}">
        <p14:creationId xmlns:p14="http://schemas.microsoft.com/office/powerpoint/2010/main" val="14124022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EFB31E8-B848-BE64-247E-7E6763DFB66F}"/>
              </a:ext>
            </a:extLst>
          </p:cNvPr>
          <p:cNvSpPr/>
          <p:nvPr/>
        </p:nvSpPr>
        <p:spPr>
          <a:xfrm>
            <a:off x="609601" y="3092649"/>
            <a:ext cx="6857999" cy="28194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smtClean="0">
                <a:solidFill>
                  <a:schemeClr val="tx1"/>
                </a:solidFill>
                <a:cs typeface="Arial" panose="020B0604020202020204" pitchFamily="34" charset="0"/>
              </a:rPr>
              <a:t>A. Dây </a:t>
            </a:r>
            <a:r>
              <a:rPr lang="vi-VN" sz="4200">
                <a:solidFill>
                  <a:schemeClr val="tx1"/>
                </a:solidFill>
                <a:cs typeface="Arial" panose="020B0604020202020204" pitchFamily="34" charset="0"/>
              </a:rPr>
              <a:t>lõi đồng có tiết diện </a:t>
            </a:r>
            <a:endParaRPr lang="en-US" sz="4200" smtClean="0">
              <a:solidFill>
                <a:schemeClr val="tx1"/>
              </a:solidFill>
              <a:cs typeface="Arial" panose="020B0604020202020204" pitchFamily="34" charset="0"/>
            </a:endParaRPr>
          </a:p>
          <a:p>
            <a:pPr algn="ctr">
              <a:lnSpc>
                <a:spcPct val="150000"/>
              </a:lnSpc>
            </a:pPr>
            <a:r>
              <a:rPr lang="vi-VN" sz="4200" smtClean="0">
                <a:solidFill>
                  <a:schemeClr val="tx1"/>
                </a:solidFill>
                <a:cs typeface="Arial" panose="020B0604020202020204" pitchFamily="34" charset="0"/>
              </a:rPr>
              <a:t>2 </a:t>
            </a:r>
            <a:r>
              <a:rPr lang="vi-VN" sz="4200">
                <a:solidFill>
                  <a:schemeClr val="tx1"/>
                </a:solidFill>
                <a:cs typeface="Arial" panose="020B0604020202020204" pitchFamily="34" charset="0"/>
              </a:rPr>
              <a:t>x 1,5 mm2.</a:t>
            </a:r>
            <a:endParaRPr lang="en-US" sz="420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F07C212-DBDF-9ACA-A604-F717E115BE48}"/>
              </a:ext>
            </a:extLst>
          </p:cNvPr>
          <p:cNvSpPr txBox="1"/>
          <p:nvPr/>
        </p:nvSpPr>
        <p:spPr>
          <a:xfrm>
            <a:off x="0" y="495300"/>
            <a:ext cx="18288000" cy="1911549"/>
          </a:xfrm>
          <a:prstGeom prst="rect">
            <a:avLst/>
          </a:prstGeom>
          <a:noFill/>
        </p:spPr>
        <p:txBody>
          <a:bodyPr wrap="square">
            <a:spAutoFit/>
          </a:bodyPr>
          <a:lstStyle/>
          <a:p>
            <a:pPr algn="ctr">
              <a:lnSpc>
                <a:spcPct val="150000"/>
              </a:lnSpc>
            </a:pPr>
            <a:r>
              <a:rPr lang="vi-VN" sz="4200" b="1">
                <a:solidFill>
                  <a:srgbClr val="C00000"/>
                </a:solidFill>
                <a:cs typeface="Arial" panose="020B0604020202020204" pitchFamily="34" charset="0"/>
              </a:rPr>
              <a:t>Câu 6: Trong thực tế, đối với thiết bị điện có công suất </a:t>
            </a:r>
            <a:endParaRPr lang="en-US" sz="4200" b="1" smtClean="0">
              <a:solidFill>
                <a:srgbClr val="C00000"/>
              </a:solidFill>
              <a:cs typeface="Arial" panose="020B0604020202020204" pitchFamily="34" charset="0"/>
            </a:endParaRPr>
          </a:p>
          <a:p>
            <a:pPr algn="ctr">
              <a:lnSpc>
                <a:spcPct val="150000"/>
              </a:lnSpc>
            </a:pPr>
            <a:r>
              <a:rPr lang="vi-VN" sz="4200" b="1" smtClean="0">
                <a:solidFill>
                  <a:srgbClr val="C00000"/>
                </a:solidFill>
                <a:cs typeface="Arial" panose="020B0604020202020204" pitchFamily="34" charset="0"/>
              </a:rPr>
              <a:t>dưới </a:t>
            </a:r>
            <a:r>
              <a:rPr lang="vi-VN" sz="4200" b="1">
                <a:solidFill>
                  <a:srgbClr val="C00000"/>
                </a:solidFill>
                <a:cs typeface="Arial" panose="020B0604020202020204" pitchFamily="34" charset="0"/>
              </a:rPr>
              <a:t>1kW thì nên dùng loại dây điện nào? </a:t>
            </a:r>
            <a:endParaRPr lang="en-US" sz="42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730FDC53-65C8-B7E5-28F8-E533734443E3}"/>
              </a:ext>
            </a:extLst>
          </p:cNvPr>
          <p:cNvSpPr/>
          <p:nvPr/>
        </p:nvSpPr>
        <p:spPr>
          <a:xfrm>
            <a:off x="8077200" y="3092649"/>
            <a:ext cx="9601199" cy="28194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a:solidFill>
                  <a:schemeClr val="tx1"/>
                </a:solidFill>
                <a:cs typeface="Arial" panose="020B0604020202020204" pitchFamily="34" charset="0"/>
              </a:rPr>
              <a:t>B. Cáp điện PVC có hai lớp cách điện, tiết diện 2 x 2,5 mm2.</a:t>
            </a:r>
            <a:endParaRPr lang="en-US" sz="42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0081C4F-D241-7898-636E-279F4ADE7DA6}"/>
              </a:ext>
            </a:extLst>
          </p:cNvPr>
          <p:cNvSpPr/>
          <p:nvPr/>
        </p:nvSpPr>
        <p:spPr>
          <a:xfrm>
            <a:off x="609601" y="6597032"/>
            <a:ext cx="6857999" cy="28194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a:solidFill>
                  <a:schemeClr val="tx1"/>
                </a:solidFill>
                <a:cs typeface="Arial" panose="020B0604020202020204" pitchFamily="34" charset="0"/>
              </a:rPr>
              <a:t>C. Dây lõi đồng có tiết diện </a:t>
            </a:r>
            <a:endParaRPr lang="en-US" sz="4200" smtClean="0">
              <a:solidFill>
                <a:schemeClr val="tx1"/>
              </a:solidFill>
              <a:cs typeface="Arial" panose="020B0604020202020204" pitchFamily="34" charset="0"/>
            </a:endParaRPr>
          </a:p>
          <a:p>
            <a:pPr algn="ctr">
              <a:lnSpc>
                <a:spcPct val="150000"/>
              </a:lnSpc>
            </a:pPr>
            <a:r>
              <a:rPr lang="vi-VN" sz="4200" smtClean="0">
                <a:solidFill>
                  <a:schemeClr val="tx1"/>
                </a:solidFill>
                <a:cs typeface="Arial" panose="020B0604020202020204" pitchFamily="34" charset="0"/>
              </a:rPr>
              <a:t>2 </a:t>
            </a:r>
            <a:r>
              <a:rPr lang="vi-VN" sz="4200">
                <a:solidFill>
                  <a:schemeClr val="tx1"/>
                </a:solidFill>
                <a:cs typeface="Arial" panose="020B0604020202020204" pitchFamily="34" charset="0"/>
              </a:rPr>
              <a:t>x 0,75 mm2.</a:t>
            </a:r>
            <a:endParaRPr lang="en-US" sz="420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1022EF2-64CD-513C-2BF9-D7528A6BA4D8}"/>
              </a:ext>
            </a:extLst>
          </p:cNvPr>
          <p:cNvSpPr/>
          <p:nvPr/>
        </p:nvSpPr>
        <p:spPr>
          <a:xfrm>
            <a:off x="8077200" y="6597032"/>
            <a:ext cx="9601199" cy="2819400"/>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a:solidFill>
                  <a:schemeClr val="tx1"/>
                </a:solidFill>
                <a:cs typeface="Arial" panose="020B0604020202020204" pitchFamily="34" charset="0"/>
              </a:rPr>
              <a:t>D. Cáp điện PVC có hai lớp cách điện, tiết diện 2 x 4mm2.</a:t>
            </a:r>
            <a:endParaRPr lang="en-US" sz="420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CB985A3-09FF-FFD3-08AC-BCFB15E59862}"/>
              </a:ext>
            </a:extLst>
          </p:cNvPr>
          <p:cNvSpPr/>
          <p:nvPr/>
        </p:nvSpPr>
        <p:spPr>
          <a:xfrm>
            <a:off x="609601" y="3093878"/>
            <a:ext cx="6857999" cy="2819400"/>
          </a:xfrm>
          <a:prstGeom prst="roundRect">
            <a:avLst>
              <a:gd name="adj" fmla="val 10275"/>
            </a:avLst>
          </a:prstGeom>
          <a:solidFill>
            <a:srgbClr val="E9C7C6"/>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200" smtClean="0">
                <a:solidFill>
                  <a:schemeClr val="tx1"/>
                </a:solidFill>
                <a:latin typeface="Arial" panose="020B0604020202020204" pitchFamily="34" charset="0"/>
                <a:cs typeface="Arial" panose="020B0604020202020204" pitchFamily="34" charset="0"/>
              </a:rPr>
              <a:t>A. Dây </a:t>
            </a:r>
            <a:r>
              <a:rPr lang="fr-FR" sz="4200">
                <a:solidFill>
                  <a:schemeClr val="tx1"/>
                </a:solidFill>
                <a:latin typeface="Arial" panose="020B0604020202020204" pitchFamily="34" charset="0"/>
                <a:cs typeface="Arial" panose="020B0604020202020204" pitchFamily="34" charset="0"/>
              </a:rPr>
              <a:t>lõi đồng có tiết diện </a:t>
            </a:r>
            <a:endParaRPr lang="fr-FR" sz="4200" smtClean="0">
              <a:solidFill>
                <a:schemeClr val="tx1"/>
              </a:solidFill>
              <a:latin typeface="Arial" panose="020B0604020202020204" pitchFamily="34" charset="0"/>
              <a:cs typeface="Arial" panose="020B0604020202020204" pitchFamily="34" charset="0"/>
            </a:endParaRPr>
          </a:p>
          <a:p>
            <a:pPr algn="ctr">
              <a:lnSpc>
                <a:spcPct val="150000"/>
              </a:lnSpc>
            </a:pPr>
            <a:r>
              <a:rPr lang="fr-FR" sz="4200" smtClean="0">
                <a:solidFill>
                  <a:schemeClr val="tx1"/>
                </a:solidFill>
                <a:latin typeface="Arial" panose="020B0604020202020204" pitchFamily="34" charset="0"/>
                <a:cs typeface="Arial" panose="020B0604020202020204" pitchFamily="34" charset="0"/>
              </a:rPr>
              <a:t>2 </a:t>
            </a:r>
            <a:r>
              <a:rPr lang="fr-FR" sz="4200">
                <a:solidFill>
                  <a:schemeClr val="tx1"/>
                </a:solidFill>
                <a:latin typeface="Arial" panose="020B0604020202020204" pitchFamily="34" charset="0"/>
                <a:cs typeface="Arial" panose="020B0604020202020204" pitchFamily="34" charset="0"/>
              </a:rPr>
              <a:t>x 1,5 mm2.</a:t>
            </a:r>
          </a:p>
        </p:txBody>
      </p:sp>
    </p:spTree>
    <p:extLst>
      <p:ext uri="{BB962C8B-B14F-4D97-AF65-F5344CB8AC3E}">
        <p14:creationId xmlns:p14="http://schemas.microsoft.com/office/powerpoint/2010/main" val="13040445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07C212-DBDF-9ACA-A604-F717E115BE48}"/>
              </a:ext>
            </a:extLst>
          </p:cNvPr>
          <p:cNvSpPr txBox="1"/>
          <p:nvPr/>
        </p:nvSpPr>
        <p:spPr>
          <a:xfrm>
            <a:off x="685800" y="38040"/>
            <a:ext cx="13106400" cy="10248960"/>
          </a:xfrm>
          <a:prstGeom prst="rect">
            <a:avLst/>
          </a:prstGeom>
          <a:noFill/>
        </p:spPr>
        <p:txBody>
          <a:bodyPr wrap="square">
            <a:spAutoFit/>
          </a:bodyPr>
          <a:lstStyle/>
          <a:p>
            <a:pPr algn="ctr">
              <a:lnSpc>
                <a:spcPct val="150000"/>
              </a:lnSpc>
            </a:pPr>
            <a:r>
              <a:rPr lang="vi-VN" sz="4000" b="1">
                <a:solidFill>
                  <a:srgbClr val="C00000"/>
                </a:solidFill>
                <a:cs typeface="Arial" panose="020B0604020202020204" pitchFamily="34" charset="0"/>
              </a:rPr>
              <a:t>Câu 7: Một máy bơm nước có công suất 850W, hệ số cos</a:t>
            </a:r>
            <a:r>
              <a:rPr lang="el-GR" sz="4000" b="1">
                <a:solidFill>
                  <a:srgbClr val="C00000"/>
                </a:solidFill>
                <a:cs typeface="Arial" panose="020B0604020202020204" pitchFamily="34" charset="0"/>
              </a:rPr>
              <a:t>φ=0,8. </a:t>
            </a:r>
            <a:r>
              <a:rPr lang="vi-VN" sz="4000" b="1">
                <a:solidFill>
                  <a:srgbClr val="C00000"/>
                </a:solidFill>
                <a:cs typeface="Arial" panose="020B0604020202020204" pitchFamily="34" charset="0"/>
              </a:rPr>
              <a:t>Cần lựa chọn loại aptomat nào trên </a:t>
            </a:r>
            <a:endParaRPr lang="en-US" sz="4000" b="1" smtClean="0">
              <a:solidFill>
                <a:srgbClr val="C00000"/>
              </a:solidFill>
              <a:cs typeface="Arial" panose="020B0604020202020204" pitchFamily="34" charset="0"/>
            </a:endParaRPr>
          </a:p>
          <a:p>
            <a:pPr algn="ctr">
              <a:lnSpc>
                <a:spcPct val="150000"/>
              </a:lnSpc>
            </a:pPr>
            <a:r>
              <a:rPr lang="vi-VN" sz="4000" b="1" smtClean="0">
                <a:solidFill>
                  <a:srgbClr val="C00000"/>
                </a:solidFill>
                <a:cs typeface="Arial" panose="020B0604020202020204" pitchFamily="34" charset="0"/>
              </a:rPr>
              <a:t>thị </a:t>
            </a:r>
            <a:r>
              <a:rPr lang="vi-VN" sz="4000" b="1">
                <a:solidFill>
                  <a:srgbClr val="C00000"/>
                </a:solidFill>
                <a:cs typeface="Arial" panose="020B0604020202020204" pitchFamily="34" charset="0"/>
              </a:rPr>
              <a:t>trường để sử dụng cho máy bơm nước trên?</a:t>
            </a:r>
          </a:p>
          <a:p>
            <a:pPr algn="just">
              <a:lnSpc>
                <a:spcPct val="150000"/>
              </a:lnSpc>
            </a:pPr>
            <a:r>
              <a:rPr lang="vi-VN" sz="4000">
                <a:solidFill>
                  <a:srgbClr val="000000"/>
                </a:solidFill>
                <a:cs typeface="Arial" panose="020B0604020202020204" pitchFamily="34" charset="0"/>
              </a:rPr>
              <a:t>A. Aptomat có dòng điện định mức 6A, loại MCB1P/6A hoặc MCCB1P/6A.</a:t>
            </a:r>
          </a:p>
          <a:p>
            <a:pPr algn="just">
              <a:lnSpc>
                <a:spcPct val="150000"/>
              </a:lnSpc>
            </a:pPr>
            <a:r>
              <a:rPr lang="vi-VN" sz="4000">
                <a:solidFill>
                  <a:srgbClr val="000000"/>
                </a:solidFill>
                <a:cs typeface="Arial" panose="020B0604020202020204" pitchFamily="34" charset="0"/>
              </a:rPr>
              <a:t>B. Aptomat có dòng điện định mức 10A, loại MCB1P/10A hoặc MCCB1P/10A.</a:t>
            </a:r>
          </a:p>
          <a:p>
            <a:pPr algn="just">
              <a:lnSpc>
                <a:spcPct val="150000"/>
              </a:lnSpc>
            </a:pPr>
            <a:r>
              <a:rPr lang="vi-VN" sz="4000">
                <a:solidFill>
                  <a:srgbClr val="000000"/>
                </a:solidFill>
                <a:cs typeface="Arial" panose="020B0604020202020204" pitchFamily="34" charset="0"/>
              </a:rPr>
              <a:t>C. Aptomat có dòng điện định mức 16A, loại MCB1P/10A hoặc MCCB1P/16A.</a:t>
            </a:r>
          </a:p>
          <a:p>
            <a:pPr algn="just">
              <a:lnSpc>
                <a:spcPct val="150000"/>
              </a:lnSpc>
            </a:pPr>
            <a:r>
              <a:rPr lang="vi-VN" sz="4000">
                <a:solidFill>
                  <a:srgbClr val="000000"/>
                </a:solidFill>
                <a:cs typeface="Arial" panose="020B0604020202020204" pitchFamily="34" charset="0"/>
              </a:rPr>
              <a:t>D. Aptomat có dòng điện định mức 20A, loại MCB1P/20A hoặc MCCB1P/10A.</a:t>
            </a:r>
          </a:p>
        </p:txBody>
      </p:sp>
      <p:sp>
        <p:nvSpPr>
          <p:cNvPr id="2" name="Oval 1"/>
          <p:cNvSpPr/>
          <p:nvPr/>
        </p:nvSpPr>
        <p:spPr>
          <a:xfrm>
            <a:off x="533400" y="4752960"/>
            <a:ext cx="838200" cy="81912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44600" y="2238951"/>
            <a:ext cx="3965805" cy="8048049"/>
          </a:xfrm>
          <a:prstGeom prst="rect">
            <a:avLst/>
          </a:prstGeom>
        </p:spPr>
      </p:pic>
    </p:spTree>
    <p:extLst>
      <p:ext uri="{BB962C8B-B14F-4D97-AF65-F5344CB8AC3E}">
        <p14:creationId xmlns:p14="http://schemas.microsoft.com/office/powerpoint/2010/main" val="725840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EFB31E8-B848-BE64-247E-7E6763DFB66F}"/>
              </a:ext>
            </a:extLst>
          </p:cNvPr>
          <p:cNvSpPr/>
          <p:nvPr/>
        </p:nvSpPr>
        <p:spPr>
          <a:xfrm>
            <a:off x="336755" y="4066434"/>
            <a:ext cx="17373600" cy="1101023"/>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a. aptomat tổng là loại aptomat 2 cực, được đặt trước aptomat nhánh. </a:t>
            </a:r>
            <a:endParaRPr lang="en-US" sz="400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730FDC53-65C8-B7E5-28F8-E533734443E3}"/>
              </a:ext>
            </a:extLst>
          </p:cNvPr>
          <p:cNvSpPr/>
          <p:nvPr/>
        </p:nvSpPr>
        <p:spPr>
          <a:xfrm>
            <a:off x="336755" y="5400774"/>
            <a:ext cx="17373600" cy="1101023"/>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b. </a:t>
            </a:r>
            <a:r>
              <a:rPr lang="vi-VN" sz="4000" smtClean="0">
                <a:solidFill>
                  <a:schemeClr val="tx1"/>
                </a:solidFill>
                <a:cs typeface="Arial" panose="020B0604020202020204" pitchFamily="34" charset="0"/>
              </a:rPr>
              <a:t>đèn </a:t>
            </a:r>
            <a:r>
              <a:rPr lang="vi-VN" sz="4000">
                <a:solidFill>
                  <a:schemeClr val="tx1"/>
                </a:solidFill>
                <a:cs typeface="Arial" panose="020B0604020202020204" pitchFamily="34" charset="0"/>
              </a:rPr>
              <a:t>Đ1 và Đ2 được mắc nối tiếp với nhau và song song với ổ cắm điện. </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0081C4F-D241-7898-636E-279F4ADE7DA6}"/>
              </a:ext>
            </a:extLst>
          </p:cNvPr>
          <p:cNvSpPr/>
          <p:nvPr/>
        </p:nvSpPr>
        <p:spPr>
          <a:xfrm>
            <a:off x="336755" y="6735114"/>
            <a:ext cx="17373600" cy="1101023"/>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c. đèn Đ2 chỉ sáng khi bật cùng lúc cả công tắc CT1 và CT2. </a:t>
            </a:r>
            <a:endParaRPr lang="en-US" sz="400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1022EF2-64CD-513C-2BF9-D7528A6BA4D8}"/>
              </a:ext>
            </a:extLst>
          </p:cNvPr>
          <p:cNvSpPr/>
          <p:nvPr/>
        </p:nvSpPr>
        <p:spPr>
          <a:xfrm>
            <a:off x="324465" y="8069454"/>
            <a:ext cx="17373600" cy="1832677"/>
          </a:xfrm>
          <a:prstGeom prst="roundRect">
            <a:avLst>
              <a:gd name="adj" fmla="val 10275"/>
            </a:avLst>
          </a:prstGeom>
          <a:solidFill>
            <a:schemeClr val="bg1"/>
          </a:solidFill>
          <a:ln w="38100">
            <a:solidFill>
              <a:srgbClr val="9FC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d. hai aptomat Ap1 và Ap2 là aptomat nhánh, loại một cực, làm việc độc lập với nhau.</a:t>
            </a:r>
            <a:endParaRPr lang="en-US" sz="4000">
              <a:solidFill>
                <a:schemeClr val="tx1"/>
              </a:solidFill>
              <a:latin typeface="Arial" panose="020B0604020202020204" pitchFamily="34" charset="0"/>
              <a:cs typeface="Arial" panose="020B0604020202020204" pitchFamily="34" charset="0"/>
            </a:endParaRPr>
          </a:p>
        </p:txBody>
      </p:sp>
      <p:sp>
        <p:nvSpPr>
          <p:cNvPr id="2" name="Freeform 2">
            <a:extLst>
              <a:ext uri="{FF2B5EF4-FFF2-40B4-BE49-F238E27FC236}">
                <a16:creationId xmlns:a16="http://schemas.microsoft.com/office/drawing/2014/main" id="{4F54D676-565D-5E4C-CA7F-A4F22DB05663}"/>
              </a:ext>
            </a:extLst>
          </p:cNvPr>
          <p:cNvSpPr/>
          <p:nvPr/>
        </p:nvSpPr>
        <p:spPr>
          <a:xfrm>
            <a:off x="17230541" y="4066434"/>
            <a:ext cx="935048" cy="948084"/>
          </a:xfrm>
          <a:custGeom>
            <a:avLst/>
            <a:gdLst/>
            <a:ahLst/>
            <a:cxnLst/>
            <a:rect l="l" t="t" r="r" b="b"/>
            <a:pathLst>
              <a:path w="4058221" h="4114800">
                <a:moveTo>
                  <a:pt x="0" y="0"/>
                </a:moveTo>
                <a:lnTo>
                  <a:pt x="4058222" y="0"/>
                </a:lnTo>
                <a:lnTo>
                  <a:pt x="405822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3">
            <a:extLst>
              <a:ext uri="{FF2B5EF4-FFF2-40B4-BE49-F238E27FC236}">
                <a16:creationId xmlns:a16="http://schemas.microsoft.com/office/drawing/2014/main" id="{49603E8D-CEEF-966D-24AF-7FC7D9FCA9E4}"/>
              </a:ext>
            </a:extLst>
          </p:cNvPr>
          <p:cNvSpPr/>
          <p:nvPr/>
        </p:nvSpPr>
        <p:spPr>
          <a:xfrm>
            <a:off x="17242521" y="5620751"/>
            <a:ext cx="935667" cy="768417"/>
          </a:xfrm>
          <a:custGeom>
            <a:avLst/>
            <a:gdLst/>
            <a:ahLst/>
            <a:cxnLst/>
            <a:rect l="l" t="t" r="r" b="b"/>
            <a:pathLst>
              <a:path w="5010411" h="4114800">
                <a:moveTo>
                  <a:pt x="0" y="0"/>
                </a:moveTo>
                <a:lnTo>
                  <a:pt x="5010411" y="0"/>
                </a:lnTo>
                <a:lnTo>
                  <a:pt x="50104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TextBox 11">
            <a:extLst>
              <a:ext uri="{FF2B5EF4-FFF2-40B4-BE49-F238E27FC236}">
                <a16:creationId xmlns:a16="http://schemas.microsoft.com/office/drawing/2014/main" id="{8F07C212-DBDF-9ACA-A604-F717E115BE48}"/>
              </a:ext>
            </a:extLst>
          </p:cNvPr>
          <p:cNvSpPr txBox="1"/>
          <p:nvPr/>
        </p:nvSpPr>
        <p:spPr>
          <a:xfrm>
            <a:off x="685799" y="354429"/>
            <a:ext cx="7010401" cy="1015663"/>
          </a:xfrm>
          <a:prstGeom prst="rect">
            <a:avLst/>
          </a:prstGeom>
          <a:noFill/>
        </p:spPr>
        <p:txBody>
          <a:bodyPr wrap="square">
            <a:spAutoFit/>
          </a:bodyPr>
          <a:lstStyle/>
          <a:p>
            <a:pPr algn="just">
              <a:lnSpc>
                <a:spcPct val="150000"/>
              </a:lnSpc>
            </a:pPr>
            <a:r>
              <a:rPr lang="en-US" sz="4000" b="1" smtClean="0">
                <a:solidFill>
                  <a:srgbClr val="C00000"/>
                </a:solidFill>
                <a:latin typeface="Arial" panose="020B0604020202020204" pitchFamily="34" charset="0"/>
                <a:cs typeface="Arial" panose="020B0604020202020204" pitchFamily="34" charset="0"/>
              </a:rPr>
              <a:t>TRẮC NGHIỆM ĐÚNG – SAI</a:t>
            </a:r>
            <a:endParaRPr lang="en-US" sz="4000">
              <a:latin typeface="Arial" panose="020B0604020202020204" pitchFamily="34" charset="0"/>
              <a:cs typeface="Arial" panose="020B0604020202020204" pitchFamily="34" charset="0"/>
            </a:endParaRPr>
          </a:p>
        </p:txBody>
      </p:sp>
      <p:grpSp>
        <p:nvGrpSpPr>
          <p:cNvPr id="10" name="Group 9"/>
          <p:cNvGrpSpPr/>
          <p:nvPr/>
        </p:nvGrpSpPr>
        <p:grpSpPr>
          <a:xfrm>
            <a:off x="1423562" y="172820"/>
            <a:ext cx="15199986" cy="3660297"/>
            <a:chOff x="1564014" y="178965"/>
            <a:chExt cx="15199986" cy="3660297"/>
          </a:xfrm>
        </p:grpSpPr>
        <p:sp>
          <p:nvSpPr>
            <p:cNvPr id="7" name="TextBox 6">
              <a:extLst>
                <a:ext uri="{FF2B5EF4-FFF2-40B4-BE49-F238E27FC236}">
                  <a16:creationId xmlns:a16="http://schemas.microsoft.com/office/drawing/2014/main" id="{8F07C212-DBDF-9ACA-A604-F717E115BE48}"/>
                </a:ext>
              </a:extLst>
            </p:cNvPr>
            <p:cNvSpPr txBox="1"/>
            <p:nvPr/>
          </p:nvSpPr>
          <p:spPr>
            <a:xfrm>
              <a:off x="1564014" y="1646089"/>
              <a:ext cx="10246986" cy="1938992"/>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cs typeface="Arial" panose="020B0604020202020204" pitchFamily="34" charset="0"/>
                </a:rPr>
                <a:t>Hình </a:t>
              </a:r>
              <a:r>
                <a:rPr lang="en-US" sz="4000" smtClean="0">
                  <a:solidFill>
                    <a:srgbClr val="000000"/>
                  </a:solidFill>
                  <a:latin typeface="Arial" panose="020B0604020202020204" pitchFamily="34" charset="0"/>
                  <a:cs typeface="Arial" panose="020B0604020202020204" pitchFamily="34" charset="0"/>
                </a:rPr>
                <a:t>bên</a:t>
              </a:r>
              <a:r>
                <a:rPr lang="vi-VN" sz="4000" smtClean="0">
                  <a:solidFill>
                    <a:srgbClr val="000000"/>
                  </a:solidFill>
                  <a:latin typeface="Arial" panose="020B0604020202020204" pitchFamily="34" charset="0"/>
                  <a:cs typeface="Arial" panose="020B0604020202020204" pitchFamily="34" charset="0"/>
                </a:rPr>
                <a:t> </a:t>
              </a:r>
              <a:r>
                <a:rPr lang="en-US" sz="4000" smtClean="0">
                  <a:solidFill>
                    <a:srgbClr val="000000"/>
                  </a:solidFill>
                  <a:latin typeface="Arial" panose="020B0604020202020204" pitchFamily="34" charset="0"/>
                  <a:cs typeface="Arial" panose="020B0604020202020204" pitchFamily="34" charset="0"/>
                </a:rPr>
                <a:t>cạnh</a:t>
              </a:r>
              <a:r>
                <a:rPr lang="vi-VN" sz="4000" smtClean="0">
                  <a:solidFill>
                    <a:srgbClr val="000000"/>
                  </a:solidFill>
                  <a:latin typeface="Arial" panose="020B0604020202020204" pitchFamily="34" charset="0"/>
                  <a:cs typeface="Arial" panose="020B0604020202020204" pitchFamily="34" charset="0"/>
                </a:rPr>
                <a:t> </a:t>
              </a:r>
              <a:r>
                <a:rPr lang="vi-VN" sz="4000">
                  <a:solidFill>
                    <a:srgbClr val="000000"/>
                  </a:solidFill>
                  <a:latin typeface="Arial" panose="020B0604020202020204" pitchFamily="34" charset="0"/>
                  <a:cs typeface="Arial" panose="020B0604020202020204" pitchFamily="34" charset="0"/>
                </a:rPr>
                <a:t>là một sơ đồ lắp đặt hệ thống điện gia đình. Từ sơ đồ cho thấy: </a:t>
              </a:r>
              <a:endParaRPr lang="en-US" sz="4000">
                <a:solidFill>
                  <a:srgbClr val="000000"/>
                </a:solidFill>
                <a:latin typeface="Arial" panose="020B0604020202020204" pitchFamily="34" charset="0"/>
                <a:cs typeface="Arial" panose="020B0604020202020204" pitchFamily="34" charset="0"/>
              </a:endParaRPr>
            </a:p>
          </p:txBody>
        </p:sp>
        <p:pic>
          <p:nvPicPr>
            <p:cNvPr id="13" name="Picture 12" descr="A diagram of a house with wires and wires&#10;&#10;Description automatically generated"/>
            <p:cNvPicPr/>
            <p:nvPr/>
          </p:nvPicPr>
          <p:blipFill>
            <a:blip r:embed="rId6">
              <a:clrChange>
                <a:clrFrom>
                  <a:srgbClr val="FFFFFF"/>
                </a:clrFrom>
                <a:clrTo>
                  <a:srgbClr val="FFFFFF">
                    <a:alpha val="0"/>
                  </a:srgbClr>
                </a:clrTo>
              </a:clrChange>
            </a:blip>
            <a:stretch>
              <a:fillRect/>
            </a:stretch>
          </p:blipFill>
          <p:spPr>
            <a:xfrm>
              <a:off x="12268200" y="178965"/>
              <a:ext cx="4495800" cy="3660297"/>
            </a:xfrm>
            <a:prstGeom prst="rect">
              <a:avLst/>
            </a:prstGeom>
          </p:spPr>
        </p:pic>
      </p:grpSp>
      <p:sp>
        <p:nvSpPr>
          <p:cNvPr id="14" name="Freeform 2">
            <a:extLst>
              <a:ext uri="{FF2B5EF4-FFF2-40B4-BE49-F238E27FC236}">
                <a16:creationId xmlns:a16="http://schemas.microsoft.com/office/drawing/2014/main" id="{4F54D676-565D-5E4C-CA7F-A4F22DB05663}"/>
              </a:ext>
            </a:extLst>
          </p:cNvPr>
          <p:cNvSpPr/>
          <p:nvPr/>
        </p:nvSpPr>
        <p:spPr>
          <a:xfrm>
            <a:off x="17243140" y="8724900"/>
            <a:ext cx="935048" cy="948084"/>
          </a:xfrm>
          <a:custGeom>
            <a:avLst/>
            <a:gdLst/>
            <a:ahLst/>
            <a:cxnLst/>
            <a:rect l="l" t="t" r="r" b="b"/>
            <a:pathLst>
              <a:path w="4058221" h="4114800">
                <a:moveTo>
                  <a:pt x="0" y="0"/>
                </a:moveTo>
                <a:lnTo>
                  <a:pt x="4058222" y="0"/>
                </a:lnTo>
                <a:lnTo>
                  <a:pt x="405822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3">
            <a:extLst>
              <a:ext uri="{FF2B5EF4-FFF2-40B4-BE49-F238E27FC236}">
                <a16:creationId xmlns:a16="http://schemas.microsoft.com/office/drawing/2014/main" id="{49603E8D-CEEF-966D-24AF-7FC7D9FCA9E4}"/>
              </a:ext>
            </a:extLst>
          </p:cNvPr>
          <p:cNvSpPr/>
          <p:nvPr/>
        </p:nvSpPr>
        <p:spPr>
          <a:xfrm>
            <a:off x="17229922" y="6957301"/>
            <a:ext cx="935667" cy="768417"/>
          </a:xfrm>
          <a:custGeom>
            <a:avLst/>
            <a:gdLst/>
            <a:ahLst/>
            <a:cxnLst/>
            <a:rect l="l" t="t" r="r" b="b"/>
            <a:pathLst>
              <a:path w="5010411" h="4114800">
                <a:moveTo>
                  <a:pt x="0" y="0"/>
                </a:moveTo>
                <a:lnTo>
                  <a:pt x="5010411" y="0"/>
                </a:lnTo>
                <a:lnTo>
                  <a:pt x="50104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5634541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grpSp>
        <p:nvGrpSpPr>
          <p:cNvPr id="3" name="Group 2"/>
          <p:cNvGrpSpPr/>
          <p:nvPr/>
        </p:nvGrpSpPr>
        <p:grpSpPr>
          <a:xfrm>
            <a:off x="762000" y="685800"/>
            <a:ext cx="17018889" cy="8958020"/>
            <a:chOff x="762000" y="685800"/>
            <a:chExt cx="17018889" cy="8958020"/>
          </a:xfrm>
        </p:grpSpPr>
        <p:grpSp>
          <p:nvGrpSpPr>
            <p:cNvPr id="2" name="Group 1"/>
            <p:cNvGrpSpPr/>
            <p:nvPr/>
          </p:nvGrpSpPr>
          <p:grpSpPr>
            <a:xfrm>
              <a:off x="762000" y="685800"/>
              <a:ext cx="11582400" cy="8951875"/>
              <a:chOff x="762000" y="685800"/>
              <a:chExt cx="11582400" cy="8951875"/>
            </a:xfrm>
          </p:grpSpPr>
          <p:sp>
            <p:nvSpPr>
              <p:cNvPr id="5" name="Rectangle: Rounded Corners 4">
                <a:extLst>
                  <a:ext uri="{FF2B5EF4-FFF2-40B4-BE49-F238E27FC236}">
                    <a16:creationId xmlns:a16="http://schemas.microsoft.com/office/drawing/2014/main" id="{346D18DC-90EE-FD61-8FC6-D09E6E8C3F1F}"/>
                  </a:ext>
                </a:extLst>
              </p:cNvPr>
              <p:cNvSpPr/>
              <p:nvPr/>
            </p:nvSpPr>
            <p:spPr>
              <a:xfrm>
                <a:off x="2599134" y="685800"/>
                <a:ext cx="7908132" cy="1295400"/>
              </a:xfrm>
              <a:prstGeom prst="roundRect">
                <a:avLst>
                  <a:gd name="adj" fmla="val 50000"/>
                </a:avLst>
              </a:prstGeom>
              <a:solidFill>
                <a:srgbClr val="9FC3D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700" b="1">
                    <a:solidFill>
                      <a:schemeClr val="bg1"/>
                    </a:solidFill>
                    <a:latin typeface="Arial" panose="020B0604020202020204" pitchFamily="34" charset="0"/>
                    <a:cs typeface="Arial" panose="020B0604020202020204" pitchFamily="34" charset="0"/>
                  </a:rPr>
                  <a:t>Luyện tập (SGK – tr47)</a:t>
                </a:r>
              </a:p>
            </p:txBody>
          </p:sp>
          <p:sp>
            <p:nvSpPr>
              <p:cNvPr id="14" name="TextBox 13">
                <a:extLst>
                  <a:ext uri="{FF2B5EF4-FFF2-40B4-BE49-F238E27FC236}">
                    <a16:creationId xmlns:a16="http://schemas.microsoft.com/office/drawing/2014/main" id="{28FFBA8F-83FA-E9C3-4401-69FF9E7D3C1C}"/>
                  </a:ext>
                </a:extLst>
              </p:cNvPr>
              <p:cNvSpPr txBox="1"/>
              <p:nvPr/>
            </p:nvSpPr>
            <p:spPr>
              <a:xfrm>
                <a:off x="762000" y="2158705"/>
                <a:ext cx="11582400" cy="7478970"/>
              </a:xfrm>
              <a:prstGeom prst="rect">
                <a:avLst/>
              </a:prstGeom>
              <a:noFill/>
            </p:spPr>
            <p:txBody>
              <a:bodyPr wrap="square">
                <a:spAutoFit/>
              </a:bodyPr>
              <a:lstStyle/>
              <a:p>
                <a:pPr algn="just">
                  <a:lnSpc>
                    <a:spcPct val="150000"/>
                  </a:lnSpc>
                </a:pPr>
                <a:r>
                  <a:rPr lang="vi-VN" sz="4000"/>
                  <a:t>1. Vẽ sơ đồ nguyên lí và sơ đồ lắp đặt cung cấp điện cho một phòng gồm: nguồn điện xoay chiều 220 V, một aptomat đóng cắt và bảo vệ cho các thiết bị trong phòng, một ổ cắm và một đèn có công tắc điều khiển.</a:t>
                </a:r>
              </a:p>
              <a:p>
                <a:pPr algn="just">
                  <a:lnSpc>
                    <a:spcPct val="150000"/>
                  </a:lnSpc>
                </a:pPr>
                <a:r>
                  <a:rPr lang="vi-VN" sz="4000"/>
                  <a:t>2. Tính chọn dây dẫn và aptomat cung cấp điện cho ổ cắm nồi cơm điện có công suất tiêu thụ 600 W, điện áp 220 V, cos</a:t>
                </a:r>
                <a:r>
                  <a:rPr lang="el-GR" sz="4000"/>
                  <a:t>φ = </a:t>
                </a:r>
                <a:r>
                  <a:rPr lang="el-GR" sz="4000">
                    <a:latin typeface="Arial" panose="020B0604020202020204" pitchFamily="34" charset="0"/>
                    <a:cs typeface="Arial" panose="020B0604020202020204" pitchFamily="34" charset="0"/>
                  </a:rPr>
                  <a:t>1</a:t>
                </a:r>
                <a:r>
                  <a:rPr lang="el-GR" sz="4000"/>
                  <a:t>, </a:t>
                </a:r>
                <a:r>
                  <a:rPr lang="vi-VN" sz="4000"/>
                  <a:t>cho J = 5 (A/mm2).</a:t>
                </a:r>
              </a:p>
            </p:txBody>
          </p:sp>
        </p:grpSp>
        <p:sp>
          <p:nvSpPr>
            <p:cNvPr id="17" name="Freeform 5">
              <a:extLst>
                <a:ext uri="{FF2B5EF4-FFF2-40B4-BE49-F238E27FC236}">
                  <a16:creationId xmlns:a16="http://schemas.microsoft.com/office/drawing/2014/main" id="{B7283B7D-3123-C4EE-F75E-E62215D7DC5F}"/>
                </a:ext>
              </a:extLst>
            </p:cNvPr>
            <p:cNvSpPr/>
            <p:nvPr/>
          </p:nvSpPr>
          <p:spPr>
            <a:xfrm flipH="1">
              <a:off x="12877800" y="1333500"/>
              <a:ext cx="4903089" cy="8310320"/>
            </a:xfrm>
            <a:custGeom>
              <a:avLst/>
              <a:gdLst/>
              <a:ahLst/>
              <a:cxnLst/>
              <a:rect l="l" t="t" r="r" b="b"/>
              <a:pathLst>
                <a:path w="2427732" h="4114800">
                  <a:moveTo>
                    <a:pt x="0" y="0"/>
                  </a:moveTo>
                  <a:lnTo>
                    <a:pt x="2427732" y="0"/>
                  </a:lnTo>
                  <a:lnTo>
                    <a:pt x="242773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50800" dist="38100" dir="8100000" algn="tr" rotWithShape="0">
                <a:prstClr val="black">
                  <a:alpha val="40000"/>
                </a:prstClr>
              </a:outerShdw>
            </a:effectLst>
          </p:spPr>
        </p:sp>
      </p:grpSp>
    </p:spTree>
    <p:extLst>
      <p:ext uri="{BB962C8B-B14F-4D97-AF65-F5344CB8AC3E}">
        <p14:creationId xmlns:p14="http://schemas.microsoft.com/office/powerpoint/2010/main" val="106388540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grpSp>
        <p:nvGrpSpPr>
          <p:cNvPr id="2" name="Group 1"/>
          <p:cNvGrpSpPr/>
          <p:nvPr/>
        </p:nvGrpSpPr>
        <p:grpSpPr>
          <a:xfrm>
            <a:off x="762000" y="647700"/>
            <a:ext cx="2450294" cy="1371600"/>
            <a:chOff x="1640597" y="385342"/>
            <a:chExt cx="3432865" cy="1744099"/>
          </a:xfrm>
        </p:grpSpPr>
        <p:pic>
          <p:nvPicPr>
            <p:cNvPr id="3" name="Picture 2"/>
            <p:cNvPicPr>
              <a:picLocks noChangeAspect="1"/>
            </p:cNvPicPr>
            <p:nvPr/>
          </p:nvPicPr>
          <p:blipFill>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1749848" y="385342"/>
              <a:ext cx="3214364" cy="1744099"/>
            </a:xfrm>
            <a:prstGeom prst="rect">
              <a:avLst/>
            </a:prstGeom>
          </p:spPr>
        </p:pic>
        <p:sp>
          <p:nvSpPr>
            <p:cNvPr id="4" name="TextBox 3"/>
            <p:cNvSpPr txBox="1"/>
            <p:nvPr/>
          </p:nvSpPr>
          <p:spPr>
            <a:xfrm>
              <a:off x="1640597" y="676025"/>
              <a:ext cx="3432865" cy="900134"/>
            </a:xfrm>
            <a:prstGeom prst="rect">
              <a:avLst/>
            </a:prstGeom>
            <a:noFill/>
          </p:spPr>
          <p:txBody>
            <a:bodyPr wrap="square" rtlCol="0">
              <a:spAutoFit/>
            </a:bodyPr>
            <a:lstStyle/>
            <a:p>
              <a:pPr algn="ctr"/>
              <a:r>
                <a:rPr lang="en-US" sz="4000" b="1" smtClean="0">
                  <a:latin typeface="Arial" panose="020B0604020202020204" pitchFamily="34" charset="0"/>
                  <a:cs typeface="Arial" panose="020B0604020202020204" pitchFamily="34" charset="0"/>
                </a:rPr>
                <a:t>Trả lời</a:t>
              </a:r>
              <a:endParaRPr lang="en-US" sz="4000" b="1" dirty="0">
                <a:latin typeface="Arial" panose="020B0604020202020204" pitchFamily="34" charset="0"/>
                <a:cs typeface="Arial" panose="020B0604020202020204" pitchFamily="34" charset="0"/>
              </a:endParaRPr>
            </a:p>
          </p:txBody>
        </p:sp>
      </p:grpSp>
      <p:grpSp>
        <p:nvGrpSpPr>
          <p:cNvPr id="12" name="Group 11"/>
          <p:cNvGrpSpPr/>
          <p:nvPr/>
        </p:nvGrpSpPr>
        <p:grpSpPr>
          <a:xfrm>
            <a:off x="762000" y="2476500"/>
            <a:ext cx="8376926" cy="6685602"/>
            <a:chOff x="762000" y="2476500"/>
            <a:chExt cx="8376926" cy="6685602"/>
          </a:xfrm>
        </p:grpSpPr>
        <p:pic>
          <p:nvPicPr>
            <p:cNvPr id="5" name="Picture 4"/>
            <p:cNvPicPr/>
            <p:nvPr/>
          </p:nvPicPr>
          <p:blipFill>
            <a:blip r:embed="rId4">
              <a:clrChange>
                <a:clrFrom>
                  <a:srgbClr val="FFFFFF"/>
                </a:clrFrom>
                <a:clrTo>
                  <a:srgbClr val="FFFFFF">
                    <a:alpha val="0"/>
                  </a:srgbClr>
                </a:clrTo>
              </a:clrChange>
            </a:blip>
            <a:stretch>
              <a:fillRect/>
            </a:stretch>
          </p:blipFill>
          <p:spPr>
            <a:xfrm>
              <a:off x="762000" y="2476500"/>
              <a:ext cx="8376926" cy="5026156"/>
            </a:xfrm>
            <a:prstGeom prst="rect">
              <a:avLst/>
            </a:prstGeom>
          </p:spPr>
        </p:pic>
        <p:sp>
          <p:nvSpPr>
            <p:cNvPr id="7" name="Rectangle: Rounded Corners 17">
              <a:extLst>
                <a:ext uri="{FF2B5EF4-FFF2-40B4-BE49-F238E27FC236}">
                  <a16:creationId xmlns:a16="http://schemas.microsoft.com/office/drawing/2014/main" id="{32627AD4-D320-EB4A-AAD0-DC55430C2132}"/>
                </a:ext>
              </a:extLst>
            </p:cNvPr>
            <p:cNvSpPr/>
            <p:nvPr/>
          </p:nvSpPr>
          <p:spPr>
            <a:xfrm>
              <a:off x="2321563" y="7959856"/>
              <a:ext cx="5257800" cy="1202246"/>
            </a:xfrm>
            <a:prstGeom prst="roundRect">
              <a:avLst/>
            </a:prstGeom>
            <a:solidFill>
              <a:schemeClr val="accent5">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Sơ đồ nguyên </a:t>
              </a:r>
              <a:r>
                <a:rPr lang="vi-VN" sz="4000" smtClean="0">
                  <a:solidFill>
                    <a:schemeClr val="tx1"/>
                  </a:solidFill>
                  <a:cs typeface="Arial" panose="020B0604020202020204" pitchFamily="34" charset="0"/>
                </a:rPr>
                <a:t>lí</a:t>
              </a:r>
              <a:endParaRPr lang="en-US" sz="4000">
                <a:solidFill>
                  <a:schemeClr val="tx1"/>
                </a:solidFill>
                <a:latin typeface="Arial" panose="020B0604020202020204" pitchFamily="34" charset="0"/>
                <a:cs typeface="Arial" panose="020B0604020202020204" pitchFamily="34" charset="0"/>
              </a:endParaRPr>
            </a:p>
          </p:txBody>
        </p:sp>
      </p:grpSp>
      <p:grpSp>
        <p:nvGrpSpPr>
          <p:cNvPr id="13" name="Group 12"/>
          <p:cNvGrpSpPr/>
          <p:nvPr/>
        </p:nvGrpSpPr>
        <p:grpSpPr>
          <a:xfrm>
            <a:off x="9525000" y="2476500"/>
            <a:ext cx="7787255" cy="6685602"/>
            <a:chOff x="9525000" y="2476500"/>
            <a:chExt cx="7787255" cy="6685602"/>
          </a:xfrm>
        </p:grpSpPr>
        <p:pic>
          <p:nvPicPr>
            <p:cNvPr id="6" name="Picture 5"/>
            <p:cNvPicPr/>
            <p:nvPr/>
          </p:nvPicPr>
          <p:blipFill>
            <a:blip r:embed="rId5">
              <a:clrChange>
                <a:clrFrom>
                  <a:srgbClr val="FFFFFF"/>
                </a:clrFrom>
                <a:clrTo>
                  <a:srgbClr val="FFFFFF">
                    <a:alpha val="0"/>
                  </a:srgbClr>
                </a:clrTo>
              </a:clrChange>
            </a:blip>
            <a:stretch>
              <a:fillRect/>
            </a:stretch>
          </p:blipFill>
          <p:spPr>
            <a:xfrm>
              <a:off x="9525000" y="2476500"/>
              <a:ext cx="7787255" cy="5230495"/>
            </a:xfrm>
            <a:prstGeom prst="rect">
              <a:avLst/>
            </a:prstGeom>
          </p:spPr>
        </p:pic>
        <p:sp>
          <p:nvSpPr>
            <p:cNvPr id="8" name="Rectangle: Rounded Corners 20">
              <a:extLst>
                <a:ext uri="{FF2B5EF4-FFF2-40B4-BE49-F238E27FC236}">
                  <a16:creationId xmlns:a16="http://schemas.microsoft.com/office/drawing/2014/main" id="{2E9770FB-6869-8F00-020A-3EBD9EE9B877}"/>
                </a:ext>
              </a:extLst>
            </p:cNvPr>
            <p:cNvSpPr/>
            <p:nvPr/>
          </p:nvSpPr>
          <p:spPr>
            <a:xfrm>
              <a:off x="10789727" y="7959856"/>
              <a:ext cx="5257800" cy="1202246"/>
            </a:xfrm>
            <a:prstGeom prst="roundRect">
              <a:avLst/>
            </a:prstGeom>
            <a:solidFill>
              <a:schemeClr val="accent3">
                <a:lumMod val="40000"/>
                <a:lumOff val="6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Sơ đồ lắp </a:t>
              </a:r>
              <a:r>
                <a:rPr lang="vi-VN" sz="4000" smtClean="0">
                  <a:solidFill>
                    <a:schemeClr val="tx1"/>
                  </a:solidFill>
                  <a:cs typeface="Arial" panose="020B0604020202020204" pitchFamily="34" charset="0"/>
                </a:rPr>
                <a:t>đặt</a:t>
              </a:r>
              <a:endParaRPr lang="en-US" sz="4000">
                <a:solidFill>
                  <a:schemeClr val="tx1"/>
                </a:solidFill>
                <a:latin typeface="Arial" panose="020B0604020202020204" pitchFamily="34" charset="0"/>
                <a:cs typeface="Arial" panose="020B0604020202020204" pitchFamily="34" charset="0"/>
              </a:endParaRPr>
            </a:p>
          </p:txBody>
        </p:sp>
      </p:grpSp>
      <p:grpSp>
        <p:nvGrpSpPr>
          <p:cNvPr id="9" name="Group 8"/>
          <p:cNvGrpSpPr/>
          <p:nvPr/>
        </p:nvGrpSpPr>
        <p:grpSpPr>
          <a:xfrm>
            <a:off x="3886200" y="708001"/>
            <a:ext cx="2823971" cy="1044483"/>
            <a:chOff x="1295400" y="1562100"/>
            <a:chExt cx="5647938" cy="2088966"/>
          </a:xfrm>
        </p:grpSpPr>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7674" t="23772" r="30156" b="22687"/>
            <a:stretch/>
          </p:blipFill>
          <p:spPr>
            <a:xfrm>
              <a:off x="1295400" y="1562100"/>
              <a:ext cx="1472583" cy="1869604"/>
            </a:xfrm>
            <a:prstGeom prst="rect">
              <a:avLst/>
            </a:prstGeom>
          </p:spPr>
        </p:pic>
        <p:sp>
          <p:nvSpPr>
            <p:cNvPr id="11" name="Rectangle 10"/>
            <p:cNvSpPr/>
            <p:nvPr/>
          </p:nvSpPr>
          <p:spPr>
            <a:xfrm>
              <a:off x="3102799" y="1619740"/>
              <a:ext cx="3840539" cy="2031326"/>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4000" b="1" smtClean="0">
                  <a:latin typeface="Arial" panose="020B0604020202020204" pitchFamily="34" charset="0"/>
                  <a:ea typeface="Calibri" panose="020F0502020204030204" pitchFamily="34" charset="0"/>
                  <a:cs typeface="Arial" panose="020B0604020202020204" pitchFamily="34" charset="0"/>
                </a:rPr>
                <a:t>Câu 1:</a:t>
              </a:r>
              <a:endParaRPr lang="en-US" sz="40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987126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grpSp>
        <p:nvGrpSpPr>
          <p:cNvPr id="8" name="Group 7"/>
          <p:cNvGrpSpPr/>
          <p:nvPr/>
        </p:nvGrpSpPr>
        <p:grpSpPr>
          <a:xfrm>
            <a:off x="609600" y="403087"/>
            <a:ext cx="16992600" cy="8903430"/>
            <a:chOff x="609600" y="403087"/>
            <a:chExt cx="16992600" cy="8903430"/>
          </a:xfrm>
        </p:grpSpPr>
        <p:grpSp>
          <p:nvGrpSpPr>
            <p:cNvPr id="2" name="Group 1"/>
            <p:cNvGrpSpPr/>
            <p:nvPr/>
          </p:nvGrpSpPr>
          <p:grpSpPr>
            <a:xfrm>
              <a:off x="629265" y="403087"/>
              <a:ext cx="2823971" cy="934802"/>
              <a:chOff x="1295400" y="1562100"/>
              <a:chExt cx="5647938" cy="1869604"/>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674" t="23772" r="30156" b="22687"/>
              <a:stretch/>
            </p:blipFill>
            <p:spPr>
              <a:xfrm>
                <a:off x="1295400" y="1562100"/>
                <a:ext cx="1472583" cy="1869604"/>
              </a:xfrm>
              <a:prstGeom prst="rect">
                <a:avLst/>
              </a:prstGeom>
            </p:spPr>
          </p:pic>
          <p:sp>
            <p:nvSpPr>
              <p:cNvPr id="4" name="Rectangle 3"/>
              <p:cNvSpPr/>
              <p:nvPr/>
            </p:nvSpPr>
            <p:spPr>
              <a:xfrm>
                <a:off x="3102799" y="1619740"/>
                <a:ext cx="3840539" cy="1803186"/>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4000" b="1" smtClean="0">
                    <a:latin typeface="Arial" panose="020B0604020202020204" pitchFamily="34" charset="0"/>
                    <a:ea typeface="Calibri" panose="020F0502020204030204" pitchFamily="34" charset="0"/>
                    <a:cs typeface="Arial" panose="020B0604020202020204" pitchFamily="34" charset="0"/>
                  </a:rPr>
                  <a:t>Câu 2:</a:t>
                </a:r>
                <a:endParaRPr lang="en-US" sz="40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8FFBA8F-83FA-E9C3-4401-69FF9E7D3C1C}"/>
                    </a:ext>
                  </a:extLst>
                </p:cNvPr>
                <p:cNvSpPr txBox="1"/>
                <p:nvPr/>
              </p:nvSpPr>
              <p:spPr>
                <a:xfrm>
                  <a:off x="609600" y="1333500"/>
                  <a:ext cx="16992600" cy="275049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nl-NL" sz="4000" smtClean="0">
                      <a:latin typeface="Arial" panose="020B0604020202020204" pitchFamily="34" charset="0"/>
                      <a:cs typeface="Arial" panose="020B0604020202020204" pitchFamily="34" charset="0"/>
                    </a:rPr>
                    <a:t>Nồi </a:t>
                  </a:r>
                  <a:r>
                    <a:rPr lang="nl-NL" sz="4000">
                      <a:latin typeface="Arial" panose="020B0604020202020204" pitchFamily="34" charset="0"/>
                      <a:cs typeface="Arial" panose="020B0604020202020204" pitchFamily="34" charset="0"/>
                    </a:rPr>
                    <a:t>cơm điện là tải gia nhiệt có cosφ = 1, </a:t>
                  </a:r>
                  <a:r>
                    <a:rPr lang="nl-NL" sz="4000" smtClean="0">
                      <a:latin typeface="Arial" panose="020B0604020202020204" pitchFamily="34" charset="0"/>
                      <a:cs typeface="Arial" panose="020B0604020202020204" pitchFamily="34" charset="0"/>
                    </a:rPr>
                    <a:t>dòng </a:t>
                  </a:r>
                  <a:r>
                    <a:rPr lang="nl-NL" sz="4000">
                      <a:latin typeface="Arial" panose="020B0604020202020204" pitchFamily="34" charset="0"/>
                      <a:cs typeface="Arial" panose="020B0604020202020204" pitchFamily="34" charset="0"/>
                    </a:rPr>
                    <a:t>điện chạy trong dây dẫn:</a:t>
                  </a:r>
                  <a:endParaRPr lang="en-US" sz="4000">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m:rPr>
                            <m:sty m:val="p"/>
                          </m:rPr>
                          <a:rPr lang="nl-NL" sz="4000" i="0">
                            <a:latin typeface="Cambria Math" panose="02040503050406030204" pitchFamily="18" charset="0"/>
                          </a:rPr>
                          <m:t>I</m:t>
                        </m:r>
                        <m:r>
                          <a:rPr lang="nl-NL" sz="4000" i="0">
                            <a:latin typeface="Cambria Math" panose="02040503050406030204" pitchFamily="18" charset="0"/>
                          </a:rPr>
                          <m:t>=</m:t>
                        </m:r>
                        <m:f>
                          <m:fPr>
                            <m:ctrlPr>
                              <a:rPr lang="en-US" sz="4000" i="1">
                                <a:latin typeface="Cambria Math" panose="02040503050406030204" pitchFamily="18" charset="0"/>
                              </a:rPr>
                            </m:ctrlPr>
                          </m:fPr>
                          <m:num>
                            <m:r>
                              <m:rPr>
                                <m:sty m:val="p"/>
                              </m:rPr>
                              <a:rPr lang="nl-NL" sz="4000" i="0">
                                <a:latin typeface="Cambria Math" panose="02040503050406030204" pitchFamily="18" charset="0"/>
                              </a:rPr>
                              <m:t>P</m:t>
                            </m:r>
                          </m:num>
                          <m:den>
                            <m:r>
                              <m:rPr>
                                <m:sty m:val="p"/>
                              </m:rPr>
                              <a:rPr lang="nl-NL" sz="4000" i="0">
                                <a:latin typeface="Cambria Math" panose="02040503050406030204" pitchFamily="18" charset="0"/>
                              </a:rPr>
                              <m:t>U</m:t>
                            </m:r>
                          </m:den>
                        </m:f>
                        <m:r>
                          <a:rPr lang="nl-NL" sz="4000" i="0">
                            <a:latin typeface="Cambria Math" panose="02040503050406030204" pitchFamily="18" charset="0"/>
                          </a:rPr>
                          <m:t>=</m:t>
                        </m:r>
                        <m:f>
                          <m:fPr>
                            <m:ctrlPr>
                              <a:rPr lang="en-US" sz="4000" i="1">
                                <a:latin typeface="Cambria Math" panose="02040503050406030204" pitchFamily="18" charset="0"/>
                              </a:rPr>
                            </m:ctrlPr>
                          </m:fPr>
                          <m:num>
                            <m:r>
                              <a:rPr lang="nl-NL" sz="4000" i="0">
                                <a:latin typeface="Cambria Math" panose="02040503050406030204" pitchFamily="18" charset="0"/>
                              </a:rPr>
                              <m:t>600</m:t>
                            </m:r>
                          </m:num>
                          <m:den>
                            <m:r>
                              <a:rPr lang="nl-NL" sz="4000" i="0">
                                <a:latin typeface="Cambria Math" panose="02040503050406030204" pitchFamily="18" charset="0"/>
                              </a:rPr>
                              <m:t>220</m:t>
                            </m:r>
                          </m:den>
                        </m:f>
                        <m:r>
                          <a:rPr lang="nl-NL" sz="4000" i="0">
                            <a:latin typeface="Cambria Math" panose="02040503050406030204" pitchFamily="18" charset="0"/>
                          </a:rPr>
                          <m:t>=2,72 </m:t>
                        </m:r>
                        <m:r>
                          <m:rPr>
                            <m:sty m:val="p"/>
                          </m:rPr>
                          <a:rPr lang="nl-NL" sz="4000" i="0">
                            <a:latin typeface="Cambria Math" panose="02040503050406030204" pitchFamily="18" charset="0"/>
                          </a:rPr>
                          <m:t>A</m:t>
                        </m:r>
                      </m:oMath>
                    </m:oMathPara>
                  </a14:m>
                  <a:endParaRPr lang="en-US" sz="4000">
                    <a:latin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28FFBA8F-83FA-E9C3-4401-69FF9E7D3C1C}"/>
                    </a:ext>
                  </a:extLst>
                </p:cNvPr>
                <p:cNvSpPr txBox="1">
                  <a:spLocks noRot="1" noChangeAspect="1" noMove="1" noResize="1" noEditPoints="1" noAdjustHandles="1" noChangeArrowheads="1" noChangeShapeType="1" noTextEdit="1"/>
                </p:cNvSpPr>
                <p:nvPr/>
              </p:nvSpPr>
              <p:spPr>
                <a:xfrm>
                  <a:off x="609600" y="1333500"/>
                  <a:ext cx="16992600" cy="2750497"/>
                </a:xfrm>
                <a:prstGeom prst="rect">
                  <a:avLst/>
                </a:prstGeom>
                <a:blipFill>
                  <a:blip r:embed="rId4"/>
                  <a:stretch>
                    <a:fillRect l="-1148" r="-1076"/>
                  </a:stretch>
                </a:blipFill>
              </p:spPr>
              <p:txBody>
                <a:bodyPr/>
                <a:lstStyle/>
                <a:p>
                  <a:r>
                    <a:rPr lang="en-US">
                      <a:noFill/>
                    </a:rPr>
                    <a:t> </a:t>
                  </a:r>
                </a:p>
              </p:txBody>
            </p:sp>
          </mc:Fallback>
        </mc:AlternateContent>
        <p:sp>
          <p:nvSpPr>
            <p:cNvPr id="6" name="Freeform 9">
              <a:extLst>
                <a:ext uri="{FF2B5EF4-FFF2-40B4-BE49-F238E27FC236}">
                  <a16:creationId xmlns:a16="http://schemas.microsoft.com/office/drawing/2014/main" id="{86DE504F-6A7E-CE4F-BCE0-572446952632}"/>
                </a:ext>
              </a:extLst>
            </p:cNvPr>
            <p:cNvSpPr/>
            <p:nvPr/>
          </p:nvSpPr>
          <p:spPr>
            <a:xfrm>
              <a:off x="12363171" y="4663427"/>
              <a:ext cx="5239029" cy="4643090"/>
            </a:xfrm>
            <a:custGeom>
              <a:avLst/>
              <a:gdLst/>
              <a:ahLst/>
              <a:cxnLst/>
              <a:rect l="l" t="t" r="r" b="b"/>
              <a:pathLst>
                <a:path w="9285867" h="8229600">
                  <a:moveTo>
                    <a:pt x="0" y="0"/>
                  </a:moveTo>
                  <a:lnTo>
                    <a:pt x="9285868" y="0"/>
                  </a:lnTo>
                  <a:lnTo>
                    <a:pt x="9285868" y="8229600"/>
                  </a:lnTo>
                  <a:lnTo>
                    <a:pt x="0" y="8229600"/>
                  </a:lnTo>
                  <a:lnTo>
                    <a:pt x="0" y="0"/>
                  </a:lnTo>
                  <a:close/>
                </a:path>
              </a:pathLst>
            </a:custGeom>
            <a:blipFill>
              <a:blip r:embed="rId5"/>
              <a:stretch>
                <a:fillRect/>
              </a:stretch>
            </a:blipFill>
          </p:spPr>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8FFBA8F-83FA-E9C3-4401-69FF9E7D3C1C}"/>
                    </a:ext>
                  </a:extLst>
                </p:cNvPr>
                <p:cNvSpPr txBox="1"/>
                <p:nvPr/>
              </p:nvSpPr>
              <p:spPr>
                <a:xfrm>
                  <a:off x="629265" y="4083997"/>
                  <a:ext cx="11272684" cy="5222520"/>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nl-NL" sz="4000" smtClean="0">
                      <a:latin typeface="Arial" panose="020B0604020202020204" pitchFamily="34" charset="0"/>
                      <a:cs typeface="Arial" panose="020B0604020202020204" pitchFamily="34" charset="0"/>
                    </a:rPr>
                    <a:t>Tiết </a:t>
                  </a:r>
                  <a:r>
                    <a:rPr lang="nl-NL" sz="4000">
                      <a:latin typeface="Arial" panose="020B0604020202020204" pitchFamily="34" charset="0"/>
                      <a:cs typeface="Arial" panose="020B0604020202020204" pitchFamily="34" charset="0"/>
                    </a:rPr>
                    <a:t>diện dây dẫn: </a:t>
                  </a:r>
                  <a14:m>
                    <m:oMath xmlns:m="http://schemas.openxmlformats.org/officeDocument/2006/math">
                      <m:r>
                        <m:rPr>
                          <m:sty m:val="p"/>
                        </m:rPr>
                        <a:rPr lang="nl-NL" sz="4000" i="0">
                          <a:latin typeface="Cambria Math" panose="02040503050406030204" pitchFamily="18" charset="0"/>
                        </a:rPr>
                        <m:t>S</m:t>
                      </m:r>
                      <m:r>
                        <a:rPr lang="nl-NL" sz="4000" i="0">
                          <a:latin typeface="Cambria Math" panose="02040503050406030204" pitchFamily="18" charset="0"/>
                        </a:rPr>
                        <m:t>=</m:t>
                      </m:r>
                      <m:f>
                        <m:fPr>
                          <m:ctrlPr>
                            <a:rPr lang="en-US" sz="4000" i="1">
                              <a:latin typeface="Cambria Math" panose="02040503050406030204" pitchFamily="18" charset="0"/>
                            </a:rPr>
                          </m:ctrlPr>
                        </m:fPr>
                        <m:num>
                          <m:r>
                            <m:rPr>
                              <m:sty m:val="p"/>
                            </m:rPr>
                            <a:rPr lang="nl-NL" sz="4000" i="0">
                              <a:latin typeface="Cambria Math" panose="02040503050406030204" pitchFamily="18" charset="0"/>
                            </a:rPr>
                            <m:t>I</m:t>
                          </m:r>
                        </m:num>
                        <m:den>
                          <m:r>
                            <m:rPr>
                              <m:sty m:val="p"/>
                            </m:rPr>
                            <a:rPr lang="nl-NL" sz="4000" i="0">
                              <a:latin typeface="Cambria Math" panose="02040503050406030204" pitchFamily="18" charset="0"/>
                            </a:rPr>
                            <m:t>J</m:t>
                          </m:r>
                        </m:den>
                      </m:f>
                      <m:r>
                        <a:rPr lang="nl-NL" sz="4000" i="0">
                          <a:latin typeface="Cambria Math" panose="02040503050406030204" pitchFamily="18" charset="0"/>
                        </a:rPr>
                        <m:t>=</m:t>
                      </m:r>
                      <m:f>
                        <m:fPr>
                          <m:ctrlPr>
                            <a:rPr lang="en-US" sz="4000" i="1">
                              <a:latin typeface="Cambria Math" panose="02040503050406030204" pitchFamily="18" charset="0"/>
                            </a:rPr>
                          </m:ctrlPr>
                        </m:fPr>
                        <m:num>
                          <m:r>
                            <a:rPr lang="nl-NL" sz="4000" i="0">
                              <a:latin typeface="Cambria Math" panose="02040503050406030204" pitchFamily="18" charset="0"/>
                            </a:rPr>
                            <m:t>2,72</m:t>
                          </m:r>
                        </m:num>
                        <m:den>
                          <m:r>
                            <a:rPr lang="nl-NL" sz="4000" i="0">
                              <a:latin typeface="Cambria Math" panose="02040503050406030204" pitchFamily="18" charset="0"/>
                            </a:rPr>
                            <m:t>5</m:t>
                          </m:r>
                        </m:den>
                      </m:f>
                      <m:r>
                        <a:rPr lang="nl-NL" sz="4000" i="0">
                          <a:latin typeface="Cambria Math" panose="02040503050406030204" pitchFamily="18" charset="0"/>
                        </a:rPr>
                        <m:t>=0,54 </m:t>
                      </m:r>
                      <m:sSup>
                        <m:sSupPr>
                          <m:ctrlPr>
                            <a:rPr lang="en-US" sz="4000" i="1">
                              <a:latin typeface="Cambria Math" panose="02040503050406030204" pitchFamily="18" charset="0"/>
                            </a:rPr>
                          </m:ctrlPr>
                        </m:sSupPr>
                        <m:e>
                          <m:r>
                            <m:rPr>
                              <m:sty m:val="p"/>
                            </m:rPr>
                            <a:rPr lang="nl-NL" sz="4000" i="0">
                              <a:latin typeface="Cambria Math" panose="02040503050406030204" pitchFamily="18" charset="0"/>
                            </a:rPr>
                            <m:t>mm</m:t>
                          </m:r>
                        </m:e>
                        <m:sup>
                          <m:r>
                            <a:rPr lang="nl-NL" sz="4000" i="0">
                              <a:latin typeface="Cambria Math" panose="02040503050406030204" pitchFamily="18" charset="0"/>
                            </a:rPr>
                            <m:t>2</m:t>
                          </m:r>
                        </m:sup>
                      </m:sSup>
                      <m:r>
                        <a:rPr lang="nl-NL" sz="4000" i="0">
                          <a:latin typeface="Cambria Math" panose="02040503050406030204" pitchFamily="18" charset="0"/>
                        </a:rPr>
                        <m:t>.</m:t>
                      </m:r>
                    </m:oMath>
                  </a14:m>
                  <a:r>
                    <a:rPr lang="nl-NL" sz="4000">
                      <a:latin typeface="Arial" panose="020B0604020202020204" pitchFamily="34" charset="0"/>
                      <a:cs typeface="Arial" panose="020B0604020202020204" pitchFamily="34" charset="0"/>
                    </a:rPr>
                    <a:t> Chọn dây dẫn có tiết diện 0,75 mm</a:t>
                  </a:r>
                  <a:r>
                    <a:rPr lang="nl-NL" sz="4000" baseline="30000">
                      <a:latin typeface="Arial" panose="020B0604020202020204" pitchFamily="34" charset="0"/>
                      <a:cs typeface="Arial" panose="020B0604020202020204" pitchFamily="34" charset="0"/>
                    </a:rPr>
                    <a:t>2</a:t>
                  </a:r>
                  <a:r>
                    <a:rPr lang="nl-NL"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4000" smtClean="0">
                      <a:latin typeface="Arial" panose="020B0604020202020204" pitchFamily="34" charset="0"/>
                      <a:cs typeface="Arial" panose="020B0604020202020204" pitchFamily="34" charset="0"/>
                    </a:rPr>
                    <a:t>Tính </a:t>
                  </a:r>
                  <a:r>
                    <a:rPr lang="nl-NL" sz="4000">
                      <a:latin typeface="Arial" panose="020B0604020202020204" pitchFamily="34" charset="0"/>
                      <a:cs typeface="Arial" panose="020B0604020202020204" pitchFamily="34" charset="0"/>
                    </a:rPr>
                    <a:t>dòng điện định mức aptomat: I</a:t>
                  </a:r>
                  <a:r>
                    <a:rPr lang="nl-NL" sz="4000" baseline="-25000">
                      <a:latin typeface="Arial" panose="020B0604020202020204" pitchFamily="34" charset="0"/>
                      <a:cs typeface="Arial" panose="020B0604020202020204" pitchFamily="34" charset="0"/>
                    </a:rPr>
                    <a:t>đm</a:t>
                  </a:r>
                  <a:r>
                    <a:rPr lang="nl-NL" sz="4000">
                      <a:latin typeface="Arial" panose="020B0604020202020204" pitchFamily="34" charset="0"/>
                      <a:cs typeface="Arial" panose="020B0604020202020204" pitchFamily="34" charset="0"/>
                    </a:rPr>
                    <a:t> = 1,2.I = 1,2.2,72 = 3,3 A. Chọn loại aptomat 1 cực MCB có dòng định mức nhỏ nhất là 6 A.</a:t>
                  </a:r>
                  <a:endParaRPr lang="en-US" sz="4000">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28FFBA8F-83FA-E9C3-4401-69FF9E7D3C1C}"/>
                    </a:ext>
                  </a:extLst>
                </p:cNvPr>
                <p:cNvSpPr txBox="1">
                  <a:spLocks noRot="1" noChangeAspect="1" noMove="1" noResize="1" noEditPoints="1" noAdjustHandles="1" noChangeArrowheads="1" noChangeShapeType="1" noTextEdit="1"/>
                </p:cNvSpPr>
                <p:nvPr/>
              </p:nvSpPr>
              <p:spPr>
                <a:xfrm>
                  <a:off x="629265" y="4083997"/>
                  <a:ext cx="11272684" cy="5222520"/>
                </a:xfrm>
                <a:prstGeom prst="rect">
                  <a:avLst/>
                </a:prstGeom>
                <a:blipFill>
                  <a:blip r:embed="rId6"/>
                  <a:stretch>
                    <a:fillRect l="-1731" r="-1947" b="-1867"/>
                  </a:stretch>
                </a:blipFill>
              </p:spPr>
              <p:txBody>
                <a:bodyPr/>
                <a:lstStyle/>
                <a:p>
                  <a:r>
                    <a:rPr lang="en-US">
                      <a:noFill/>
                    </a:rPr>
                    <a:t> </a:t>
                  </a:r>
                </a:p>
              </p:txBody>
            </p:sp>
          </mc:Fallback>
        </mc:AlternateContent>
      </p:grpSp>
    </p:spTree>
    <p:extLst>
      <p:ext uri="{BB962C8B-B14F-4D97-AF65-F5344CB8AC3E}">
        <p14:creationId xmlns:p14="http://schemas.microsoft.com/office/powerpoint/2010/main" val="25995411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6B965E-CF4B-DE49-F9E9-ABF94207D8D0}"/>
              </a:ext>
            </a:extLst>
          </p:cNvPr>
          <p:cNvSpPr txBox="1"/>
          <p:nvPr/>
        </p:nvSpPr>
        <p:spPr>
          <a:xfrm>
            <a:off x="4076700" y="475564"/>
            <a:ext cx="10134600" cy="1169551"/>
          </a:xfrm>
          <a:prstGeom prst="rect">
            <a:avLst/>
          </a:prstGeom>
          <a:noFill/>
        </p:spPr>
        <p:txBody>
          <a:bodyPr wrap="square" rtlCol="0">
            <a:spAutoFit/>
          </a:bodyPr>
          <a:lstStyle/>
          <a:p>
            <a:pPr algn="ctr"/>
            <a:r>
              <a:rPr lang="en-US" sz="7000" b="1">
                <a:solidFill>
                  <a:srgbClr val="0070C0"/>
                </a:solidFill>
                <a:latin typeface="Arial" panose="020B0604020202020204" pitchFamily="34" charset="0"/>
                <a:cs typeface="Arial" panose="020B0604020202020204" pitchFamily="34" charset="0"/>
              </a:rPr>
              <a:t>VẬN DỤNG </a:t>
            </a:r>
          </a:p>
        </p:txBody>
      </p:sp>
      <p:grpSp>
        <p:nvGrpSpPr>
          <p:cNvPr id="20" name="Group 19">
            <a:extLst>
              <a:ext uri="{FF2B5EF4-FFF2-40B4-BE49-F238E27FC236}">
                <a16:creationId xmlns:a16="http://schemas.microsoft.com/office/drawing/2014/main" id="{33DEAE2E-98FD-3A51-B3F9-1E160196130B}"/>
              </a:ext>
            </a:extLst>
          </p:cNvPr>
          <p:cNvGrpSpPr/>
          <p:nvPr/>
        </p:nvGrpSpPr>
        <p:grpSpPr>
          <a:xfrm>
            <a:off x="914400" y="2857500"/>
            <a:ext cx="8305800" cy="6096000"/>
            <a:chOff x="1219200" y="3086100"/>
            <a:chExt cx="8305800" cy="6096000"/>
          </a:xfrm>
        </p:grpSpPr>
        <p:sp>
          <p:nvSpPr>
            <p:cNvPr id="16" name="Rectangle: Rounded Corners 15">
              <a:extLst>
                <a:ext uri="{FF2B5EF4-FFF2-40B4-BE49-F238E27FC236}">
                  <a16:creationId xmlns:a16="http://schemas.microsoft.com/office/drawing/2014/main" id="{AFC1BBF8-2612-4088-0388-43FDE7AF1F7E}"/>
                </a:ext>
              </a:extLst>
            </p:cNvPr>
            <p:cNvSpPr/>
            <p:nvPr/>
          </p:nvSpPr>
          <p:spPr>
            <a:xfrm>
              <a:off x="1371600" y="3238500"/>
              <a:ext cx="8153400" cy="5943600"/>
            </a:xfrm>
            <a:prstGeom prst="roundRect">
              <a:avLst>
                <a:gd name="adj" fmla="val 10342"/>
              </a:avLst>
            </a:prstGeom>
            <a:solidFill>
              <a:srgbClr val="E9C7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0309C868-F01A-878E-E0A4-224A39499570}"/>
                </a:ext>
              </a:extLst>
            </p:cNvPr>
            <p:cNvSpPr/>
            <p:nvPr/>
          </p:nvSpPr>
          <p:spPr>
            <a:xfrm>
              <a:off x="1219200" y="3086100"/>
              <a:ext cx="8153400" cy="5943600"/>
            </a:xfrm>
            <a:prstGeom prst="roundRect">
              <a:avLst>
                <a:gd name="adj" fmla="val 1034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B9D4ECB-882C-20B6-1CC6-33E196EE4CC0}"/>
                </a:ext>
              </a:extLst>
            </p:cNvPr>
            <p:cNvSpPr txBox="1"/>
            <p:nvPr/>
          </p:nvSpPr>
          <p:spPr>
            <a:xfrm>
              <a:off x="1543050" y="3962905"/>
              <a:ext cx="7505700" cy="4708981"/>
            </a:xfrm>
            <a:prstGeom prst="rect">
              <a:avLst/>
            </a:prstGeom>
            <a:noFill/>
          </p:spPr>
          <p:txBody>
            <a:bodyPr wrap="square">
              <a:spAutoFit/>
            </a:bodyPr>
            <a:lstStyle/>
            <a:p>
              <a:pPr algn="just">
                <a:lnSpc>
                  <a:spcPct val="150000"/>
                </a:lnSpc>
              </a:pPr>
              <a:r>
                <a:rPr lang="vi-VN" sz="4000"/>
                <a:t>Tìm hiểu hệ thống điện trong gia đình em và đánh giá các thiết bị truyền dẫn, đóng cắt bảo vệ trong hệ thống đó đã đảm bảo an toàn và kinh tế chưa?</a:t>
              </a:r>
              <a:endParaRPr lang="en-US" sz="4000"/>
            </a:p>
          </p:txBody>
        </p:sp>
        <p:sp>
          <p:nvSpPr>
            <p:cNvPr id="17" name="Oval 16">
              <a:extLst>
                <a:ext uri="{FF2B5EF4-FFF2-40B4-BE49-F238E27FC236}">
                  <a16:creationId xmlns:a16="http://schemas.microsoft.com/office/drawing/2014/main" id="{99E93551-5ED1-07AE-A95A-AC3BB5EAD755}"/>
                </a:ext>
              </a:extLst>
            </p:cNvPr>
            <p:cNvSpPr/>
            <p:nvPr/>
          </p:nvSpPr>
          <p:spPr>
            <a:xfrm>
              <a:off x="1524000" y="3505705"/>
              <a:ext cx="457200" cy="457200"/>
            </a:xfrm>
            <a:prstGeom prst="ellipse">
              <a:avLst/>
            </a:prstGeom>
            <a:solidFill>
              <a:srgbClr val="9FC3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F907C2F-6763-E252-EA90-0451FDF6218F}"/>
                </a:ext>
              </a:extLst>
            </p:cNvPr>
            <p:cNvSpPr/>
            <p:nvPr/>
          </p:nvSpPr>
          <p:spPr>
            <a:xfrm>
              <a:off x="2333625" y="3505705"/>
              <a:ext cx="457200" cy="4572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3D02FC0-98C1-A539-CFF3-F8C4442E9085}"/>
                </a:ext>
              </a:extLst>
            </p:cNvPr>
            <p:cNvSpPr/>
            <p:nvPr/>
          </p:nvSpPr>
          <p:spPr>
            <a:xfrm>
              <a:off x="3086100" y="3505705"/>
              <a:ext cx="457200" cy="457200"/>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eform 12">
            <a:extLst>
              <a:ext uri="{FF2B5EF4-FFF2-40B4-BE49-F238E27FC236}">
                <a16:creationId xmlns:a16="http://schemas.microsoft.com/office/drawing/2014/main" id="{DF92F2A9-6318-8764-B799-A8B1BEC9CE62}"/>
              </a:ext>
            </a:extLst>
          </p:cNvPr>
          <p:cNvSpPr/>
          <p:nvPr/>
        </p:nvSpPr>
        <p:spPr>
          <a:xfrm>
            <a:off x="9686925" y="2545682"/>
            <a:ext cx="8334375" cy="7566919"/>
          </a:xfrm>
          <a:custGeom>
            <a:avLst/>
            <a:gdLst/>
            <a:ahLst/>
            <a:cxnLst/>
            <a:rect l="l" t="t" r="r" b="b"/>
            <a:pathLst>
              <a:path w="9064268" h="8229600">
                <a:moveTo>
                  <a:pt x="0" y="0"/>
                </a:moveTo>
                <a:lnTo>
                  <a:pt x="9064268" y="0"/>
                </a:lnTo>
                <a:lnTo>
                  <a:pt x="9064268"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1836835248"/>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9492FD-73CE-23C2-8674-8DBB2B5F25BA}"/>
              </a:ext>
            </a:extLst>
          </p:cNvPr>
          <p:cNvSpPr/>
          <p:nvPr/>
        </p:nvSpPr>
        <p:spPr>
          <a:xfrm>
            <a:off x="2238060" y="676817"/>
            <a:ext cx="4267200" cy="1179535"/>
          </a:xfrm>
          <a:prstGeom prst="rect">
            <a:avLst/>
          </a:prstGeom>
          <a:solidFill>
            <a:srgbClr val="E9C7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Gợi ý trả lời </a:t>
            </a:r>
          </a:p>
        </p:txBody>
      </p:sp>
      <p:sp>
        <p:nvSpPr>
          <p:cNvPr id="9" name="TextBox 8">
            <a:extLst>
              <a:ext uri="{FF2B5EF4-FFF2-40B4-BE49-F238E27FC236}">
                <a16:creationId xmlns:a16="http://schemas.microsoft.com/office/drawing/2014/main" id="{251CC008-D6A8-9985-14B5-C141F84628ED}"/>
              </a:ext>
            </a:extLst>
          </p:cNvPr>
          <p:cNvSpPr txBox="1"/>
          <p:nvPr/>
        </p:nvSpPr>
        <p:spPr>
          <a:xfrm>
            <a:off x="8534400" y="1094680"/>
            <a:ext cx="8915400" cy="8402300"/>
          </a:xfrm>
          <a:prstGeom prst="rect">
            <a:avLst/>
          </a:prstGeom>
          <a:noFill/>
        </p:spPr>
        <p:txBody>
          <a:bodyPr wrap="square">
            <a:spAutoFit/>
          </a:bodyPr>
          <a:lstStyle/>
          <a:p>
            <a:pPr algn="just">
              <a:lnSpc>
                <a:spcPct val="150000"/>
              </a:lnSpc>
            </a:pPr>
            <a:r>
              <a:rPr lang="vi-VN" sz="4000" smtClean="0"/>
              <a:t>•</a:t>
            </a:r>
            <a:r>
              <a:rPr lang="en-US" sz="4000" smtClean="0"/>
              <a:t> </a:t>
            </a:r>
            <a:r>
              <a:rPr lang="vi-VN" sz="4000" smtClean="0"/>
              <a:t>Sơ </a:t>
            </a:r>
            <a:r>
              <a:rPr lang="vi-VN" sz="4000"/>
              <a:t>đồ hệ thống điện gia đình gồm nguồn xoay chiều 220 V cấp điện vào nhà bởi aptomat tổng hai cực ApT. </a:t>
            </a:r>
          </a:p>
          <a:p>
            <a:pPr algn="just">
              <a:lnSpc>
                <a:spcPct val="150000"/>
              </a:lnSpc>
            </a:pPr>
            <a:r>
              <a:rPr lang="vi-VN" sz="4000"/>
              <a:t>•</a:t>
            </a:r>
            <a:r>
              <a:rPr lang="en-US" sz="4000"/>
              <a:t> </a:t>
            </a:r>
            <a:r>
              <a:rPr lang="vi-VN" sz="4000" smtClean="0"/>
              <a:t>Mạch </a:t>
            </a:r>
            <a:r>
              <a:rPr lang="vi-VN" sz="4000"/>
              <a:t>điện có hai nhánh sử dụng hai aptomat một cực Ap1, Ap2 để đóng cắt dây pha: Ap1 cung cấp điện cho một ổ cắm, Ap2 cung cấp điện cho hai đèn Đ1 và Đ2 qua hai công tắc CT1 và CT2 để điều khiển bật/tắt hai đèn. </a:t>
            </a:r>
          </a:p>
        </p:txBody>
      </p:sp>
      <p:pic>
        <p:nvPicPr>
          <p:cNvPr id="8" name="Picture 7"/>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b="8768"/>
          <a:stretch/>
        </p:blipFill>
        <p:spPr>
          <a:xfrm>
            <a:off x="682100" y="2519164"/>
            <a:ext cx="7379123" cy="5038557"/>
          </a:xfrm>
          <a:prstGeom prst="rect">
            <a:avLst/>
          </a:prstGeom>
        </p:spPr>
      </p:pic>
      <p:sp>
        <p:nvSpPr>
          <p:cNvPr id="10" name="TextBox 9">
            <a:extLst>
              <a:ext uri="{FF2B5EF4-FFF2-40B4-BE49-F238E27FC236}">
                <a16:creationId xmlns:a16="http://schemas.microsoft.com/office/drawing/2014/main" id="{251CC008-D6A8-9985-14B5-C141F84628ED}"/>
              </a:ext>
            </a:extLst>
          </p:cNvPr>
          <p:cNvSpPr txBox="1"/>
          <p:nvPr/>
        </p:nvSpPr>
        <p:spPr>
          <a:xfrm>
            <a:off x="1364018" y="7758684"/>
            <a:ext cx="6015285" cy="1738296"/>
          </a:xfrm>
          <a:prstGeom prst="rect">
            <a:avLst/>
          </a:prstGeom>
          <a:noFill/>
        </p:spPr>
        <p:txBody>
          <a:bodyPr wrap="square">
            <a:spAutoFit/>
          </a:bodyPr>
          <a:lstStyle/>
          <a:p>
            <a:pPr algn="ctr">
              <a:lnSpc>
                <a:spcPct val="150000"/>
              </a:lnSpc>
            </a:pPr>
            <a:r>
              <a:rPr lang="vi-VN" sz="3800" i="1" smtClean="0">
                <a:latin typeface="Arial (Body)"/>
              </a:rPr>
              <a:t>Hình 9.1</a:t>
            </a:r>
            <a:r>
              <a:rPr lang="en-US" sz="3800" i="1" smtClean="0">
                <a:latin typeface="Arial (Body)"/>
              </a:rPr>
              <a:t>: Sơ đồ hệ thống điện gia đình đơn giản</a:t>
            </a:r>
            <a:endParaRPr lang="en-US" sz="3800" i="1">
              <a:latin typeface="Arial (Body)"/>
            </a:endParaRPr>
          </a:p>
        </p:txBody>
      </p:sp>
    </p:spTree>
    <p:extLst>
      <p:ext uri="{BB962C8B-B14F-4D97-AF65-F5344CB8AC3E}">
        <p14:creationId xmlns:p14="http://schemas.microsoft.com/office/powerpoint/2010/main" val="330766509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17" name="AutoShape 17"/>
          <p:cNvSpPr/>
          <p:nvPr/>
        </p:nvSpPr>
        <p:spPr>
          <a:xfrm flipH="1" flipV="1">
            <a:off x="1090490" y="-104525"/>
            <a:ext cx="5403" cy="2997456"/>
          </a:xfrm>
          <a:prstGeom prst="line">
            <a:avLst/>
          </a:prstGeom>
          <a:ln w="114300" cap="flat">
            <a:solidFill>
              <a:srgbClr val="9FC3D0"/>
            </a:solidFill>
            <a:prstDash val="solid"/>
            <a:headEnd type="none" w="sm" len="sm"/>
            <a:tailEnd type="none" w="sm" len="sm"/>
          </a:ln>
        </p:spPr>
      </p:sp>
      <p:sp>
        <p:nvSpPr>
          <p:cNvPr id="18" name="AutoShape 18"/>
          <p:cNvSpPr/>
          <p:nvPr/>
        </p:nvSpPr>
        <p:spPr>
          <a:xfrm flipH="1" flipV="1">
            <a:off x="1085850" y="7289441"/>
            <a:ext cx="5403" cy="2997456"/>
          </a:xfrm>
          <a:prstGeom prst="line">
            <a:avLst/>
          </a:prstGeom>
          <a:ln w="114300" cap="flat">
            <a:solidFill>
              <a:srgbClr val="9FC3D0"/>
            </a:solidFill>
            <a:prstDash val="solid"/>
            <a:headEnd type="none" w="sm" len="sm"/>
            <a:tailEnd type="none" w="sm" len="sm"/>
          </a:ln>
        </p:spPr>
      </p:sp>
      <p:sp>
        <p:nvSpPr>
          <p:cNvPr id="24" name="Freeform 24"/>
          <p:cNvSpPr/>
          <p:nvPr/>
        </p:nvSpPr>
        <p:spPr>
          <a:xfrm>
            <a:off x="7512165" y="-1553858"/>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5" name="Freeform 25"/>
          <p:cNvSpPr/>
          <p:nvPr/>
        </p:nvSpPr>
        <p:spPr>
          <a:xfrm>
            <a:off x="892058" y="9048108"/>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6" name="TextBox 25">
            <a:extLst>
              <a:ext uri="{FF2B5EF4-FFF2-40B4-BE49-F238E27FC236}">
                <a16:creationId xmlns:a16="http://schemas.microsoft.com/office/drawing/2014/main" id="{92DA9C86-D9AB-A069-5D98-1465804D061C}"/>
              </a:ext>
            </a:extLst>
          </p:cNvPr>
          <p:cNvSpPr txBox="1"/>
          <p:nvPr/>
        </p:nvSpPr>
        <p:spPr>
          <a:xfrm>
            <a:off x="2324100" y="1104900"/>
            <a:ext cx="13639800" cy="1169551"/>
          </a:xfrm>
          <a:prstGeom prst="rect">
            <a:avLst/>
          </a:prstGeom>
          <a:noFill/>
        </p:spPr>
        <p:txBody>
          <a:bodyPr wrap="square" rtlCol="0">
            <a:spAutoFit/>
          </a:bodyPr>
          <a:lstStyle/>
          <a:p>
            <a:pPr algn="ctr"/>
            <a:r>
              <a:rPr lang="en-US" sz="7000" b="1">
                <a:solidFill>
                  <a:schemeClr val="accent5">
                    <a:lumMod val="75000"/>
                  </a:schemeClr>
                </a:solidFill>
                <a:latin typeface="Arial" panose="020B0604020202020204" pitchFamily="34" charset="0"/>
                <a:cs typeface="Arial" panose="020B0604020202020204" pitchFamily="34" charset="0"/>
              </a:rPr>
              <a:t>HƯỚNG DẪN VỀ NHÀ </a:t>
            </a:r>
          </a:p>
        </p:txBody>
      </p:sp>
      <p:grpSp>
        <p:nvGrpSpPr>
          <p:cNvPr id="33" name="Group 32">
            <a:extLst>
              <a:ext uri="{FF2B5EF4-FFF2-40B4-BE49-F238E27FC236}">
                <a16:creationId xmlns:a16="http://schemas.microsoft.com/office/drawing/2014/main" id="{69D09DD4-A914-2A16-11EE-00FD099D857E}"/>
              </a:ext>
            </a:extLst>
          </p:cNvPr>
          <p:cNvGrpSpPr/>
          <p:nvPr/>
        </p:nvGrpSpPr>
        <p:grpSpPr>
          <a:xfrm>
            <a:off x="1790699" y="2892755"/>
            <a:ext cx="15401407" cy="1137597"/>
            <a:chOff x="1663393" y="2954317"/>
            <a:chExt cx="15401407" cy="1137597"/>
          </a:xfrm>
        </p:grpSpPr>
        <p:sp>
          <p:nvSpPr>
            <p:cNvPr id="30" name="Oval 29">
              <a:extLst>
                <a:ext uri="{FF2B5EF4-FFF2-40B4-BE49-F238E27FC236}">
                  <a16:creationId xmlns:a16="http://schemas.microsoft.com/office/drawing/2014/main" id="{508D56A0-DBCA-5DAD-04BD-B8BDF970F1AA}"/>
                </a:ext>
              </a:extLst>
            </p:cNvPr>
            <p:cNvSpPr/>
            <p:nvPr/>
          </p:nvSpPr>
          <p:spPr>
            <a:xfrm>
              <a:off x="1663393" y="2954317"/>
              <a:ext cx="1137597" cy="1137597"/>
            </a:xfrm>
            <a:prstGeom prst="ellipse">
              <a:avLst/>
            </a:prstGeom>
            <a:solidFill>
              <a:srgbClr val="E9C7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1</a:t>
              </a:r>
            </a:p>
          </p:txBody>
        </p:sp>
        <p:sp>
          <p:nvSpPr>
            <p:cNvPr id="32" name="TextBox 31">
              <a:extLst>
                <a:ext uri="{FF2B5EF4-FFF2-40B4-BE49-F238E27FC236}">
                  <a16:creationId xmlns:a16="http://schemas.microsoft.com/office/drawing/2014/main" id="{D29196E4-45AF-BCD3-C044-5463A9450B6D}"/>
                </a:ext>
              </a:extLst>
            </p:cNvPr>
            <p:cNvSpPr txBox="1"/>
            <p:nvPr/>
          </p:nvSpPr>
          <p:spPr>
            <a:xfrm>
              <a:off x="3263593" y="3008069"/>
              <a:ext cx="13801207" cy="901593"/>
            </a:xfrm>
            <a:prstGeom prst="rect">
              <a:avLst/>
            </a:prstGeom>
            <a:noFill/>
          </p:spPr>
          <p:txBody>
            <a:bodyPr wrap="square">
              <a:spAutoFit/>
            </a:bodyPr>
            <a:lstStyle/>
            <a:p>
              <a:pPr lvl="0" algn="just">
                <a:lnSpc>
                  <a:spcPct val="150000"/>
                </a:lnSpc>
                <a:defRPr/>
              </a:pPr>
              <a:r>
                <a:rPr lang="en-US" sz="4000">
                  <a:solidFill>
                    <a:prstClr val="black"/>
                  </a:solidFill>
                  <a:latin typeface="Arial" panose="020B0604020202020204" pitchFamily="34" charset="0"/>
                </a:rPr>
                <a:t>Xem lại kiến thức đã học ở Bài 9.</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 name="Group 33">
            <a:extLst>
              <a:ext uri="{FF2B5EF4-FFF2-40B4-BE49-F238E27FC236}">
                <a16:creationId xmlns:a16="http://schemas.microsoft.com/office/drawing/2014/main" id="{B2182A17-F3FA-F09D-6254-EFECADCD79A3}"/>
              </a:ext>
            </a:extLst>
          </p:cNvPr>
          <p:cNvGrpSpPr/>
          <p:nvPr/>
        </p:nvGrpSpPr>
        <p:grpSpPr>
          <a:xfrm>
            <a:off x="1790699" y="5050967"/>
            <a:ext cx="14706601" cy="1137597"/>
            <a:chOff x="1663393" y="2954317"/>
            <a:chExt cx="14706601" cy="1137597"/>
          </a:xfrm>
        </p:grpSpPr>
        <p:sp>
          <p:nvSpPr>
            <p:cNvPr id="35" name="Oval 34">
              <a:extLst>
                <a:ext uri="{FF2B5EF4-FFF2-40B4-BE49-F238E27FC236}">
                  <a16:creationId xmlns:a16="http://schemas.microsoft.com/office/drawing/2014/main" id="{3E98DE30-DBDF-7CB5-D4C0-55AD528B27C4}"/>
                </a:ext>
              </a:extLst>
            </p:cNvPr>
            <p:cNvSpPr/>
            <p:nvPr/>
          </p:nvSpPr>
          <p:spPr>
            <a:xfrm>
              <a:off x="1663393" y="2954317"/>
              <a:ext cx="1137597" cy="1137597"/>
            </a:xfrm>
            <a:prstGeom prst="ellipse">
              <a:avLst/>
            </a:prstGeom>
            <a:solidFill>
              <a:srgbClr val="E9C7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2</a:t>
              </a:r>
            </a:p>
          </p:txBody>
        </p:sp>
        <p:sp>
          <p:nvSpPr>
            <p:cNvPr id="36" name="TextBox 35">
              <a:extLst>
                <a:ext uri="{FF2B5EF4-FFF2-40B4-BE49-F238E27FC236}">
                  <a16:creationId xmlns:a16="http://schemas.microsoft.com/office/drawing/2014/main" id="{5D837513-0F66-AD5A-9F11-DA1B48E8077D}"/>
                </a:ext>
              </a:extLst>
            </p:cNvPr>
            <p:cNvSpPr txBox="1"/>
            <p:nvPr/>
          </p:nvSpPr>
          <p:spPr>
            <a:xfrm>
              <a:off x="3263594" y="3006139"/>
              <a:ext cx="13106400" cy="1015663"/>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Hoàn thành bài tập phần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Vận dụng. </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7" name="Group 36">
            <a:extLst>
              <a:ext uri="{FF2B5EF4-FFF2-40B4-BE49-F238E27FC236}">
                <a16:creationId xmlns:a16="http://schemas.microsoft.com/office/drawing/2014/main" id="{857D833C-E223-DEDA-C112-B7DC8D33C89D}"/>
              </a:ext>
            </a:extLst>
          </p:cNvPr>
          <p:cNvGrpSpPr/>
          <p:nvPr/>
        </p:nvGrpSpPr>
        <p:grpSpPr>
          <a:xfrm>
            <a:off x="1790699" y="6956524"/>
            <a:ext cx="14706601" cy="1824923"/>
            <a:chOff x="1663393" y="2611417"/>
            <a:chExt cx="14706601" cy="1824923"/>
          </a:xfrm>
        </p:grpSpPr>
        <p:sp>
          <p:nvSpPr>
            <p:cNvPr id="38" name="Oval 37">
              <a:extLst>
                <a:ext uri="{FF2B5EF4-FFF2-40B4-BE49-F238E27FC236}">
                  <a16:creationId xmlns:a16="http://schemas.microsoft.com/office/drawing/2014/main" id="{65D3D56A-5DF6-6BA0-B79A-22B937B9F46C}"/>
                </a:ext>
              </a:extLst>
            </p:cNvPr>
            <p:cNvSpPr/>
            <p:nvPr/>
          </p:nvSpPr>
          <p:spPr>
            <a:xfrm>
              <a:off x="1663393" y="2954317"/>
              <a:ext cx="1137597" cy="1137597"/>
            </a:xfrm>
            <a:prstGeom prst="ellipse">
              <a:avLst/>
            </a:prstGeom>
            <a:solidFill>
              <a:srgbClr val="E9C7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3</a:t>
              </a:r>
            </a:p>
          </p:txBody>
        </p:sp>
        <p:sp>
          <p:nvSpPr>
            <p:cNvPr id="39" name="TextBox 38">
              <a:extLst>
                <a:ext uri="{FF2B5EF4-FFF2-40B4-BE49-F238E27FC236}">
                  <a16:creationId xmlns:a16="http://schemas.microsoft.com/office/drawing/2014/main" id="{D02CF053-CCE4-AFD9-6B5C-2E29910A26D4}"/>
                </a:ext>
              </a:extLst>
            </p:cNvPr>
            <p:cNvSpPr txBox="1"/>
            <p:nvPr/>
          </p:nvSpPr>
          <p:spPr>
            <a:xfrm>
              <a:off x="3263594" y="2611417"/>
              <a:ext cx="13106400" cy="1824923"/>
            </a:xfrm>
            <a:prstGeom prst="rect">
              <a:avLst/>
            </a:prstGeom>
            <a:noFill/>
          </p:spPr>
          <p:txBody>
            <a:bodyPr wrap="square">
              <a:spAutoFit/>
            </a:bodyPr>
            <a:lstStyle/>
            <a:p>
              <a:pPr lvl="0" algn="just">
                <a:lnSpc>
                  <a:spcPct val="150000"/>
                </a:lnSpc>
                <a:defRPr/>
              </a:pPr>
              <a:r>
                <a:rPr lang="vi-VN" sz="4000">
                  <a:solidFill>
                    <a:prstClr val="black"/>
                  </a:solidFill>
                </a:rPr>
                <a:t>Xem trước nội dung </a:t>
              </a:r>
              <a:r>
                <a:rPr lang="vi-VN" sz="4000" b="1" i="1">
                  <a:solidFill>
                    <a:prstClr val="black"/>
                  </a:solidFill>
                </a:rPr>
                <a:t>Bài 10: Dự án: Thiết kế, lắp đặt mạch điện điều khiển đèn cầu thang</a:t>
              </a:r>
              <a:r>
                <a:rPr lang="vi-VN" sz="4000">
                  <a:solidFill>
                    <a:prstClr val="black"/>
                  </a:solidFill>
                </a:rPr>
                <a:t>.</a:t>
              </a:r>
              <a:endParaRPr kumimoji="0" lang="vi-VN" sz="4000" b="1"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500"/>
                                        <p:tgtEl>
                                          <p:spTgt spid="34"/>
                                        </p:tgtEl>
                                      </p:cBhvr>
                                    </p:animEffect>
                                  </p:childTnLst>
                                </p:cTn>
                              </p:par>
                              <p:par>
                                <p:cTn id="11" presetID="22" presetClass="entr" presetSubtype="8"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16" name="AutoShape 16"/>
          <p:cNvSpPr/>
          <p:nvPr/>
        </p:nvSpPr>
        <p:spPr>
          <a:xfrm>
            <a:off x="-260599" y="9061267"/>
            <a:ext cx="7105264" cy="19050"/>
          </a:xfrm>
          <a:prstGeom prst="line">
            <a:avLst/>
          </a:prstGeom>
          <a:ln w="114300" cap="flat">
            <a:solidFill>
              <a:srgbClr val="9FC3D0"/>
            </a:solidFill>
            <a:prstDash val="solid"/>
            <a:headEnd type="none" w="sm" len="sm"/>
            <a:tailEnd type="none" w="sm" len="sm"/>
          </a:ln>
        </p:spPr>
      </p:sp>
      <p:sp>
        <p:nvSpPr>
          <p:cNvPr id="17" name="AutoShape 17"/>
          <p:cNvSpPr/>
          <p:nvPr/>
        </p:nvSpPr>
        <p:spPr>
          <a:xfrm>
            <a:off x="11430169" y="9061267"/>
            <a:ext cx="7105264" cy="19050"/>
          </a:xfrm>
          <a:prstGeom prst="line">
            <a:avLst/>
          </a:prstGeom>
          <a:ln w="114300" cap="flat">
            <a:solidFill>
              <a:srgbClr val="9FC3D0"/>
            </a:solidFill>
            <a:prstDash val="solid"/>
            <a:headEnd type="none" w="sm" len="sm"/>
            <a:tailEnd type="none" w="sm" len="sm"/>
          </a:ln>
        </p:spPr>
      </p:sp>
      <p:sp>
        <p:nvSpPr>
          <p:cNvPr id="23" name="Freeform 23"/>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4" name="Freeform 24"/>
          <p:cNvSpPr/>
          <p:nvPr/>
        </p:nvSpPr>
        <p:spPr>
          <a:xfrm>
            <a:off x="13601700" y="614206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5" name="Oval 24">
            <a:extLst>
              <a:ext uri="{FF2B5EF4-FFF2-40B4-BE49-F238E27FC236}">
                <a16:creationId xmlns:a16="http://schemas.microsoft.com/office/drawing/2014/main" id="{07A8DE78-8023-9751-E2EF-0BED906B3395}"/>
              </a:ext>
            </a:extLst>
          </p:cNvPr>
          <p:cNvSpPr/>
          <p:nvPr/>
        </p:nvSpPr>
        <p:spPr>
          <a:xfrm>
            <a:off x="800100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88E35CC8-4729-E154-DF96-98A226957011}"/>
              </a:ext>
            </a:extLst>
          </p:cNvPr>
          <p:cNvSpPr/>
          <p:nvPr/>
        </p:nvSpPr>
        <p:spPr>
          <a:xfrm>
            <a:off x="868680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323AF992-1C05-5E63-45B7-525E1F0D1820}"/>
              </a:ext>
            </a:extLst>
          </p:cNvPr>
          <p:cNvSpPr/>
          <p:nvPr/>
        </p:nvSpPr>
        <p:spPr>
          <a:xfrm>
            <a:off x="937067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D577BBF5-805E-6158-83E3-CD47554AACB2}"/>
              </a:ext>
            </a:extLst>
          </p:cNvPr>
          <p:cNvSpPr/>
          <p:nvPr/>
        </p:nvSpPr>
        <p:spPr>
          <a:xfrm>
            <a:off x="9945149"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2"/>
          <p:cNvSpPr txBox="1"/>
          <p:nvPr/>
        </p:nvSpPr>
        <p:spPr>
          <a:xfrm>
            <a:off x="972190" y="2857500"/>
            <a:ext cx="16343620" cy="368139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99"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CẢM ƠN CÁC EM ĐÃ CHÚ Ý</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99"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LẮNG NGHE BÀI GIẢNG!</a:t>
            </a:r>
          </a:p>
        </p:txBody>
      </p:sp>
    </p:spTree>
    <p:extLst>
      <p:ext uri="{BB962C8B-B14F-4D97-AF65-F5344CB8AC3E}">
        <p14:creationId xmlns:p14="http://schemas.microsoft.com/office/powerpoint/2010/main" val="104124760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9492FD-73CE-23C2-8674-8DBB2B5F25BA}"/>
              </a:ext>
            </a:extLst>
          </p:cNvPr>
          <p:cNvSpPr/>
          <p:nvPr/>
        </p:nvSpPr>
        <p:spPr>
          <a:xfrm>
            <a:off x="2238060" y="676817"/>
            <a:ext cx="4267200" cy="1179535"/>
          </a:xfrm>
          <a:prstGeom prst="rect">
            <a:avLst/>
          </a:prstGeom>
          <a:solidFill>
            <a:srgbClr val="E9C7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Gợi ý trả lời </a:t>
            </a:r>
          </a:p>
        </p:txBody>
      </p:sp>
      <p:pic>
        <p:nvPicPr>
          <p:cNvPr id="8" name="Picture 7"/>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b="8768"/>
          <a:stretch/>
        </p:blipFill>
        <p:spPr>
          <a:xfrm>
            <a:off x="682100" y="2519164"/>
            <a:ext cx="7379123" cy="5038557"/>
          </a:xfrm>
          <a:prstGeom prst="rect">
            <a:avLst/>
          </a:prstGeom>
        </p:spPr>
      </p:pic>
      <p:sp>
        <p:nvSpPr>
          <p:cNvPr id="10" name="TextBox 9">
            <a:extLst>
              <a:ext uri="{FF2B5EF4-FFF2-40B4-BE49-F238E27FC236}">
                <a16:creationId xmlns:a16="http://schemas.microsoft.com/office/drawing/2014/main" id="{251CC008-D6A8-9985-14B5-C141F84628ED}"/>
              </a:ext>
            </a:extLst>
          </p:cNvPr>
          <p:cNvSpPr txBox="1"/>
          <p:nvPr/>
        </p:nvSpPr>
        <p:spPr>
          <a:xfrm>
            <a:off x="1364018" y="7758684"/>
            <a:ext cx="6015285" cy="1738296"/>
          </a:xfrm>
          <a:prstGeom prst="rect">
            <a:avLst/>
          </a:prstGeom>
          <a:noFill/>
        </p:spPr>
        <p:txBody>
          <a:bodyPr wrap="square">
            <a:spAutoFit/>
          </a:bodyPr>
          <a:lstStyle/>
          <a:p>
            <a:pPr algn="ctr">
              <a:lnSpc>
                <a:spcPct val="150000"/>
              </a:lnSpc>
            </a:pPr>
            <a:r>
              <a:rPr lang="vi-VN" sz="3800" i="1" smtClean="0">
                <a:latin typeface="Arial (Body)"/>
              </a:rPr>
              <a:t>Hình 9.1</a:t>
            </a:r>
            <a:r>
              <a:rPr lang="en-US" sz="3800" i="1" smtClean="0">
                <a:latin typeface="Arial (Body)"/>
              </a:rPr>
              <a:t>: Sơ đồ hệ thống điện gia đình đơn giản</a:t>
            </a:r>
            <a:endParaRPr lang="en-US" sz="3800" i="1">
              <a:latin typeface="Arial (Body)"/>
            </a:endParaRPr>
          </a:p>
        </p:txBody>
      </p:sp>
      <p:grpSp>
        <p:nvGrpSpPr>
          <p:cNvPr id="3" name="Group 2"/>
          <p:cNvGrpSpPr/>
          <p:nvPr/>
        </p:nvGrpSpPr>
        <p:grpSpPr>
          <a:xfrm>
            <a:off x="8839200" y="2228235"/>
            <a:ext cx="9448800" cy="7579009"/>
            <a:chOff x="8839200" y="2228235"/>
            <a:chExt cx="9448800" cy="7579009"/>
          </a:xfrm>
        </p:grpSpPr>
        <p:sp>
          <p:nvSpPr>
            <p:cNvPr id="9" name="TextBox 8">
              <a:extLst>
                <a:ext uri="{FF2B5EF4-FFF2-40B4-BE49-F238E27FC236}">
                  <a16:creationId xmlns:a16="http://schemas.microsoft.com/office/drawing/2014/main" id="{251CC008-D6A8-9985-14B5-C141F84628ED}"/>
                </a:ext>
              </a:extLst>
            </p:cNvPr>
            <p:cNvSpPr txBox="1"/>
            <p:nvPr/>
          </p:nvSpPr>
          <p:spPr>
            <a:xfrm>
              <a:off x="8839200" y="2228235"/>
              <a:ext cx="8382000" cy="4708981"/>
            </a:xfrm>
            <a:prstGeom prst="rect">
              <a:avLst/>
            </a:prstGeom>
            <a:noFill/>
          </p:spPr>
          <p:txBody>
            <a:bodyPr wrap="square">
              <a:spAutoFit/>
            </a:bodyPr>
            <a:lstStyle/>
            <a:p>
              <a:pPr algn="just">
                <a:lnSpc>
                  <a:spcPct val="150000"/>
                </a:lnSpc>
              </a:pPr>
              <a:r>
                <a:rPr lang="vi-VN" sz="4000"/>
                <a:t>•</a:t>
              </a:r>
              <a:r>
                <a:rPr lang="en-US" sz="4000"/>
                <a:t> </a:t>
              </a:r>
              <a:r>
                <a:rPr lang="vi-VN" sz="4000" smtClean="0"/>
                <a:t>Dây </a:t>
              </a:r>
              <a:r>
                <a:rPr lang="vi-VN" sz="4000"/>
                <a:t>trung tính từ ApT được nối trực tiếp đến hai đèn và ổ cắm. </a:t>
              </a:r>
            </a:p>
            <a:p>
              <a:pPr algn="just">
                <a:lnSpc>
                  <a:spcPct val="150000"/>
                </a:lnSpc>
              </a:pPr>
              <a:r>
                <a:rPr lang="vi-VN" sz="4000"/>
                <a:t>•</a:t>
              </a:r>
              <a:r>
                <a:rPr lang="en-US" sz="4000"/>
                <a:t> </a:t>
              </a:r>
              <a:r>
                <a:rPr lang="vi-VN" sz="4000" smtClean="0"/>
                <a:t>Sơ </a:t>
              </a:r>
              <a:r>
                <a:rPr lang="vi-VN" sz="4000"/>
                <a:t>đồ không thể hiện vị trí và cách lắp đặt của các thiết bị điện trong gia đình → sơ đồ nguyên lí.</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55981" y="6965484"/>
              <a:ext cx="2532019" cy="2841760"/>
            </a:xfrm>
            <a:prstGeom prst="rect">
              <a:avLst/>
            </a:prstGeom>
          </p:spPr>
        </p:pic>
      </p:grpSp>
    </p:spTree>
    <p:extLst>
      <p:ext uri="{BB962C8B-B14F-4D97-AF65-F5344CB8AC3E}">
        <p14:creationId xmlns:p14="http://schemas.microsoft.com/office/powerpoint/2010/main" val="14310155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grpSp>
        <p:nvGrpSpPr>
          <p:cNvPr id="2" name="Group 2"/>
          <p:cNvGrpSpPr/>
          <p:nvPr/>
        </p:nvGrpSpPr>
        <p:grpSpPr>
          <a:xfrm>
            <a:off x="-381000" y="0"/>
            <a:ext cx="4239083" cy="10287000"/>
            <a:chOff x="0" y="0"/>
            <a:chExt cx="5652111" cy="13716000"/>
          </a:xfrm>
        </p:grpSpPr>
        <p:grpSp>
          <p:nvGrpSpPr>
            <p:cNvPr id="3" name="Group 3"/>
            <p:cNvGrpSpPr/>
            <p:nvPr/>
          </p:nvGrpSpPr>
          <p:grpSpPr>
            <a:xfrm>
              <a:off x="2826056" y="0"/>
              <a:ext cx="2826056" cy="13716000"/>
              <a:chOff x="0" y="0"/>
              <a:chExt cx="558233" cy="2709333"/>
            </a:xfrm>
          </p:grpSpPr>
          <p:sp>
            <p:nvSpPr>
              <p:cNvPr id="4" name="Freeform 4"/>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E9E0D9"/>
              </a:solidFill>
            </p:spPr>
          </p:sp>
          <p:sp>
            <p:nvSpPr>
              <p:cNvPr id="5" name="TextBox 5"/>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413028" y="0"/>
              <a:ext cx="2826056" cy="13716000"/>
              <a:chOff x="0" y="0"/>
              <a:chExt cx="558233" cy="2709333"/>
            </a:xfrm>
          </p:grpSpPr>
          <p:sp>
            <p:nvSpPr>
              <p:cNvPr id="7" name="Freeform 7"/>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9FC3D0"/>
              </a:solidFill>
            </p:spPr>
          </p:sp>
          <p:sp>
            <p:nvSpPr>
              <p:cNvPr id="8" name="TextBox 8"/>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0" y="0"/>
              <a:ext cx="2826056" cy="13716000"/>
              <a:chOff x="0" y="0"/>
              <a:chExt cx="558233" cy="2709333"/>
            </a:xfrm>
          </p:grpSpPr>
          <p:sp>
            <p:nvSpPr>
              <p:cNvPr id="10" name="Freeform 10"/>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E9C7C6"/>
              </a:solidFill>
            </p:spPr>
          </p:sp>
          <p:sp>
            <p:nvSpPr>
              <p:cNvPr id="11" name="TextBox 11"/>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sp>
        <p:nvSpPr>
          <p:cNvPr id="12" name="TextBox 12"/>
          <p:cNvSpPr txBox="1"/>
          <p:nvPr/>
        </p:nvSpPr>
        <p:spPr>
          <a:xfrm>
            <a:off x="3902948" y="1823617"/>
            <a:ext cx="13013452" cy="6924973"/>
          </a:xfrm>
          <a:prstGeom prst="rect">
            <a:avLst/>
          </a:prstGeom>
        </p:spPr>
        <p:txBody>
          <a:bodyPr wrap="square" lIns="0" tIns="0" rIns="0" bIns="0" rtlCol="0" anchor="t">
            <a:spAutoFit/>
          </a:bodyPr>
          <a:lstStyle/>
          <a:p>
            <a:pPr algn="ctr">
              <a:lnSpc>
                <a:spcPct val="150000"/>
              </a:lnSpc>
            </a:pPr>
            <a:r>
              <a:rPr lang="vi-VN" sz="10000" b="1">
                <a:solidFill>
                  <a:srgbClr val="000000"/>
                </a:solidFill>
                <a:cs typeface="Arial" panose="020B0604020202020204" pitchFamily="34" charset="0"/>
              </a:rPr>
              <a:t>BÀI 9: SƠ ĐỒ </a:t>
            </a:r>
            <a:endParaRPr lang="en-US" sz="10000" b="1" smtClean="0">
              <a:solidFill>
                <a:srgbClr val="000000"/>
              </a:solidFill>
              <a:cs typeface="Arial" panose="020B0604020202020204" pitchFamily="34" charset="0"/>
            </a:endParaRPr>
          </a:p>
          <a:p>
            <a:pPr algn="ctr">
              <a:lnSpc>
                <a:spcPct val="150000"/>
              </a:lnSpc>
            </a:pPr>
            <a:r>
              <a:rPr lang="vi-VN" sz="10000" b="1" smtClean="0">
                <a:solidFill>
                  <a:srgbClr val="000000"/>
                </a:solidFill>
                <a:cs typeface="Arial" panose="020B0604020202020204" pitchFamily="34" charset="0"/>
              </a:rPr>
              <a:t>HỆ </a:t>
            </a:r>
            <a:r>
              <a:rPr lang="vi-VN" sz="10000" b="1">
                <a:solidFill>
                  <a:srgbClr val="000000"/>
                </a:solidFill>
                <a:cs typeface="Arial" panose="020B0604020202020204" pitchFamily="34" charset="0"/>
              </a:rPr>
              <a:t>THỐNG ĐIỆN </a:t>
            </a:r>
            <a:endParaRPr lang="en-US" sz="10000" b="1" smtClean="0">
              <a:solidFill>
                <a:srgbClr val="000000"/>
              </a:solidFill>
              <a:cs typeface="Arial" panose="020B0604020202020204" pitchFamily="34" charset="0"/>
            </a:endParaRPr>
          </a:p>
          <a:p>
            <a:pPr algn="ctr">
              <a:lnSpc>
                <a:spcPct val="150000"/>
              </a:lnSpc>
            </a:pPr>
            <a:r>
              <a:rPr lang="vi-VN" sz="10000" b="1" smtClean="0">
                <a:solidFill>
                  <a:srgbClr val="000000"/>
                </a:solidFill>
                <a:cs typeface="Arial" panose="020B0604020202020204" pitchFamily="34" charset="0"/>
              </a:rPr>
              <a:t>TRONG </a:t>
            </a:r>
            <a:r>
              <a:rPr lang="vi-VN" sz="10000" b="1">
                <a:solidFill>
                  <a:srgbClr val="000000"/>
                </a:solidFill>
                <a:cs typeface="Arial" panose="020B0604020202020204" pitchFamily="34" charset="0"/>
              </a:rPr>
              <a:t>GIA ĐÌNH</a:t>
            </a:r>
            <a:endParaRPr lang="en-US" sz="10000" b="1">
              <a:solidFill>
                <a:srgbClr val="000000"/>
              </a:solidFill>
              <a:latin typeface="Arial" panose="020B0604020202020204" pitchFamily="34" charset="0"/>
              <a:cs typeface="Arial" panose="020B0604020202020204" pitchFamily="34" charset="0"/>
            </a:endParaRPr>
          </a:p>
        </p:txBody>
      </p:sp>
      <p:sp>
        <p:nvSpPr>
          <p:cNvPr id="13" name="Freeform 13"/>
          <p:cNvSpPr/>
          <p:nvPr/>
        </p:nvSpPr>
        <p:spPr>
          <a:xfrm>
            <a:off x="12646898" y="-210192"/>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11118095" y="925830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13" name="Freeform 7">
            <a:extLst>
              <a:ext uri="{FF2B5EF4-FFF2-40B4-BE49-F238E27FC236}">
                <a16:creationId xmlns:a16="http://schemas.microsoft.com/office/drawing/2014/main" id="{0A9ED10D-372B-7FCD-E8DB-263F85CD4A90}"/>
              </a:ext>
            </a:extLst>
          </p:cNvPr>
          <p:cNvSpPr/>
          <p:nvPr/>
        </p:nvSpPr>
        <p:spPr>
          <a:xfrm>
            <a:off x="394741" y="450678"/>
            <a:ext cx="6234659" cy="8229600"/>
          </a:xfrm>
          <a:custGeom>
            <a:avLst/>
            <a:gdLst/>
            <a:ahLst/>
            <a:cxnLst/>
            <a:rect l="l" t="t" r="r" b="b"/>
            <a:pathLst>
              <a:path w="7149465" h="8229600">
                <a:moveTo>
                  <a:pt x="0" y="0"/>
                </a:moveTo>
                <a:lnTo>
                  <a:pt x="7149465" y="0"/>
                </a:lnTo>
                <a:lnTo>
                  <a:pt x="7149465" y="8229600"/>
                </a:lnTo>
                <a:lnTo>
                  <a:pt x="0" y="8229600"/>
                </a:lnTo>
                <a:lnTo>
                  <a:pt x="0" y="0"/>
                </a:lnTo>
                <a:close/>
              </a:path>
            </a:pathLst>
          </a:custGeom>
          <a:blipFill>
            <a:blip r:embed="rId2"/>
            <a:stretch>
              <a:fillRect l="-14673"/>
            </a:stretch>
          </a:blipFill>
        </p:spPr>
      </p:sp>
      <p:sp>
        <p:nvSpPr>
          <p:cNvPr id="16" name="AutoShape 16"/>
          <p:cNvSpPr/>
          <p:nvPr/>
        </p:nvSpPr>
        <p:spPr>
          <a:xfrm>
            <a:off x="-260599" y="9061267"/>
            <a:ext cx="7105264" cy="19050"/>
          </a:xfrm>
          <a:prstGeom prst="line">
            <a:avLst/>
          </a:prstGeom>
          <a:ln w="114300" cap="flat">
            <a:solidFill>
              <a:srgbClr val="9FC3D0"/>
            </a:solidFill>
            <a:prstDash val="solid"/>
            <a:headEnd type="none" w="sm" len="sm"/>
            <a:tailEnd type="none" w="sm" len="sm"/>
          </a:ln>
        </p:spPr>
      </p:sp>
      <p:sp>
        <p:nvSpPr>
          <p:cNvPr id="17" name="AutoShape 17"/>
          <p:cNvSpPr/>
          <p:nvPr/>
        </p:nvSpPr>
        <p:spPr>
          <a:xfrm>
            <a:off x="11430169" y="9061267"/>
            <a:ext cx="7105264" cy="19050"/>
          </a:xfrm>
          <a:prstGeom prst="line">
            <a:avLst/>
          </a:prstGeom>
          <a:ln w="114300" cap="flat">
            <a:solidFill>
              <a:srgbClr val="9FC3D0"/>
            </a:solidFill>
            <a:prstDash val="solid"/>
            <a:headEnd type="none" w="sm" len="sm"/>
            <a:tailEnd type="none" w="sm" len="sm"/>
          </a:ln>
        </p:spPr>
      </p:sp>
      <p:sp>
        <p:nvSpPr>
          <p:cNvPr id="23" name="Freeform 23"/>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4" name="Freeform 24"/>
          <p:cNvSpPr/>
          <p:nvPr/>
        </p:nvSpPr>
        <p:spPr>
          <a:xfrm>
            <a:off x="13601700" y="614206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5" name="Oval 24">
            <a:extLst>
              <a:ext uri="{FF2B5EF4-FFF2-40B4-BE49-F238E27FC236}">
                <a16:creationId xmlns:a16="http://schemas.microsoft.com/office/drawing/2014/main" id="{07A8DE78-8023-9751-E2EF-0BED906B3395}"/>
              </a:ext>
            </a:extLst>
          </p:cNvPr>
          <p:cNvSpPr/>
          <p:nvPr/>
        </p:nvSpPr>
        <p:spPr>
          <a:xfrm>
            <a:off x="800100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88E35CC8-4729-E154-DF96-98A226957011}"/>
              </a:ext>
            </a:extLst>
          </p:cNvPr>
          <p:cNvSpPr/>
          <p:nvPr/>
        </p:nvSpPr>
        <p:spPr>
          <a:xfrm>
            <a:off x="868680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323AF992-1C05-5E63-45B7-525E1F0D1820}"/>
              </a:ext>
            </a:extLst>
          </p:cNvPr>
          <p:cNvSpPr/>
          <p:nvPr/>
        </p:nvSpPr>
        <p:spPr>
          <a:xfrm>
            <a:off x="937067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D577BBF5-805E-6158-83E3-CD47554AACB2}"/>
              </a:ext>
            </a:extLst>
          </p:cNvPr>
          <p:cNvSpPr/>
          <p:nvPr/>
        </p:nvSpPr>
        <p:spPr>
          <a:xfrm>
            <a:off x="9945149"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2"/>
          <p:cNvSpPr txBox="1"/>
          <p:nvPr/>
        </p:nvSpPr>
        <p:spPr>
          <a:xfrm>
            <a:off x="6583056" y="408714"/>
            <a:ext cx="11658600" cy="14162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NỘI DUNG BÀI HỌC</a:t>
            </a:r>
          </a:p>
        </p:txBody>
      </p:sp>
      <p:grpSp>
        <p:nvGrpSpPr>
          <p:cNvPr id="6" name="Group 5">
            <a:extLst>
              <a:ext uri="{FF2B5EF4-FFF2-40B4-BE49-F238E27FC236}">
                <a16:creationId xmlns:a16="http://schemas.microsoft.com/office/drawing/2014/main" id="{6CA1D538-EE8F-F9F1-4BED-8A7557A307D8}"/>
              </a:ext>
            </a:extLst>
          </p:cNvPr>
          <p:cNvGrpSpPr/>
          <p:nvPr/>
        </p:nvGrpSpPr>
        <p:grpSpPr>
          <a:xfrm>
            <a:off x="7679275" y="2684420"/>
            <a:ext cx="9323882" cy="1416222"/>
            <a:chOff x="7086600" y="2588258"/>
            <a:chExt cx="9323882" cy="1416222"/>
          </a:xfrm>
        </p:grpSpPr>
        <p:sp>
          <p:nvSpPr>
            <p:cNvPr id="4" name="Oval 3">
              <a:extLst>
                <a:ext uri="{FF2B5EF4-FFF2-40B4-BE49-F238E27FC236}">
                  <a16:creationId xmlns:a16="http://schemas.microsoft.com/office/drawing/2014/main" id="{8D199CDD-F1E2-2FC1-1DE5-CD8B49FA992B}"/>
                </a:ext>
              </a:extLst>
            </p:cNvPr>
            <p:cNvSpPr/>
            <p:nvPr/>
          </p:nvSpPr>
          <p:spPr>
            <a:xfrm>
              <a:off x="7086600" y="2588258"/>
              <a:ext cx="1416222" cy="1416222"/>
            </a:xfrm>
            <a:prstGeom prst="ellipse">
              <a:avLst/>
            </a:prstGeom>
            <a:solidFill>
              <a:srgbClr val="9FC3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I</a:t>
              </a:r>
            </a:p>
          </p:txBody>
        </p:sp>
        <p:sp>
          <p:nvSpPr>
            <p:cNvPr id="5" name="TextBox 4">
              <a:extLst>
                <a:ext uri="{FF2B5EF4-FFF2-40B4-BE49-F238E27FC236}">
                  <a16:creationId xmlns:a16="http://schemas.microsoft.com/office/drawing/2014/main" id="{6FFD3F23-EBCC-548C-54C0-37784D646892}"/>
                </a:ext>
              </a:extLst>
            </p:cNvPr>
            <p:cNvSpPr txBox="1"/>
            <p:nvPr/>
          </p:nvSpPr>
          <p:spPr>
            <a:xfrm>
              <a:off x="8776741" y="2899055"/>
              <a:ext cx="7633741" cy="784830"/>
            </a:xfrm>
            <a:prstGeom prst="rect">
              <a:avLst/>
            </a:prstGeom>
            <a:noFill/>
          </p:spPr>
          <p:txBody>
            <a:bodyPr wrap="square" rtlCol="0">
              <a:spAutoFit/>
            </a:bodyPr>
            <a:lstStyle/>
            <a:p>
              <a:pPr algn="just"/>
              <a:r>
                <a:rPr lang="en-US" sz="4500" smtClean="0">
                  <a:latin typeface="Arial" panose="020B0604020202020204" pitchFamily="34" charset="0"/>
                  <a:cs typeface="Arial" panose="020B0604020202020204" pitchFamily="34" charset="0"/>
                </a:rPr>
                <a:t>Sơ đồ hệ thống điện gia đình</a:t>
              </a:r>
              <a:endParaRPr lang="en-US" sz="4500">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7CF7C5A3-A697-B92F-9C9B-9C0C4E969650}"/>
              </a:ext>
            </a:extLst>
          </p:cNvPr>
          <p:cNvGrpSpPr/>
          <p:nvPr/>
        </p:nvGrpSpPr>
        <p:grpSpPr>
          <a:xfrm>
            <a:off x="7679275" y="4671266"/>
            <a:ext cx="8561882" cy="3208571"/>
            <a:chOff x="7086600" y="1692083"/>
            <a:chExt cx="8561882" cy="3208571"/>
          </a:xfrm>
        </p:grpSpPr>
        <p:sp>
          <p:nvSpPr>
            <p:cNvPr id="8" name="Oval 7">
              <a:extLst>
                <a:ext uri="{FF2B5EF4-FFF2-40B4-BE49-F238E27FC236}">
                  <a16:creationId xmlns:a16="http://schemas.microsoft.com/office/drawing/2014/main" id="{59A0341A-1CE4-C861-D4C4-FCA84AD06EC8}"/>
                </a:ext>
              </a:extLst>
            </p:cNvPr>
            <p:cNvSpPr/>
            <p:nvPr/>
          </p:nvSpPr>
          <p:spPr>
            <a:xfrm>
              <a:off x="7086600" y="2588258"/>
              <a:ext cx="1416222" cy="1416222"/>
            </a:xfrm>
            <a:prstGeom prst="ellipse">
              <a:avLst/>
            </a:prstGeom>
            <a:solidFill>
              <a:srgbClr val="9FC3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II</a:t>
              </a:r>
            </a:p>
          </p:txBody>
        </p:sp>
        <p:sp>
          <p:nvSpPr>
            <p:cNvPr id="9" name="TextBox 8">
              <a:extLst>
                <a:ext uri="{FF2B5EF4-FFF2-40B4-BE49-F238E27FC236}">
                  <a16:creationId xmlns:a16="http://schemas.microsoft.com/office/drawing/2014/main" id="{251D46EB-FE19-4D04-92ED-BB62FB364977}"/>
                </a:ext>
              </a:extLst>
            </p:cNvPr>
            <p:cNvSpPr txBox="1"/>
            <p:nvPr/>
          </p:nvSpPr>
          <p:spPr>
            <a:xfrm>
              <a:off x="8776741" y="1692083"/>
              <a:ext cx="6871741" cy="3208571"/>
            </a:xfrm>
            <a:prstGeom prst="rect">
              <a:avLst/>
            </a:prstGeom>
            <a:noFill/>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Xác định thông số </a:t>
              </a:r>
              <a:r>
                <a:rPr lang="en-US" sz="4500" smtClean="0">
                  <a:latin typeface="Arial" panose="020B0604020202020204" pitchFamily="34" charset="0"/>
                  <a:cs typeface="Arial" panose="020B0604020202020204" pitchFamily="34" charset="0"/>
                </a:rPr>
                <a:t>kĩ thuật cho </a:t>
              </a:r>
              <a:r>
                <a:rPr lang="en-US" sz="4500">
                  <a:latin typeface="Arial" panose="020B0604020202020204" pitchFamily="34" charset="0"/>
                  <a:cs typeface="Arial" panose="020B0604020202020204" pitchFamily="34" charset="0"/>
                </a:rPr>
                <a:t>các thiết bị điện </a:t>
              </a:r>
              <a:r>
                <a:rPr lang="en-US" sz="4500" smtClean="0">
                  <a:latin typeface="Arial" panose="020B0604020202020204" pitchFamily="34" charset="0"/>
                  <a:cs typeface="Arial" panose="020B0604020202020204" pitchFamily="34" charset="0"/>
                </a:rPr>
                <a:t>trong hệ thống điện gia đình</a:t>
              </a:r>
              <a:endParaRPr lang="en-US" sz="45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19358893"/>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10D9C326-0445-3A1B-006B-50E49FC2938C}"/>
              </a:ext>
            </a:extLst>
          </p:cNvPr>
          <p:cNvSpPr/>
          <p:nvPr/>
        </p:nvSpPr>
        <p:spPr>
          <a:xfrm>
            <a:off x="-1193330" y="-190500"/>
            <a:ext cx="20674657" cy="6143423"/>
          </a:xfrm>
          <a:custGeom>
            <a:avLst/>
            <a:gdLst/>
            <a:ahLst/>
            <a:cxnLst/>
            <a:rect l="l" t="t" r="r" b="b"/>
            <a:pathLst>
              <a:path w="13659087" h="8229600">
                <a:moveTo>
                  <a:pt x="0" y="0"/>
                </a:moveTo>
                <a:lnTo>
                  <a:pt x="13659088" y="0"/>
                </a:lnTo>
                <a:lnTo>
                  <a:pt x="13659088" y="8229600"/>
                </a:lnTo>
                <a:lnTo>
                  <a:pt x="0" y="8229600"/>
                </a:lnTo>
                <a:lnTo>
                  <a:pt x="0" y="0"/>
                </a:lnTo>
                <a:close/>
              </a:path>
            </a:pathLst>
          </a:custGeom>
          <a:blipFill>
            <a:blip r:embed="rId2"/>
            <a:stretch>
              <a:fillRect t="-38331" b="-74849"/>
            </a:stretch>
          </a:blipFill>
        </p:spPr>
      </p:sp>
      <p:sp>
        <p:nvSpPr>
          <p:cNvPr id="5" name="Freeform 5"/>
          <p:cNvSpPr/>
          <p:nvPr/>
        </p:nvSpPr>
        <p:spPr>
          <a:xfrm>
            <a:off x="13639800" y="593323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Freeform 14"/>
          <p:cNvSpPr/>
          <p:nvPr/>
        </p:nvSpPr>
        <p:spPr>
          <a:xfrm>
            <a:off x="-3482681" y="-210192"/>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AutoShape 4">
            <a:extLst>
              <a:ext uri="{FF2B5EF4-FFF2-40B4-BE49-F238E27FC236}">
                <a16:creationId xmlns:a16="http://schemas.microsoft.com/office/drawing/2014/main" id="{3938209C-7976-E89B-0581-005B64EBE1DD}"/>
              </a:ext>
            </a:extLst>
          </p:cNvPr>
          <p:cNvSpPr/>
          <p:nvPr/>
        </p:nvSpPr>
        <p:spPr>
          <a:xfrm>
            <a:off x="-260599" y="5734050"/>
            <a:ext cx="7105264" cy="19050"/>
          </a:xfrm>
          <a:prstGeom prst="line">
            <a:avLst/>
          </a:prstGeom>
          <a:ln w="114300" cap="flat">
            <a:solidFill>
              <a:schemeClr val="bg1"/>
            </a:solidFill>
            <a:prstDash val="solid"/>
            <a:headEnd type="none" w="sm" len="sm"/>
            <a:tailEnd type="none" w="sm" len="sm"/>
          </a:ln>
        </p:spPr>
      </p:sp>
      <p:sp>
        <p:nvSpPr>
          <p:cNvPr id="19" name="AutoShape 6">
            <a:extLst>
              <a:ext uri="{FF2B5EF4-FFF2-40B4-BE49-F238E27FC236}">
                <a16:creationId xmlns:a16="http://schemas.microsoft.com/office/drawing/2014/main" id="{6CE673DB-C4E5-C6E8-B5EE-A4FCCE97A09A}"/>
              </a:ext>
            </a:extLst>
          </p:cNvPr>
          <p:cNvSpPr/>
          <p:nvPr/>
        </p:nvSpPr>
        <p:spPr>
          <a:xfrm>
            <a:off x="11430169" y="5734050"/>
            <a:ext cx="7105264" cy="19050"/>
          </a:xfrm>
          <a:prstGeom prst="line">
            <a:avLst/>
          </a:prstGeom>
          <a:ln w="114300" cap="flat">
            <a:solidFill>
              <a:schemeClr val="bg1"/>
            </a:solidFill>
            <a:prstDash val="solid"/>
            <a:headEnd type="none" w="sm" len="sm"/>
            <a:tailEnd type="none" w="sm" len="sm"/>
          </a:ln>
        </p:spPr>
      </p:sp>
      <p:sp>
        <p:nvSpPr>
          <p:cNvPr id="20" name="TextBox 19">
            <a:extLst>
              <a:ext uri="{FF2B5EF4-FFF2-40B4-BE49-F238E27FC236}">
                <a16:creationId xmlns:a16="http://schemas.microsoft.com/office/drawing/2014/main" id="{0E814AB1-9ED8-DE94-2243-D8333B10BA88}"/>
              </a:ext>
            </a:extLst>
          </p:cNvPr>
          <p:cNvSpPr txBox="1"/>
          <p:nvPr/>
        </p:nvSpPr>
        <p:spPr>
          <a:xfrm>
            <a:off x="-52530" y="6337585"/>
            <a:ext cx="18340530" cy="2907784"/>
          </a:xfrm>
          <a:prstGeom prst="rect">
            <a:avLst/>
          </a:prstGeom>
          <a:noFill/>
        </p:spPr>
        <p:txBody>
          <a:bodyPr wrap="square" rtlCol="0">
            <a:spAutoFit/>
          </a:bodyPr>
          <a:lstStyle/>
          <a:p>
            <a:pPr algn="ctr">
              <a:lnSpc>
                <a:spcPct val="150000"/>
              </a:lnSpc>
            </a:pPr>
            <a:r>
              <a:rPr lang="en-US" sz="6500" b="1" smtClean="0">
                <a:latin typeface="Arial" panose="020B0604020202020204" pitchFamily="34" charset="0"/>
                <a:cs typeface="Arial" panose="020B0604020202020204" pitchFamily="34" charset="0"/>
              </a:rPr>
              <a:t>Phần I. </a:t>
            </a:r>
            <a:r>
              <a:rPr lang="vi-VN" sz="6500" b="1" smtClean="0">
                <a:latin typeface="Arial" panose="020B0604020202020204" pitchFamily="34" charset="0"/>
                <a:cs typeface="Arial" panose="020B0604020202020204" pitchFamily="34" charset="0"/>
              </a:rPr>
              <a:t>Sơ đồ </a:t>
            </a:r>
            <a:endParaRPr lang="en-US" sz="6500" b="1" smtClean="0">
              <a:latin typeface="Arial" panose="020B0604020202020204" pitchFamily="34" charset="0"/>
              <a:cs typeface="Arial" panose="020B0604020202020204" pitchFamily="34" charset="0"/>
            </a:endParaRPr>
          </a:p>
          <a:p>
            <a:pPr algn="ctr">
              <a:lnSpc>
                <a:spcPct val="150000"/>
              </a:lnSpc>
            </a:pPr>
            <a:r>
              <a:rPr lang="en-US" sz="6500" b="1">
                <a:latin typeface="Arial" panose="020B0604020202020204" pitchFamily="34" charset="0"/>
                <a:cs typeface="Arial" panose="020B0604020202020204" pitchFamily="34" charset="0"/>
              </a:rPr>
              <a:t>h</a:t>
            </a:r>
            <a:r>
              <a:rPr lang="vi-VN" sz="6500" b="1" smtClean="0">
                <a:latin typeface="Arial" panose="020B0604020202020204" pitchFamily="34" charset="0"/>
                <a:cs typeface="Arial" panose="020B0604020202020204" pitchFamily="34" charset="0"/>
              </a:rPr>
              <a:t>ệ thống điện gia đình</a:t>
            </a:r>
            <a:endParaRPr lang="vi-VN" sz="6500" b="1">
              <a:latin typeface="Arial" panose="020B0604020202020204" pitchFamily="34" charset="0"/>
              <a:cs typeface="Arial" panose="020B0604020202020204" pitchFamily="34" charset="0"/>
            </a:endParaRPr>
          </a:p>
        </p:txBody>
      </p:sp>
      <p:sp>
        <p:nvSpPr>
          <p:cNvPr id="8" name="Freeform 5"/>
          <p:cNvSpPr/>
          <p:nvPr/>
        </p:nvSpPr>
        <p:spPr>
          <a:xfrm flipH="1">
            <a:off x="-4023167" y="5933229"/>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203579970"/>
      </p:ext>
    </p:extLst>
  </p:cSld>
  <p:clrMapOvr>
    <a:masterClrMapping/>
  </p:clrMapOvr>
  <p:transition spd="med">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F7C82C4-7522-9D97-D9D0-48A955F78A83}"/>
              </a:ext>
            </a:extLst>
          </p:cNvPr>
          <p:cNvGrpSpPr/>
          <p:nvPr/>
        </p:nvGrpSpPr>
        <p:grpSpPr>
          <a:xfrm>
            <a:off x="1818511" y="719733"/>
            <a:ext cx="7772400" cy="5195579"/>
            <a:chOff x="457200" y="2403534"/>
            <a:chExt cx="7772400" cy="5195579"/>
          </a:xfrm>
        </p:grpSpPr>
        <p:sp>
          <p:nvSpPr>
            <p:cNvPr id="27" name="Rectangle: Rounded Corners 26">
              <a:extLst>
                <a:ext uri="{FF2B5EF4-FFF2-40B4-BE49-F238E27FC236}">
                  <a16:creationId xmlns:a16="http://schemas.microsoft.com/office/drawing/2014/main" id="{871CCB54-C788-976C-7FC8-ABD0F24B9C93}"/>
                </a:ext>
              </a:extLst>
            </p:cNvPr>
            <p:cNvSpPr/>
            <p:nvPr/>
          </p:nvSpPr>
          <p:spPr>
            <a:xfrm>
              <a:off x="457200" y="3238501"/>
              <a:ext cx="7772400" cy="4360612"/>
            </a:xfrm>
            <a:prstGeom prst="roundRect">
              <a:avLst>
                <a:gd name="adj" fmla="val 8964"/>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D2C9F53-428E-DA15-277E-D841EF7499F0}"/>
                </a:ext>
              </a:extLst>
            </p:cNvPr>
            <p:cNvSpPr txBox="1"/>
            <p:nvPr/>
          </p:nvSpPr>
          <p:spPr>
            <a:xfrm>
              <a:off x="952500" y="3910580"/>
              <a:ext cx="6781800" cy="3208571"/>
            </a:xfrm>
            <a:prstGeom prst="rect">
              <a:avLst/>
            </a:prstGeom>
            <a:noFill/>
          </p:spPr>
          <p:txBody>
            <a:bodyPr wrap="square">
              <a:spAutoFit/>
            </a:bodyPr>
            <a:lstStyle/>
            <a:p>
              <a:pPr algn="just">
                <a:lnSpc>
                  <a:spcPct val="150000"/>
                </a:lnSpc>
              </a:pPr>
              <a:r>
                <a:rPr lang="en-US" sz="4500" smtClean="0">
                  <a:latin typeface="Arial (Body)"/>
                </a:rPr>
                <a:t>N</a:t>
              </a:r>
              <a:r>
                <a:rPr lang="vi-VN" sz="4500" smtClean="0">
                  <a:latin typeface="Arial (Body)"/>
                </a:rPr>
                <a:t>ghiên </a:t>
              </a:r>
              <a:r>
                <a:rPr lang="vi-VN" sz="4500">
                  <a:latin typeface="Arial (Body)"/>
                </a:rPr>
                <a:t>cứu SGK </a:t>
              </a:r>
              <a:r>
                <a:rPr lang="en-US" sz="4500" smtClean="0">
                  <a:latin typeface="Arial (Body)"/>
                </a:rPr>
                <a:t>trang 43 </a:t>
              </a:r>
              <a:r>
                <a:rPr lang="vi-VN" sz="4500" smtClean="0">
                  <a:latin typeface="Arial (Body)"/>
                </a:rPr>
                <a:t>và </a:t>
              </a:r>
              <a:r>
                <a:rPr lang="vi-VN" sz="4500">
                  <a:latin typeface="Arial (Body)"/>
                </a:rPr>
                <a:t>nêu khái niệm sơ đồ hệ thống điện gia đình.</a:t>
              </a:r>
            </a:p>
          </p:txBody>
        </p:sp>
        <p:sp>
          <p:nvSpPr>
            <p:cNvPr id="28" name="Freeform 7">
              <a:extLst>
                <a:ext uri="{FF2B5EF4-FFF2-40B4-BE49-F238E27FC236}">
                  <a16:creationId xmlns:a16="http://schemas.microsoft.com/office/drawing/2014/main" id="{E3ECAF74-56A5-3697-2269-FC1F6CAE0815}"/>
                </a:ext>
              </a:extLst>
            </p:cNvPr>
            <p:cNvSpPr/>
            <p:nvPr/>
          </p:nvSpPr>
          <p:spPr>
            <a:xfrm>
              <a:off x="3314700" y="2403534"/>
              <a:ext cx="2057400" cy="1507046"/>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grpSp>
      <p:sp>
        <p:nvSpPr>
          <p:cNvPr id="12" name="Freeform 9">
            <a:extLst>
              <a:ext uri="{FF2B5EF4-FFF2-40B4-BE49-F238E27FC236}">
                <a16:creationId xmlns:a16="http://schemas.microsoft.com/office/drawing/2014/main" id="{9DFE439C-EFC4-001A-CC40-7A66896D7707}"/>
              </a:ext>
            </a:extLst>
          </p:cNvPr>
          <p:cNvSpPr/>
          <p:nvPr/>
        </p:nvSpPr>
        <p:spPr>
          <a:xfrm>
            <a:off x="11887200" y="3317523"/>
            <a:ext cx="6172200" cy="7395278"/>
          </a:xfrm>
          <a:custGeom>
            <a:avLst/>
            <a:gdLst/>
            <a:ahLst/>
            <a:cxnLst/>
            <a:rect l="l" t="t" r="r" b="b"/>
            <a:pathLst>
              <a:path w="7458075" h="8229600">
                <a:moveTo>
                  <a:pt x="0" y="0"/>
                </a:moveTo>
                <a:lnTo>
                  <a:pt x="7458075" y="0"/>
                </a:lnTo>
                <a:lnTo>
                  <a:pt x="7458075" y="8229600"/>
                </a:lnTo>
                <a:lnTo>
                  <a:pt x="0" y="8229600"/>
                </a:lnTo>
                <a:lnTo>
                  <a:pt x="0" y="0"/>
                </a:lnTo>
                <a:close/>
              </a:path>
            </a:pathLst>
          </a:custGeom>
          <a:blipFill>
            <a:blip r:embed="rId5"/>
            <a:stretch>
              <a:fillRect/>
            </a:stretch>
          </a:blipFill>
        </p:spPr>
      </p:sp>
      <p:sp>
        <p:nvSpPr>
          <p:cNvPr id="13" name="Freeform 9">
            <a:extLst>
              <a:ext uri="{FF2B5EF4-FFF2-40B4-BE49-F238E27FC236}">
                <a16:creationId xmlns:a16="http://schemas.microsoft.com/office/drawing/2014/main" id="{3F6BD7DF-AE83-E407-090F-9D1948A1BFFF}"/>
              </a:ext>
            </a:extLst>
          </p:cNvPr>
          <p:cNvSpPr/>
          <p:nvPr/>
        </p:nvSpPr>
        <p:spPr>
          <a:xfrm>
            <a:off x="2875022" y="6775099"/>
            <a:ext cx="5659378" cy="3511901"/>
          </a:xfrm>
          <a:custGeom>
            <a:avLst/>
            <a:gdLst/>
            <a:ahLst/>
            <a:cxnLst/>
            <a:rect l="l" t="t" r="r" b="b"/>
            <a:pathLst>
              <a:path w="6441957" h="4114800">
                <a:moveTo>
                  <a:pt x="0" y="0"/>
                </a:moveTo>
                <a:lnTo>
                  <a:pt x="6441957" y="0"/>
                </a:lnTo>
                <a:lnTo>
                  <a:pt x="644195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252818030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1954</TotalTime>
  <Words>2366</Words>
  <Application>Microsoft Office PowerPoint</Application>
  <PresentationFormat>Custom</PresentationFormat>
  <Paragraphs>215</Paragraphs>
  <Slides>41</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Aharoni</vt:lpstr>
      <vt:lpstr>Calibri</vt:lpstr>
      <vt:lpstr>Wingdings</vt:lpstr>
      <vt:lpstr>Arial (Body)</vt:lpstr>
      <vt:lpstr>Cambria Math</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Pastel Minimalist Thesis Defense Presentation</dc:title>
  <dc:creator>Acer</dc:creator>
  <cp:lastModifiedBy>Admin</cp:lastModifiedBy>
  <cp:revision>38</cp:revision>
  <dcterms:created xsi:type="dcterms:W3CDTF">2006-08-16T00:00:00Z</dcterms:created>
  <dcterms:modified xsi:type="dcterms:W3CDTF">2024-10-08T11:12:02Z</dcterms:modified>
  <dc:identifier>DAGDgdfjN8g</dc:identifier>
</cp:coreProperties>
</file>