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0"/>
  </p:notesMasterIdLst>
  <p:sldIdLst>
    <p:sldId id="323" r:id="rId2"/>
    <p:sldId id="324" r:id="rId3"/>
    <p:sldId id="316" r:id="rId4"/>
    <p:sldId id="338" r:id="rId5"/>
    <p:sldId id="345" r:id="rId6"/>
    <p:sldId id="346" r:id="rId7"/>
    <p:sldId id="347" r:id="rId8"/>
    <p:sldId id="348" r:id="rId9"/>
    <p:sldId id="357" r:id="rId10"/>
    <p:sldId id="358" r:id="rId11"/>
    <p:sldId id="311" r:id="rId12"/>
    <p:sldId id="340" r:id="rId13"/>
    <p:sldId id="310" r:id="rId14"/>
    <p:sldId id="359" r:id="rId15"/>
    <p:sldId id="362" r:id="rId16"/>
    <p:sldId id="360" r:id="rId17"/>
    <p:sldId id="364" r:id="rId18"/>
    <p:sldId id="365" r:id="rId19"/>
    <p:sldId id="349" r:id="rId20"/>
    <p:sldId id="350" r:id="rId21"/>
    <p:sldId id="352" r:id="rId22"/>
    <p:sldId id="351" r:id="rId23"/>
    <p:sldId id="353" r:id="rId24"/>
    <p:sldId id="343" r:id="rId25"/>
    <p:sldId id="344" r:id="rId26"/>
    <p:sldId id="325" r:id="rId27"/>
    <p:sldId id="317"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A5D"/>
    <a:srgbClr val="C24E51"/>
    <a:srgbClr val="E0A4A5"/>
    <a:srgbClr val="5E913B"/>
    <a:srgbClr val="CB6466"/>
    <a:srgbClr val="000000"/>
    <a:srgbClr val="61953D"/>
    <a:srgbClr val="5C8E3A"/>
    <a:srgbClr val="E36427"/>
    <a:srgbClr val="D98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4196" autoAdjust="0"/>
  </p:normalViewPr>
  <p:slideViewPr>
    <p:cSldViewPr snapToGrid="0" showGuides="1">
      <p:cViewPr varScale="1">
        <p:scale>
          <a:sx n="68" d="100"/>
          <a:sy n="68" d="100"/>
        </p:scale>
        <p:origin x="70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356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61875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4870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379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0411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6887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093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0.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2892" y="2507393"/>
            <a:ext cx="6559291" cy="110911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a:solidFill>
                  <a:srgbClr val="002060"/>
                </a:solidFill>
                <a:latin typeface="UTM Facebook K&amp;T" panose="02040603050506020204" pitchFamily="18" charset="0"/>
              </a:rPr>
              <a:t>COMMUNICATION AND CULTURE / CLIL</a:t>
            </a:r>
            <a:endParaRPr lang="en-US" sz="3200" b="1" dirty="0">
              <a:solidFill>
                <a:srgbClr val="002060"/>
              </a:solidFill>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062292" y="2758893"/>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26532"/>
                </a:solidFill>
                <a:latin typeface="Bookman Old Style" pitchFamily="18" charset="0"/>
              </a:rPr>
              <a:t>LESSON 7</a:t>
            </a:r>
            <a:endParaRPr lang="en-US" sz="2400" b="1"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b="1">
                <a:solidFill>
                  <a:schemeClr val="bg1"/>
                </a:solidFill>
                <a:latin typeface="UTM Facebook K&amp;T" pitchFamily="18" charset="0"/>
                <a:cs typeface="Arial" panose="020B0604020202020204" pitchFamily="34" charset="0"/>
              </a:rPr>
              <a:t>Preserving our heritage</a:t>
            </a:r>
            <a:endParaRPr lang="en-US" sz="4800" b="1"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pic>
        <p:nvPicPr>
          <p:cNvPr id="4" name="Picture 3"/>
          <p:cNvPicPr>
            <a:picLocks noChangeAspect="1"/>
          </p:cNvPicPr>
          <p:nvPr/>
        </p:nvPicPr>
        <p:blipFill>
          <a:blip r:embed="rId4"/>
          <a:stretch>
            <a:fillRect/>
          </a:stretch>
        </p:blipFill>
        <p:spPr>
          <a:xfrm>
            <a:off x="3773461" y="1451038"/>
            <a:ext cx="5220429" cy="4467849"/>
          </a:xfrm>
          <a:prstGeom prst="rect">
            <a:avLst/>
          </a:prstGeom>
        </p:spPr>
      </p:pic>
    </p:spTree>
    <p:extLst>
      <p:ext uri="{BB962C8B-B14F-4D97-AF65-F5344CB8AC3E}">
        <p14:creationId xmlns:p14="http://schemas.microsoft.com/office/powerpoint/2010/main" val="380483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47618" y="96720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847618" y="823754"/>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4017" y="952145"/>
            <a:ext cx="10266780" cy="492443"/>
          </a:xfrm>
          <a:prstGeom prst="rect">
            <a:avLst/>
          </a:prstGeom>
          <a:noFill/>
        </p:spPr>
        <p:txBody>
          <a:bodyPr wrap="square">
            <a:spAutoFit/>
          </a:bodyPr>
          <a:lstStyle/>
          <a:p>
            <a:r>
              <a:rPr lang="en-US" sz="2600" b="1" dirty="0">
                <a:solidFill>
                  <a:srgbClr val="002060"/>
                </a:solidFill>
                <a:latin typeface="Arial" panose="020B0604020202020204" pitchFamily="34" charset="0"/>
                <a:cs typeface="Arial" panose="020B0604020202020204" pitchFamily="34" charset="0"/>
              </a:rPr>
              <a:t>Listen and complete the </a:t>
            </a:r>
            <a:r>
              <a:rPr lang="en-US" sz="2600" b="1" dirty="0" smtClean="0">
                <a:solidFill>
                  <a:srgbClr val="002060"/>
                </a:solidFill>
                <a:latin typeface="Arial" panose="020B0604020202020204" pitchFamily="34" charset="0"/>
                <a:cs typeface="Arial" panose="020B0604020202020204" pitchFamily="34" charset="0"/>
              </a:rPr>
              <a:t>conversation.</a:t>
            </a:r>
            <a:endParaRPr lang="en-US" sz="2600" b="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rgbClr val="FFFF00"/>
                </a:solidFill>
                <a:latin typeface="UTM Facebook K&amp;T" panose="02040603050506020204" pitchFamily="18" charset="0"/>
                <a:cs typeface="Arial" panose="020B0604020202020204" pitchFamily="34" charset="0"/>
              </a:rPr>
              <a:t>EVERYDAY ENGLISH</a:t>
            </a:r>
            <a:endParaRPr lang="en-US" sz="3600" b="1" dirty="0">
              <a:solidFill>
                <a:srgbClr val="FFFF00"/>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219584" y="1549356"/>
            <a:ext cx="10277288" cy="2152822"/>
          </a:xfrm>
          <a:prstGeom prst="rect">
            <a:avLst/>
          </a:prstGeom>
        </p:spPr>
      </p:pic>
      <p:pic>
        <p:nvPicPr>
          <p:cNvPr id="5" name="Picture 4"/>
          <p:cNvPicPr>
            <a:picLocks noChangeAspect="1"/>
          </p:cNvPicPr>
          <p:nvPr/>
        </p:nvPicPr>
        <p:blipFill>
          <a:blip r:embed="rId5"/>
          <a:stretch>
            <a:fillRect/>
          </a:stretch>
        </p:blipFill>
        <p:spPr>
          <a:xfrm>
            <a:off x="2560090" y="3918785"/>
            <a:ext cx="3731443" cy="2800055"/>
          </a:xfrm>
          <a:prstGeom prst="rect">
            <a:avLst/>
          </a:prstGeom>
        </p:spPr>
      </p:pic>
      <p:pic>
        <p:nvPicPr>
          <p:cNvPr id="6" name="Picture 5"/>
          <p:cNvPicPr>
            <a:picLocks noChangeAspect="1"/>
          </p:cNvPicPr>
          <p:nvPr/>
        </p:nvPicPr>
        <p:blipFill>
          <a:blip r:embed="rId6"/>
          <a:stretch>
            <a:fillRect/>
          </a:stretch>
        </p:blipFill>
        <p:spPr>
          <a:xfrm>
            <a:off x="6358228" y="3702178"/>
            <a:ext cx="3280042" cy="3090201"/>
          </a:xfrm>
          <a:prstGeom prst="rect">
            <a:avLst/>
          </a:prstGeom>
        </p:spPr>
      </p:pic>
      <p:sp>
        <p:nvSpPr>
          <p:cNvPr id="7" name="TextBox 6"/>
          <p:cNvSpPr txBox="1"/>
          <p:nvPr/>
        </p:nvSpPr>
        <p:spPr>
          <a:xfrm>
            <a:off x="3912632" y="2333379"/>
            <a:ext cx="321173" cy="584775"/>
          </a:xfrm>
          <a:prstGeom prst="rect">
            <a:avLst/>
          </a:prstGeom>
          <a:noFill/>
        </p:spPr>
        <p:txBody>
          <a:bodyPr wrap="square" rtlCol="0">
            <a:spAutoFit/>
          </a:bodyPr>
          <a:lstStyle/>
          <a:p>
            <a:r>
              <a:rPr lang="en-US" sz="3200" b="1" dirty="0">
                <a:solidFill>
                  <a:srgbClr val="00B0F0"/>
                </a:solidFill>
              </a:rPr>
              <a:t>A</a:t>
            </a:r>
          </a:p>
        </p:txBody>
      </p:sp>
      <p:sp>
        <p:nvSpPr>
          <p:cNvPr id="17" name="TextBox 16"/>
          <p:cNvSpPr txBox="1"/>
          <p:nvPr/>
        </p:nvSpPr>
        <p:spPr>
          <a:xfrm>
            <a:off x="6546820" y="2697301"/>
            <a:ext cx="321173" cy="584775"/>
          </a:xfrm>
          <a:prstGeom prst="rect">
            <a:avLst/>
          </a:prstGeom>
          <a:noFill/>
        </p:spPr>
        <p:txBody>
          <a:bodyPr wrap="square" rtlCol="0">
            <a:spAutoFit/>
          </a:bodyPr>
          <a:lstStyle/>
          <a:p>
            <a:r>
              <a:rPr lang="en-US" sz="3200" b="1" dirty="0">
                <a:solidFill>
                  <a:srgbClr val="00B0F0"/>
                </a:solidFill>
              </a:rPr>
              <a:t>D</a:t>
            </a:r>
          </a:p>
        </p:txBody>
      </p:sp>
      <p:sp>
        <p:nvSpPr>
          <p:cNvPr id="18" name="TextBox 17"/>
          <p:cNvSpPr txBox="1"/>
          <p:nvPr/>
        </p:nvSpPr>
        <p:spPr>
          <a:xfrm>
            <a:off x="2690709" y="2933319"/>
            <a:ext cx="321173" cy="584775"/>
          </a:xfrm>
          <a:prstGeom prst="rect">
            <a:avLst/>
          </a:prstGeom>
          <a:noFill/>
        </p:spPr>
        <p:txBody>
          <a:bodyPr wrap="square" rtlCol="0">
            <a:spAutoFit/>
          </a:bodyPr>
          <a:lstStyle/>
          <a:p>
            <a:r>
              <a:rPr lang="en-US" sz="3200" b="1" dirty="0">
                <a:solidFill>
                  <a:srgbClr val="00B0F0"/>
                </a:solidFill>
              </a:rPr>
              <a:t>B</a:t>
            </a:r>
          </a:p>
        </p:txBody>
      </p:sp>
      <p:sp>
        <p:nvSpPr>
          <p:cNvPr id="19" name="TextBox 18"/>
          <p:cNvSpPr txBox="1"/>
          <p:nvPr/>
        </p:nvSpPr>
        <p:spPr>
          <a:xfrm>
            <a:off x="8569690" y="2933319"/>
            <a:ext cx="321173" cy="584775"/>
          </a:xfrm>
          <a:prstGeom prst="rect">
            <a:avLst/>
          </a:prstGeom>
          <a:noFill/>
        </p:spPr>
        <p:txBody>
          <a:bodyPr wrap="square" rtlCol="0">
            <a:spAutoFit/>
          </a:bodyPr>
          <a:lstStyle/>
          <a:p>
            <a:r>
              <a:rPr lang="en-US" sz="3200" b="1" dirty="0">
                <a:solidFill>
                  <a:srgbClr val="00B0F0"/>
                </a:solidFill>
              </a:rPr>
              <a:t>C</a:t>
            </a:r>
          </a:p>
        </p:txBody>
      </p:sp>
      <p:pic>
        <p:nvPicPr>
          <p:cNvPr id="3" name="Track 49">
            <a:hlinkClick r:id="" action="ppaction://media"/>
            <a:extLst>
              <a:ext uri="{FF2B5EF4-FFF2-40B4-BE49-F238E27FC236}">
                <a16:creationId xmlns:a16="http://schemas.microsoft.com/office/drawing/2014/main" id="{8751574D-ECD0-4EC0-814E-A8D24C630E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43950" y="236594"/>
            <a:ext cx="595140" cy="595140"/>
          </a:xfrm>
          <a:prstGeom prst="rect">
            <a:avLst/>
          </a:prstGeom>
        </p:spPr>
      </p:pic>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7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3"/>
                </p:tgtEl>
              </p:cMediaNode>
            </p:audio>
          </p:childTnLst>
        </p:cTn>
      </p:par>
    </p:tnLst>
    <p:bldLst>
      <p:bldP spid="7"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4456954" y="763714"/>
            <a:ext cx="4161552" cy="523220"/>
          </a:xfrm>
          <a:prstGeom prst="rect">
            <a:avLst/>
          </a:prstGeom>
          <a:noFill/>
        </p:spPr>
        <p:txBody>
          <a:bodyPr wrap="square">
            <a:spAutoFit/>
          </a:bodyPr>
          <a:lstStyle/>
          <a:p>
            <a:r>
              <a:rPr lang="en-US" sz="2800" b="1" dirty="0">
                <a:solidFill>
                  <a:srgbClr val="7030A0"/>
                </a:solidFill>
                <a:latin typeface="Arial" panose="020B0604020202020204" pitchFamily="34" charset="0"/>
                <a:cs typeface="Arial" panose="020B0604020202020204" pitchFamily="34" charset="0"/>
              </a:rPr>
              <a:t>Useful expressions</a:t>
            </a:r>
          </a:p>
        </p:txBody>
      </p:sp>
      <p:sp>
        <p:nvSpPr>
          <p:cNvPr id="12" name="Rectangle 11"/>
          <p:cNvSpPr/>
          <p:nvPr/>
        </p:nvSpPr>
        <p:spPr>
          <a:xfrm>
            <a:off x="0" y="1"/>
            <a:ext cx="12192000" cy="770266"/>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7" y="123935"/>
            <a:ext cx="5405321" cy="646331"/>
          </a:xfrm>
          <a:prstGeom prst="rect">
            <a:avLst/>
          </a:prstGeom>
          <a:noFill/>
        </p:spPr>
        <p:txBody>
          <a:bodyPr wrap="square">
            <a:spAutoFit/>
          </a:bodyPr>
          <a:lstStyle/>
          <a:p>
            <a:r>
              <a:rPr lang="en-US" sz="3600" b="1">
                <a:solidFill>
                  <a:srgbClr val="002060"/>
                </a:solidFill>
                <a:latin typeface="UTM Facebook K&amp;T" panose="02040603050506020204" pitchFamily="18" charset="0"/>
                <a:cs typeface="Arial" panose="020B0604020202020204" pitchFamily="34" charset="0"/>
              </a:rPr>
              <a:t>EVERYDAY ENGLISH</a:t>
            </a:r>
            <a:endParaRPr lang="en-US" sz="3600" b="1" dirty="0">
              <a:solidFill>
                <a:srgbClr val="002060"/>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82931247"/>
              </p:ext>
            </p:extLst>
          </p:nvPr>
        </p:nvGraphicFramePr>
        <p:xfrm>
          <a:off x="259307" y="1286934"/>
          <a:ext cx="11718508" cy="5334000"/>
        </p:xfrm>
        <a:graphic>
          <a:graphicData uri="http://schemas.openxmlformats.org/drawingml/2006/table">
            <a:tbl>
              <a:tblPr firstRow="1" bandRow="1">
                <a:tableStyleId>{00A15C55-8517-42AA-B614-E9B94910E393}</a:tableStyleId>
              </a:tblPr>
              <a:tblGrid>
                <a:gridCol w="4858603">
                  <a:extLst>
                    <a:ext uri="{9D8B030D-6E8A-4147-A177-3AD203B41FA5}">
                      <a16:colId xmlns:a16="http://schemas.microsoft.com/office/drawing/2014/main" val="20000"/>
                    </a:ext>
                  </a:extLst>
                </a:gridCol>
                <a:gridCol w="6859905">
                  <a:extLst>
                    <a:ext uri="{9D8B030D-6E8A-4147-A177-3AD203B41FA5}">
                      <a16:colId xmlns:a16="http://schemas.microsoft.com/office/drawing/2014/main" val="20001"/>
                    </a:ext>
                  </a:extLst>
                </a:gridCol>
              </a:tblGrid>
              <a:tr h="544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kern="1200" dirty="0">
                          <a:solidFill>
                            <a:srgbClr val="C00000"/>
                          </a:solidFill>
                          <a:effectLst/>
                          <a:latin typeface="+mn-lt"/>
                          <a:ea typeface="+mn-ea"/>
                          <a:cs typeface="+mn-cs"/>
                        </a:rPr>
                        <a:t>Asking for</a:t>
                      </a:r>
                      <a:r>
                        <a:rPr lang="en-US" sz="3000" b="1" kern="1200" baseline="0" dirty="0">
                          <a:solidFill>
                            <a:srgbClr val="C00000"/>
                          </a:solidFill>
                          <a:effectLst/>
                          <a:latin typeface="+mn-lt"/>
                          <a:ea typeface="+mn-ea"/>
                          <a:cs typeface="+mn-cs"/>
                        </a:rPr>
                        <a:t> directions</a:t>
                      </a:r>
                      <a:endParaRPr lang="en-US" sz="3000" b="1" kern="1200" dirty="0">
                        <a:solidFill>
                          <a:srgbClr val="C00000"/>
                        </a:solidFill>
                        <a:effectLst/>
                        <a:latin typeface="+mn-lt"/>
                        <a:ea typeface="+mn-ea"/>
                        <a:cs typeface="+mn-cs"/>
                      </a:endParaRPr>
                    </a:p>
                  </a:txBody>
                  <a:tcPr/>
                </a:tc>
                <a:tc>
                  <a:txBody>
                    <a:bodyPr/>
                    <a:lstStyle/>
                    <a:p>
                      <a:pPr algn="ctr"/>
                      <a:r>
                        <a:rPr lang="en-US" sz="3000" b="1" kern="1200" dirty="0">
                          <a:solidFill>
                            <a:srgbClr val="C00000"/>
                          </a:solidFill>
                          <a:effectLst/>
                          <a:latin typeface="+mn-lt"/>
                          <a:ea typeface="+mn-ea"/>
                          <a:cs typeface="+mn-cs"/>
                        </a:rPr>
                        <a:t>Give directions</a:t>
                      </a:r>
                      <a:endParaRPr lang="en-US" sz="3000" dirty="0">
                        <a:solidFill>
                          <a:srgbClr val="C00000"/>
                        </a:solidFill>
                        <a:latin typeface="+mn-lt"/>
                      </a:endParaRPr>
                    </a:p>
                  </a:txBody>
                  <a:tcPr/>
                </a:tc>
                <a:extLst>
                  <a:ext uri="{0D108BD9-81ED-4DB2-BD59-A6C34878D82A}">
                    <a16:rowId xmlns:a16="http://schemas.microsoft.com/office/drawing/2014/main" val="10000"/>
                  </a:ext>
                </a:extLst>
              </a:tr>
              <a:tr h="2304535">
                <a:tc>
                  <a:txBody>
                    <a:bodyPr/>
                    <a:lstStyle/>
                    <a:p>
                      <a:r>
                        <a:rPr lang="en-US" sz="2800" i="1" kern="1200" dirty="0">
                          <a:solidFill>
                            <a:schemeClr val="dk1"/>
                          </a:solidFill>
                          <a:effectLst/>
                          <a:latin typeface="+mn-lt"/>
                          <a:ea typeface="+mn-ea"/>
                          <a:cs typeface="+mn-cs"/>
                        </a:rPr>
                        <a:t>+ Can you tell me the way to …?</a:t>
                      </a:r>
                      <a:endParaRPr lang="en-US" sz="2800" kern="1200" dirty="0">
                        <a:solidFill>
                          <a:schemeClr val="dk1"/>
                        </a:solidFill>
                        <a:effectLst/>
                        <a:latin typeface="+mn-lt"/>
                        <a:ea typeface="+mn-ea"/>
                        <a:cs typeface="+mn-cs"/>
                      </a:endParaRPr>
                    </a:p>
                    <a:p>
                      <a:r>
                        <a:rPr lang="en-US" sz="2800" i="1" kern="1200" dirty="0">
                          <a:solidFill>
                            <a:srgbClr val="002060"/>
                          </a:solidFill>
                          <a:effectLst/>
                          <a:latin typeface="+mn-lt"/>
                          <a:ea typeface="+mn-ea"/>
                          <a:cs typeface="+mn-cs"/>
                        </a:rPr>
                        <a:t>+ Excuse me, is … near here?</a:t>
                      </a:r>
                      <a:endParaRPr lang="en-US" sz="2800" kern="1200" dirty="0">
                        <a:solidFill>
                          <a:srgbClr val="002060"/>
                        </a:solidFill>
                        <a:effectLst/>
                        <a:latin typeface="+mn-lt"/>
                        <a:ea typeface="+mn-ea"/>
                        <a:cs typeface="+mn-cs"/>
                      </a:endParaRPr>
                    </a:p>
                    <a:p>
                      <a:r>
                        <a:rPr lang="en-US" sz="2800" i="1" kern="1200" dirty="0">
                          <a:solidFill>
                            <a:schemeClr val="dk1"/>
                          </a:solidFill>
                          <a:effectLst/>
                          <a:latin typeface="+mn-lt"/>
                          <a:ea typeface="+mn-ea"/>
                          <a:cs typeface="+mn-cs"/>
                        </a:rPr>
                        <a:t>+ How do/can I get to …?</a:t>
                      </a:r>
                      <a:endParaRPr lang="en-US" sz="2800" kern="1200" dirty="0">
                        <a:solidFill>
                          <a:schemeClr val="dk1"/>
                        </a:solidFill>
                        <a:effectLst/>
                        <a:latin typeface="+mn-lt"/>
                        <a:ea typeface="+mn-ea"/>
                        <a:cs typeface="+mn-cs"/>
                      </a:endParaRPr>
                    </a:p>
                    <a:p>
                      <a:r>
                        <a:rPr lang="en-US" sz="2800" i="1" kern="1200" dirty="0">
                          <a:solidFill>
                            <a:srgbClr val="002060"/>
                          </a:solidFill>
                          <a:effectLst/>
                          <a:latin typeface="+mn-lt"/>
                          <a:ea typeface="+mn-ea"/>
                          <a:cs typeface="+mn-cs"/>
                        </a:rPr>
                        <a:t>+ What is the best/easiest way to …?	</a:t>
                      </a:r>
                      <a:endParaRPr lang="en-US" sz="2800" kern="1200" dirty="0">
                        <a:solidFill>
                          <a:srgbClr val="002060"/>
                        </a:solidFill>
                        <a:effectLst/>
                        <a:latin typeface="+mn-lt"/>
                        <a:ea typeface="+mn-ea"/>
                        <a:cs typeface="+mn-cs"/>
                      </a:endParaRPr>
                    </a:p>
                    <a:p>
                      <a:r>
                        <a:rPr lang="en-US" sz="2800" i="1" kern="1200" dirty="0">
                          <a:solidFill>
                            <a:schemeClr val="dk1"/>
                          </a:solidFill>
                          <a:effectLst/>
                          <a:latin typeface="+mn-lt"/>
                          <a:ea typeface="+mn-ea"/>
                          <a:cs typeface="+mn-cs"/>
                        </a:rPr>
                        <a:t>+ Could you show me how to get to </a:t>
                      </a:r>
                      <a:r>
                        <a:rPr lang="en-US" sz="2800" i="1" kern="1200" dirty="0" smtClean="0">
                          <a:solidFill>
                            <a:schemeClr val="dk1"/>
                          </a:solidFill>
                          <a:effectLst/>
                          <a:latin typeface="+mn-lt"/>
                          <a:ea typeface="+mn-ea"/>
                          <a:cs typeface="+mn-cs"/>
                        </a:rPr>
                        <a:t>…?</a:t>
                      </a:r>
                      <a:endParaRPr lang="en-US" sz="2800" kern="1200" dirty="0">
                        <a:solidFill>
                          <a:schemeClr val="dk1"/>
                        </a:solidFill>
                        <a:effectLst/>
                        <a:latin typeface="+mn-lt"/>
                        <a:ea typeface="+mn-ea"/>
                        <a:cs typeface="+mn-cs"/>
                      </a:endParaRPr>
                    </a:p>
                  </a:txBody>
                  <a:tcPr/>
                </a:tc>
                <a:tc>
                  <a:txBody>
                    <a:bodyPr/>
                    <a:lstStyle/>
                    <a:p>
                      <a:r>
                        <a:rPr lang="en-US" sz="2800" i="1" kern="1200" dirty="0">
                          <a:solidFill>
                            <a:schemeClr val="dk1"/>
                          </a:solidFill>
                          <a:effectLst/>
                          <a:latin typeface="+mn-lt"/>
                          <a:ea typeface="+mn-ea"/>
                          <a:cs typeface="+mn-cs"/>
                        </a:rPr>
                        <a:t>+ Go straight ahead/on.</a:t>
                      </a:r>
                      <a:endParaRPr lang="en-US" sz="2800" kern="1200" dirty="0">
                        <a:solidFill>
                          <a:schemeClr val="dk1"/>
                        </a:solidFill>
                        <a:effectLst/>
                        <a:latin typeface="+mn-lt"/>
                        <a:ea typeface="+mn-ea"/>
                        <a:cs typeface="+mn-cs"/>
                      </a:endParaRPr>
                    </a:p>
                    <a:p>
                      <a:r>
                        <a:rPr lang="en-US" sz="2800" i="1" kern="1200" dirty="0">
                          <a:solidFill>
                            <a:srgbClr val="0070C0"/>
                          </a:solidFill>
                          <a:effectLst/>
                          <a:latin typeface="+mn-lt"/>
                          <a:ea typeface="+mn-ea"/>
                          <a:cs typeface="+mn-cs"/>
                        </a:rPr>
                        <a:t>+ Walk along … street/road.</a:t>
                      </a:r>
                      <a:endParaRPr lang="en-US" sz="2800" kern="1200" dirty="0">
                        <a:solidFill>
                          <a:srgbClr val="0070C0"/>
                        </a:solidFill>
                        <a:effectLst/>
                        <a:latin typeface="+mn-lt"/>
                        <a:ea typeface="+mn-ea"/>
                        <a:cs typeface="+mn-cs"/>
                      </a:endParaRPr>
                    </a:p>
                    <a:p>
                      <a:r>
                        <a:rPr lang="en-US" sz="2800" i="1" kern="1200" dirty="0">
                          <a:solidFill>
                            <a:schemeClr val="dk1"/>
                          </a:solidFill>
                          <a:effectLst/>
                          <a:latin typeface="+mn-lt"/>
                          <a:ea typeface="+mn-ea"/>
                          <a:cs typeface="+mn-cs"/>
                        </a:rPr>
                        <a:t>+ Walk past the (post office/bank).</a:t>
                      </a:r>
                      <a:endParaRPr lang="en-US" sz="2800" kern="1200" dirty="0">
                        <a:solidFill>
                          <a:schemeClr val="dk1"/>
                        </a:solidFill>
                        <a:effectLst/>
                        <a:latin typeface="+mn-lt"/>
                        <a:ea typeface="+mn-ea"/>
                        <a:cs typeface="+mn-cs"/>
                      </a:endParaRPr>
                    </a:p>
                    <a:p>
                      <a:r>
                        <a:rPr lang="en-US" sz="2800" i="1" kern="1200" dirty="0">
                          <a:solidFill>
                            <a:srgbClr val="0070C0"/>
                          </a:solidFill>
                          <a:effectLst/>
                          <a:latin typeface="+mn-lt"/>
                          <a:ea typeface="+mn-ea"/>
                          <a:cs typeface="+mn-cs"/>
                        </a:rPr>
                        <a:t>+ Turn left/right at the traffic lights/into Star Street.</a:t>
                      </a:r>
                      <a:endParaRPr lang="en-US" sz="2800" kern="1200" dirty="0">
                        <a:solidFill>
                          <a:srgbClr val="0070C0"/>
                        </a:solidFill>
                        <a:effectLst/>
                        <a:latin typeface="+mn-lt"/>
                        <a:ea typeface="+mn-ea"/>
                        <a:cs typeface="+mn-cs"/>
                      </a:endParaRPr>
                    </a:p>
                    <a:p>
                      <a:r>
                        <a:rPr lang="en-US" sz="2800" i="1" kern="1200" dirty="0" smtClean="0">
                          <a:solidFill>
                            <a:schemeClr val="dk1"/>
                          </a:solidFill>
                          <a:effectLst/>
                          <a:latin typeface="+mn-lt"/>
                          <a:ea typeface="+mn-ea"/>
                          <a:cs typeface="+mn-cs"/>
                        </a:rPr>
                        <a:t>+ Take </a:t>
                      </a:r>
                      <a:r>
                        <a:rPr lang="en-US" sz="2800" i="1" kern="1200" dirty="0">
                          <a:solidFill>
                            <a:schemeClr val="dk1"/>
                          </a:solidFill>
                          <a:effectLst/>
                          <a:latin typeface="+mn-lt"/>
                          <a:ea typeface="+mn-ea"/>
                          <a:cs typeface="+mn-cs"/>
                        </a:rPr>
                        <a:t>the first/second road/turning on the left.</a:t>
                      </a:r>
                      <a:endParaRPr lang="en-US" sz="2800" kern="1200" dirty="0">
                        <a:solidFill>
                          <a:schemeClr val="dk1"/>
                        </a:solidFill>
                        <a:effectLst/>
                        <a:latin typeface="+mn-lt"/>
                        <a:ea typeface="+mn-ea"/>
                        <a:cs typeface="+mn-cs"/>
                      </a:endParaRPr>
                    </a:p>
                    <a:p>
                      <a:r>
                        <a:rPr lang="en-US" sz="2800" i="1" kern="1200" dirty="0">
                          <a:solidFill>
                            <a:srgbClr val="0070C0"/>
                          </a:solidFill>
                          <a:effectLst/>
                          <a:latin typeface="+mn-lt"/>
                          <a:ea typeface="+mn-ea"/>
                          <a:cs typeface="+mn-cs"/>
                        </a:rPr>
                        <a:t>+ It’s on your left/right.</a:t>
                      </a:r>
                      <a:endParaRPr lang="en-US" sz="2800" kern="1200" dirty="0">
                        <a:solidFill>
                          <a:srgbClr val="0070C0"/>
                        </a:solidFill>
                        <a:effectLst/>
                        <a:latin typeface="+mn-lt"/>
                        <a:ea typeface="+mn-ea"/>
                        <a:cs typeface="+mn-cs"/>
                      </a:endParaRPr>
                    </a:p>
                    <a:p>
                      <a:r>
                        <a:rPr lang="en-US" sz="2800" i="1" kern="1200" dirty="0">
                          <a:solidFill>
                            <a:schemeClr val="dk1"/>
                          </a:solidFill>
                          <a:effectLst/>
                          <a:latin typeface="+mn-lt"/>
                          <a:ea typeface="+mn-ea"/>
                          <a:cs typeface="+mn-cs"/>
                        </a:rPr>
                        <a:t>+ It’s next </a:t>
                      </a:r>
                      <a:r>
                        <a:rPr lang="en-US" sz="2800" i="1" kern="1200" dirty="0">
                          <a:solidFill>
                            <a:schemeClr val="tx1"/>
                          </a:solidFill>
                          <a:effectLst/>
                          <a:latin typeface="+mn-lt"/>
                          <a:ea typeface="+mn-ea"/>
                          <a:cs typeface="+mn-cs"/>
                        </a:rPr>
                        <a:t>to/</a:t>
                      </a:r>
                      <a:r>
                        <a:rPr lang="en-US" sz="2800" i="1" kern="1200" dirty="0">
                          <a:solidFill>
                            <a:srgbClr val="00B050"/>
                          </a:solidFill>
                          <a:effectLst/>
                          <a:latin typeface="+mn-lt"/>
                          <a:ea typeface="+mn-ea"/>
                          <a:cs typeface="+mn-cs"/>
                        </a:rPr>
                        <a:t>opposite/</a:t>
                      </a:r>
                      <a:r>
                        <a:rPr lang="en-US" sz="2800" i="1" kern="1200" dirty="0">
                          <a:solidFill>
                            <a:srgbClr val="002060"/>
                          </a:solidFill>
                          <a:effectLst/>
                          <a:latin typeface="+mn-lt"/>
                          <a:ea typeface="+mn-ea"/>
                          <a:cs typeface="+mn-cs"/>
                        </a:rPr>
                        <a:t>between</a:t>
                      </a:r>
                      <a:r>
                        <a:rPr lang="en-US" sz="2800" i="1" kern="1200" dirty="0">
                          <a:solidFill>
                            <a:srgbClr val="00B050"/>
                          </a:solidFill>
                          <a:effectLst/>
                          <a:latin typeface="+mn-lt"/>
                          <a:ea typeface="+mn-ea"/>
                          <a:cs typeface="+mn-cs"/>
                        </a:rPr>
                        <a:t>/at</a:t>
                      </a:r>
                      <a:r>
                        <a:rPr lang="en-US" sz="2800" i="1" kern="1200" dirty="0">
                          <a:solidFill>
                            <a:schemeClr val="dk1"/>
                          </a:solidFill>
                          <a:effectLst/>
                          <a:latin typeface="+mn-lt"/>
                          <a:ea typeface="+mn-ea"/>
                          <a:cs typeface="+mn-cs"/>
                        </a:rPr>
                        <a:t> the end of/</a:t>
                      </a:r>
                      <a:r>
                        <a:rPr lang="en-US" sz="2800" i="1" kern="1200" dirty="0">
                          <a:solidFill>
                            <a:srgbClr val="002060"/>
                          </a:solidFill>
                          <a:effectLst/>
                          <a:latin typeface="+mn-lt"/>
                          <a:ea typeface="+mn-ea"/>
                          <a:cs typeface="+mn-cs"/>
                        </a:rPr>
                        <a:t>behind</a:t>
                      </a:r>
                      <a:r>
                        <a:rPr lang="en-US" sz="2800" i="1" kern="1200" dirty="0">
                          <a:solidFill>
                            <a:schemeClr val="dk1"/>
                          </a:solidFill>
                          <a:effectLst/>
                          <a:latin typeface="+mn-lt"/>
                          <a:ea typeface="+mn-ea"/>
                          <a:cs typeface="+mn-cs"/>
                        </a:rPr>
                        <a:t>/in front of…</a:t>
                      </a:r>
                      <a:endParaRPr lang="en-US" sz="2800" kern="1200" dirty="0">
                        <a:solidFill>
                          <a:schemeClr val="dk1"/>
                        </a:solidFill>
                        <a:effectLst/>
                        <a:latin typeface="+mn-lt"/>
                        <a:ea typeface="+mn-ea"/>
                        <a:cs typeface="+mn-cs"/>
                      </a:endParaRPr>
                    </a:p>
                    <a:p>
                      <a:r>
                        <a:rPr lang="en-US" sz="2800" i="1" kern="1200" dirty="0">
                          <a:solidFill>
                            <a:srgbClr val="00B050"/>
                          </a:solidFill>
                          <a:effectLst/>
                          <a:latin typeface="+mn-lt"/>
                          <a:ea typeface="+mn-ea"/>
                          <a:cs typeface="+mn-cs"/>
                        </a:rPr>
                        <a:t>+ It’s (just) around the corner.</a:t>
                      </a:r>
                      <a:endParaRPr lang="en-US" sz="4000" dirty="0">
                        <a:solidFill>
                          <a:srgbClr val="00B050"/>
                        </a:solidFill>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821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19" y="1102390"/>
            <a:ext cx="10490529" cy="584775"/>
          </a:xfrm>
          <a:prstGeom prst="rect">
            <a:avLst/>
          </a:prstGeom>
          <a:noFill/>
        </p:spPr>
        <p:txBody>
          <a:bodyPr wrap="square">
            <a:spAutoFit/>
          </a:bodyPr>
          <a:lstStyle/>
          <a:p>
            <a:r>
              <a:rPr lang="en-US" sz="3200" b="1" dirty="0" smtClean="0"/>
              <a:t>Make </a:t>
            </a:r>
            <a:r>
              <a:rPr lang="en-US" sz="3200" b="1" dirty="0"/>
              <a:t>similar conversation for these situations. </a:t>
            </a:r>
            <a:endParaRPr lang="en-US" sz="28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ular Callout 2"/>
          <p:cNvSpPr/>
          <p:nvPr/>
        </p:nvSpPr>
        <p:spPr>
          <a:xfrm>
            <a:off x="878041" y="1942186"/>
            <a:ext cx="5222508" cy="2866768"/>
          </a:xfrm>
          <a:prstGeom prst="wedgeRoundRectCallout">
            <a:avLst>
              <a:gd name="adj1" fmla="val -41795"/>
              <a:gd name="adj2" fmla="val 68689"/>
              <a:gd name="adj3" fmla="val 16667"/>
            </a:avLst>
          </a:prstGeom>
          <a:solidFill>
            <a:srgbClr val="C2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1. Student A asking for directions to Ho Chi Minh Mausoleum</a:t>
            </a:r>
            <a:r>
              <a:rPr lang="en-US" sz="4000" dirty="0"/>
              <a:t>.</a:t>
            </a:r>
          </a:p>
        </p:txBody>
      </p:sp>
      <p:sp>
        <p:nvSpPr>
          <p:cNvPr id="6" name="Rounded Rectangular Callout 5"/>
          <p:cNvSpPr/>
          <p:nvPr/>
        </p:nvSpPr>
        <p:spPr>
          <a:xfrm>
            <a:off x="6656083" y="2604695"/>
            <a:ext cx="4782065" cy="2903838"/>
          </a:xfrm>
          <a:prstGeom prst="wedgeRoundRectCallout">
            <a:avLst>
              <a:gd name="adj1" fmla="val -4959"/>
              <a:gd name="adj2" fmla="val 6487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rPr>
              <a:t> </a:t>
            </a:r>
            <a:r>
              <a:rPr lang="en-US" sz="4000" dirty="0">
                <a:solidFill>
                  <a:srgbClr val="002060"/>
                </a:solidFill>
              </a:rPr>
              <a:t>2. Student B asking for directions to Ha </a:t>
            </a:r>
            <a:r>
              <a:rPr lang="en-US" sz="4000" dirty="0" err="1">
                <a:solidFill>
                  <a:srgbClr val="002060"/>
                </a:solidFill>
              </a:rPr>
              <a:t>Noi</a:t>
            </a:r>
            <a:r>
              <a:rPr lang="en-US" sz="4000" dirty="0">
                <a:solidFill>
                  <a:srgbClr val="002060"/>
                </a:solidFill>
              </a:rPr>
              <a:t> Flag Tower.</a:t>
            </a: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a:t>
            </a:r>
            <a:r>
              <a:rPr lang="en-US" sz="2800" b="1" i="1">
                <a:solidFill>
                  <a:srgbClr val="00B0F0"/>
                </a:solidFill>
              </a:rPr>
              <a:t>Make similar conversation for these situations</a:t>
            </a:r>
            <a:r>
              <a:rPr lang="en-US" sz="2800" b="1"/>
              <a:t>.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Rounded Rectangular Callout 5"/>
          <p:cNvSpPr/>
          <p:nvPr/>
        </p:nvSpPr>
        <p:spPr>
          <a:xfrm>
            <a:off x="5934975" y="2034283"/>
            <a:ext cx="5890442" cy="4232953"/>
          </a:xfrm>
          <a:prstGeom prst="wedgeRoundRectCallout">
            <a:avLst>
              <a:gd name="adj1" fmla="val -5895"/>
              <a:gd name="adj2" fmla="val 6250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b="1" i="1" dirty="0">
                <a:solidFill>
                  <a:schemeClr val="accent2"/>
                </a:solidFill>
              </a:rPr>
              <a:t>Situation 1.</a:t>
            </a:r>
            <a:endParaRPr lang="en-US" sz="3200" dirty="0">
              <a:solidFill>
                <a:schemeClr val="accent2"/>
              </a:solidFill>
            </a:endParaRPr>
          </a:p>
          <a:p>
            <a:r>
              <a:rPr lang="en-US" sz="3200" i="1" dirty="0">
                <a:solidFill>
                  <a:srgbClr val="FF0000"/>
                </a:solidFill>
              </a:rPr>
              <a:t> </a:t>
            </a:r>
            <a:r>
              <a:rPr lang="en-US" sz="3200" b="1" dirty="0" smtClean="0">
                <a:solidFill>
                  <a:srgbClr val="FF0000"/>
                </a:solidFill>
              </a:rPr>
              <a:t>A</a:t>
            </a:r>
            <a:r>
              <a:rPr lang="en-US" sz="3200" b="1" dirty="0">
                <a:solidFill>
                  <a:srgbClr val="FF0000"/>
                </a:solidFill>
              </a:rPr>
              <a:t>: </a:t>
            </a:r>
            <a:r>
              <a:rPr lang="en-US" sz="3200" b="1" dirty="0">
                <a:solidFill>
                  <a:schemeClr val="tx1"/>
                </a:solidFill>
              </a:rPr>
              <a:t>Could you tell me the way to Ho Chi Minh Mausoleum?</a:t>
            </a:r>
          </a:p>
          <a:p>
            <a:r>
              <a:rPr lang="en-US" sz="3200" b="1" dirty="0">
                <a:solidFill>
                  <a:srgbClr val="00B050"/>
                </a:solidFill>
              </a:rPr>
              <a:t>B: </a:t>
            </a:r>
            <a:r>
              <a:rPr lang="en-US" sz="3200" b="1" dirty="0">
                <a:solidFill>
                  <a:schemeClr val="accent2"/>
                </a:solidFill>
              </a:rPr>
              <a:t>Sure</a:t>
            </a:r>
            <a:r>
              <a:rPr lang="en-US" sz="3200" b="1" dirty="0" smtClean="0">
                <a:solidFill>
                  <a:schemeClr val="accent2"/>
                </a:solidFill>
              </a:rPr>
              <a:t>. </a:t>
            </a:r>
            <a:r>
              <a:rPr lang="en-US" sz="3200" b="1" dirty="0">
                <a:solidFill>
                  <a:srgbClr val="7030A0"/>
                </a:solidFill>
              </a:rPr>
              <a:t>G</a:t>
            </a:r>
            <a:r>
              <a:rPr lang="en-US" sz="3200" b="1" dirty="0" smtClean="0">
                <a:solidFill>
                  <a:srgbClr val="7030A0"/>
                </a:solidFill>
              </a:rPr>
              <a:t>o </a:t>
            </a:r>
            <a:r>
              <a:rPr lang="en-US" sz="3200" b="1" dirty="0">
                <a:solidFill>
                  <a:srgbClr val="7030A0"/>
                </a:solidFill>
              </a:rPr>
              <a:t>straight ahead until you get to Hung </a:t>
            </a:r>
            <a:r>
              <a:rPr lang="en-US" sz="3200" b="1" dirty="0" err="1">
                <a:solidFill>
                  <a:srgbClr val="7030A0"/>
                </a:solidFill>
              </a:rPr>
              <a:t>Vuong</a:t>
            </a:r>
            <a:r>
              <a:rPr lang="en-US" sz="3200" b="1" dirty="0">
                <a:solidFill>
                  <a:srgbClr val="7030A0"/>
                </a:solidFill>
              </a:rPr>
              <a:t> Street. </a:t>
            </a:r>
            <a:r>
              <a:rPr lang="en-US" sz="3200" b="1">
                <a:solidFill>
                  <a:srgbClr val="7030A0"/>
                </a:solidFill>
              </a:rPr>
              <a:t>Turn </a:t>
            </a:r>
            <a:r>
              <a:rPr lang="en-US" sz="3200" b="1" smtClean="0">
                <a:solidFill>
                  <a:srgbClr val="7030A0"/>
                </a:solidFill>
              </a:rPr>
              <a:t>right </a:t>
            </a:r>
            <a:r>
              <a:rPr lang="en-US" sz="3200" b="1" dirty="0">
                <a:solidFill>
                  <a:srgbClr val="7030A0"/>
                </a:solidFill>
              </a:rPr>
              <a:t>and walk straight on for </a:t>
            </a:r>
            <a:r>
              <a:rPr lang="en-US" sz="3200" b="1" dirty="0" smtClean="0">
                <a:solidFill>
                  <a:srgbClr val="7030A0"/>
                </a:solidFill>
              </a:rPr>
              <a:t>a few </a:t>
            </a:r>
            <a:r>
              <a:rPr lang="en-US" sz="3200" b="1" dirty="0">
                <a:solidFill>
                  <a:srgbClr val="7030A0"/>
                </a:solidFill>
              </a:rPr>
              <a:t>minutes. You’ll see it on your left.</a:t>
            </a:r>
          </a:p>
        </p:txBody>
      </p:sp>
      <p:pic>
        <p:nvPicPr>
          <p:cNvPr id="9" name="Picture 8"/>
          <p:cNvPicPr>
            <a:picLocks noChangeAspect="1"/>
          </p:cNvPicPr>
          <p:nvPr/>
        </p:nvPicPr>
        <p:blipFill>
          <a:blip r:embed="rId2"/>
          <a:stretch>
            <a:fillRect/>
          </a:stretch>
        </p:blipFill>
        <p:spPr>
          <a:xfrm>
            <a:off x="494438" y="2190790"/>
            <a:ext cx="5223834" cy="3919937"/>
          </a:xfrm>
          <a:prstGeom prst="rect">
            <a:avLst/>
          </a:prstGeom>
        </p:spPr>
      </p:pic>
    </p:spTree>
    <p:extLst>
      <p:ext uri="{BB962C8B-B14F-4D97-AF65-F5344CB8AC3E}">
        <p14:creationId xmlns:p14="http://schemas.microsoft.com/office/powerpoint/2010/main" val="23202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a:t>
            </a:r>
            <a:r>
              <a:rPr lang="en-US" sz="2800" b="1" i="1">
                <a:solidFill>
                  <a:srgbClr val="00B0F0"/>
                </a:solidFill>
              </a:rPr>
              <a:t>Make similar conversation for these situations</a:t>
            </a:r>
            <a:r>
              <a:rPr lang="en-US" sz="2800" b="1"/>
              <a:t>.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Rounded Rectangular Callout 5"/>
          <p:cNvSpPr/>
          <p:nvPr/>
        </p:nvSpPr>
        <p:spPr>
          <a:xfrm>
            <a:off x="5718272" y="2190790"/>
            <a:ext cx="6155280" cy="4232953"/>
          </a:xfrm>
          <a:prstGeom prst="wedgeRoundRectCallout">
            <a:avLst>
              <a:gd name="adj1" fmla="val -5895"/>
              <a:gd name="adj2" fmla="val 6250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b="1" i="1" dirty="0">
                <a:solidFill>
                  <a:schemeClr val="accent2"/>
                </a:solidFill>
              </a:rPr>
              <a:t>Situation 1.</a:t>
            </a:r>
            <a:endParaRPr lang="en-US" sz="3200" dirty="0">
              <a:solidFill>
                <a:schemeClr val="accent2"/>
              </a:solidFill>
            </a:endParaRPr>
          </a:p>
          <a:p>
            <a:r>
              <a:rPr lang="en-US" sz="3200" i="1">
                <a:solidFill>
                  <a:srgbClr val="FF0000"/>
                </a:solidFill>
              </a:rPr>
              <a:t> </a:t>
            </a:r>
            <a:r>
              <a:rPr lang="en-US" sz="2800" b="1" i="1">
                <a:solidFill>
                  <a:srgbClr val="FF0000"/>
                </a:solidFill>
              </a:rPr>
              <a:t>A: </a:t>
            </a:r>
            <a:r>
              <a:rPr lang="en-US" sz="2800" b="1" i="1">
                <a:solidFill>
                  <a:srgbClr val="002060"/>
                </a:solidFill>
              </a:rPr>
              <a:t>Excuse me. Can you show me the way to Ho Chi Minh Mausoleum</a:t>
            </a:r>
            <a:r>
              <a:rPr lang="en-US" sz="2800" b="1" i="1" smtClean="0">
                <a:solidFill>
                  <a:srgbClr val="002060"/>
                </a:solidFill>
              </a:rPr>
              <a:t>?</a:t>
            </a:r>
            <a:endParaRPr lang="en-US" sz="2800" b="1" i="1">
              <a:solidFill>
                <a:srgbClr val="002060"/>
              </a:solidFill>
            </a:endParaRPr>
          </a:p>
          <a:p>
            <a:r>
              <a:rPr lang="en-US" sz="3200" i="1" smtClean="0">
                <a:solidFill>
                  <a:srgbClr val="FF0000"/>
                </a:solidFill>
              </a:rPr>
              <a:t>     </a:t>
            </a:r>
            <a:r>
              <a:rPr lang="en-US" sz="3200" i="1" smtClean="0">
                <a:solidFill>
                  <a:srgbClr val="7030A0"/>
                </a:solidFill>
              </a:rPr>
              <a:t>Oh, </a:t>
            </a:r>
            <a:r>
              <a:rPr lang="en-US" sz="3200" i="1">
                <a:solidFill>
                  <a:srgbClr val="7030A0"/>
                </a:solidFill>
              </a:rPr>
              <a:t>it’s not far from here. Go straight ahead and turn right into Hung Vuong Street. Then walk along Hung Vuong Street and you can see it on the left</a:t>
            </a:r>
            <a:r>
              <a:rPr lang="en-US" sz="3200" i="1" smtClean="0">
                <a:solidFill>
                  <a:srgbClr val="7030A0"/>
                </a:solidFill>
              </a:rPr>
              <a:t>.</a:t>
            </a:r>
            <a:endParaRPr lang="en-US" sz="3200" i="1">
              <a:solidFill>
                <a:srgbClr val="7030A0"/>
              </a:solidFill>
            </a:endParaRPr>
          </a:p>
          <a:p>
            <a:r>
              <a:rPr lang="en-US" sz="3200" b="1" i="1">
                <a:solidFill>
                  <a:srgbClr val="FF0000"/>
                </a:solidFill>
              </a:rPr>
              <a:t>A</a:t>
            </a:r>
            <a:r>
              <a:rPr lang="en-US" sz="3200" b="1" i="1" smtClean="0">
                <a:solidFill>
                  <a:srgbClr val="FF0000"/>
                </a:solidFill>
              </a:rPr>
              <a:t>:</a:t>
            </a:r>
            <a:r>
              <a:rPr lang="en-US" sz="3200" i="1" smtClean="0">
                <a:solidFill>
                  <a:srgbClr val="FF0000"/>
                </a:solidFill>
              </a:rPr>
              <a:t> </a:t>
            </a:r>
            <a:r>
              <a:rPr lang="en-US" sz="3200" i="1">
                <a:solidFill>
                  <a:srgbClr val="002060"/>
                </a:solidFill>
              </a:rPr>
              <a:t>Thank you so much</a:t>
            </a:r>
            <a:r>
              <a:rPr lang="en-US" sz="3200" i="1">
                <a:solidFill>
                  <a:srgbClr val="FF0000"/>
                </a:solidFill>
              </a:rPr>
              <a:t>.</a:t>
            </a:r>
            <a:endParaRPr lang="en-US" sz="3200" b="1" dirty="0">
              <a:solidFill>
                <a:srgbClr val="7030A0"/>
              </a:solidFill>
            </a:endParaRPr>
          </a:p>
        </p:txBody>
      </p:sp>
      <p:pic>
        <p:nvPicPr>
          <p:cNvPr id="9" name="Picture 8"/>
          <p:cNvPicPr>
            <a:picLocks noChangeAspect="1"/>
          </p:cNvPicPr>
          <p:nvPr/>
        </p:nvPicPr>
        <p:blipFill>
          <a:blip r:embed="rId2"/>
          <a:stretch>
            <a:fillRect/>
          </a:stretch>
        </p:blipFill>
        <p:spPr>
          <a:xfrm>
            <a:off x="494438" y="2190790"/>
            <a:ext cx="5223834" cy="3919937"/>
          </a:xfrm>
          <a:prstGeom prst="rect">
            <a:avLst/>
          </a:prstGeom>
        </p:spPr>
      </p:pic>
      <p:sp>
        <p:nvSpPr>
          <p:cNvPr id="2" name="Rectangle 1"/>
          <p:cNvSpPr/>
          <p:nvPr/>
        </p:nvSpPr>
        <p:spPr>
          <a:xfrm>
            <a:off x="5894039" y="3497743"/>
            <a:ext cx="715260" cy="584775"/>
          </a:xfrm>
          <a:prstGeom prst="rect">
            <a:avLst/>
          </a:prstGeom>
        </p:spPr>
        <p:txBody>
          <a:bodyPr wrap="none">
            <a:spAutoFit/>
          </a:bodyPr>
          <a:lstStyle/>
          <a:p>
            <a:r>
              <a:rPr lang="en-US" sz="3200" b="1" i="1">
                <a:solidFill>
                  <a:srgbClr val="00B050"/>
                </a:solidFill>
              </a:rPr>
              <a:t>B</a:t>
            </a:r>
            <a:r>
              <a:rPr lang="en-US" sz="3200" b="1" i="1" smtClean="0">
                <a:solidFill>
                  <a:srgbClr val="00B050"/>
                </a:solidFill>
              </a:rPr>
              <a:t>: </a:t>
            </a:r>
            <a:r>
              <a:rPr lang="en-US" sz="3200" b="1" i="1" smtClean="0"/>
              <a:t> </a:t>
            </a:r>
            <a:endParaRPr lang="en-US" sz="3200" b="1" i="1"/>
          </a:p>
        </p:txBody>
      </p:sp>
    </p:spTree>
    <p:extLst>
      <p:ext uri="{BB962C8B-B14F-4D97-AF65-F5344CB8AC3E}">
        <p14:creationId xmlns:p14="http://schemas.microsoft.com/office/powerpoint/2010/main" val="6430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Make similar conversation for these situations.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ular Callout 2"/>
          <p:cNvSpPr/>
          <p:nvPr/>
        </p:nvSpPr>
        <p:spPr>
          <a:xfrm>
            <a:off x="494438" y="1876302"/>
            <a:ext cx="5854991" cy="4455195"/>
          </a:xfrm>
          <a:prstGeom prst="wedgeRoundRectCallout">
            <a:avLst>
              <a:gd name="adj1" fmla="val -40609"/>
              <a:gd name="adj2" fmla="val 61294"/>
              <a:gd name="adj3" fmla="val 16667"/>
            </a:avLst>
          </a:prstGeom>
          <a:solidFill>
            <a:srgbClr val="C6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FFFF00"/>
                </a:solidFill>
              </a:rPr>
              <a:t>Situation 2</a:t>
            </a:r>
          </a:p>
          <a:p>
            <a:r>
              <a:rPr lang="en-US" sz="3200" b="1" i="1" dirty="0" smtClean="0">
                <a:solidFill>
                  <a:srgbClr val="002060"/>
                </a:solidFill>
              </a:rPr>
              <a:t>B: </a:t>
            </a:r>
            <a:r>
              <a:rPr lang="en-US" sz="3200" i="1" dirty="0" smtClean="0"/>
              <a:t>Excuse </a:t>
            </a:r>
            <a:r>
              <a:rPr lang="en-US" sz="3200" i="1" dirty="0"/>
              <a:t>me, is Ha </a:t>
            </a:r>
            <a:r>
              <a:rPr lang="en-US" sz="3200" i="1" dirty="0" err="1"/>
              <a:t>Noi</a:t>
            </a:r>
            <a:r>
              <a:rPr lang="en-US" sz="3200" i="1" dirty="0"/>
              <a:t> Flag Tower near here?</a:t>
            </a:r>
          </a:p>
          <a:p>
            <a:r>
              <a:rPr lang="en-US" sz="3200" b="1" i="1" dirty="0">
                <a:solidFill>
                  <a:srgbClr val="FFFF00"/>
                </a:solidFill>
              </a:rPr>
              <a:t>A: </a:t>
            </a:r>
            <a:r>
              <a:rPr lang="en-US" sz="3200" i="1" dirty="0">
                <a:solidFill>
                  <a:srgbClr val="002060"/>
                </a:solidFill>
              </a:rPr>
              <a:t>Yes. It’s quite near. Turn left into Hoang </a:t>
            </a:r>
            <a:r>
              <a:rPr lang="en-US" sz="3200" i="1" dirty="0" err="1">
                <a:solidFill>
                  <a:srgbClr val="002060"/>
                </a:solidFill>
              </a:rPr>
              <a:t>Dieu</a:t>
            </a:r>
            <a:r>
              <a:rPr lang="en-US" sz="3200" i="1" dirty="0">
                <a:solidFill>
                  <a:srgbClr val="002060"/>
                </a:solidFill>
              </a:rPr>
              <a:t> Street and walk along the street. You’ll see it </a:t>
            </a:r>
            <a:r>
              <a:rPr lang="en-US" sz="3200" i="1" dirty="0" smtClean="0">
                <a:solidFill>
                  <a:srgbClr val="002060"/>
                </a:solidFill>
              </a:rPr>
              <a:t>on your </a:t>
            </a:r>
            <a:r>
              <a:rPr lang="en-US" sz="3200" i="1" dirty="0">
                <a:solidFill>
                  <a:srgbClr val="002060"/>
                </a:solidFill>
              </a:rPr>
              <a:t>left, at the corner of Hoang </a:t>
            </a:r>
            <a:r>
              <a:rPr lang="en-US" sz="3200" i="1" dirty="0" err="1">
                <a:solidFill>
                  <a:srgbClr val="002060"/>
                </a:solidFill>
              </a:rPr>
              <a:t>Dieu</a:t>
            </a:r>
            <a:r>
              <a:rPr lang="en-US" sz="3200" i="1" dirty="0">
                <a:solidFill>
                  <a:srgbClr val="002060"/>
                </a:solidFill>
              </a:rPr>
              <a:t> and </a:t>
            </a:r>
            <a:r>
              <a:rPr lang="en-US" sz="3200" i="1" dirty="0" err="1">
                <a:solidFill>
                  <a:srgbClr val="002060"/>
                </a:solidFill>
              </a:rPr>
              <a:t>Dien</a:t>
            </a:r>
            <a:r>
              <a:rPr lang="en-US" sz="3200" i="1" dirty="0">
                <a:solidFill>
                  <a:srgbClr val="002060"/>
                </a:solidFill>
              </a:rPr>
              <a:t> Bien </a:t>
            </a:r>
            <a:r>
              <a:rPr lang="en-US" sz="3200" i="1" dirty="0" err="1">
                <a:solidFill>
                  <a:srgbClr val="002060"/>
                </a:solidFill>
              </a:rPr>
              <a:t>Phu</a:t>
            </a:r>
            <a:r>
              <a:rPr lang="en-US" sz="3200" i="1" dirty="0">
                <a:solidFill>
                  <a:srgbClr val="002060"/>
                </a:solidFill>
              </a:rPr>
              <a:t> Street.</a:t>
            </a:r>
            <a:endParaRPr lang="en-US" sz="3200" dirty="0">
              <a:solidFill>
                <a:srgbClr val="002060"/>
              </a:solidFill>
            </a:endParaRPr>
          </a:p>
        </p:txBody>
      </p:sp>
      <p:pic>
        <p:nvPicPr>
          <p:cNvPr id="9" name="Picture 8"/>
          <p:cNvPicPr>
            <a:picLocks noChangeAspect="1"/>
          </p:cNvPicPr>
          <p:nvPr/>
        </p:nvPicPr>
        <p:blipFill>
          <a:blip r:embed="rId2"/>
          <a:stretch>
            <a:fillRect/>
          </a:stretch>
        </p:blipFill>
        <p:spPr>
          <a:xfrm>
            <a:off x="6928612" y="2187145"/>
            <a:ext cx="5108660" cy="3833511"/>
          </a:xfrm>
          <a:prstGeom prst="rect">
            <a:avLst/>
          </a:prstGeom>
        </p:spPr>
      </p:pic>
    </p:spTree>
    <p:extLst>
      <p:ext uri="{BB962C8B-B14F-4D97-AF65-F5344CB8AC3E}">
        <p14:creationId xmlns:p14="http://schemas.microsoft.com/office/powerpoint/2010/main" val="11828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08213" y="892639"/>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60998" y="68679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8455" y="767649"/>
            <a:ext cx="10490529" cy="584775"/>
          </a:xfrm>
          <a:prstGeom prst="rect">
            <a:avLst/>
          </a:prstGeom>
          <a:noFill/>
        </p:spPr>
        <p:txBody>
          <a:bodyPr wrap="square">
            <a:spAutoFit/>
          </a:bodyPr>
          <a:lstStyle/>
          <a:p>
            <a:r>
              <a:rPr lang="en-US" sz="3200" b="1" dirty="0" smtClean="0"/>
              <a:t>Make </a:t>
            </a:r>
            <a:r>
              <a:rPr lang="en-US" sz="3200" b="1" dirty="0"/>
              <a:t>similar conversation for these situations. </a:t>
            </a:r>
            <a:endParaRPr lang="en-US" sz="2800" b="1" dirty="0">
              <a:latin typeface="Arial" panose="020B0604020202020204" pitchFamily="34" charset="0"/>
              <a:cs typeface="Arial" panose="020B0604020202020204" pitchFamily="34" charset="0"/>
            </a:endParaRPr>
          </a:p>
        </p:txBody>
      </p:sp>
      <p:sp>
        <p:nvSpPr>
          <p:cNvPr id="15" name="Rectangle 14"/>
          <p:cNvSpPr/>
          <p:nvPr/>
        </p:nvSpPr>
        <p:spPr>
          <a:xfrm>
            <a:off x="21283" y="-41234"/>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ular Callout 2"/>
          <p:cNvSpPr/>
          <p:nvPr/>
        </p:nvSpPr>
        <p:spPr>
          <a:xfrm>
            <a:off x="1185908" y="1309885"/>
            <a:ext cx="9999594" cy="713408"/>
          </a:xfrm>
          <a:prstGeom prst="wedgeRoundRectCallout">
            <a:avLst>
              <a:gd name="adj1" fmla="val -41795"/>
              <a:gd name="adj2" fmla="val 68689"/>
              <a:gd name="adj3" fmla="val 16667"/>
            </a:avLst>
          </a:prstGeom>
          <a:solidFill>
            <a:srgbClr val="C2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002060"/>
                </a:solidFill>
              </a:rPr>
              <a:t> </a:t>
            </a:r>
            <a:r>
              <a:rPr lang="en-US" sz="3200" b="1" i="1">
                <a:solidFill>
                  <a:srgbClr val="002060"/>
                </a:solidFill>
              </a:rPr>
              <a:t>Student B asking for directions to Ha Noi Flag Tower</a:t>
            </a:r>
            <a:r>
              <a:rPr lang="en-US" sz="3200">
                <a:solidFill>
                  <a:srgbClr val="002060"/>
                </a:solidFill>
              </a:rPr>
              <a:t>.</a:t>
            </a:r>
            <a:endParaRPr lang="en-US" sz="3200" dirty="0">
              <a:solidFill>
                <a:srgbClr val="002060"/>
              </a:solidFill>
            </a:endParaRPr>
          </a:p>
        </p:txBody>
      </p:sp>
      <p:sp>
        <p:nvSpPr>
          <p:cNvPr id="6" name="Rounded Rectangular Callout 5"/>
          <p:cNvSpPr/>
          <p:nvPr/>
        </p:nvSpPr>
        <p:spPr>
          <a:xfrm>
            <a:off x="5595583" y="2672934"/>
            <a:ext cx="6305765" cy="2903838"/>
          </a:xfrm>
          <a:prstGeom prst="wedgeRoundRectCallout">
            <a:avLst>
              <a:gd name="adj1" fmla="val -4959"/>
              <a:gd name="adj2" fmla="val 6487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7030A0"/>
                </a:solidFill>
              </a:rPr>
              <a:t>Situation 2</a:t>
            </a:r>
            <a:r>
              <a:rPr lang="en-US" sz="4000" smtClean="0">
                <a:solidFill>
                  <a:srgbClr val="C00000"/>
                </a:solidFill>
              </a:rPr>
              <a:t>.</a:t>
            </a:r>
            <a:endParaRPr lang="en-US" sz="4000">
              <a:solidFill>
                <a:srgbClr val="C00000"/>
              </a:solidFill>
            </a:endParaRPr>
          </a:p>
          <a:p>
            <a:r>
              <a:rPr lang="en-US" sz="2800" b="1">
                <a:solidFill>
                  <a:srgbClr val="FF0000"/>
                </a:solidFill>
              </a:rPr>
              <a:t>B: </a:t>
            </a:r>
            <a:r>
              <a:rPr lang="en-US" sz="2800" b="1">
                <a:solidFill>
                  <a:srgbClr val="0070C0"/>
                </a:solidFill>
              </a:rPr>
              <a:t>Excuse me. How can I get to Hanoi Flag Tower</a:t>
            </a:r>
            <a:r>
              <a:rPr lang="en-US" sz="2800" b="1" smtClean="0">
                <a:solidFill>
                  <a:srgbClr val="0070C0"/>
                </a:solidFill>
              </a:rPr>
              <a:t>?</a:t>
            </a:r>
            <a:endParaRPr lang="en-US" sz="2800" b="1">
              <a:solidFill>
                <a:srgbClr val="0070C0"/>
              </a:solidFill>
            </a:endParaRPr>
          </a:p>
          <a:p>
            <a:r>
              <a:rPr lang="en-US" sz="2800" b="1">
                <a:solidFill>
                  <a:srgbClr val="002060"/>
                </a:solidFill>
              </a:rPr>
              <a:t>A: </a:t>
            </a:r>
            <a:r>
              <a:rPr lang="en-US" sz="2800" b="1">
                <a:solidFill>
                  <a:srgbClr val="00B050"/>
                </a:solidFill>
              </a:rPr>
              <a:t>Sure. Walk along Phan Dinh Phung Street and take the second turn on the left into Hoang Dieu Street. Walk past the Thang Long Imperial Citadel. Hanoi Flag Tower is just behind it</a:t>
            </a:r>
            <a:r>
              <a:rPr lang="en-US" sz="2800" b="1" smtClean="0">
                <a:solidFill>
                  <a:srgbClr val="00B050"/>
                </a:solidFill>
              </a:rPr>
              <a:t>.</a:t>
            </a:r>
            <a:endParaRPr lang="en-US" sz="2800" b="1">
              <a:solidFill>
                <a:srgbClr val="00B050"/>
              </a:solidFill>
            </a:endParaRPr>
          </a:p>
          <a:p>
            <a:r>
              <a:rPr lang="en-US" sz="2800" b="1">
                <a:solidFill>
                  <a:srgbClr val="0070C0"/>
                </a:solidFill>
              </a:rPr>
              <a:t>B: Thank you very much.</a:t>
            </a:r>
            <a:endParaRPr lang="en-US" sz="2800" b="1" dirty="0">
              <a:solidFill>
                <a:srgbClr val="0070C0"/>
              </a:solidFill>
            </a:endParaRPr>
          </a:p>
        </p:txBody>
      </p:sp>
      <p:pic>
        <p:nvPicPr>
          <p:cNvPr id="9" name="Picture 8"/>
          <p:cNvPicPr>
            <a:picLocks noChangeAspect="1"/>
          </p:cNvPicPr>
          <p:nvPr/>
        </p:nvPicPr>
        <p:blipFill>
          <a:blip r:embed="rId2"/>
          <a:stretch>
            <a:fillRect/>
          </a:stretch>
        </p:blipFill>
        <p:spPr>
          <a:xfrm>
            <a:off x="486923" y="2440539"/>
            <a:ext cx="5108660" cy="3833511"/>
          </a:xfrm>
          <a:prstGeom prst="rect">
            <a:avLst/>
          </a:prstGeom>
        </p:spPr>
      </p:pic>
    </p:spTree>
    <p:extLst>
      <p:ext uri="{BB962C8B-B14F-4D97-AF65-F5344CB8AC3E}">
        <p14:creationId xmlns:p14="http://schemas.microsoft.com/office/powerpoint/2010/main" val="17401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494438" y="1027524"/>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err="1">
                <a:solidFill>
                  <a:srgbClr val="002060"/>
                </a:solidFill>
              </a:rPr>
              <a:t>crowdfunding</a:t>
            </a:r>
            <a:r>
              <a:rPr lang="en-US" sz="4800" b="1" dirty="0">
                <a:solidFill>
                  <a:schemeClr val="accent2"/>
                </a:solidFill>
              </a:rPr>
              <a:t> (n)</a:t>
            </a:r>
          </a:p>
        </p:txBody>
      </p:sp>
      <p:sp>
        <p:nvSpPr>
          <p:cNvPr id="17" name="Rectangle 16"/>
          <p:cNvSpPr/>
          <p:nvPr/>
        </p:nvSpPr>
        <p:spPr>
          <a:xfrm>
            <a:off x="494438" y="2993669"/>
            <a:ext cx="6054653" cy="1815882"/>
          </a:xfrm>
          <a:prstGeom prst="rect">
            <a:avLst/>
          </a:prstGeom>
        </p:spPr>
        <p:txBody>
          <a:bodyPr wrap="square">
            <a:spAutoFit/>
          </a:bodyPr>
          <a:lstStyle/>
          <a:p>
            <a:pPr algn="ctr"/>
            <a:r>
              <a:rPr lang="en-US" sz="2800" dirty="0"/>
              <a:t>the practice of funding a project or an activity by raising many small amounts of money from a large number of people, usually using the internet</a:t>
            </a:r>
          </a:p>
        </p:txBody>
      </p:sp>
      <p:sp>
        <p:nvSpPr>
          <p:cNvPr id="18" name="Rectangle 17"/>
          <p:cNvSpPr/>
          <p:nvPr/>
        </p:nvSpPr>
        <p:spPr>
          <a:xfrm>
            <a:off x="877992" y="1851293"/>
            <a:ext cx="3095207" cy="646331"/>
          </a:xfrm>
          <a:prstGeom prst="rect">
            <a:avLst/>
          </a:prstGeom>
        </p:spPr>
        <p:txBody>
          <a:bodyPr wrap="none">
            <a:spAutoFit/>
          </a:bodyPr>
          <a:lstStyle/>
          <a:p>
            <a:pPr algn="ctr"/>
            <a:r>
              <a:rPr lang="en-US" sz="3600" b="1" dirty="0">
                <a:solidFill>
                  <a:schemeClr val="accent2">
                    <a:lumMod val="50000"/>
                  </a:schemeClr>
                </a:solidFill>
              </a:rPr>
              <a:t>/ˈ</a:t>
            </a:r>
            <a:r>
              <a:rPr lang="en-US" sz="3600" b="1" dirty="0" err="1">
                <a:solidFill>
                  <a:schemeClr val="accent2">
                    <a:lumMod val="50000"/>
                  </a:schemeClr>
                </a:solidFill>
              </a:rPr>
              <a:t>kraʊdfʌndɪŋ</a:t>
            </a:r>
            <a:r>
              <a:rPr lang="en-US" sz="3600" b="1" dirty="0">
                <a:solidFill>
                  <a:schemeClr val="accent2">
                    <a:lumMod val="50000"/>
                  </a:schemeClr>
                </a:solidFill>
              </a:rPr>
              <a:t>/</a:t>
            </a:r>
          </a:p>
        </p:txBody>
      </p:sp>
      <p:pic>
        <p:nvPicPr>
          <p:cNvPr id="2" name="Picture 1"/>
          <p:cNvPicPr>
            <a:picLocks noChangeAspect="1"/>
          </p:cNvPicPr>
          <p:nvPr/>
        </p:nvPicPr>
        <p:blipFill>
          <a:blip r:embed="rId4"/>
          <a:stretch>
            <a:fillRect/>
          </a:stretch>
        </p:blipFill>
        <p:spPr>
          <a:xfrm>
            <a:off x="7245346" y="1943950"/>
            <a:ext cx="4153480" cy="3915321"/>
          </a:xfrm>
          <a:prstGeom prst="rect">
            <a:avLst/>
          </a:prstGeom>
        </p:spPr>
      </p:pic>
      <p:pic>
        <p:nvPicPr>
          <p:cNvPr id="3" name="crowdfun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68921" y="1936702"/>
            <a:ext cx="560922" cy="560922"/>
          </a:xfrm>
          <a:prstGeom prst="rect">
            <a:avLst/>
          </a:prstGeom>
        </p:spPr>
      </p:pic>
      <p:sp>
        <p:nvSpPr>
          <p:cNvPr id="4" name="Rectangle 3"/>
          <p:cNvSpPr/>
          <p:nvPr/>
        </p:nvSpPr>
        <p:spPr>
          <a:xfrm>
            <a:off x="520018" y="4882599"/>
            <a:ext cx="6096000" cy="923330"/>
          </a:xfrm>
          <a:prstGeom prst="rect">
            <a:avLst/>
          </a:prstGeom>
        </p:spPr>
        <p:txBody>
          <a:bodyPr>
            <a:spAutoFit/>
          </a:bodyPr>
          <a:lstStyle/>
          <a:p>
            <a:r>
              <a:rPr lang="vi-VN" b="1" i="1">
                <a:solidFill>
                  <a:srgbClr val="0070C0"/>
                </a:solidFill>
              </a:rPr>
              <a:t>hoạt động tài trợ cho một dự án hoặc một hoạt động bằng cách huy động nhiều khoản tiền nhỏ từ một số lượng lớn người, thường là sử dụng internet</a:t>
            </a:r>
            <a:endParaRPr lang="en-US" b="1" i="1">
              <a:solidFill>
                <a:srgbClr val="0070C0"/>
              </a:solidFill>
            </a:endParaRPr>
          </a:p>
        </p:txBody>
      </p:sp>
      <p:sp>
        <p:nvSpPr>
          <p:cNvPr id="5" name="Rectangle 4"/>
          <p:cNvSpPr/>
          <p:nvPr/>
        </p:nvSpPr>
        <p:spPr>
          <a:xfrm>
            <a:off x="5400706" y="1389246"/>
            <a:ext cx="3689280" cy="461665"/>
          </a:xfrm>
          <a:prstGeom prst="rect">
            <a:avLst/>
          </a:prstGeom>
        </p:spPr>
        <p:txBody>
          <a:bodyPr wrap="none">
            <a:spAutoFit/>
          </a:bodyPr>
          <a:lstStyle/>
          <a:p>
            <a:r>
              <a:rPr lang="en-US" sz="2400" b="1">
                <a:solidFill>
                  <a:srgbClr val="0070C0"/>
                </a:solidFill>
              </a:rPr>
              <a:t>huy động vốn từ cộng đồng</a:t>
            </a:r>
          </a:p>
        </p:txBody>
      </p:sp>
    </p:spTree>
    <p:extLst>
      <p:ext uri="{BB962C8B-B14F-4D97-AF65-F5344CB8AC3E}">
        <p14:creationId xmlns:p14="http://schemas.microsoft.com/office/powerpoint/2010/main" val="33718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08"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childTnLst>
        </p:cTn>
      </p:par>
    </p:tnLst>
    <p:bldLst>
      <p:bldP spid="16" grpId="0"/>
      <p:bldP spid="17"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164874" y="893201"/>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02060"/>
                </a:solidFill>
              </a:rPr>
              <a:t>non-profit </a:t>
            </a:r>
            <a:r>
              <a:rPr lang="en-US" sz="4800" b="1" dirty="0">
                <a:solidFill>
                  <a:schemeClr val="accent2"/>
                </a:solidFill>
              </a:rPr>
              <a:t>(</a:t>
            </a:r>
            <a:r>
              <a:rPr lang="en-US" sz="4800" b="1" dirty="0" err="1">
                <a:solidFill>
                  <a:schemeClr val="accent2"/>
                </a:solidFill>
              </a:rPr>
              <a:t>adj</a:t>
            </a:r>
            <a:r>
              <a:rPr lang="en-US" sz="4800" b="1" dirty="0">
                <a:solidFill>
                  <a:schemeClr val="accent2"/>
                </a:solidFill>
              </a:rPr>
              <a:t>) </a:t>
            </a:r>
          </a:p>
        </p:txBody>
      </p:sp>
      <p:sp>
        <p:nvSpPr>
          <p:cNvPr id="17" name="Rectangle 16"/>
          <p:cNvSpPr/>
          <p:nvPr/>
        </p:nvSpPr>
        <p:spPr>
          <a:xfrm>
            <a:off x="537681" y="2365519"/>
            <a:ext cx="5558319" cy="1200329"/>
          </a:xfrm>
          <a:prstGeom prst="rect">
            <a:avLst/>
          </a:prstGeom>
        </p:spPr>
        <p:txBody>
          <a:bodyPr wrap="square">
            <a:spAutoFit/>
          </a:bodyPr>
          <a:lstStyle/>
          <a:p>
            <a:pPr algn="ctr"/>
            <a:r>
              <a:rPr lang="en-US" sz="3600" dirty="0"/>
              <a:t>without the aim of making a profit</a:t>
            </a:r>
          </a:p>
        </p:txBody>
      </p:sp>
      <p:sp>
        <p:nvSpPr>
          <p:cNvPr id="18" name="Rectangle 17"/>
          <p:cNvSpPr/>
          <p:nvPr/>
        </p:nvSpPr>
        <p:spPr>
          <a:xfrm>
            <a:off x="918019" y="1591190"/>
            <a:ext cx="2815194" cy="646331"/>
          </a:xfrm>
          <a:prstGeom prst="rect">
            <a:avLst/>
          </a:prstGeom>
        </p:spPr>
        <p:txBody>
          <a:bodyPr wrap="none">
            <a:spAutoFit/>
          </a:bodyPr>
          <a:lstStyle/>
          <a:p>
            <a:pPr algn="ctr"/>
            <a:r>
              <a:rPr lang="en-US" sz="3600" b="1" dirty="0">
                <a:solidFill>
                  <a:schemeClr val="accent2">
                    <a:lumMod val="50000"/>
                  </a:schemeClr>
                </a:solidFill>
              </a:rPr>
              <a:t>/ˌ</a:t>
            </a:r>
            <a:r>
              <a:rPr lang="en-US" sz="3600" b="1" dirty="0" err="1">
                <a:solidFill>
                  <a:schemeClr val="accent2">
                    <a:lumMod val="50000"/>
                  </a:schemeClr>
                </a:solidFill>
              </a:rPr>
              <a:t>nɒn</a:t>
            </a:r>
            <a:r>
              <a:rPr lang="en-US" sz="3600" b="1" dirty="0">
                <a:solidFill>
                  <a:schemeClr val="accent2">
                    <a:lumMod val="50000"/>
                  </a:schemeClr>
                </a:solidFill>
              </a:rPr>
              <a:t> ˈ</a:t>
            </a:r>
            <a:r>
              <a:rPr lang="en-US" sz="3600" b="1" dirty="0" err="1">
                <a:solidFill>
                  <a:schemeClr val="accent2">
                    <a:lumMod val="50000"/>
                  </a:schemeClr>
                </a:solidFill>
              </a:rPr>
              <a:t>prɒfɪt</a:t>
            </a:r>
            <a:r>
              <a:rPr lang="en-US" sz="3600" b="1" dirty="0">
                <a:solidFill>
                  <a:schemeClr val="accent2">
                    <a:lumMod val="50000"/>
                  </a:schemeClr>
                </a:solidFill>
              </a:rPr>
              <a:t>/</a:t>
            </a:r>
          </a:p>
        </p:txBody>
      </p:sp>
      <p:pic>
        <p:nvPicPr>
          <p:cNvPr id="4" name="Picture 3"/>
          <p:cNvPicPr>
            <a:picLocks noChangeAspect="1"/>
          </p:cNvPicPr>
          <p:nvPr/>
        </p:nvPicPr>
        <p:blipFill>
          <a:blip r:embed="rId4"/>
          <a:stretch>
            <a:fillRect/>
          </a:stretch>
        </p:blipFill>
        <p:spPr>
          <a:xfrm>
            <a:off x="6626410" y="2332195"/>
            <a:ext cx="5268060" cy="2705478"/>
          </a:xfrm>
          <a:prstGeom prst="rect">
            <a:avLst/>
          </a:prstGeom>
        </p:spPr>
      </p:pic>
      <p:pic>
        <p:nvPicPr>
          <p:cNvPr id="5" name="nonprof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79958" y="1786402"/>
            <a:ext cx="406400" cy="406400"/>
          </a:xfrm>
          <a:prstGeom prst="rect">
            <a:avLst/>
          </a:prstGeom>
        </p:spPr>
      </p:pic>
      <p:sp>
        <p:nvSpPr>
          <p:cNvPr id="2" name="Rectangle 1"/>
          <p:cNvSpPr/>
          <p:nvPr/>
        </p:nvSpPr>
        <p:spPr>
          <a:xfrm>
            <a:off x="922397" y="3709839"/>
            <a:ext cx="4993675" cy="461665"/>
          </a:xfrm>
          <a:prstGeom prst="rect">
            <a:avLst/>
          </a:prstGeom>
        </p:spPr>
        <p:txBody>
          <a:bodyPr wrap="none">
            <a:spAutoFit/>
          </a:bodyPr>
          <a:lstStyle/>
          <a:p>
            <a:r>
              <a:rPr lang="en-US" sz="2400" b="1" i="1">
                <a:solidFill>
                  <a:srgbClr val="0070C0"/>
                </a:solidFill>
              </a:rPr>
              <a:t>không nhằm mục đích kiếm lợi nhuận</a:t>
            </a:r>
          </a:p>
        </p:txBody>
      </p:sp>
      <p:sp>
        <p:nvSpPr>
          <p:cNvPr id="6" name="Rectangle 5"/>
          <p:cNvSpPr/>
          <p:nvPr/>
        </p:nvSpPr>
        <p:spPr>
          <a:xfrm>
            <a:off x="5019501" y="1199126"/>
            <a:ext cx="1887055" cy="461665"/>
          </a:xfrm>
          <a:prstGeom prst="rect">
            <a:avLst/>
          </a:prstGeom>
        </p:spPr>
        <p:txBody>
          <a:bodyPr wrap="none">
            <a:spAutoFit/>
          </a:bodyPr>
          <a:lstStyle/>
          <a:p>
            <a:r>
              <a:rPr lang="en-US" sz="2400" b="1">
                <a:solidFill>
                  <a:srgbClr val="002060"/>
                </a:solidFill>
              </a:rPr>
              <a:t>phi lợi nhuận</a:t>
            </a:r>
          </a:p>
        </p:txBody>
      </p:sp>
    </p:spTree>
    <p:extLst>
      <p:ext uri="{BB962C8B-B14F-4D97-AF65-F5344CB8AC3E}">
        <p14:creationId xmlns:p14="http://schemas.microsoft.com/office/powerpoint/2010/main" val="21445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6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childTnLst>
        </p:cTn>
      </p:par>
    </p:tnLst>
    <p:bldLst>
      <p:bldP spid="16" grpId="0"/>
      <p:bldP spid="17" grpId="0"/>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325514" y="1319046"/>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83333" y="2681805"/>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ea typeface="Adobe Gothic Std B" panose="020B0800000000000000" pitchFamily="34" charset="-128"/>
              </a:rPr>
              <a:t>EVERYDAY ENGLISH</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132600" y="4099432"/>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ea typeface="Adobe Gothic Std B" panose="020B0800000000000000" pitchFamily="34" charset="-128"/>
              </a:rPr>
              <a:t>CULTURE</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368680"/>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Lucky </a:t>
            </a:r>
            <a:r>
              <a:rPr lang="en-US" sz="2000" dirty="0">
                <a:solidFill>
                  <a:schemeClr val="tx1"/>
                </a:solidFill>
              </a:rPr>
              <a:t>number</a:t>
            </a:r>
            <a:endParaRPr lang="en-GB" sz="2000" dirty="0">
              <a:solidFill>
                <a:schemeClr val="tx1"/>
              </a:solidFill>
            </a:endParaRPr>
          </a:p>
        </p:txBody>
      </p:sp>
      <p:sp>
        <p:nvSpPr>
          <p:cNvPr id="26" name="Rectangle 25"/>
          <p:cNvSpPr/>
          <p:nvPr/>
        </p:nvSpPr>
        <p:spPr>
          <a:xfrm>
            <a:off x="6007693" y="2440382"/>
            <a:ext cx="4879384" cy="11881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Task </a:t>
            </a:r>
            <a:r>
              <a:rPr lang="en-US" sz="2000" dirty="0">
                <a:solidFill>
                  <a:schemeClr val="tx1"/>
                </a:solidFill>
              </a:rPr>
              <a:t>1: Listen and complete the </a:t>
            </a:r>
            <a:r>
              <a:rPr lang="en-US" sz="2000" dirty="0" smtClean="0">
                <a:solidFill>
                  <a:schemeClr val="tx1"/>
                </a:solidFill>
              </a:rPr>
              <a:t>conversation. </a:t>
            </a:r>
          </a:p>
          <a:p>
            <a:pPr marL="342900" indent="-342900">
              <a:buFont typeface="Arial" panose="020B0604020202020204" pitchFamily="34" charset="0"/>
              <a:buChar char="•"/>
            </a:pPr>
            <a:r>
              <a:rPr lang="en-US" sz="2000" dirty="0" smtClean="0">
                <a:solidFill>
                  <a:schemeClr val="tx1"/>
                </a:solidFill>
              </a:rPr>
              <a:t>Task </a:t>
            </a:r>
            <a:r>
              <a:rPr lang="en-US" sz="2000" dirty="0">
                <a:solidFill>
                  <a:schemeClr val="tx1"/>
                </a:solidFill>
              </a:rPr>
              <a:t>2: </a:t>
            </a:r>
            <a:r>
              <a:rPr lang="en-US" sz="2000" dirty="0" smtClean="0">
                <a:solidFill>
                  <a:schemeClr val="tx1"/>
                </a:solidFill>
              </a:rPr>
              <a:t>Make similar conversations.</a:t>
            </a:r>
            <a:endParaRPr lang="en-US" sz="2000" dirty="0">
              <a:solidFill>
                <a:schemeClr val="tx1"/>
              </a:solidFill>
            </a:endParaRPr>
          </a:p>
        </p:txBody>
      </p:sp>
      <p:sp>
        <p:nvSpPr>
          <p:cNvPr id="27" name="Rectangle 26"/>
          <p:cNvSpPr/>
          <p:nvPr/>
        </p:nvSpPr>
        <p:spPr>
          <a:xfrm>
            <a:off x="6007694" y="400096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Task </a:t>
            </a:r>
            <a:r>
              <a:rPr lang="en-US" sz="2000" dirty="0">
                <a:solidFill>
                  <a:schemeClr val="tx1"/>
                </a:solidFill>
              </a:rPr>
              <a:t>1: Read the text and answer the questions.</a:t>
            </a:r>
          </a:p>
          <a:p>
            <a:pPr marL="342900" indent="-342900">
              <a:buFont typeface="Arial" panose="020B0604020202020204" pitchFamily="34" charset="0"/>
              <a:buChar char="•"/>
            </a:pPr>
            <a:r>
              <a:rPr lang="en-GB" sz="2000" dirty="0" smtClean="0">
                <a:solidFill>
                  <a:schemeClr val="tx1"/>
                </a:solidFill>
              </a:rPr>
              <a:t>Task 2: Discussion.</a:t>
            </a:r>
            <a:endParaRPr lang="en-US" sz="2000" dirty="0">
              <a:solidFill>
                <a:schemeClr val="tx1"/>
              </a:solidFill>
            </a:endParaRPr>
          </a:p>
        </p:txBody>
      </p:sp>
      <p:cxnSp>
        <p:nvCxnSpPr>
          <p:cNvPr id="28" name="Curved Connector 27"/>
          <p:cNvCxnSpPr>
            <a:stCxn id="22" idx="3"/>
            <a:endCxn id="23" idx="0"/>
          </p:cNvCxnSpPr>
          <p:nvPr/>
        </p:nvCxnSpPr>
        <p:spPr>
          <a:xfrm>
            <a:off x="3209281" y="1646748"/>
            <a:ext cx="1037869" cy="103505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107967" y="3009506"/>
            <a:ext cx="975366" cy="1089925"/>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5" name="Curved Connector 34"/>
          <p:cNvCxnSpPr>
            <a:stCxn id="24" idx="3"/>
            <a:endCxn id="30" idx="0"/>
          </p:cNvCxnSpPr>
          <p:nvPr/>
        </p:nvCxnSpPr>
        <p:spPr>
          <a:xfrm>
            <a:off x="3083333" y="4454535"/>
            <a:ext cx="1163816" cy="1020908"/>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4859094" y="307352"/>
            <a:ext cx="6154221"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latin typeface="UTM Facebook K&amp;T" panose="02040603050506020204" pitchFamily="18" charset="0"/>
              </a:rPr>
              <a:t>COMMUNICATION AND CULTURE / </a:t>
            </a:r>
            <a:r>
              <a:rPr lang="en-US" sz="2400" dirty="0" err="1">
                <a:latin typeface="UTM Facebook K&amp;T" panose="02040603050506020204" pitchFamily="18" charset="0"/>
              </a:rPr>
              <a:t>CLIL</a:t>
            </a:r>
            <a:endParaRPr lang="en-US" sz="2400" dirty="0">
              <a:latin typeface="UTM Facebook K&amp;T" panose="02040603050506020204" pitchFamily="18" charset="0"/>
            </a:endParaRPr>
          </a:p>
        </p:txBody>
      </p:sp>
      <p:sp>
        <p:nvSpPr>
          <p:cNvPr id="46" name="Rectangle 45"/>
          <p:cNvSpPr/>
          <p:nvPr/>
        </p:nvSpPr>
        <p:spPr>
          <a:xfrm>
            <a:off x="2662147" y="341979"/>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7</a:t>
            </a:r>
            <a:endParaRPr lang="en-US" dirty="0">
              <a:solidFill>
                <a:srgbClr val="F26532"/>
              </a:solidFill>
              <a:latin typeface="Bookman Old Style" pitchFamily="18" charset="0"/>
            </a:endParaRPr>
          </a:p>
        </p:txBody>
      </p:sp>
      <p:sp>
        <p:nvSpPr>
          <p:cNvPr id="20" name="Rectangle 19"/>
          <p:cNvSpPr/>
          <p:nvPr/>
        </p:nvSpPr>
        <p:spPr>
          <a:xfrm>
            <a:off x="6007693" y="5456630"/>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Wrap-up</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Homework</a:t>
            </a:r>
            <a:endParaRPr lang="en-GB" sz="2000" dirty="0">
              <a:solidFill>
                <a:schemeClr val="tx1"/>
              </a:solidFill>
            </a:endParaRPr>
          </a:p>
        </p:txBody>
      </p:sp>
      <p:sp>
        <p:nvSpPr>
          <p:cNvPr id="30" name="Rounded Rectangle 29"/>
          <p:cNvSpPr/>
          <p:nvPr/>
        </p:nvSpPr>
        <p:spPr>
          <a:xfrm>
            <a:off x="3155649" y="547544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494438" y="943671"/>
            <a:ext cx="5375522"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02060"/>
                </a:solidFill>
              </a:rPr>
              <a:t>regardless of </a:t>
            </a:r>
            <a:r>
              <a:rPr lang="en-US" sz="4800" b="1" dirty="0">
                <a:solidFill>
                  <a:schemeClr val="accent2"/>
                </a:solidFill>
              </a:rPr>
              <a:t>(</a:t>
            </a:r>
            <a:r>
              <a:rPr lang="en-US" sz="4800" b="1" dirty="0" smtClean="0">
                <a:solidFill>
                  <a:schemeClr val="accent2"/>
                </a:solidFill>
              </a:rPr>
              <a:t>prep.) </a:t>
            </a:r>
            <a:endParaRPr lang="en-US" sz="4800" b="1" dirty="0">
              <a:solidFill>
                <a:schemeClr val="accent2"/>
              </a:solidFill>
            </a:endParaRPr>
          </a:p>
        </p:txBody>
      </p:sp>
      <p:sp>
        <p:nvSpPr>
          <p:cNvPr id="17" name="Rectangle 16"/>
          <p:cNvSpPr/>
          <p:nvPr/>
        </p:nvSpPr>
        <p:spPr>
          <a:xfrm>
            <a:off x="403039" y="2389677"/>
            <a:ext cx="5558319" cy="2062103"/>
          </a:xfrm>
          <a:prstGeom prst="rect">
            <a:avLst/>
          </a:prstGeom>
        </p:spPr>
        <p:txBody>
          <a:bodyPr wrap="square">
            <a:spAutoFit/>
          </a:bodyPr>
          <a:lstStyle/>
          <a:p>
            <a:pPr algn="ctr"/>
            <a:r>
              <a:rPr lang="en-US" sz="3200" dirty="0"/>
              <a:t>paying no attention to something/somebody; treating something/somebody as not being important</a:t>
            </a:r>
          </a:p>
        </p:txBody>
      </p:sp>
      <p:sp>
        <p:nvSpPr>
          <p:cNvPr id="18" name="Rectangle 17"/>
          <p:cNvSpPr/>
          <p:nvPr/>
        </p:nvSpPr>
        <p:spPr>
          <a:xfrm>
            <a:off x="990772" y="1804902"/>
            <a:ext cx="2674130" cy="584775"/>
          </a:xfrm>
          <a:prstGeom prst="rect">
            <a:avLst/>
          </a:prstGeom>
        </p:spPr>
        <p:txBody>
          <a:bodyPr wrap="none">
            <a:spAutoFit/>
          </a:bodyPr>
          <a:lstStyle/>
          <a:p>
            <a:pPr algn="ctr"/>
            <a:r>
              <a:rPr lang="en-US" sz="3200" b="1" dirty="0">
                <a:solidFill>
                  <a:schemeClr val="accent2">
                    <a:lumMod val="50000"/>
                  </a:schemeClr>
                </a:solidFill>
              </a:rPr>
              <a:t>/</a:t>
            </a:r>
            <a:r>
              <a:rPr lang="en-US" sz="3200" b="1" dirty="0" err="1">
                <a:solidFill>
                  <a:schemeClr val="accent2">
                    <a:lumMod val="50000"/>
                  </a:schemeClr>
                </a:solidFill>
              </a:rPr>
              <a:t>rɪˈɡɑːdləs</a:t>
            </a:r>
            <a:r>
              <a:rPr lang="en-US" sz="3200" b="1" dirty="0">
                <a:solidFill>
                  <a:schemeClr val="accent2">
                    <a:lumMod val="50000"/>
                  </a:schemeClr>
                </a:solidFill>
              </a:rPr>
              <a:t> </a:t>
            </a:r>
            <a:r>
              <a:rPr lang="en-US" sz="3200" b="1" dirty="0" err="1">
                <a:solidFill>
                  <a:schemeClr val="accent2">
                    <a:lumMod val="50000"/>
                  </a:schemeClr>
                </a:solidFill>
              </a:rPr>
              <a:t>əv</a:t>
            </a:r>
            <a:r>
              <a:rPr lang="en-US" sz="3200" b="1" dirty="0">
                <a:solidFill>
                  <a:schemeClr val="accent2">
                    <a:lumMod val="50000"/>
                  </a:schemeClr>
                </a:solidFill>
              </a:rPr>
              <a:t>/</a:t>
            </a:r>
          </a:p>
        </p:txBody>
      </p:sp>
      <p:pic>
        <p:nvPicPr>
          <p:cNvPr id="3" name="Picture 2"/>
          <p:cNvPicPr>
            <a:picLocks noChangeAspect="1"/>
          </p:cNvPicPr>
          <p:nvPr/>
        </p:nvPicPr>
        <p:blipFill>
          <a:blip r:embed="rId4"/>
          <a:stretch>
            <a:fillRect/>
          </a:stretch>
        </p:blipFill>
        <p:spPr>
          <a:xfrm>
            <a:off x="6780464" y="2293054"/>
            <a:ext cx="4753547" cy="3194143"/>
          </a:xfrm>
          <a:prstGeom prst="rect">
            <a:avLst/>
          </a:prstGeom>
        </p:spPr>
      </p:pic>
      <p:pic>
        <p:nvPicPr>
          <p:cNvPr id="4" name="regardless o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75888" y="1886654"/>
            <a:ext cx="406400" cy="406400"/>
          </a:xfrm>
          <a:prstGeom prst="rect">
            <a:avLst/>
          </a:prstGeom>
        </p:spPr>
      </p:pic>
      <p:sp>
        <p:nvSpPr>
          <p:cNvPr id="2" name="Rectangle 1"/>
          <p:cNvSpPr/>
          <p:nvPr/>
        </p:nvSpPr>
        <p:spPr>
          <a:xfrm>
            <a:off x="684464" y="4451780"/>
            <a:ext cx="6096000" cy="830997"/>
          </a:xfrm>
          <a:prstGeom prst="rect">
            <a:avLst/>
          </a:prstGeom>
        </p:spPr>
        <p:txBody>
          <a:bodyPr>
            <a:spAutoFit/>
          </a:bodyPr>
          <a:lstStyle/>
          <a:p>
            <a:r>
              <a:rPr lang="en-US" sz="2400" b="1" i="1">
                <a:solidFill>
                  <a:srgbClr val="0070C0"/>
                </a:solidFill>
              </a:rPr>
              <a:t>không chú ý đến cái gì/ai đó; coi cái gì/ai đó là không quan trọng</a:t>
            </a:r>
          </a:p>
        </p:txBody>
      </p:sp>
      <p:sp>
        <p:nvSpPr>
          <p:cNvPr id="5" name="Rectangle 4"/>
          <p:cNvSpPr/>
          <p:nvPr/>
        </p:nvSpPr>
        <p:spPr>
          <a:xfrm>
            <a:off x="5961358" y="1290487"/>
            <a:ext cx="970074" cy="461665"/>
          </a:xfrm>
          <a:prstGeom prst="rect">
            <a:avLst/>
          </a:prstGeom>
        </p:spPr>
        <p:txBody>
          <a:bodyPr wrap="none">
            <a:spAutoFit/>
          </a:bodyPr>
          <a:lstStyle/>
          <a:p>
            <a:r>
              <a:rPr lang="en-US" sz="2400" b="1">
                <a:solidFill>
                  <a:srgbClr val="0070C0"/>
                </a:solidFill>
              </a:rPr>
              <a:t>bất kể</a:t>
            </a:r>
          </a:p>
        </p:txBody>
      </p:sp>
    </p:spTree>
    <p:extLst>
      <p:ext uri="{BB962C8B-B14F-4D97-AF65-F5344CB8AC3E}">
        <p14:creationId xmlns:p14="http://schemas.microsoft.com/office/powerpoint/2010/main" val="29555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56"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16" grpId="0"/>
      <p:bldP spid="17" grpId="0"/>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164875" y="1143930"/>
            <a:ext cx="427064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rgbClr val="0070C0"/>
                </a:solidFill>
              </a:rPr>
              <a:t>fine</a:t>
            </a:r>
            <a:r>
              <a:rPr lang="en-US" sz="4800" b="1">
                <a:solidFill>
                  <a:schemeClr val="accent2"/>
                </a:solidFill>
              </a:rPr>
              <a:t> (n) </a:t>
            </a:r>
          </a:p>
        </p:txBody>
      </p:sp>
      <p:sp>
        <p:nvSpPr>
          <p:cNvPr id="18" name="Rectangle 17"/>
          <p:cNvSpPr/>
          <p:nvPr/>
        </p:nvSpPr>
        <p:spPr>
          <a:xfrm>
            <a:off x="1074909" y="1947846"/>
            <a:ext cx="1347421" cy="646331"/>
          </a:xfrm>
          <a:prstGeom prst="rect">
            <a:avLst/>
          </a:prstGeom>
        </p:spPr>
        <p:txBody>
          <a:bodyPr wrap="none">
            <a:spAutoFit/>
          </a:bodyPr>
          <a:lstStyle/>
          <a:p>
            <a:pPr algn="ctr"/>
            <a:r>
              <a:rPr lang="en-US" sz="3600" b="1" dirty="0">
                <a:solidFill>
                  <a:schemeClr val="accent2">
                    <a:lumMod val="50000"/>
                  </a:schemeClr>
                </a:solidFill>
              </a:rPr>
              <a:t>/</a:t>
            </a:r>
            <a:r>
              <a:rPr lang="en-US" sz="3600" b="1" dirty="0" err="1">
                <a:solidFill>
                  <a:schemeClr val="accent2">
                    <a:lumMod val="50000"/>
                  </a:schemeClr>
                </a:solidFill>
              </a:rPr>
              <a:t>faɪn</a:t>
            </a:r>
            <a:r>
              <a:rPr lang="en-US" sz="3600" b="1" dirty="0">
                <a:solidFill>
                  <a:schemeClr val="accent2">
                    <a:lumMod val="50000"/>
                  </a:schemeClr>
                </a:solidFill>
              </a:rPr>
              <a:t>/</a:t>
            </a:r>
          </a:p>
        </p:txBody>
      </p:sp>
      <p:sp>
        <p:nvSpPr>
          <p:cNvPr id="4" name="Rectangle 3"/>
          <p:cNvSpPr/>
          <p:nvPr/>
        </p:nvSpPr>
        <p:spPr>
          <a:xfrm>
            <a:off x="1168117" y="2859926"/>
            <a:ext cx="4852828" cy="1569660"/>
          </a:xfrm>
          <a:prstGeom prst="rect">
            <a:avLst/>
          </a:prstGeom>
        </p:spPr>
        <p:txBody>
          <a:bodyPr wrap="square">
            <a:spAutoFit/>
          </a:bodyPr>
          <a:lstStyle/>
          <a:p>
            <a:pPr algn="ctr"/>
            <a:r>
              <a:rPr lang="en-US" sz="3200" dirty="0">
                <a:solidFill>
                  <a:srgbClr val="333333"/>
                </a:solidFill>
                <a:ea typeface="Times New Roman" panose="02020603050405020304" pitchFamily="18" charset="0"/>
                <a:cs typeface="Arial" panose="020B0604020202020204" pitchFamily="34" charset="0"/>
              </a:rPr>
              <a:t>a sum of money that must be paid as punishment for breaking a law or rule</a:t>
            </a:r>
            <a:endParaRPr lang="en-US" sz="3200" dirty="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6797689" y="1863333"/>
            <a:ext cx="4658375" cy="3562847"/>
          </a:xfrm>
          <a:prstGeom prst="rect">
            <a:avLst/>
          </a:prstGeom>
        </p:spPr>
      </p:pic>
      <p:pic>
        <p:nvPicPr>
          <p:cNvPr id="6" name="f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35452" y="2117903"/>
            <a:ext cx="406400" cy="406400"/>
          </a:xfrm>
          <a:prstGeom prst="rect">
            <a:avLst/>
          </a:prstGeom>
        </p:spPr>
      </p:pic>
      <p:sp>
        <p:nvSpPr>
          <p:cNvPr id="2" name="Rectangle 1"/>
          <p:cNvSpPr/>
          <p:nvPr/>
        </p:nvSpPr>
        <p:spPr>
          <a:xfrm>
            <a:off x="701689" y="4516566"/>
            <a:ext cx="6096000" cy="707886"/>
          </a:xfrm>
          <a:prstGeom prst="rect">
            <a:avLst/>
          </a:prstGeom>
        </p:spPr>
        <p:txBody>
          <a:bodyPr>
            <a:spAutoFit/>
          </a:bodyPr>
          <a:lstStyle/>
          <a:p>
            <a:r>
              <a:rPr lang="vi-VN" sz="2000" b="1" i="1">
                <a:solidFill>
                  <a:srgbClr val="0070C0"/>
                </a:solidFill>
              </a:rPr>
              <a:t>một số tiền phải trả như một hình phạt cho việc vi phạm pháp luật hoặc quy tắc</a:t>
            </a:r>
            <a:endParaRPr lang="en-US" sz="2000" b="1" i="1">
              <a:solidFill>
                <a:srgbClr val="0070C0"/>
              </a:solidFill>
            </a:endParaRPr>
          </a:p>
        </p:txBody>
      </p:sp>
      <p:sp>
        <p:nvSpPr>
          <p:cNvPr id="3" name="Rectangle 2"/>
          <p:cNvSpPr/>
          <p:nvPr/>
        </p:nvSpPr>
        <p:spPr>
          <a:xfrm>
            <a:off x="3578483" y="1516065"/>
            <a:ext cx="1714079" cy="400110"/>
          </a:xfrm>
          <a:prstGeom prst="rect">
            <a:avLst/>
          </a:prstGeom>
        </p:spPr>
        <p:txBody>
          <a:bodyPr wrap="square">
            <a:spAutoFit/>
          </a:bodyPr>
          <a:lstStyle/>
          <a:p>
            <a:r>
              <a:rPr lang="en-US" sz="2000" b="1" smtClean="0">
                <a:solidFill>
                  <a:srgbClr val="002060"/>
                </a:solidFill>
              </a:rPr>
              <a:t>Tiền phạt</a:t>
            </a:r>
            <a:endParaRPr lang="en-US" sz="2000" b="1">
              <a:solidFill>
                <a:srgbClr val="002060"/>
              </a:solidFill>
            </a:endParaRPr>
          </a:p>
        </p:txBody>
      </p:sp>
    </p:spTree>
    <p:extLst>
      <p:ext uri="{BB962C8B-B14F-4D97-AF65-F5344CB8AC3E}">
        <p14:creationId xmlns:p14="http://schemas.microsoft.com/office/powerpoint/2010/main" val="40607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48"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16"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164874" y="1236300"/>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rgbClr val="0070C0"/>
                </a:solidFill>
              </a:rPr>
              <a:t>unique</a:t>
            </a:r>
            <a:r>
              <a:rPr lang="en-US" sz="4800" b="1">
                <a:solidFill>
                  <a:schemeClr val="accent2"/>
                </a:solidFill>
              </a:rPr>
              <a:t> (adj)</a:t>
            </a:r>
          </a:p>
        </p:txBody>
      </p:sp>
      <p:sp>
        <p:nvSpPr>
          <p:cNvPr id="17" name="Rectangle 16"/>
          <p:cNvSpPr/>
          <p:nvPr/>
        </p:nvSpPr>
        <p:spPr>
          <a:xfrm>
            <a:off x="592956" y="3231147"/>
            <a:ext cx="5558319" cy="646331"/>
          </a:xfrm>
          <a:prstGeom prst="rect">
            <a:avLst/>
          </a:prstGeom>
        </p:spPr>
        <p:txBody>
          <a:bodyPr wrap="square">
            <a:spAutoFit/>
          </a:bodyPr>
          <a:lstStyle/>
          <a:p>
            <a:pPr algn="ctr"/>
            <a:r>
              <a:rPr lang="en-US" sz="3600" dirty="0"/>
              <a:t>being the only one of its kind</a:t>
            </a:r>
          </a:p>
        </p:txBody>
      </p:sp>
      <p:sp>
        <p:nvSpPr>
          <p:cNvPr id="18" name="Rectangle 17"/>
          <p:cNvSpPr/>
          <p:nvPr/>
        </p:nvSpPr>
        <p:spPr>
          <a:xfrm>
            <a:off x="1118068" y="2204930"/>
            <a:ext cx="1794081" cy="646331"/>
          </a:xfrm>
          <a:prstGeom prst="rect">
            <a:avLst/>
          </a:prstGeom>
        </p:spPr>
        <p:txBody>
          <a:bodyPr wrap="none">
            <a:spAutoFit/>
          </a:bodyPr>
          <a:lstStyle/>
          <a:p>
            <a:pPr algn="ctr"/>
            <a:r>
              <a:rPr lang="en-US" sz="3600" b="1">
                <a:solidFill>
                  <a:schemeClr val="accent2">
                    <a:lumMod val="50000"/>
                  </a:schemeClr>
                </a:solidFill>
              </a:rPr>
              <a:t>/juˈniːk/</a:t>
            </a:r>
            <a:endParaRPr lang="en-US" sz="3600" b="1" dirty="0">
              <a:solidFill>
                <a:schemeClr val="accent2">
                  <a:lumMod val="50000"/>
                </a:schemeClr>
              </a:solidFill>
            </a:endParaRPr>
          </a:p>
        </p:txBody>
      </p:sp>
      <p:pic>
        <p:nvPicPr>
          <p:cNvPr id="3" name="Picture 2"/>
          <p:cNvPicPr>
            <a:picLocks noChangeAspect="1"/>
          </p:cNvPicPr>
          <p:nvPr/>
        </p:nvPicPr>
        <p:blipFill>
          <a:blip r:embed="rId4"/>
          <a:stretch>
            <a:fillRect/>
          </a:stretch>
        </p:blipFill>
        <p:spPr>
          <a:xfrm>
            <a:off x="6622676" y="1910992"/>
            <a:ext cx="4808323" cy="3736303"/>
          </a:xfrm>
          <a:prstGeom prst="rect">
            <a:avLst/>
          </a:prstGeom>
        </p:spPr>
      </p:pic>
      <p:pic>
        <p:nvPicPr>
          <p:cNvPr id="4" name="uniq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2116" y="2452923"/>
            <a:ext cx="406400" cy="406400"/>
          </a:xfrm>
          <a:prstGeom prst="rect">
            <a:avLst/>
          </a:prstGeom>
        </p:spPr>
      </p:pic>
      <p:sp>
        <p:nvSpPr>
          <p:cNvPr id="2" name="Rectangle 1"/>
          <p:cNvSpPr/>
          <p:nvPr/>
        </p:nvSpPr>
        <p:spPr>
          <a:xfrm>
            <a:off x="1268603" y="3891280"/>
            <a:ext cx="4079963" cy="369332"/>
          </a:xfrm>
          <a:prstGeom prst="rect">
            <a:avLst/>
          </a:prstGeom>
        </p:spPr>
        <p:txBody>
          <a:bodyPr wrap="none">
            <a:spAutoFit/>
          </a:bodyPr>
          <a:lstStyle/>
          <a:p>
            <a:r>
              <a:rPr lang="vi-VN" b="1" i="1">
                <a:solidFill>
                  <a:srgbClr val="0070C0"/>
                </a:solidFill>
              </a:rPr>
              <a:t>là người duy nhất của loại hình này</a:t>
            </a:r>
            <a:endParaRPr lang="en-US" b="1" i="1">
              <a:solidFill>
                <a:srgbClr val="0070C0"/>
              </a:solidFill>
            </a:endParaRPr>
          </a:p>
        </p:txBody>
      </p:sp>
      <p:sp>
        <p:nvSpPr>
          <p:cNvPr id="5" name="Rectangle 4"/>
          <p:cNvSpPr/>
          <p:nvPr/>
        </p:nvSpPr>
        <p:spPr>
          <a:xfrm>
            <a:off x="4694143" y="1541659"/>
            <a:ext cx="1308692" cy="461665"/>
          </a:xfrm>
          <a:prstGeom prst="rect">
            <a:avLst/>
          </a:prstGeom>
        </p:spPr>
        <p:txBody>
          <a:bodyPr wrap="none">
            <a:spAutoFit/>
          </a:bodyPr>
          <a:lstStyle/>
          <a:p>
            <a:r>
              <a:rPr lang="en-US" sz="2400" b="1">
                <a:solidFill>
                  <a:srgbClr val="7030A0"/>
                </a:solidFill>
              </a:rPr>
              <a:t>độc nhất</a:t>
            </a:r>
          </a:p>
        </p:txBody>
      </p:sp>
    </p:spTree>
    <p:extLst>
      <p:ext uri="{BB962C8B-B14F-4D97-AF65-F5344CB8AC3E}">
        <p14:creationId xmlns:p14="http://schemas.microsoft.com/office/powerpoint/2010/main" val="41686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44"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16" grpId="0"/>
      <p:bldP spid="17" grpId="0"/>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1011595"/>
              </p:ext>
            </p:extLst>
          </p:nvPr>
        </p:nvGraphicFramePr>
        <p:xfrm>
          <a:off x="0" y="-11823"/>
          <a:ext cx="12192000" cy="6257761"/>
        </p:xfrm>
        <a:graphic>
          <a:graphicData uri="http://schemas.openxmlformats.org/drawingml/2006/table">
            <a:tbl>
              <a:tblPr bandRow="1">
                <a:tableStyleId>{5C22544A-7EE6-4342-B048-85BDC9FD1C3A}</a:tableStyleId>
              </a:tblPr>
              <a:tblGrid>
                <a:gridCol w="2593075">
                  <a:extLst>
                    <a:ext uri="{9D8B030D-6E8A-4147-A177-3AD203B41FA5}">
                      <a16:colId xmlns:a16="http://schemas.microsoft.com/office/drawing/2014/main" val="20000"/>
                    </a:ext>
                  </a:extLst>
                </a:gridCol>
                <a:gridCol w="2606722">
                  <a:extLst>
                    <a:ext uri="{9D8B030D-6E8A-4147-A177-3AD203B41FA5}">
                      <a16:colId xmlns:a16="http://schemas.microsoft.com/office/drawing/2014/main" val="20001"/>
                    </a:ext>
                  </a:extLst>
                </a:gridCol>
                <a:gridCol w="6992203">
                  <a:extLst>
                    <a:ext uri="{9D8B030D-6E8A-4147-A177-3AD203B41FA5}">
                      <a16:colId xmlns:a16="http://schemas.microsoft.com/office/drawing/2014/main" val="20002"/>
                    </a:ext>
                  </a:extLst>
                </a:gridCol>
              </a:tblGrid>
              <a:tr h="690841">
                <a:tc>
                  <a:txBody>
                    <a:bodyPr/>
                    <a:lstStyle/>
                    <a:p>
                      <a:pPr marL="0" marR="0" algn="ctr">
                        <a:lnSpc>
                          <a:spcPct val="100000"/>
                        </a:lnSpc>
                        <a:spcBef>
                          <a:spcPts val="0"/>
                        </a:spcBef>
                        <a:spcAft>
                          <a:spcPts val="0"/>
                        </a:spcAft>
                      </a:pPr>
                      <a:r>
                        <a:rPr lang="en-US" sz="2600" b="1" dirty="0">
                          <a:solidFill>
                            <a:srgbClr val="7030A0"/>
                          </a:solidFill>
                          <a:effectLst/>
                          <a:latin typeface="+mn-lt"/>
                        </a:rPr>
                        <a:t>Form</a:t>
                      </a:r>
                      <a:endParaRPr lang="en-US" sz="2600" b="1" dirty="0">
                        <a:solidFill>
                          <a:srgbClr val="7030A0"/>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600" b="1">
                          <a:solidFill>
                            <a:srgbClr val="002060"/>
                          </a:solidFill>
                          <a:effectLst/>
                          <a:latin typeface="+mn-lt"/>
                        </a:rPr>
                        <a:t>Pronunciation</a:t>
                      </a:r>
                      <a:endParaRPr lang="en-US" sz="2600" b="1">
                        <a:solidFill>
                          <a:srgbClr val="002060"/>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600" b="1" dirty="0">
                          <a:solidFill>
                            <a:srgbClr val="7030A0"/>
                          </a:solidFill>
                          <a:effectLst/>
                          <a:latin typeface="+mn-lt"/>
                        </a:rPr>
                        <a:t>Meaning</a:t>
                      </a:r>
                      <a:endParaRPr lang="en-US" sz="2600" b="1" dirty="0">
                        <a:solidFill>
                          <a:srgbClr val="7030A0"/>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545158">
                <a:tc>
                  <a:txBody>
                    <a:bodyPr/>
                    <a:lstStyle/>
                    <a:p>
                      <a:pPr marL="514350" marR="0" indent="-514350">
                        <a:lnSpc>
                          <a:spcPct val="120000"/>
                        </a:lnSpc>
                        <a:spcBef>
                          <a:spcPts val="0"/>
                        </a:spcBef>
                        <a:spcAft>
                          <a:spcPts val="0"/>
                        </a:spcAft>
                        <a:buAutoNum type="arabicPeriod"/>
                      </a:pPr>
                      <a:r>
                        <a:rPr lang="en-US" sz="2600" b="1" smtClean="0">
                          <a:solidFill>
                            <a:srgbClr val="C00000"/>
                          </a:solidFill>
                          <a:effectLst/>
                          <a:latin typeface="+mn-lt"/>
                          <a:ea typeface="Times New Roman" panose="02020603050405020304" pitchFamily="18" charset="0"/>
                          <a:cs typeface="Arial" panose="020B0604020202020204" pitchFamily="34" charset="0"/>
                        </a:rPr>
                        <a:t>crowdfunding</a:t>
                      </a:r>
                      <a:r>
                        <a:rPr lang="en-US" sz="2600" b="1" smtClean="0">
                          <a:solidFill>
                            <a:srgbClr val="C00000"/>
                          </a:solidFill>
                          <a:effectLst/>
                          <a:latin typeface="+mn-lt"/>
                          <a:ea typeface="Calibri" panose="020F0502020204030204" pitchFamily="34" charset="0"/>
                          <a:cs typeface="Arial" panose="020B0604020202020204" pitchFamily="34" charset="0"/>
                        </a:rPr>
                        <a:t> </a:t>
                      </a:r>
                    </a:p>
                    <a:p>
                      <a:pPr marL="0" marR="0" indent="0">
                        <a:lnSpc>
                          <a:spcPct val="120000"/>
                        </a:lnSpc>
                        <a:spcBef>
                          <a:spcPts val="0"/>
                        </a:spcBef>
                        <a:spcAft>
                          <a:spcPts val="0"/>
                        </a:spcAft>
                        <a:buNone/>
                      </a:pPr>
                      <a:r>
                        <a:rPr lang="en-US" sz="2600" b="1" smtClean="0">
                          <a:solidFill>
                            <a:srgbClr val="C00000"/>
                          </a:solidFill>
                          <a:effectLst/>
                          <a:latin typeface="+mn-lt"/>
                          <a:ea typeface="Calibri" panose="020F0502020204030204" pitchFamily="34" charset="0"/>
                          <a:cs typeface="Arial" panose="020B0604020202020204" pitchFamily="34" charset="0"/>
                        </a:rPr>
                        <a:t>                        </a:t>
                      </a:r>
                      <a:r>
                        <a:rPr lang="en-US" sz="2600" b="1" i="1" smtClean="0">
                          <a:solidFill>
                            <a:srgbClr val="0070C0"/>
                          </a:solidFill>
                          <a:effectLst/>
                          <a:latin typeface="+mn-lt"/>
                          <a:ea typeface="Calibri" panose="020F0502020204030204" pitchFamily="34" charset="0"/>
                          <a:cs typeface="Arial" panose="020B0604020202020204" pitchFamily="34" charset="0"/>
                        </a:rPr>
                        <a:t>(</a:t>
                      </a:r>
                      <a:r>
                        <a:rPr lang="en-US" sz="2600" b="1" i="1" dirty="0">
                          <a:solidFill>
                            <a:srgbClr val="0070C0"/>
                          </a:solidFill>
                          <a:effectLst/>
                          <a:latin typeface="+mn-lt"/>
                          <a:ea typeface="Calibri" panose="020F0502020204030204" pitchFamily="34" charset="0"/>
                          <a:cs typeface="Arial" panose="020B0604020202020204" pitchFamily="34" charset="0"/>
                        </a:rPr>
                        <a:t>n)</a:t>
                      </a:r>
                      <a:endParaRPr lang="en-US" sz="2600" b="1" i="1" dirty="0">
                        <a:solidFill>
                          <a:srgbClr val="0070C0"/>
                        </a:solidFill>
                        <a:effectLst/>
                        <a:latin typeface="+mn-lt"/>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2600" b="1" dirty="0">
                          <a:solidFill>
                            <a:srgbClr val="00B050"/>
                          </a:solidFill>
                          <a:effectLst/>
                          <a:latin typeface="+mn-lt"/>
                          <a:ea typeface="Times New Roman" panose="02020603050405020304" pitchFamily="18" charset="0"/>
                          <a:cs typeface="Arial" panose="020B0604020202020204" pitchFamily="34" charset="0"/>
                        </a:rPr>
                        <a:t>/ˈ</a:t>
                      </a:r>
                      <a:r>
                        <a:rPr lang="en-US" sz="2600" b="1" dirty="0" err="1">
                          <a:solidFill>
                            <a:srgbClr val="00B050"/>
                          </a:solidFill>
                          <a:effectLst/>
                          <a:latin typeface="+mn-lt"/>
                          <a:ea typeface="Times New Roman" panose="02020603050405020304" pitchFamily="18" charset="0"/>
                          <a:cs typeface="Arial" panose="020B0604020202020204" pitchFamily="34" charset="0"/>
                        </a:rPr>
                        <a:t>kraʊdfʌndɪŋ</a:t>
                      </a:r>
                      <a:r>
                        <a:rPr lang="en-US" sz="2600" b="1" dirty="0">
                          <a:solidFill>
                            <a:srgbClr val="00B050"/>
                          </a:solidFill>
                          <a:effectLst/>
                          <a:latin typeface="+mn-lt"/>
                          <a:ea typeface="Times New Roman" panose="02020603050405020304" pitchFamily="18" charset="0"/>
                          <a:cs typeface="Arial" panose="020B0604020202020204" pitchFamily="34" charset="0"/>
                        </a:rPr>
                        <a:t>/</a:t>
                      </a:r>
                    </a:p>
                  </a:txBody>
                  <a:tcPr marL="36195" marR="36195" marT="71755" marB="71755"/>
                </a:tc>
                <a:tc>
                  <a:txBody>
                    <a:bodyPr/>
                    <a:lstStyle/>
                    <a:p>
                      <a:pPr marL="0" marR="0">
                        <a:lnSpc>
                          <a:spcPct val="120000"/>
                        </a:lnSpc>
                        <a:spcBef>
                          <a:spcPts val="0"/>
                        </a:spcBef>
                        <a:spcAft>
                          <a:spcPts val="0"/>
                        </a:spcAft>
                      </a:pPr>
                      <a:r>
                        <a:rPr lang="en-US" sz="2600">
                          <a:solidFill>
                            <a:srgbClr val="333333"/>
                          </a:solidFill>
                          <a:effectLst/>
                          <a:latin typeface="+mn-lt"/>
                          <a:ea typeface="Times New Roman" panose="02020603050405020304" pitchFamily="18" charset="0"/>
                          <a:cs typeface="Arial" panose="020B0604020202020204" pitchFamily="34" charset="0"/>
                        </a:rPr>
                        <a:t>the practice of funding a project or an activity by raising many small amounts of money from a large number of people, usually using the internet</a:t>
                      </a:r>
                      <a:endParaRPr lang="en-US" sz="2600">
                        <a:effectLst/>
                        <a:latin typeface="+mn-lt"/>
                        <a:ea typeface="Times New Roman" panose="02020603050405020304" pitchFamily="18" charset="0"/>
                        <a:cs typeface="Arial" panose="020B0604020202020204" pitchFamily="34" charset="0"/>
                      </a:endParaRPr>
                    </a:p>
                  </a:txBody>
                  <a:tcPr marL="71755" marR="71755" marT="71755" marB="71755"/>
                </a:tc>
                <a:extLst>
                  <a:ext uri="{0D108BD9-81ED-4DB2-BD59-A6C34878D82A}">
                    <a16:rowId xmlns:a16="http://schemas.microsoft.com/office/drawing/2014/main" val="10001"/>
                  </a:ext>
                </a:extLst>
              </a:tr>
              <a:tr h="753515">
                <a:tc>
                  <a:txBody>
                    <a:bodyPr/>
                    <a:lstStyle/>
                    <a:p>
                      <a:pPr marL="144145" marR="0" indent="-144145">
                        <a:lnSpc>
                          <a:spcPct val="120000"/>
                        </a:lnSpc>
                        <a:spcBef>
                          <a:spcPts val="0"/>
                        </a:spcBef>
                        <a:spcAft>
                          <a:spcPts val="0"/>
                        </a:spcAft>
                      </a:pPr>
                      <a:r>
                        <a:rPr lang="en-US" sz="2600" b="1">
                          <a:solidFill>
                            <a:srgbClr val="C00000"/>
                          </a:solidFill>
                          <a:effectLst/>
                          <a:latin typeface="+mn-lt"/>
                          <a:ea typeface="Calibri" panose="020F0502020204030204" pitchFamily="34" charset="0"/>
                          <a:cs typeface="Arial" panose="020B0604020202020204" pitchFamily="34" charset="0"/>
                        </a:rPr>
                        <a:t>2. non-profit </a:t>
                      </a:r>
                      <a:r>
                        <a:rPr lang="en-US" sz="2600" b="1" i="1">
                          <a:solidFill>
                            <a:srgbClr val="0070C0"/>
                          </a:solidFill>
                          <a:effectLst/>
                          <a:latin typeface="+mn-lt"/>
                          <a:ea typeface="Calibri" panose="020F0502020204030204" pitchFamily="34" charset="0"/>
                          <a:cs typeface="Arial" panose="020B0604020202020204" pitchFamily="34" charset="0"/>
                        </a:rPr>
                        <a:t>(adj)</a:t>
                      </a:r>
                      <a:r>
                        <a:rPr lang="en-US" sz="2600" b="1">
                          <a:solidFill>
                            <a:srgbClr val="0070C0"/>
                          </a:solidFill>
                          <a:effectLst/>
                          <a:latin typeface="+mn-lt"/>
                          <a:ea typeface="Calibri" panose="020F0502020204030204" pitchFamily="34" charset="0"/>
                          <a:cs typeface="Arial" panose="020B0604020202020204" pitchFamily="34" charset="0"/>
                        </a:rPr>
                        <a:t> </a:t>
                      </a:r>
                      <a:endParaRPr lang="en-US" sz="2600" b="1">
                        <a:solidFill>
                          <a:srgbClr val="0070C0"/>
                        </a:solidFill>
                        <a:effectLst/>
                        <a:latin typeface="+mn-lt"/>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2600" b="1" dirty="0">
                          <a:solidFill>
                            <a:srgbClr val="00B050"/>
                          </a:solidFill>
                          <a:effectLst/>
                          <a:latin typeface="+mn-lt"/>
                          <a:ea typeface="Times New Roman" panose="02020603050405020304" pitchFamily="18" charset="0"/>
                          <a:cs typeface="Arial" panose="020B0604020202020204" pitchFamily="34" charset="0"/>
                        </a:rPr>
                        <a:t>/ˌ</a:t>
                      </a:r>
                      <a:r>
                        <a:rPr lang="en-US" sz="2600" b="1" dirty="0" err="1">
                          <a:solidFill>
                            <a:srgbClr val="00B050"/>
                          </a:solidFill>
                          <a:effectLst/>
                          <a:latin typeface="+mn-lt"/>
                          <a:ea typeface="Times New Roman" panose="02020603050405020304" pitchFamily="18" charset="0"/>
                          <a:cs typeface="Arial" panose="020B0604020202020204" pitchFamily="34" charset="0"/>
                        </a:rPr>
                        <a:t>nɒn</a:t>
                      </a:r>
                      <a:r>
                        <a:rPr lang="en-US" sz="2600" b="1" dirty="0">
                          <a:solidFill>
                            <a:srgbClr val="00B050"/>
                          </a:solidFill>
                          <a:effectLst/>
                          <a:latin typeface="+mn-lt"/>
                          <a:ea typeface="Times New Roman" panose="02020603050405020304" pitchFamily="18" charset="0"/>
                          <a:cs typeface="Arial" panose="020B0604020202020204" pitchFamily="34" charset="0"/>
                        </a:rPr>
                        <a:t> ˈ</a:t>
                      </a:r>
                      <a:r>
                        <a:rPr lang="en-US" sz="2600" b="1" dirty="0" err="1">
                          <a:solidFill>
                            <a:srgbClr val="00B050"/>
                          </a:solidFill>
                          <a:effectLst/>
                          <a:latin typeface="+mn-lt"/>
                          <a:ea typeface="Times New Roman" panose="02020603050405020304" pitchFamily="18" charset="0"/>
                          <a:cs typeface="Arial" panose="020B0604020202020204" pitchFamily="34" charset="0"/>
                        </a:rPr>
                        <a:t>prɒfɪt</a:t>
                      </a:r>
                      <a:r>
                        <a:rPr lang="en-US" sz="2600" b="1" dirty="0">
                          <a:solidFill>
                            <a:srgbClr val="00B050"/>
                          </a:solidFill>
                          <a:effectLst/>
                          <a:latin typeface="+mn-lt"/>
                          <a:ea typeface="Times New Roman" panose="02020603050405020304" pitchFamily="18" charset="0"/>
                          <a:cs typeface="Arial" panose="020B0604020202020204" pitchFamily="34" charset="0"/>
                        </a:rPr>
                        <a:t>/</a:t>
                      </a:r>
                    </a:p>
                  </a:txBody>
                  <a:tcPr marL="36195" marR="36195" marT="71755" marB="71755"/>
                </a:tc>
                <a:tc>
                  <a:txBody>
                    <a:bodyPr/>
                    <a:lstStyle/>
                    <a:p>
                      <a:pPr marL="0" marR="0">
                        <a:lnSpc>
                          <a:spcPct val="120000"/>
                        </a:lnSpc>
                        <a:spcBef>
                          <a:spcPts val="0"/>
                        </a:spcBef>
                        <a:spcAft>
                          <a:spcPts val="0"/>
                        </a:spcAft>
                      </a:pPr>
                      <a:r>
                        <a:rPr lang="en-US" sz="2600" dirty="0">
                          <a:solidFill>
                            <a:srgbClr val="333333"/>
                          </a:solidFill>
                          <a:effectLst/>
                          <a:latin typeface="+mn-lt"/>
                          <a:ea typeface="Times New Roman" panose="02020603050405020304" pitchFamily="18" charset="0"/>
                          <a:cs typeface="Arial" panose="020B0604020202020204" pitchFamily="34" charset="0"/>
                        </a:rPr>
                        <a:t>without the aim of making a profit</a:t>
                      </a:r>
                      <a:endParaRPr lang="en-US" sz="2600" dirty="0">
                        <a:effectLst/>
                        <a:latin typeface="+mn-lt"/>
                        <a:ea typeface="Times New Roman" panose="02020603050405020304" pitchFamily="18" charset="0"/>
                        <a:cs typeface="Arial" panose="020B0604020202020204" pitchFamily="34" charset="0"/>
                      </a:endParaRPr>
                    </a:p>
                  </a:txBody>
                  <a:tcPr marL="71755" marR="71755" marT="71755" marB="71755"/>
                </a:tc>
                <a:extLst>
                  <a:ext uri="{0D108BD9-81ED-4DB2-BD59-A6C34878D82A}">
                    <a16:rowId xmlns:a16="http://schemas.microsoft.com/office/drawing/2014/main" val="10002"/>
                  </a:ext>
                </a:extLst>
              </a:tr>
              <a:tr h="1214651">
                <a:tc>
                  <a:txBody>
                    <a:bodyPr/>
                    <a:lstStyle/>
                    <a:p>
                      <a:pPr marL="144145" marR="0" indent="-144145">
                        <a:lnSpc>
                          <a:spcPct val="120000"/>
                        </a:lnSpc>
                        <a:spcBef>
                          <a:spcPts val="0"/>
                        </a:spcBef>
                        <a:spcAft>
                          <a:spcPts val="0"/>
                        </a:spcAft>
                      </a:pPr>
                      <a:r>
                        <a:rPr lang="en-US" sz="2600" b="1" dirty="0">
                          <a:solidFill>
                            <a:srgbClr val="C00000"/>
                          </a:solidFill>
                          <a:effectLst/>
                          <a:latin typeface="+mn-lt"/>
                          <a:ea typeface="Calibri" panose="020F0502020204030204" pitchFamily="34" charset="0"/>
                          <a:cs typeface="Arial" panose="020B0604020202020204" pitchFamily="34" charset="0"/>
                        </a:rPr>
                        <a:t>3. regardless </a:t>
                      </a:r>
                      <a:r>
                        <a:rPr lang="en-US" sz="2600" b="1">
                          <a:solidFill>
                            <a:srgbClr val="C00000"/>
                          </a:solidFill>
                          <a:effectLst/>
                          <a:latin typeface="+mn-lt"/>
                          <a:ea typeface="Calibri" panose="020F0502020204030204" pitchFamily="34" charset="0"/>
                          <a:cs typeface="Arial" panose="020B0604020202020204" pitchFamily="34" charset="0"/>
                        </a:rPr>
                        <a:t>of </a:t>
                      </a:r>
                      <a:endParaRPr lang="en-US" sz="2600" b="1" smtClean="0">
                        <a:solidFill>
                          <a:srgbClr val="C00000"/>
                        </a:solidFill>
                        <a:effectLst/>
                        <a:latin typeface="+mn-lt"/>
                        <a:ea typeface="Calibri" panose="020F0502020204030204" pitchFamily="34" charset="0"/>
                        <a:cs typeface="Arial" panose="020B0604020202020204" pitchFamily="34" charset="0"/>
                      </a:endParaRPr>
                    </a:p>
                    <a:p>
                      <a:pPr marL="144145" marR="0" indent="-144145">
                        <a:lnSpc>
                          <a:spcPct val="120000"/>
                        </a:lnSpc>
                        <a:spcBef>
                          <a:spcPts val="0"/>
                        </a:spcBef>
                        <a:spcAft>
                          <a:spcPts val="0"/>
                        </a:spcAft>
                      </a:pPr>
                      <a:r>
                        <a:rPr lang="en-US" sz="2600" b="1" smtClean="0">
                          <a:solidFill>
                            <a:srgbClr val="C00000"/>
                          </a:solidFill>
                          <a:effectLst/>
                          <a:latin typeface="+mn-lt"/>
                          <a:ea typeface="Calibri" panose="020F0502020204030204" pitchFamily="34" charset="0"/>
                          <a:cs typeface="Arial" panose="020B0604020202020204" pitchFamily="34" charset="0"/>
                        </a:rPr>
                        <a:t>                    </a:t>
                      </a:r>
                      <a:r>
                        <a:rPr lang="en-US" sz="2600" b="1" i="1" smtClean="0">
                          <a:solidFill>
                            <a:srgbClr val="0070C0"/>
                          </a:solidFill>
                          <a:effectLst/>
                          <a:latin typeface="+mn-lt"/>
                          <a:ea typeface="Calibri" panose="020F0502020204030204" pitchFamily="34" charset="0"/>
                          <a:cs typeface="Arial" panose="020B0604020202020204" pitchFamily="34" charset="0"/>
                        </a:rPr>
                        <a:t>(</a:t>
                      </a:r>
                      <a:r>
                        <a:rPr lang="en-US" sz="2600" b="1" i="1" dirty="0">
                          <a:solidFill>
                            <a:srgbClr val="0070C0"/>
                          </a:solidFill>
                          <a:effectLst/>
                          <a:latin typeface="+mn-lt"/>
                          <a:ea typeface="Calibri" panose="020F0502020204030204" pitchFamily="34" charset="0"/>
                          <a:cs typeface="Arial" panose="020B0604020202020204" pitchFamily="34" charset="0"/>
                        </a:rPr>
                        <a:t>prep) </a:t>
                      </a:r>
                      <a:endParaRPr lang="en-US" sz="2600" b="1" i="1" dirty="0">
                        <a:solidFill>
                          <a:srgbClr val="0070C0"/>
                        </a:solidFill>
                        <a:effectLst/>
                        <a:latin typeface="+mn-lt"/>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2600" b="1">
                          <a:solidFill>
                            <a:srgbClr val="00B050"/>
                          </a:solidFill>
                          <a:effectLst/>
                          <a:latin typeface="+mn-lt"/>
                          <a:ea typeface="Times New Roman" panose="02020603050405020304" pitchFamily="18" charset="0"/>
                          <a:cs typeface="Arial" panose="020B0604020202020204" pitchFamily="34" charset="0"/>
                        </a:rPr>
                        <a:t>/rɪˈɡɑːdləs əv/</a:t>
                      </a:r>
                    </a:p>
                  </a:txBody>
                  <a:tcPr marL="36195" marR="36195" marT="71755" marB="71755"/>
                </a:tc>
                <a:tc>
                  <a:txBody>
                    <a:bodyPr/>
                    <a:lstStyle/>
                    <a:p>
                      <a:pPr marL="0" marR="0">
                        <a:lnSpc>
                          <a:spcPct val="120000"/>
                        </a:lnSpc>
                        <a:spcBef>
                          <a:spcPts val="0"/>
                        </a:spcBef>
                        <a:spcAft>
                          <a:spcPts val="0"/>
                        </a:spcAft>
                      </a:pPr>
                      <a:r>
                        <a:rPr lang="en-US" sz="2400" dirty="0">
                          <a:solidFill>
                            <a:srgbClr val="333333"/>
                          </a:solidFill>
                          <a:effectLst/>
                          <a:latin typeface="+mn-lt"/>
                          <a:ea typeface="Times New Roman" panose="02020603050405020304" pitchFamily="18" charset="0"/>
                          <a:cs typeface="Arial" panose="020B0604020202020204" pitchFamily="34" charset="0"/>
                        </a:rPr>
                        <a:t>paying no attention to something/somebody; treating something/somebody as not being important</a:t>
                      </a:r>
                      <a:endParaRPr lang="en-US" sz="2400" dirty="0">
                        <a:effectLst/>
                        <a:latin typeface="+mn-lt"/>
                        <a:ea typeface="Times New Roman" panose="02020603050405020304" pitchFamily="18" charset="0"/>
                        <a:cs typeface="Arial" panose="020B0604020202020204" pitchFamily="34" charset="0"/>
                      </a:endParaRPr>
                    </a:p>
                  </a:txBody>
                  <a:tcPr marL="71755" marR="71755" marT="71755" marB="71755"/>
                </a:tc>
                <a:extLst>
                  <a:ext uri="{0D108BD9-81ED-4DB2-BD59-A6C34878D82A}">
                    <a16:rowId xmlns:a16="http://schemas.microsoft.com/office/drawing/2014/main" val="10003"/>
                  </a:ext>
                </a:extLst>
              </a:tr>
              <a:tr h="1077186">
                <a:tc>
                  <a:txBody>
                    <a:bodyPr/>
                    <a:lstStyle/>
                    <a:p>
                      <a:pPr marL="144145" marR="0" indent="-144145">
                        <a:lnSpc>
                          <a:spcPct val="120000"/>
                        </a:lnSpc>
                        <a:spcBef>
                          <a:spcPts val="0"/>
                        </a:spcBef>
                        <a:spcAft>
                          <a:spcPts val="0"/>
                        </a:spcAft>
                      </a:pPr>
                      <a:r>
                        <a:rPr lang="en-US" sz="2600" b="1">
                          <a:solidFill>
                            <a:srgbClr val="C00000"/>
                          </a:solidFill>
                          <a:effectLst/>
                          <a:latin typeface="+mn-lt"/>
                          <a:ea typeface="Calibri" panose="020F0502020204030204" pitchFamily="34" charset="0"/>
                          <a:cs typeface="Arial" panose="020B0604020202020204" pitchFamily="34" charset="0"/>
                        </a:rPr>
                        <a:t>4. fine </a:t>
                      </a:r>
                      <a:r>
                        <a:rPr lang="en-US" sz="2600" b="1" i="1">
                          <a:solidFill>
                            <a:srgbClr val="0070C0"/>
                          </a:solidFill>
                          <a:effectLst/>
                          <a:latin typeface="+mn-lt"/>
                          <a:ea typeface="Calibri" panose="020F0502020204030204" pitchFamily="34" charset="0"/>
                          <a:cs typeface="Arial" panose="020B0604020202020204" pitchFamily="34" charset="0"/>
                        </a:rPr>
                        <a:t>(n)</a:t>
                      </a:r>
                      <a:r>
                        <a:rPr lang="en-US" sz="2600" b="1">
                          <a:solidFill>
                            <a:srgbClr val="C00000"/>
                          </a:solidFill>
                          <a:effectLst/>
                          <a:latin typeface="+mn-lt"/>
                          <a:ea typeface="Calibri" panose="020F0502020204030204" pitchFamily="34" charset="0"/>
                          <a:cs typeface="Arial" panose="020B0604020202020204" pitchFamily="34" charset="0"/>
                        </a:rPr>
                        <a:t> </a:t>
                      </a:r>
                      <a:endParaRPr lang="en-US" sz="2600" b="1">
                        <a:solidFill>
                          <a:srgbClr val="C00000"/>
                        </a:solidFill>
                        <a:effectLst/>
                        <a:latin typeface="+mn-lt"/>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2600" b="1">
                          <a:solidFill>
                            <a:srgbClr val="00B050"/>
                          </a:solidFill>
                          <a:effectLst/>
                          <a:latin typeface="+mn-lt"/>
                          <a:ea typeface="Times New Roman" panose="02020603050405020304" pitchFamily="18" charset="0"/>
                          <a:cs typeface="Arial" panose="020B0604020202020204" pitchFamily="34" charset="0"/>
                        </a:rPr>
                        <a:t>/faɪn/</a:t>
                      </a:r>
                    </a:p>
                  </a:txBody>
                  <a:tcPr marL="36195" marR="36195" marT="71755" marB="71755"/>
                </a:tc>
                <a:tc>
                  <a:txBody>
                    <a:bodyPr/>
                    <a:lstStyle/>
                    <a:p>
                      <a:pPr marL="0" marR="0">
                        <a:lnSpc>
                          <a:spcPct val="120000"/>
                        </a:lnSpc>
                        <a:spcBef>
                          <a:spcPts val="0"/>
                        </a:spcBef>
                        <a:spcAft>
                          <a:spcPts val="0"/>
                        </a:spcAft>
                      </a:pPr>
                      <a:r>
                        <a:rPr lang="en-US" sz="2600" dirty="0">
                          <a:solidFill>
                            <a:srgbClr val="333333"/>
                          </a:solidFill>
                          <a:effectLst/>
                          <a:latin typeface="+mn-lt"/>
                          <a:ea typeface="Times New Roman" panose="02020603050405020304" pitchFamily="18" charset="0"/>
                          <a:cs typeface="Arial" panose="020B0604020202020204" pitchFamily="34" charset="0"/>
                        </a:rPr>
                        <a:t>a sum of money that must be paid as punishment for breaking a law or rule</a:t>
                      </a:r>
                      <a:endParaRPr lang="en-US" sz="2600" dirty="0">
                        <a:effectLst/>
                        <a:latin typeface="+mn-lt"/>
                        <a:ea typeface="Times New Roman" panose="02020603050405020304" pitchFamily="18" charset="0"/>
                        <a:cs typeface="Arial" panose="020B0604020202020204" pitchFamily="34" charset="0"/>
                      </a:endParaRPr>
                    </a:p>
                  </a:txBody>
                  <a:tcPr marL="71755" marR="71755" marT="71755" marB="71755"/>
                </a:tc>
                <a:extLst>
                  <a:ext uri="{0D108BD9-81ED-4DB2-BD59-A6C34878D82A}">
                    <a16:rowId xmlns:a16="http://schemas.microsoft.com/office/drawing/2014/main" val="10004"/>
                  </a:ext>
                </a:extLst>
              </a:tr>
              <a:tr h="934294">
                <a:tc>
                  <a:txBody>
                    <a:bodyPr/>
                    <a:lstStyle/>
                    <a:p>
                      <a:pPr marL="144145" marR="0" indent="-144145">
                        <a:lnSpc>
                          <a:spcPct val="120000"/>
                        </a:lnSpc>
                        <a:spcBef>
                          <a:spcPts val="0"/>
                        </a:spcBef>
                        <a:spcAft>
                          <a:spcPts val="0"/>
                        </a:spcAft>
                      </a:pPr>
                      <a:r>
                        <a:rPr lang="en-US" sz="2600" b="1" dirty="0">
                          <a:solidFill>
                            <a:srgbClr val="C00000"/>
                          </a:solidFill>
                          <a:effectLst/>
                          <a:latin typeface="+mn-lt"/>
                          <a:ea typeface="Calibri" panose="020F0502020204030204" pitchFamily="34" charset="0"/>
                          <a:cs typeface="Arial" panose="020B0604020202020204" pitchFamily="34" charset="0"/>
                        </a:rPr>
                        <a:t>5</a:t>
                      </a:r>
                      <a:r>
                        <a:rPr lang="en-US" sz="2600" b="1" dirty="0" smtClean="0">
                          <a:solidFill>
                            <a:srgbClr val="C00000"/>
                          </a:solidFill>
                          <a:effectLst/>
                          <a:latin typeface="+mn-lt"/>
                          <a:ea typeface="Calibri" panose="020F0502020204030204" pitchFamily="34" charset="0"/>
                          <a:cs typeface="Arial" panose="020B0604020202020204" pitchFamily="34" charset="0"/>
                        </a:rPr>
                        <a:t>. </a:t>
                      </a:r>
                      <a:r>
                        <a:rPr lang="en-US" sz="2600" b="1" dirty="0">
                          <a:solidFill>
                            <a:srgbClr val="C00000"/>
                          </a:solidFill>
                          <a:effectLst/>
                          <a:latin typeface="+mn-lt"/>
                          <a:ea typeface="Calibri" panose="020F0502020204030204" pitchFamily="34" charset="0"/>
                          <a:cs typeface="Arial" panose="020B0604020202020204" pitchFamily="34" charset="0"/>
                        </a:rPr>
                        <a:t>unique </a:t>
                      </a:r>
                      <a:r>
                        <a:rPr lang="en-US" sz="2600" b="1" i="1" dirty="0">
                          <a:solidFill>
                            <a:srgbClr val="0070C0"/>
                          </a:solidFill>
                          <a:effectLst/>
                          <a:latin typeface="+mn-lt"/>
                          <a:ea typeface="Calibri" panose="020F0502020204030204" pitchFamily="34" charset="0"/>
                          <a:cs typeface="Arial" panose="020B0604020202020204" pitchFamily="34" charset="0"/>
                        </a:rPr>
                        <a:t>(</a:t>
                      </a:r>
                      <a:r>
                        <a:rPr lang="en-US" sz="2600" b="1" i="1" dirty="0" err="1">
                          <a:solidFill>
                            <a:srgbClr val="0070C0"/>
                          </a:solidFill>
                          <a:effectLst/>
                          <a:latin typeface="+mn-lt"/>
                          <a:ea typeface="Calibri" panose="020F0502020204030204" pitchFamily="34" charset="0"/>
                          <a:cs typeface="Arial" panose="020B0604020202020204" pitchFamily="34" charset="0"/>
                        </a:rPr>
                        <a:t>adj</a:t>
                      </a:r>
                      <a:r>
                        <a:rPr lang="en-US" sz="2600" b="1" i="1" dirty="0">
                          <a:solidFill>
                            <a:srgbClr val="0070C0"/>
                          </a:solidFill>
                          <a:effectLst/>
                          <a:latin typeface="+mn-lt"/>
                          <a:ea typeface="Calibri" panose="020F0502020204030204" pitchFamily="34" charset="0"/>
                          <a:cs typeface="Arial" panose="020B0604020202020204" pitchFamily="34" charset="0"/>
                        </a:rPr>
                        <a:t>)</a:t>
                      </a:r>
                      <a:endParaRPr lang="en-US" sz="2600" b="1" i="1" dirty="0">
                        <a:solidFill>
                          <a:srgbClr val="0070C0"/>
                        </a:solidFill>
                        <a:effectLst/>
                        <a:latin typeface="+mn-lt"/>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2600" b="1" dirty="0">
                          <a:solidFill>
                            <a:srgbClr val="00B050"/>
                          </a:solidFill>
                          <a:effectLst/>
                          <a:latin typeface="+mn-lt"/>
                          <a:ea typeface="Times New Roman" panose="02020603050405020304" pitchFamily="18" charset="0"/>
                          <a:cs typeface="Arial" panose="020B0604020202020204" pitchFamily="34" charset="0"/>
                        </a:rPr>
                        <a:t>/</a:t>
                      </a:r>
                      <a:r>
                        <a:rPr lang="en-US" sz="2600" b="1" dirty="0" err="1">
                          <a:solidFill>
                            <a:srgbClr val="00B050"/>
                          </a:solidFill>
                          <a:effectLst/>
                          <a:latin typeface="+mn-lt"/>
                          <a:ea typeface="Times New Roman" panose="02020603050405020304" pitchFamily="18" charset="0"/>
                          <a:cs typeface="Arial" panose="020B0604020202020204" pitchFamily="34" charset="0"/>
                        </a:rPr>
                        <a:t>juˈniːk</a:t>
                      </a:r>
                      <a:r>
                        <a:rPr lang="en-US" sz="2600" b="1" dirty="0">
                          <a:solidFill>
                            <a:srgbClr val="00B050"/>
                          </a:solidFill>
                          <a:effectLst/>
                          <a:latin typeface="+mn-lt"/>
                          <a:ea typeface="Times New Roman" panose="02020603050405020304" pitchFamily="18" charset="0"/>
                          <a:cs typeface="Arial" panose="020B0604020202020204" pitchFamily="34" charset="0"/>
                        </a:rPr>
                        <a:t>/</a:t>
                      </a:r>
                    </a:p>
                  </a:txBody>
                  <a:tcPr marL="36195" marR="36195" marT="71755" marB="71755"/>
                </a:tc>
                <a:tc>
                  <a:txBody>
                    <a:bodyPr/>
                    <a:lstStyle/>
                    <a:p>
                      <a:pPr marL="0" marR="0">
                        <a:lnSpc>
                          <a:spcPct val="120000"/>
                        </a:lnSpc>
                        <a:spcBef>
                          <a:spcPts val="0"/>
                        </a:spcBef>
                        <a:spcAft>
                          <a:spcPts val="0"/>
                        </a:spcAft>
                      </a:pPr>
                      <a:r>
                        <a:rPr lang="en-US" sz="2600" dirty="0">
                          <a:solidFill>
                            <a:srgbClr val="333333"/>
                          </a:solidFill>
                          <a:effectLst/>
                          <a:latin typeface="+mn-lt"/>
                          <a:ea typeface="Times New Roman" panose="02020603050405020304" pitchFamily="18" charset="0"/>
                          <a:cs typeface="Arial" panose="020B0604020202020204" pitchFamily="34" charset="0"/>
                        </a:rPr>
                        <a:t>being the only one of its kind</a:t>
                      </a:r>
                      <a:endParaRPr lang="en-US" sz="2600" dirty="0">
                        <a:effectLst/>
                        <a:latin typeface="+mn-lt"/>
                        <a:ea typeface="Times New Roman" panose="02020603050405020304" pitchFamily="18" charset="0"/>
                        <a:cs typeface="Arial" panose="020B0604020202020204" pitchFamily="34" charset="0"/>
                      </a:endParaRPr>
                    </a:p>
                  </a:txBody>
                  <a:tcPr marL="71755" marR="71755" marT="71755" marB="7175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0419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008056"/>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877903"/>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10819" y="886146"/>
            <a:ext cx="9922991"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Read the text and answer </a:t>
            </a:r>
            <a:r>
              <a:rPr lang="en-US" sz="2400" b="1">
                <a:latin typeface="Arial" panose="020B0604020202020204" pitchFamily="34" charset="0"/>
                <a:cs typeface="Arial" panose="020B0604020202020204" pitchFamily="34" charset="0"/>
              </a:rPr>
              <a:t>the </a:t>
            </a:r>
            <a:r>
              <a:rPr lang="en-US" sz="2400" b="1" smtClean="0">
                <a:latin typeface="Arial" panose="020B0604020202020204" pitchFamily="34" charset="0"/>
                <a:cs typeface="Arial" panose="020B0604020202020204" pitchFamily="34" charset="0"/>
              </a:rPr>
              <a:t>questions. </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523618" y="3906349"/>
            <a:ext cx="3320393" cy="2139609"/>
          </a:xfrm>
          <a:prstGeom prst="rect">
            <a:avLst/>
          </a:prstGeom>
        </p:spPr>
      </p:pic>
      <p:pic>
        <p:nvPicPr>
          <p:cNvPr id="6" name="Picture 5"/>
          <p:cNvPicPr>
            <a:picLocks noChangeAspect="1"/>
          </p:cNvPicPr>
          <p:nvPr/>
        </p:nvPicPr>
        <p:blipFill>
          <a:blip r:embed="rId3"/>
          <a:stretch>
            <a:fillRect/>
          </a:stretch>
        </p:blipFill>
        <p:spPr>
          <a:xfrm>
            <a:off x="798571" y="3906350"/>
            <a:ext cx="3505689" cy="2303382"/>
          </a:xfrm>
          <a:prstGeom prst="rect">
            <a:avLst/>
          </a:prstGeom>
        </p:spPr>
      </p:pic>
      <p:pic>
        <p:nvPicPr>
          <p:cNvPr id="7" name="Picture 6"/>
          <p:cNvPicPr>
            <a:picLocks noChangeAspect="1"/>
          </p:cNvPicPr>
          <p:nvPr/>
        </p:nvPicPr>
        <p:blipFill>
          <a:blip r:embed="rId4"/>
          <a:stretch>
            <a:fillRect/>
          </a:stretch>
        </p:blipFill>
        <p:spPr>
          <a:xfrm>
            <a:off x="8063369" y="3906347"/>
            <a:ext cx="3606058" cy="2139611"/>
          </a:xfrm>
          <a:prstGeom prst="rect">
            <a:avLst/>
          </a:prstGeom>
        </p:spPr>
      </p:pic>
      <p:sp>
        <p:nvSpPr>
          <p:cNvPr id="8" name="Oval 7"/>
          <p:cNvSpPr/>
          <p:nvPr/>
        </p:nvSpPr>
        <p:spPr>
          <a:xfrm>
            <a:off x="494438" y="3750067"/>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rPr>
              <a:t>1</a:t>
            </a:r>
          </a:p>
        </p:txBody>
      </p:sp>
      <p:sp>
        <p:nvSpPr>
          <p:cNvPr id="16" name="TextBox 15"/>
          <p:cNvSpPr txBox="1"/>
          <p:nvPr/>
        </p:nvSpPr>
        <p:spPr>
          <a:xfrm>
            <a:off x="1634225" y="6209732"/>
            <a:ext cx="1910993" cy="461665"/>
          </a:xfrm>
          <a:prstGeom prst="rect">
            <a:avLst/>
          </a:prstGeom>
          <a:solidFill>
            <a:schemeClr val="accent2">
              <a:lumMod val="20000"/>
              <a:lumOff val="80000"/>
            </a:schemeClr>
          </a:solidFill>
        </p:spPr>
        <p:txBody>
          <a:bodyPr wrap="square" rtlCol="0">
            <a:spAutoFit/>
          </a:bodyPr>
          <a:lstStyle/>
          <a:p>
            <a:pPr algn="ctr"/>
            <a:r>
              <a:rPr lang="en-US" sz="2400" b="1" dirty="0"/>
              <a:t>Italy</a:t>
            </a:r>
          </a:p>
        </p:txBody>
      </p:sp>
      <p:sp>
        <p:nvSpPr>
          <p:cNvPr id="23" name="Oval 22"/>
          <p:cNvSpPr/>
          <p:nvPr/>
        </p:nvSpPr>
        <p:spPr>
          <a:xfrm>
            <a:off x="4359860" y="3736210"/>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rPr>
              <a:t>2</a:t>
            </a:r>
          </a:p>
        </p:txBody>
      </p:sp>
      <p:sp>
        <p:nvSpPr>
          <p:cNvPr id="24" name="TextBox 23"/>
          <p:cNvSpPr txBox="1"/>
          <p:nvPr/>
        </p:nvSpPr>
        <p:spPr>
          <a:xfrm>
            <a:off x="5457449" y="6087302"/>
            <a:ext cx="1910993" cy="461665"/>
          </a:xfrm>
          <a:prstGeom prst="rect">
            <a:avLst/>
          </a:prstGeom>
          <a:solidFill>
            <a:schemeClr val="accent2">
              <a:lumMod val="20000"/>
              <a:lumOff val="80000"/>
            </a:schemeClr>
          </a:solidFill>
        </p:spPr>
        <p:txBody>
          <a:bodyPr wrap="square" rtlCol="0">
            <a:spAutoFit/>
          </a:bodyPr>
          <a:lstStyle/>
          <a:p>
            <a:pPr algn="ctr"/>
            <a:r>
              <a:rPr lang="en-US" sz="2400" b="1"/>
              <a:t>Spain</a:t>
            </a:r>
          </a:p>
        </p:txBody>
      </p:sp>
      <p:sp>
        <p:nvSpPr>
          <p:cNvPr id="25" name="Oval 24"/>
          <p:cNvSpPr/>
          <p:nvPr/>
        </p:nvSpPr>
        <p:spPr>
          <a:xfrm>
            <a:off x="7975873" y="3708499"/>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rPr>
              <a:t>3</a:t>
            </a:r>
          </a:p>
        </p:txBody>
      </p:sp>
      <p:sp>
        <p:nvSpPr>
          <p:cNvPr id="26" name="TextBox 25"/>
          <p:cNvSpPr txBox="1"/>
          <p:nvPr/>
        </p:nvSpPr>
        <p:spPr>
          <a:xfrm>
            <a:off x="9115179" y="6045958"/>
            <a:ext cx="1910993" cy="461665"/>
          </a:xfrm>
          <a:prstGeom prst="rect">
            <a:avLst/>
          </a:prstGeom>
          <a:solidFill>
            <a:schemeClr val="accent2">
              <a:lumMod val="20000"/>
              <a:lumOff val="80000"/>
            </a:schemeClr>
          </a:solidFill>
        </p:spPr>
        <p:txBody>
          <a:bodyPr wrap="square" rtlCol="0">
            <a:spAutoFit/>
          </a:bodyPr>
          <a:lstStyle/>
          <a:p>
            <a:pPr algn="ctr"/>
            <a:r>
              <a:rPr lang="en-US" sz="2400" b="1"/>
              <a:t>Australia</a:t>
            </a:r>
          </a:p>
        </p:txBody>
      </p:sp>
      <p:sp>
        <p:nvSpPr>
          <p:cNvPr id="2" name="Rectangle 1"/>
          <p:cNvSpPr/>
          <p:nvPr/>
        </p:nvSpPr>
        <p:spPr>
          <a:xfrm>
            <a:off x="258792" y="1619301"/>
            <a:ext cx="11933208" cy="1938992"/>
          </a:xfrm>
          <a:prstGeom prst="rect">
            <a:avLst/>
          </a:prstGeom>
        </p:spPr>
        <p:txBody>
          <a:bodyPr wrap="square">
            <a:spAutoFit/>
          </a:bodyPr>
          <a:lstStyle/>
          <a:p>
            <a:r>
              <a:rPr lang="en-US" sz="3000" b="1" dirty="0">
                <a:solidFill>
                  <a:srgbClr val="002060"/>
                </a:solidFill>
              </a:rPr>
              <a:t>Which country </a:t>
            </a:r>
            <a:r>
              <a:rPr lang="en-US" sz="3000" dirty="0">
                <a:solidFill>
                  <a:srgbClr val="242021"/>
                </a:solidFill>
              </a:rPr>
              <a:t>…</a:t>
            </a:r>
            <a:br>
              <a:rPr lang="en-US" sz="3000" dirty="0">
                <a:solidFill>
                  <a:srgbClr val="242021"/>
                </a:solidFill>
              </a:rPr>
            </a:br>
            <a:r>
              <a:rPr lang="en-US" sz="3000" b="1" dirty="0">
                <a:solidFill>
                  <a:srgbClr val="E36427"/>
                </a:solidFill>
              </a:rPr>
              <a:t>1. </a:t>
            </a:r>
            <a:r>
              <a:rPr lang="en-US" sz="3000" dirty="0">
                <a:solidFill>
                  <a:srgbClr val="242021"/>
                </a:solidFill>
              </a:rPr>
              <a:t>raises money from the public for restoring its heritage?</a:t>
            </a:r>
            <a:br>
              <a:rPr lang="en-US" sz="3000" dirty="0">
                <a:solidFill>
                  <a:srgbClr val="242021"/>
                </a:solidFill>
              </a:rPr>
            </a:br>
            <a:r>
              <a:rPr lang="en-US" sz="3000" b="1" dirty="0">
                <a:solidFill>
                  <a:srgbClr val="E36427"/>
                </a:solidFill>
              </a:rPr>
              <a:t>2. </a:t>
            </a:r>
            <a:r>
              <a:rPr lang="en-US" sz="3000" dirty="0" err="1">
                <a:solidFill>
                  <a:srgbClr val="242021"/>
                </a:solidFill>
              </a:rPr>
              <a:t>organises</a:t>
            </a:r>
            <a:r>
              <a:rPr lang="en-US" sz="3000" dirty="0">
                <a:solidFill>
                  <a:srgbClr val="242021"/>
                </a:solidFill>
              </a:rPr>
              <a:t> successful festivals that attract visitors from around the world?</a:t>
            </a:r>
            <a:br>
              <a:rPr lang="en-US" sz="3000" dirty="0">
                <a:solidFill>
                  <a:srgbClr val="242021"/>
                </a:solidFill>
              </a:rPr>
            </a:br>
            <a:r>
              <a:rPr lang="en-US" sz="3000" b="1" dirty="0">
                <a:solidFill>
                  <a:srgbClr val="E36427"/>
                </a:solidFill>
              </a:rPr>
              <a:t>3. </a:t>
            </a:r>
            <a:r>
              <a:rPr lang="en-US" sz="3000" dirty="0">
                <a:solidFill>
                  <a:srgbClr val="242021"/>
                </a:solidFill>
              </a:rPr>
              <a:t>fines people heavily if they damage its heritage?</a:t>
            </a:r>
            <a:r>
              <a:rPr lang="en-US" sz="3000" dirty="0"/>
              <a:t> </a:t>
            </a:r>
          </a:p>
        </p:txBody>
      </p: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60982" y="1090960"/>
            <a:ext cx="9922991" cy="584775"/>
          </a:xfrm>
          <a:prstGeom prst="rect">
            <a:avLst/>
          </a:prstGeom>
          <a:noFill/>
        </p:spPr>
        <p:txBody>
          <a:bodyPr wrap="square">
            <a:spAutoFit/>
          </a:bodyPr>
          <a:lstStyle/>
          <a:p>
            <a:r>
              <a:rPr lang="en-GB" sz="3200" b="1">
                <a:latin typeface="Arial" panose="020B0604020202020204" pitchFamily="34" charset="0"/>
                <a:cs typeface="Arial" panose="020B0604020202020204" pitchFamily="34" charset="0"/>
              </a:rPr>
              <a:t>Work in groups. Discuss the following questions</a:t>
            </a:r>
            <a:endParaRPr lang="en-US" sz="32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CULTURE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878041" y="2515056"/>
            <a:ext cx="10605932" cy="3170099"/>
          </a:xfrm>
          <a:prstGeom prst="rect">
            <a:avLst/>
          </a:prstGeom>
        </p:spPr>
        <p:txBody>
          <a:bodyPr wrap="square">
            <a:spAutoFit/>
          </a:bodyPr>
          <a:lstStyle/>
          <a:p>
            <a:pPr marL="571500" indent="-571500">
              <a:buFont typeface="Arial" panose="020B0604020202020204" pitchFamily="34" charset="0"/>
              <a:buChar char="•"/>
            </a:pPr>
            <a:r>
              <a:rPr lang="en-GB"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Are the methods of preserving heritage in the text used </a:t>
            </a:r>
            <a:r>
              <a:rPr lang="en-GB" sz="4000" b="1">
                <a:solidFill>
                  <a:srgbClr val="002060"/>
                </a:solidFill>
                <a:latin typeface="Arial" panose="020B0604020202020204" pitchFamily="34" charset="0"/>
                <a:ea typeface="Times New Roman" panose="02020603050405020304" pitchFamily="18" charset="0"/>
                <a:cs typeface="Arial" panose="020B0604020202020204" pitchFamily="34" charset="0"/>
              </a:rPr>
              <a:t>in </a:t>
            </a:r>
            <a:r>
              <a:rPr lang="en-GB" sz="4000" b="1" smtClean="0">
                <a:solidFill>
                  <a:srgbClr val="002060"/>
                </a:solidFill>
                <a:latin typeface="Arial" panose="020B0604020202020204" pitchFamily="34" charset="0"/>
                <a:ea typeface="Times New Roman" panose="02020603050405020304" pitchFamily="18" charset="0"/>
                <a:cs typeface="Arial" panose="020B0604020202020204" pitchFamily="34" charset="0"/>
              </a:rPr>
              <a:t>Viet Nam</a:t>
            </a:r>
            <a:r>
              <a:rPr lang="en-GB" sz="4000" b="1">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GB" sz="4000" b="1"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Arial" panose="020B0604020202020204" pitchFamily="34" charset="0"/>
              <a:buChar char="•"/>
            </a:pPr>
            <a:endParaRPr lang="en-GB" sz="4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Arial" panose="020B0604020202020204" pitchFamily="34" charset="0"/>
              <a:buChar char="•"/>
            </a:pPr>
            <a:r>
              <a:rPr lang="en-GB" sz="4000" b="1"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Which </a:t>
            </a:r>
            <a:r>
              <a:rPr lang="en-GB" sz="40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one do you think works best </a:t>
            </a:r>
            <a:r>
              <a:rPr lang="en-GB" sz="4000" b="1">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in </a:t>
            </a:r>
            <a:r>
              <a:rPr lang="en-GB" sz="4000" b="1"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Viet Nam</a:t>
            </a:r>
            <a:r>
              <a:rPr lang="en-GB" sz="40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1560981" y="3776939"/>
            <a:ext cx="9922991" cy="369332"/>
          </a:xfrm>
          <a:prstGeom prst="rect">
            <a:avLst/>
          </a:prstGeom>
        </p:spPr>
        <p:txBody>
          <a:bodyPr wrap="square">
            <a:spAutoFit/>
          </a:bodyPr>
          <a:lstStyle/>
          <a:p>
            <a:r>
              <a:rPr lang="vi-VN" b="1" i="1">
                <a:solidFill>
                  <a:srgbClr val="00B050"/>
                </a:solidFill>
              </a:rPr>
              <a:t>Các phương pháp bảo tồn di sản trong văn bản có được sử dụng ở Việt Nam không?</a:t>
            </a:r>
            <a:endParaRPr lang="en-US" b="1" i="1">
              <a:solidFill>
                <a:srgbClr val="00B050"/>
              </a:solidFill>
            </a:endParaRPr>
          </a:p>
        </p:txBody>
      </p:sp>
      <p:sp>
        <p:nvSpPr>
          <p:cNvPr id="4" name="Rectangle 3"/>
          <p:cNvSpPr/>
          <p:nvPr/>
        </p:nvSpPr>
        <p:spPr>
          <a:xfrm>
            <a:off x="2142699" y="5685155"/>
            <a:ext cx="7219666" cy="369332"/>
          </a:xfrm>
          <a:prstGeom prst="rect">
            <a:avLst/>
          </a:prstGeom>
        </p:spPr>
        <p:txBody>
          <a:bodyPr wrap="square">
            <a:spAutoFit/>
          </a:bodyPr>
          <a:lstStyle/>
          <a:p>
            <a:r>
              <a:rPr lang="en-US" b="1" i="1">
                <a:solidFill>
                  <a:srgbClr val="00B050"/>
                </a:solidFill>
              </a:rPr>
              <a:t>Bạn nghĩ cái nào hoạt động tốt nhất ở Việt Nam?</a:t>
            </a:r>
          </a:p>
        </p:txBody>
      </p:sp>
    </p:spTree>
    <p:extLst>
      <p:ext uri="{BB962C8B-B14F-4D97-AF65-F5344CB8AC3E}">
        <p14:creationId xmlns:p14="http://schemas.microsoft.com/office/powerpoint/2010/main" val="26302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6" y="1969986"/>
            <a:ext cx="10759777" cy="3416320"/>
          </a:xfrm>
          <a:prstGeom prst="rect">
            <a:avLst/>
          </a:prstGeom>
          <a:noFill/>
        </p:spPr>
        <p:txBody>
          <a:bodyPr wrap="square" rtlCol="0">
            <a:spAutoFit/>
          </a:bodyPr>
          <a:lstStyle/>
          <a:p>
            <a:pPr>
              <a:lnSpc>
                <a:spcPct val="150000"/>
              </a:lnSpc>
            </a:pPr>
            <a:r>
              <a:rPr lang="vi-VN" sz="3600" b="1" dirty="0">
                <a:solidFill>
                  <a:srgbClr val="FF0000"/>
                </a:solidFill>
                <a:cs typeface="Arial" panose="020B0604020202020204" pitchFamily="34" charset="0"/>
              </a:rPr>
              <a:t>What have you learnt today?</a:t>
            </a:r>
            <a:endParaRPr lang="en-US" sz="3600" b="1" dirty="0">
              <a:solidFill>
                <a:srgbClr val="FF0000"/>
              </a:solidFill>
              <a:cs typeface="Arial" panose="020B0604020202020204" pitchFamily="34" charset="0"/>
            </a:endParaRPr>
          </a:p>
          <a:p>
            <a:pPr marL="457200" indent="-457200">
              <a:lnSpc>
                <a:spcPct val="150000"/>
              </a:lnSpc>
              <a:buFont typeface="Arial" panose="020B0604020202020204" pitchFamily="34" charset="0"/>
              <a:buChar char="•"/>
            </a:pPr>
            <a:r>
              <a:rPr lang="en-US" sz="3600" b="1" smtClean="0">
                <a:latin typeface="Arial" panose="020B0604020202020204" pitchFamily="34" charset="0"/>
                <a:cs typeface="Arial" panose="020B0604020202020204" pitchFamily="34" charset="0"/>
              </a:rPr>
              <a:t>How heritage is preserved around the world</a:t>
            </a:r>
            <a:r>
              <a:rPr lang="en-US" sz="360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600" b="1" dirty="0">
                <a:solidFill>
                  <a:srgbClr val="0070C0"/>
                </a:solidFill>
                <a:latin typeface="Arial" panose="020B0604020202020204" pitchFamily="34" charset="0"/>
                <a:cs typeface="Arial" panose="020B0604020202020204" pitchFamily="34" charset="0"/>
              </a:rPr>
              <a:t>Review expressions for asking for and giving directions.</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4000" b="1" dirty="0">
                <a:solidFill>
                  <a:srgbClr val="0070C0"/>
                </a:solidFill>
                <a:latin typeface="Arial" panose="020B0604020202020204" pitchFamily="34" charset="0"/>
                <a:cs typeface="Arial" panose="020B0604020202020204" pitchFamily="34" charset="0"/>
              </a:rPr>
              <a:t>Do exercises in the workbook</a:t>
            </a:r>
            <a:r>
              <a:rPr lang="en-GB" sz="4000" b="1" dirty="0">
                <a:latin typeface="Arial" panose="020B0604020202020204" pitchFamily="34" charset="0"/>
                <a:cs typeface="Arial" panose="020B0604020202020204" pitchFamily="34" charset="0"/>
              </a:rPr>
              <a:t>.</a:t>
            </a:r>
          </a:p>
          <a:p>
            <a:pPr marL="482600" indent="-342900" algn="l">
              <a:lnSpc>
                <a:spcPct val="150000"/>
              </a:lnSpc>
              <a:buFont typeface="Arial" panose="020B0604020202020204" pitchFamily="34" charset="0"/>
              <a:buChar char="•"/>
            </a:pPr>
            <a:r>
              <a:rPr lang="en-GB" sz="4000" b="1" dirty="0">
                <a:latin typeface="Arial" panose="020B0604020202020204" pitchFamily="34" charset="0"/>
                <a:cs typeface="Arial" panose="020B0604020202020204" pitchFamily="34" charset="0"/>
              </a:rPr>
              <a:t>Prepare for Lesson 8 - Unit 6.</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F2707CE0-6BDB-4F8A-BFD8-863A7CF3FA70}"/>
              </a:ext>
            </a:extLst>
          </p:cNvPr>
          <p:cNvSpPr>
            <a:spLocks noGrp="1"/>
          </p:cNvSpPr>
          <p:nvPr>
            <p:ph idx="1"/>
          </p:nvPr>
        </p:nvSpPr>
        <p:spPr>
          <a:xfrm>
            <a:off x="2923954" y="6088849"/>
            <a:ext cx="6496493" cy="584775"/>
          </a:xfrm>
        </p:spPr>
        <p:txBody>
          <a:bodyPr>
            <a:normAutofit fontScale="92500" lnSpcReduction="10000"/>
          </a:bodyPr>
          <a:lstStyle/>
          <a:p>
            <a:pPr marL="0" indent="0" algn="ctr">
              <a:buNone/>
            </a:pPr>
            <a:r>
              <a:rPr lang="en-US" sz="1500" b="1" dirty="0">
                <a:solidFill>
                  <a:srgbClr val="FFFFFF"/>
                </a:solidFill>
                <a:latin typeface="Calibri" panose="020F0502020204030204" pitchFamily="34" charset="0"/>
              </a:rPr>
              <a:t>Website: </a:t>
            </a:r>
            <a:r>
              <a:rPr lang="en-US" sz="1500" b="1" i="1" dirty="0">
                <a:solidFill>
                  <a:srgbClr val="FFFFFF"/>
                </a:solidFill>
                <a:latin typeface="Calibri" panose="020F0502020204030204" pitchFamily="34" charset="0"/>
              </a:rPr>
              <a:t>hoclieu.vn</a:t>
            </a:r>
            <a:endParaRPr lang="en-US" sz="1500" dirty="0"/>
          </a:p>
          <a:p>
            <a:pPr marL="0" indent="0" algn="ctr">
              <a:buNone/>
            </a:pPr>
            <a:r>
              <a:rPr lang="en-US" sz="1500" b="1" dirty="0" err="1">
                <a:solidFill>
                  <a:srgbClr val="FFFFFF"/>
                </a:solidFill>
                <a:latin typeface="Calibri" panose="020F0502020204030204" pitchFamily="34" charset="0"/>
              </a:rPr>
              <a:t>Fanpage</a:t>
            </a:r>
            <a:r>
              <a:rPr lang="en-US" sz="1500" b="1" dirty="0">
                <a:solidFill>
                  <a:srgbClr val="FFFFFF"/>
                </a:solidFill>
                <a:latin typeface="Calibri" panose="020F0502020204030204" pitchFamily="34" charset="0"/>
              </a:rPr>
              <a:t>: </a:t>
            </a:r>
            <a:r>
              <a:rPr lang="en-US" sz="1500" b="1" i="1" dirty="0" err="1">
                <a:solidFill>
                  <a:srgbClr val="FFFFFF"/>
                </a:solidFill>
                <a:latin typeface="Calibri" panose="020F0502020204030204" pitchFamily="34" charset="0"/>
              </a:rPr>
              <a:t>facebook.com</a:t>
            </a:r>
            <a:r>
              <a:rPr lang="en-US" sz="1500" b="1" i="1" dirty="0">
                <a:solidFill>
                  <a:srgbClr val="FFFFFF"/>
                </a:solidFill>
                <a:latin typeface="Calibri" panose="020F0502020204030204" pitchFamily="34" charset="0"/>
              </a:rPr>
              <a:t>/</a:t>
            </a:r>
            <a:r>
              <a:rPr lang="en-US" sz="1500" b="1" i="1" dirty="0" err="1">
                <a:solidFill>
                  <a:srgbClr val="FFFFFF"/>
                </a:solidFill>
                <a:latin typeface="Calibri" panose="020F0502020204030204" pitchFamily="34" charset="0"/>
              </a:rPr>
              <a:t>tienganhglobalsuccess.vn</a:t>
            </a:r>
            <a:r>
              <a:rPr lang="en-US" sz="1500" b="1" i="1" dirty="0" smtClean="0">
                <a:solidFill>
                  <a:srgbClr val="FFFFFF"/>
                </a:solidFill>
                <a:latin typeface="Calibri" panose="020F0502020204030204" pitchFamily="34" charset="0"/>
              </a:rPr>
              <a:t>/</a:t>
            </a:r>
            <a:endParaRPr lang="en-US" sz="15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48657" y="2387065"/>
            <a:ext cx="9822094" cy="4065105"/>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 </a:t>
            </a:r>
            <a:r>
              <a:rPr lang="en-US" sz="3200" dirty="0" err="1"/>
              <a:t>Ss</a:t>
            </a:r>
            <a:r>
              <a:rPr lang="en-US" sz="3200" dirty="0"/>
              <a:t> work in 4 groups.</a:t>
            </a:r>
          </a:p>
          <a:p>
            <a:r>
              <a:rPr lang="en-US" sz="3200" dirty="0"/>
              <a:t>- </a:t>
            </a:r>
            <a:r>
              <a:rPr lang="en-US" sz="3200" b="1" dirty="0">
                <a:solidFill>
                  <a:srgbClr val="002060"/>
                </a:solidFill>
              </a:rPr>
              <a:t>There are 8 numbers, including 3 lucky numbers and </a:t>
            </a:r>
            <a:r>
              <a:rPr lang="en-US" sz="3200" b="1">
                <a:solidFill>
                  <a:srgbClr val="002060"/>
                </a:solidFill>
              </a:rPr>
              <a:t>5 </a:t>
            </a:r>
            <a:r>
              <a:rPr lang="en-US" sz="3200" b="1" smtClean="0">
                <a:solidFill>
                  <a:srgbClr val="002060"/>
                </a:solidFill>
              </a:rPr>
              <a:t>numbers </a:t>
            </a:r>
            <a:r>
              <a:rPr lang="en-US" sz="3200" b="1" dirty="0">
                <a:solidFill>
                  <a:srgbClr val="002060"/>
                </a:solidFill>
              </a:rPr>
              <a:t>corresponding to 5 questions.</a:t>
            </a:r>
          </a:p>
          <a:p>
            <a:r>
              <a:rPr lang="en-US" sz="3200" dirty="0"/>
              <a:t>- </a:t>
            </a:r>
            <a:r>
              <a:rPr lang="en-US" sz="3200" b="1" dirty="0">
                <a:solidFill>
                  <a:srgbClr val="00B050"/>
                </a:solidFill>
              </a:rPr>
              <a:t>Pick a lucky number </a:t>
            </a:r>
            <a:r>
              <a:rPr lang="en-US" sz="3200" b="1" dirty="0">
                <a:solidFill>
                  <a:srgbClr val="00B050"/>
                </a:solidFill>
                <a:sym typeface="Wingdings" panose="05000000000000000000" pitchFamily="2" charset="2"/>
              </a:rPr>
              <a:t></a:t>
            </a:r>
            <a:r>
              <a:rPr lang="en-US" sz="3200" b="1" dirty="0">
                <a:solidFill>
                  <a:srgbClr val="00B050"/>
                </a:solidFill>
              </a:rPr>
              <a:t> get one point without having to answer the question</a:t>
            </a:r>
            <a:r>
              <a:rPr lang="en-US" sz="3200" dirty="0"/>
              <a:t>.</a:t>
            </a:r>
          </a:p>
          <a:p>
            <a:r>
              <a:rPr lang="en-US" sz="3200" dirty="0"/>
              <a:t>- </a:t>
            </a:r>
            <a:r>
              <a:rPr lang="en-US" sz="3200" b="1" dirty="0"/>
              <a:t>Pick a question </a:t>
            </a:r>
            <a:r>
              <a:rPr lang="en-US" sz="3200" b="1" dirty="0">
                <a:sym typeface="Wingdings" panose="05000000000000000000" pitchFamily="2" charset="2"/>
              </a:rPr>
              <a:t> </a:t>
            </a:r>
            <a:r>
              <a:rPr lang="en-US" sz="3200" b="1" dirty="0"/>
              <a:t>answer “Where is it?” </a:t>
            </a:r>
          </a:p>
          <a:p>
            <a:r>
              <a:rPr lang="en-US" sz="3200" dirty="0"/>
              <a:t>- One point for a correct answer.</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976097" y="1224634"/>
            <a:ext cx="5098891" cy="830997"/>
          </a:xfrm>
          <a:prstGeom prst="rect">
            <a:avLst/>
          </a:prstGeom>
          <a:noFill/>
        </p:spPr>
        <p:txBody>
          <a:bodyPr wrap="square" rtlCol="0">
            <a:spAutoFit/>
          </a:bodyPr>
          <a:lstStyle/>
          <a:p>
            <a:r>
              <a:rPr lang="en-US" sz="4800" dirty="0">
                <a:solidFill>
                  <a:srgbClr val="002060"/>
                </a:solidFill>
                <a:latin typeface="Berlin Sans FB Demi" panose="020E0802020502020306" pitchFamily="34" charset="0"/>
              </a:rPr>
              <a:t>LUCKY NUMBER</a:t>
            </a:r>
            <a:endParaRPr lang="en-GB"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168228" y="1017136"/>
            <a:ext cx="8601075" cy="707886"/>
          </a:xfrm>
          <a:prstGeom prst="rect">
            <a:avLst/>
          </a:prstGeom>
          <a:noFill/>
        </p:spPr>
        <p:txBody>
          <a:bodyPr wrap="square" rtlCol="0">
            <a:spAutoFit/>
          </a:bodyPr>
          <a:lstStyle/>
          <a:p>
            <a:r>
              <a:rPr lang="en-GB" sz="4000">
                <a:solidFill>
                  <a:srgbClr val="002060"/>
                </a:solidFill>
                <a:latin typeface="Berlin Sans FB Demi" panose="020E0802020502020306" pitchFamily="34" charset="0"/>
              </a:rPr>
              <a:t>Answer the question in each </a:t>
            </a:r>
            <a:r>
              <a:rPr lang="en-GB" sz="4000" smtClean="0">
                <a:solidFill>
                  <a:srgbClr val="002060"/>
                </a:solidFill>
                <a:latin typeface="Berlin Sans FB Demi" panose="020E0802020502020306" pitchFamily="34" charset="0"/>
              </a:rPr>
              <a:t>number.</a:t>
            </a:r>
            <a:endParaRPr lang="en-GB" sz="4000" dirty="0">
              <a:solidFill>
                <a:srgbClr val="002060"/>
              </a:solidFill>
              <a:latin typeface="Berlin Sans FB Demi" panose="020E0802020502020306" pitchFamily="34" charset="0"/>
            </a:endParaRPr>
          </a:p>
        </p:txBody>
      </p:sp>
      <p:sp>
        <p:nvSpPr>
          <p:cNvPr id="5" name="Rectangle 4">
            <a:hlinkClick r:id="rId3" action="ppaction://hlinksldjump"/>
          </p:cNvPr>
          <p:cNvSpPr/>
          <p:nvPr/>
        </p:nvSpPr>
        <p:spPr>
          <a:xfrm>
            <a:off x="1154548" y="1786990"/>
            <a:ext cx="2297569"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1</a:t>
            </a:r>
          </a:p>
        </p:txBody>
      </p:sp>
      <p:sp>
        <p:nvSpPr>
          <p:cNvPr id="8" name="Rectangle 7">
            <a:hlinkClick r:id="rId4" action="ppaction://hlinksldjump"/>
          </p:cNvPr>
          <p:cNvSpPr/>
          <p:nvPr/>
        </p:nvSpPr>
        <p:spPr>
          <a:xfrm>
            <a:off x="3809822" y="1786990"/>
            <a:ext cx="2457414"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2</a:t>
            </a:r>
          </a:p>
        </p:txBody>
      </p:sp>
      <p:sp>
        <p:nvSpPr>
          <p:cNvPr id="9" name="Rectangle 8">
            <a:hlinkClick r:id="rId5" action="ppaction://hlinksldjump"/>
          </p:cNvPr>
          <p:cNvSpPr/>
          <p:nvPr/>
        </p:nvSpPr>
        <p:spPr>
          <a:xfrm>
            <a:off x="6624941" y="1786989"/>
            <a:ext cx="2416931"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3</a:t>
            </a:r>
          </a:p>
        </p:txBody>
      </p:sp>
      <p:sp>
        <p:nvSpPr>
          <p:cNvPr id="10" name="Rectangle 9">
            <a:hlinkClick r:id="rId6" action="ppaction://hlinksldjump"/>
          </p:cNvPr>
          <p:cNvSpPr/>
          <p:nvPr/>
        </p:nvSpPr>
        <p:spPr>
          <a:xfrm>
            <a:off x="9399577" y="1786989"/>
            <a:ext cx="2422803"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4</a:t>
            </a:r>
          </a:p>
        </p:txBody>
      </p:sp>
      <p:sp>
        <p:nvSpPr>
          <p:cNvPr id="11" name="Rectangle 10">
            <a:hlinkClick r:id="rId7" action="ppaction://hlinksldjump"/>
          </p:cNvPr>
          <p:cNvSpPr/>
          <p:nvPr/>
        </p:nvSpPr>
        <p:spPr>
          <a:xfrm>
            <a:off x="1173386" y="4322992"/>
            <a:ext cx="2297569"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5</a:t>
            </a:r>
          </a:p>
        </p:txBody>
      </p:sp>
      <p:sp>
        <p:nvSpPr>
          <p:cNvPr id="12" name="Rectangle 11">
            <a:hlinkClick r:id="rId8" action="ppaction://hlinksldjump"/>
          </p:cNvPr>
          <p:cNvSpPr/>
          <p:nvPr/>
        </p:nvSpPr>
        <p:spPr>
          <a:xfrm>
            <a:off x="3828660" y="4322992"/>
            <a:ext cx="2457414"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6</a:t>
            </a:r>
          </a:p>
        </p:txBody>
      </p:sp>
      <p:sp>
        <p:nvSpPr>
          <p:cNvPr id="13" name="Rectangle 12">
            <a:hlinkClick r:id="rId8" action="ppaction://hlinksldjump"/>
          </p:cNvPr>
          <p:cNvSpPr/>
          <p:nvPr/>
        </p:nvSpPr>
        <p:spPr>
          <a:xfrm>
            <a:off x="6643779" y="4322991"/>
            <a:ext cx="2416931"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7</a:t>
            </a:r>
          </a:p>
        </p:txBody>
      </p:sp>
      <p:sp>
        <p:nvSpPr>
          <p:cNvPr id="14" name="Rectangle 13">
            <a:hlinkClick r:id="rId8" action="ppaction://hlinksldjump"/>
          </p:cNvPr>
          <p:cNvSpPr/>
          <p:nvPr/>
        </p:nvSpPr>
        <p:spPr>
          <a:xfrm>
            <a:off x="9418415" y="4322991"/>
            <a:ext cx="2422803"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8</a:t>
            </a:r>
          </a:p>
        </p:txBody>
      </p:sp>
      <p:sp>
        <p:nvSpPr>
          <p:cNvPr id="4" name="Right Arrow 3">
            <a:hlinkClick r:id="rId9" action="ppaction://hlinksldjump"/>
          </p:cNvPr>
          <p:cNvSpPr/>
          <p:nvPr/>
        </p:nvSpPr>
        <p:spPr>
          <a:xfrm>
            <a:off x="405353" y="6108569"/>
            <a:ext cx="641022" cy="520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0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Question 1</a:t>
            </a:r>
            <a:endParaRPr lang="en-GB" sz="4000" dirty="0">
              <a:solidFill>
                <a:srgbClr val="002060"/>
              </a:solidFill>
              <a:latin typeface="Berlin Sans FB Demi" panose="020E0802020502020306" pitchFamily="34" charset="0"/>
            </a:endParaRPr>
          </a:p>
        </p:txBody>
      </p:sp>
      <p:sp>
        <p:nvSpPr>
          <p:cNvPr id="11" name="Rectangle 10"/>
          <p:cNvSpPr/>
          <p:nvPr/>
        </p:nvSpPr>
        <p:spPr>
          <a:xfrm>
            <a:off x="3713239" y="5595721"/>
            <a:ext cx="6115905" cy="646331"/>
          </a:xfrm>
          <a:prstGeom prst="rect">
            <a:avLst/>
          </a:prstGeom>
        </p:spPr>
        <p:txBody>
          <a:bodyPr wrap="none">
            <a:spAutoFit/>
          </a:bodyPr>
          <a:lstStyle/>
          <a:p>
            <a:r>
              <a:rPr lang="en-US" sz="3600" b="1">
                <a:solidFill>
                  <a:srgbClr val="C00000"/>
                </a:solidFill>
                <a:ea typeface="Times New Roman" panose="02020603050405020304" pitchFamily="18" charset="0"/>
                <a:sym typeface="Wingdings" panose="05000000000000000000" pitchFamily="2" charset="2"/>
              </a:rPr>
              <a:t> </a:t>
            </a:r>
            <a:r>
              <a:rPr lang="en-US" sz="3600" b="1">
                <a:solidFill>
                  <a:srgbClr val="C00000"/>
                </a:solidFill>
                <a:ea typeface="Times New Roman" panose="02020603050405020304" pitchFamily="18" charset="0"/>
              </a:rPr>
              <a:t>HO CHI MINH MAUSOLEUM</a:t>
            </a:r>
            <a:endParaRPr lang="en-US" sz="3600" b="1">
              <a:solidFill>
                <a:srgbClr val="C00000"/>
              </a:solidFill>
            </a:endParaRPr>
          </a:p>
        </p:txBody>
      </p:sp>
      <p:sp>
        <p:nvSpPr>
          <p:cNvPr id="6" name="Rectangle 5">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pic>
        <p:nvPicPr>
          <p:cNvPr id="8" name="Picture 7"/>
          <p:cNvPicPr/>
          <p:nvPr/>
        </p:nvPicPr>
        <p:blipFill>
          <a:blip r:embed="rId4"/>
          <a:stretch>
            <a:fillRect/>
          </a:stretch>
        </p:blipFill>
        <p:spPr>
          <a:xfrm>
            <a:off x="4068566" y="2116478"/>
            <a:ext cx="5178176" cy="3184988"/>
          </a:xfrm>
          <a:prstGeom prst="rect">
            <a:avLst/>
          </a:prstGeom>
        </p:spPr>
      </p:pic>
    </p:spTree>
    <p:extLst>
      <p:ext uri="{BB962C8B-B14F-4D97-AF65-F5344CB8AC3E}">
        <p14:creationId xmlns:p14="http://schemas.microsoft.com/office/powerpoint/2010/main" val="36142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Question 2</a:t>
            </a:r>
            <a:endParaRPr lang="en-GB" sz="4000" dirty="0">
              <a:solidFill>
                <a:srgbClr val="002060"/>
              </a:solidFill>
              <a:latin typeface="Berlin Sans FB Demi" panose="020E0802020502020306" pitchFamily="34" charset="0"/>
            </a:endParaRPr>
          </a:p>
        </p:txBody>
      </p:sp>
      <p:sp>
        <p:nvSpPr>
          <p:cNvPr id="11" name="Rectangle 10"/>
          <p:cNvSpPr/>
          <p:nvPr/>
        </p:nvSpPr>
        <p:spPr>
          <a:xfrm>
            <a:off x="4914390" y="5630902"/>
            <a:ext cx="4707122" cy="646331"/>
          </a:xfrm>
          <a:prstGeom prst="rect">
            <a:avLst/>
          </a:prstGeom>
        </p:spPr>
        <p:txBody>
          <a:bodyPr wrap="none">
            <a:spAutoFit/>
          </a:bodyPr>
          <a:lstStyle/>
          <a:p>
            <a:r>
              <a:rPr lang="en-US" sz="3600" b="1">
                <a:solidFill>
                  <a:srgbClr val="C00000"/>
                </a:solidFill>
                <a:ea typeface="Times New Roman" panose="02020603050405020304" pitchFamily="18" charset="0"/>
                <a:sym typeface="Wingdings" panose="05000000000000000000" pitchFamily="2" charset="2"/>
              </a:rPr>
              <a:t> HANOI FLAG TOWER</a:t>
            </a:r>
            <a:endParaRPr lang="en-US" sz="3600" b="1">
              <a:solidFill>
                <a:srgbClr val="C00000"/>
              </a:solidFill>
            </a:endParaRPr>
          </a:p>
        </p:txBody>
      </p:sp>
      <p:sp>
        <p:nvSpPr>
          <p:cNvPr id="7" name="Rectangle 6">
            <a:hlinkClick r:id="rId3" action="ppaction://hlinksldjump"/>
          </p:cNvPr>
          <p:cNvSpPr/>
          <p:nvPr/>
        </p:nvSpPr>
        <p:spPr>
          <a:xfrm>
            <a:off x="10614453" y="5931244"/>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pic>
        <p:nvPicPr>
          <p:cNvPr id="8" name="Picture 7"/>
          <p:cNvPicPr/>
          <p:nvPr/>
        </p:nvPicPr>
        <p:blipFill>
          <a:blip r:embed="rId4"/>
          <a:stretch>
            <a:fillRect/>
          </a:stretch>
        </p:blipFill>
        <p:spPr>
          <a:xfrm>
            <a:off x="4643919" y="1850955"/>
            <a:ext cx="4900773" cy="3586033"/>
          </a:xfrm>
          <a:prstGeom prst="rect">
            <a:avLst/>
          </a:prstGeom>
        </p:spPr>
      </p:pic>
    </p:spTree>
    <p:extLst>
      <p:ext uri="{BB962C8B-B14F-4D97-AF65-F5344CB8AC3E}">
        <p14:creationId xmlns:p14="http://schemas.microsoft.com/office/powerpoint/2010/main" val="39156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Question 3</a:t>
            </a:r>
            <a:endParaRPr lang="en-GB" sz="4000" dirty="0">
              <a:solidFill>
                <a:srgbClr val="002060"/>
              </a:solidFill>
              <a:latin typeface="Berlin Sans FB Demi" panose="020E0802020502020306" pitchFamily="34" charset="0"/>
            </a:endParaRPr>
          </a:p>
        </p:txBody>
      </p:sp>
      <p:sp>
        <p:nvSpPr>
          <p:cNvPr id="11" name="Rectangle 10"/>
          <p:cNvSpPr/>
          <p:nvPr/>
        </p:nvSpPr>
        <p:spPr>
          <a:xfrm>
            <a:off x="4665745" y="5744589"/>
            <a:ext cx="4827219" cy="646331"/>
          </a:xfrm>
          <a:prstGeom prst="rect">
            <a:avLst/>
          </a:prstGeom>
        </p:spPr>
        <p:txBody>
          <a:bodyPr wrap="none">
            <a:spAutoFit/>
          </a:bodyPr>
          <a:lstStyle/>
          <a:p>
            <a:r>
              <a:rPr lang="en-US" sz="3600" b="1">
                <a:solidFill>
                  <a:srgbClr val="C00000"/>
                </a:solidFill>
                <a:ea typeface="Times New Roman" panose="02020603050405020304" pitchFamily="18" charset="0"/>
                <a:sym typeface="Wingdings" panose="05000000000000000000" pitchFamily="2" charset="2"/>
              </a:rPr>
              <a:t> ONE-PILLAR PAGODA</a:t>
            </a:r>
            <a:endParaRPr lang="en-US" sz="3600" b="1">
              <a:solidFill>
                <a:srgbClr val="C00000"/>
              </a:solidFill>
            </a:endParaRPr>
          </a:p>
        </p:txBody>
      </p:sp>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pic>
        <p:nvPicPr>
          <p:cNvPr id="8" name="Picture 7"/>
          <p:cNvPicPr/>
          <p:nvPr/>
        </p:nvPicPr>
        <p:blipFill>
          <a:blip r:embed="rId4"/>
          <a:stretch>
            <a:fillRect/>
          </a:stretch>
        </p:blipFill>
        <p:spPr>
          <a:xfrm>
            <a:off x="4407613" y="1977756"/>
            <a:ext cx="4695290" cy="3515098"/>
          </a:xfrm>
          <a:prstGeom prst="rect">
            <a:avLst/>
          </a:prstGeom>
        </p:spPr>
      </p:pic>
    </p:spTree>
    <p:extLst>
      <p:ext uri="{BB962C8B-B14F-4D97-AF65-F5344CB8AC3E}">
        <p14:creationId xmlns:p14="http://schemas.microsoft.com/office/powerpoint/2010/main" val="39638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Question 4</a:t>
            </a:r>
            <a:endParaRPr lang="en-GB" sz="4000" dirty="0">
              <a:solidFill>
                <a:srgbClr val="002060"/>
              </a:solidFill>
              <a:latin typeface="Berlin Sans FB Demi" panose="020E0802020502020306" pitchFamily="34" charset="0"/>
            </a:endParaRPr>
          </a:p>
        </p:txBody>
      </p:sp>
      <p:sp>
        <p:nvSpPr>
          <p:cNvPr id="11" name="Rectangle 10"/>
          <p:cNvSpPr/>
          <p:nvPr/>
        </p:nvSpPr>
        <p:spPr>
          <a:xfrm>
            <a:off x="4237221" y="5618545"/>
            <a:ext cx="5335115" cy="646331"/>
          </a:xfrm>
          <a:prstGeom prst="rect">
            <a:avLst/>
          </a:prstGeom>
        </p:spPr>
        <p:txBody>
          <a:bodyPr wrap="none">
            <a:spAutoFit/>
          </a:bodyPr>
          <a:lstStyle/>
          <a:p>
            <a:r>
              <a:rPr lang="en-US" sz="3600" b="1">
                <a:solidFill>
                  <a:srgbClr val="C00000"/>
                </a:solidFill>
                <a:ea typeface="Times New Roman" panose="02020603050405020304" pitchFamily="18" charset="0"/>
                <a:sym typeface="Wingdings" panose="05000000000000000000" pitchFamily="2" charset="2"/>
              </a:rPr>
              <a:t> HO CHI MINH MUSEUM</a:t>
            </a:r>
            <a:endParaRPr lang="en-US" sz="3600" b="1">
              <a:solidFill>
                <a:srgbClr val="C00000"/>
              </a:solidFill>
            </a:endParaRPr>
          </a:p>
        </p:txBody>
      </p:sp>
      <p:pic>
        <p:nvPicPr>
          <p:cNvPr id="8" name="Picture 7"/>
          <p:cNvPicPr/>
          <p:nvPr/>
        </p:nvPicPr>
        <p:blipFill>
          <a:blip r:embed="rId4"/>
          <a:stretch>
            <a:fillRect/>
          </a:stretch>
        </p:blipFill>
        <p:spPr>
          <a:xfrm>
            <a:off x="4037744" y="2034283"/>
            <a:ext cx="5116530" cy="3421295"/>
          </a:xfrm>
          <a:prstGeom prst="rect">
            <a:avLst/>
          </a:prstGeom>
        </p:spPr>
      </p:pic>
    </p:spTree>
    <p:extLst>
      <p:ext uri="{BB962C8B-B14F-4D97-AF65-F5344CB8AC3E}">
        <p14:creationId xmlns:p14="http://schemas.microsoft.com/office/powerpoint/2010/main" val="42795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BACK</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Question 5</a:t>
            </a:r>
            <a:endParaRPr lang="en-GB" sz="4000" dirty="0">
              <a:solidFill>
                <a:srgbClr val="002060"/>
              </a:solidFill>
              <a:latin typeface="Berlin Sans FB Demi" panose="020E0802020502020306" pitchFamily="34" charset="0"/>
            </a:endParaRPr>
          </a:p>
        </p:txBody>
      </p:sp>
      <p:sp>
        <p:nvSpPr>
          <p:cNvPr id="11" name="Rectangle 10"/>
          <p:cNvSpPr/>
          <p:nvPr/>
        </p:nvSpPr>
        <p:spPr>
          <a:xfrm>
            <a:off x="3220079" y="5341846"/>
            <a:ext cx="7632667" cy="646331"/>
          </a:xfrm>
          <a:prstGeom prst="rect">
            <a:avLst/>
          </a:prstGeom>
        </p:spPr>
        <p:txBody>
          <a:bodyPr wrap="none">
            <a:spAutoFit/>
          </a:bodyPr>
          <a:lstStyle/>
          <a:p>
            <a:r>
              <a:rPr lang="en-US" sz="3600" b="1">
                <a:solidFill>
                  <a:srgbClr val="C00000"/>
                </a:solidFill>
                <a:ea typeface="Times New Roman" panose="02020603050405020304" pitchFamily="18" charset="0"/>
                <a:sym typeface="Wingdings" panose="05000000000000000000" pitchFamily="2" charset="2"/>
              </a:rPr>
              <a:t> IMPERIAL CITADEL OF THANG LONG</a:t>
            </a:r>
            <a:endParaRPr lang="en-US" sz="3600" b="1">
              <a:solidFill>
                <a:srgbClr val="C00000"/>
              </a:solidFill>
            </a:endParaRPr>
          </a:p>
        </p:txBody>
      </p:sp>
      <p:pic>
        <p:nvPicPr>
          <p:cNvPr id="8" name="Picture 7"/>
          <p:cNvPicPr/>
          <p:nvPr/>
        </p:nvPicPr>
        <p:blipFill>
          <a:blip r:embed="rId4"/>
          <a:stretch>
            <a:fillRect/>
          </a:stretch>
        </p:blipFill>
        <p:spPr>
          <a:xfrm>
            <a:off x="4325420" y="1850955"/>
            <a:ext cx="4839128" cy="3337494"/>
          </a:xfrm>
          <a:prstGeom prst="rect">
            <a:avLst/>
          </a:prstGeom>
        </p:spPr>
      </p:pic>
    </p:spTree>
    <p:extLst>
      <p:ext uri="{BB962C8B-B14F-4D97-AF65-F5344CB8AC3E}">
        <p14:creationId xmlns:p14="http://schemas.microsoft.com/office/powerpoint/2010/main" val="15464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9274</TotalTime>
  <Words>1133</Words>
  <Application>Microsoft Office PowerPoint</Application>
  <PresentationFormat>Widescreen</PresentationFormat>
  <Paragraphs>207</Paragraphs>
  <Slides>28</Slides>
  <Notes>8</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DELL</cp:lastModifiedBy>
  <cp:revision>202</cp:revision>
  <dcterms:created xsi:type="dcterms:W3CDTF">2020-12-09T02:04:09Z</dcterms:created>
  <dcterms:modified xsi:type="dcterms:W3CDTF">2026-01-27T09:26:32Z</dcterms:modified>
</cp:coreProperties>
</file>