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1"/>
  </p:notesMasterIdLst>
  <p:sldIdLst>
    <p:sldId id="257" r:id="rId5"/>
    <p:sldId id="258" r:id="rId6"/>
    <p:sldId id="371" r:id="rId7"/>
    <p:sldId id="259" r:id="rId8"/>
    <p:sldId id="260" r:id="rId9"/>
    <p:sldId id="261" r:id="rId10"/>
    <p:sldId id="263" r:id="rId11"/>
    <p:sldId id="347" r:id="rId12"/>
    <p:sldId id="264" r:id="rId13"/>
    <p:sldId id="267" r:id="rId14"/>
    <p:sldId id="268" r:id="rId15"/>
    <p:sldId id="269" r:id="rId16"/>
    <p:sldId id="439" r:id="rId17"/>
    <p:sldId id="477" r:id="rId18"/>
    <p:sldId id="476" r:id="rId19"/>
    <p:sldId id="362" r:id="rId20"/>
    <p:sldId id="350" r:id="rId21"/>
    <p:sldId id="363" r:id="rId22"/>
    <p:sldId id="351" r:id="rId23"/>
    <p:sldId id="478" r:id="rId24"/>
    <p:sldId id="479" r:id="rId25"/>
    <p:sldId id="480" r:id="rId26"/>
    <p:sldId id="364" r:id="rId27"/>
    <p:sldId id="352" r:id="rId28"/>
    <p:sldId id="365" r:id="rId29"/>
    <p:sldId id="353" r:id="rId30"/>
    <p:sldId id="366" r:id="rId31"/>
    <p:sldId id="339" r:id="rId32"/>
    <p:sldId id="481" r:id="rId33"/>
    <p:sldId id="482" r:id="rId34"/>
    <p:sldId id="358" r:id="rId35"/>
    <p:sldId id="483" r:id="rId36"/>
    <p:sldId id="484" r:id="rId37"/>
    <p:sldId id="485" r:id="rId38"/>
    <p:sldId id="486" r:id="rId39"/>
    <p:sldId id="487"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p:scale>
          <a:sx n="40" d="100"/>
          <a:sy n="40" d="100"/>
        </p:scale>
        <p:origin x="1620"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19/03/2025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3/19/2025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3/19/2025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636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65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8073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335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19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2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
        <p:nvSpPr>
          <p:cNvPr id="5" name="Rectangle: Rounded Corners 4">
            <a:extLst>
              <a:ext uri="{FF2B5EF4-FFF2-40B4-BE49-F238E27FC236}">
                <a16:creationId xmlns:a16="http://schemas.microsoft.com/office/drawing/2014/main" id="{B7DCEB44-724E-4E3F-9CCE-25134843AC41}"/>
              </a:ext>
            </a:extLst>
          </p:cNvPr>
          <p:cNvSpPr/>
          <p:nvPr userDrawn="1"/>
        </p:nvSpPr>
        <p:spPr>
          <a:xfrm>
            <a:off x="508000" y="533400"/>
            <a:ext cx="11328400" cy="5994400"/>
          </a:xfrm>
          <a:prstGeom prst="roundRect">
            <a:avLst/>
          </a:prstGeom>
          <a:solidFill>
            <a:schemeClr val="bg1">
              <a:alpha val="9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526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52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963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371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36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19/03/2025</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DFB3D59-98F3-401C-9DB0-3BBD0F1E336F}"/>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675" r="-6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4596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slide" Target="slide6.xml"/><Relationship Id="rId15" Type="http://schemas.openxmlformats.org/officeDocument/2006/relationships/image" Target="../media/image45.png"/><Relationship Id="rId10" Type="http://schemas.openxmlformats.org/officeDocument/2006/relationships/slide" Target="slide10.xml"/><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slide" Target="slide5.xml"/><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slide" Target="slide10.xml"/><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slide" Target="slide5.xml"/><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slide" Target="slide5.xml"/><Relationship Id="rId12"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4.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4.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en-US" sz="2933"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Nghĩa hiệp: </a:t>
            </a:r>
            <a:r>
              <a:rPr lang="vi-VN" sz="4800" kern="0" dirty="0">
                <a:solidFill>
                  <a:srgbClr val="00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Lục tỉnh: </a:t>
            </a:r>
            <a:r>
              <a:rPr lang="vi-VN" sz="4800" kern="0" dirty="0">
                <a:solidFill>
                  <a:srgbClr val="00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777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_chao_cac_em_hoc_sinh_lop_chung_minh_co_1_du_d10a18e8-f1e6-4073-a964-ce7ab38bf6d6 (1)">
            <a:hlinkClick r:id="" action="ppaction://media"/>
            <a:extLst>
              <a:ext uri="{FF2B5EF4-FFF2-40B4-BE49-F238E27FC236}">
                <a16:creationId xmlns:a16="http://schemas.microsoft.com/office/drawing/2014/main" id="{02B09405-DC4C-4878-806E-3B1AE5BEC6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2754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6">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2">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271384" y="200454"/>
            <a:ext cx="4438273" cy="1261981"/>
          </a:xfrm>
          <a:prstGeom prst="rect">
            <a:avLst/>
          </a:prstGeom>
        </p:spPr>
      </p:pic>
      <p:pic>
        <p:nvPicPr>
          <p:cNvPr id="14" name="Picture 13">
            <a:extLst>
              <a:ext uri="{FF2B5EF4-FFF2-40B4-BE49-F238E27FC236}">
                <a16:creationId xmlns:a16="http://schemas.microsoft.com/office/drawing/2014/main" id="{B4167B66-A45E-0B1B-3986-E08F6D891344}"/>
              </a:ext>
            </a:extLst>
          </p:cNvPr>
          <p:cNvPicPr>
            <a:picLocks noChangeAspect="1"/>
          </p:cNvPicPr>
          <p:nvPr/>
        </p:nvPicPr>
        <p:blipFill>
          <a:blip r:embed="rId4"/>
          <a:stretch>
            <a:fillRect/>
          </a:stretch>
        </p:blipFill>
        <p:spPr>
          <a:xfrm>
            <a:off x="474562" y="1484984"/>
            <a:ext cx="12192000" cy="6828000"/>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5"/>
          <a:stretch>
            <a:fillRect/>
          </a:stretch>
        </p:blipFill>
        <p:spPr>
          <a:xfrm>
            <a:off x="339418" y="179570"/>
            <a:ext cx="2438611" cy="1591194"/>
          </a:xfrm>
          <a:prstGeom prst="rect">
            <a:avLst/>
          </a:prstGeom>
        </p:spPr>
      </p:pic>
    </p:spTree>
    <p:extLst>
      <p:ext uri="{BB962C8B-B14F-4D97-AF65-F5344CB8AC3E}">
        <p14:creationId xmlns:p14="http://schemas.microsoft.com/office/powerpoint/2010/main" val="31840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8F454104-034E-0223-6EDB-556CEAB3994F}"/>
              </a:ext>
            </a:extLst>
          </p:cNvPr>
          <p:cNvPicPr>
            <a:picLocks noChangeAspect="1"/>
          </p:cNvPicPr>
          <p:nvPr/>
        </p:nvPicPr>
        <p:blipFill>
          <a:blip r:embed="rId6"/>
          <a:stretch>
            <a:fillRect/>
          </a:stretch>
        </p:blipFill>
        <p:spPr>
          <a:xfrm>
            <a:off x="360256" y="2078967"/>
            <a:ext cx="10161314" cy="2817791"/>
          </a:xfrm>
          <a:prstGeom prst="rect">
            <a:avLst/>
          </a:prstGeom>
        </p:spPr>
      </p:pic>
    </p:spTree>
    <p:extLst>
      <p:ext uri="{BB962C8B-B14F-4D97-AF65-F5344CB8AC3E}">
        <p14:creationId xmlns:p14="http://schemas.microsoft.com/office/powerpoint/2010/main" val="195028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51412" y="185194"/>
            <a:ext cx="11447363" cy="656284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3DF8CC98-3802-46B7-2490-FB0A79FB820B}"/>
              </a:ext>
            </a:extLst>
          </p:cNvPr>
          <p:cNvPicPr>
            <a:picLocks noChangeAspect="1"/>
          </p:cNvPicPr>
          <p:nvPr/>
        </p:nvPicPr>
        <p:blipFill>
          <a:blip r:embed="rId4"/>
          <a:stretch>
            <a:fillRect/>
          </a:stretch>
        </p:blipFill>
        <p:spPr>
          <a:xfrm>
            <a:off x="3328576" y="253477"/>
            <a:ext cx="6090432" cy="1072989"/>
          </a:xfrm>
          <a:prstGeom prst="rect">
            <a:avLst/>
          </a:prstGeom>
        </p:spPr>
      </p:pic>
      <p:sp>
        <p:nvSpPr>
          <p:cNvPr id="6" name="TextBox 5">
            <a:extLst>
              <a:ext uri="{FF2B5EF4-FFF2-40B4-BE49-F238E27FC236}">
                <a16:creationId xmlns:a16="http://schemas.microsoft.com/office/drawing/2014/main" id="{9C377040-F86E-20E5-23ED-DBE2C478BDA1}"/>
              </a:ext>
            </a:extLst>
          </p:cNvPr>
          <p:cNvSpPr txBox="1"/>
          <p:nvPr/>
        </p:nvSpPr>
        <p:spPr>
          <a:xfrm>
            <a:off x="694481" y="917912"/>
            <a:ext cx="10822329" cy="594008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p>
          <a:p>
            <a:pPr algn="just"/>
            <a:r>
              <a:rPr lang="vi-VN" sz="2000" b="0" i="0" dirty="0">
                <a:solidFill>
                  <a:srgbClr val="000000"/>
                </a:solidFill>
                <a:effectLst/>
                <a:latin typeface="Cambria" panose="02040503050406030204" pitchFamily="18" charset="0"/>
                <a:ea typeface="Cambria" panose="02040503050406030204" pitchFamily="18" charset="0"/>
              </a:rPr>
              <a:t>Năm 1833, do cuộc binh biến trong triều đình, cha bị mất chức, gia đình li tán, cậu bé Chiểu mới mười hai tuổi đã phải xa cha mẹ, ra Huế ở nhờ nhà một người bạn của cha để ăn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1843, Nguyễn Đình Chiểu trở về quê mẹ, đỗ tú tài tại trường thi Gia Định. Hai năm sau, ông lại trở ra Huế học tập, chờ kì thi năm Kỷ Dậu, 1849. Nhưng cuối năm 1848, mẹ mất, Nguyễn Đình Chiểu phải bỏ thi về Nam chịu tang mẹ. Trên đường về, ông bị ốm nặng, mù cả hai mắt, chạy chữa mãi không khỏi. Cuối năm 1849, Nguyễn Đình Chiểu mới về đến Gia Định “lỡ bề báo hiếu, lỡ đường lập thân”.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gục ngã trước những thử thách nặng nề liên tiếp của số phận, sau thời gian chịu tang mẹ, ông mở trường dạy học và làm thuốc chữa bệnh cho dân. Học trò gần xa nghe danh, mến đức xin học rất đông. Tiếng thơ chan chứa tinh thần nghĩa hiệp của Đồ Chiểu cũng bắt đầu vang khắp miền Lục tỉnh.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1858, giặc Pháp xâm lược nước ta. Nguyễn Đình Chiểu cùng các lãnh tụ nghĩa quân bàn mưu tính kế đánh giặc. Ông sáng tác thơ văn bày tỏ niềm tiếc thương, cảm phục đối với những người đã hi sinh vì đất nước; khích lệ mạnh mẽ tinh thần chiến đấu của nhân dân. Trái tim nhân hậu của ông luôn gắn bó sắt son với vận mệnh của đất nước. Ông được nhân dân Lục tỉnh gọi bằng cái tên trìu mến “cụ Đỗ Chiểu” như một cách tri ân với người thầy đáng kính của “lòng dân”.</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Thị Hoa Lê)</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141</TotalTime>
  <Words>1445</Words>
  <Application>Microsoft Office PowerPoint</Application>
  <PresentationFormat>Widescreen</PresentationFormat>
  <Paragraphs>74</Paragraphs>
  <Slides>36</Slides>
  <Notes>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36</vt:i4>
      </vt:variant>
    </vt:vector>
  </HeadingPairs>
  <TitlesOfParts>
    <vt:vector size="51" baseType="lpstr">
      <vt:lpstr>Aptos</vt:lpstr>
      <vt:lpstr>Aptos Display</vt:lpstr>
      <vt:lpstr>Arial</vt:lpstr>
      <vt:lpstr>Calibri</vt:lpstr>
      <vt:lpstr>Calibri Light</vt:lpstr>
      <vt:lpstr>Cambria</vt:lpstr>
      <vt:lpstr>iCiel Pony</vt:lpstr>
      <vt:lpstr>Roboto</vt:lpstr>
      <vt:lpstr>Times New Roman</vt:lpstr>
      <vt:lpstr>Wingdings</vt:lpstr>
      <vt:lpstr>字魂59号-创粗黑</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37</cp:revision>
  <dcterms:created xsi:type="dcterms:W3CDTF">2024-03-31T11:29:49Z</dcterms:created>
  <dcterms:modified xsi:type="dcterms:W3CDTF">2025-03-19T12:08:06Z</dcterms:modified>
  <cp:category>9Slide.vn</cp:category>
</cp:coreProperties>
</file>