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5"/>
  </p:notesMasterIdLst>
  <p:sldIdLst>
    <p:sldId id="259" r:id="rId4"/>
    <p:sldId id="261" r:id="rId5"/>
    <p:sldId id="265" r:id="rId6"/>
    <p:sldId id="302" r:id="rId7"/>
    <p:sldId id="304" r:id="rId8"/>
    <p:sldId id="303" r:id="rId9"/>
    <p:sldId id="257" r:id="rId10"/>
    <p:sldId id="290" r:id="rId11"/>
    <p:sldId id="271" r:id="rId12"/>
    <p:sldId id="256" r:id="rId13"/>
    <p:sldId id="310" r:id="rId14"/>
    <p:sldId id="258" r:id="rId15"/>
    <p:sldId id="306" r:id="rId16"/>
    <p:sldId id="307" r:id="rId17"/>
    <p:sldId id="298" r:id="rId18"/>
    <p:sldId id="299" r:id="rId19"/>
    <p:sldId id="305" r:id="rId20"/>
    <p:sldId id="309" r:id="rId21"/>
    <p:sldId id="300" r:id="rId22"/>
    <p:sldId id="301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E5381-A92D-42C5-96FE-B6E06EB5EF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8713-CF4E-4E6F-8FA2-FE7032ED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62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92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9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37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Nối tiếp Triều Trần là Triều Hậu Lê. Để hiểu rõ hơn về thời đại này,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12 –  Khởi nghĩa Lam Sơn và Triều Hậu Lê.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68713-CF4E-4E6F-8FA2-FE7032ED5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3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HANH TÂ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718" y="-2685395"/>
            <a:ext cx="6850889" cy="12221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92CD4-93C1-1959-BFB0-1CF091F0C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B1464-DFB8-5EC2-789C-0E744BDB3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5644E-1866-889B-1973-A9DBC2ECB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0F045-364E-6F3B-2365-95E439B2BA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1F1A4C-710F-769E-55A4-8716390C83CC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87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7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96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281320F-808C-6293-E172-0D4A3B205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9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B577D888-F729-D729-C137-F2211F3CC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/>
          <a:stretch/>
        </p:blipFill>
        <p:spPr>
          <a:xfrm rot="5400000">
            <a:off x="2552700" y="-2781300"/>
            <a:ext cx="70866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BE967E35-BB33-0F7D-59A3-B4A7B6C8F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2563C0-D3C6-CB84-A86B-C6B781FE0EBF}"/>
              </a:ext>
            </a:extLst>
          </p:cNvPr>
          <p:cNvGrpSpPr/>
          <p:nvPr userDrawn="1"/>
        </p:nvGrpSpPr>
        <p:grpSpPr>
          <a:xfrm>
            <a:off x="259654" y="263236"/>
            <a:ext cx="11646019" cy="6373091"/>
            <a:chOff x="706581" y="415636"/>
            <a:chExt cx="10958946" cy="62206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8637A4-BDEB-D694-9394-FCE2E554F2C2}"/>
                </a:ext>
              </a:extLst>
            </p:cNvPr>
            <p:cNvSpPr/>
            <p:nvPr/>
          </p:nvSpPr>
          <p:spPr>
            <a:xfrm>
              <a:off x="886691" y="415636"/>
              <a:ext cx="10778836" cy="606829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8D9843-2D90-D8B7-87BE-71B33374740E}"/>
                </a:ext>
              </a:extLst>
            </p:cNvPr>
            <p:cNvSpPr/>
            <p:nvPr/>
          </p:nvSpPr>
          <p:spPr>
            <a:xfrm>
              <a:off x="706581" y="568036"/>
              <a:ext cx="10778836" cy="60682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65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kids rowing a boat&#10;&#10;Description automatically generated">
            <a:extLst>
              <a:ext uri="{FF2B5EF4-FFF2-40B4-BE49-F238E27FC236}">
                <a16:creationId xmlns:a16="http://schemas.microsoft.com/office/drawing/2014/main" id="{C05C9AF2-FB98-9298-B4A4-1CB0BB933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60"/>
            <a:ext cx="12192000" cy="71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ene with trees and grass&#10;&#10;Description automatically generated">
            <a:extLst>
              <a:ext uri="{FF2B5EF4-FFF2-40B4-BE49-F238E27FC236}">
                <a16:creationId xmlns:a16="http://schemas.microsoft.com/office/drawing/2014/main" id="{37BA1796-B7A6-73CC-E398-92E721C1C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desert&#10;&#10;Description automatically generated">
            <a:extLst>
              <a:ext uri="{FF2B5EF4-FFF2-40B4-BE49-F238E27FC236}">
                <a16:creationId xmlns:a16="http://schemas.microsoft.com/office/drawing/2014/main" id="{50CB37CD-5406-2B0E-A1E9-8C6ED4470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3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72961-856F-74BC-9214-BDDAAA260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3" y="-2652174"/>
            <a:ext cx="688765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0060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E38F-6488-C911-2726-5CE3E9F96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6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H TÂM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9D8DF-FEFA-4418-BDF1-415DC95DE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4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6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4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6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4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1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6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465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881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27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6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67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70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5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9EE796-687A-85E3-6395-2E9341601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1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7BEA4E-7830-927D-2293-513F833FF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39" y="461744"/>
            <a:ext cx="7815749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7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BA7E89-5A01-98F9-F4B6-198219915741}"/>
              </a:ext>
            </a:extLst>
          </p:cNvPr>
          <p:cNvGrpSpPr/>
          <p:nvPr/>
        </p:nvGrpSpPr>
        <p:grpSpPr>
          <a:xfrm>
            <a:off x="457200" y="599878"/>
            <a:ext cx="10708640" cy="1259402"/>
            <a:chOff x="3317309" y="3496366"/>
            <a:chExt cx="5960444" cy="769039"/>
          </a:xfrm>
          <a:solidFill>
            <a:srgbClr val="C5F6C5"/>
          </a:solidFill>
        </p:grpSpPr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AB772DC8-2DF4-EEBC-8B55-0CB4EFF297D6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3B3EEC-71AA-C82B-254A-62E588FB30E0}"/>
                </a:ext>
              </a:extLst>
            </p:cNvPr>
            <p:cNvSpPr txBox="1"/>
            <p:nvPr/>
          </p:nvSpPr>
          <p:spPr>
            <a:xfrm>
              <a:off x="3317309" y="3559017"/>
              <a:ext cx="5960444" cy="65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Lê.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58C0978-80D4-031D-D18B-74E7D28D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" y="2486342"/>
            <a:ext cx="111347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7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472" y="3105835"/>
            <a:ext cx="6748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Chính trị: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472" y="3105835"/>
            <a:ext cx="66229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vi-VN" sz="36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endParaRPr lang="vi-VN" sz="3600" b="1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vi-VN" sz="36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Kinh tế: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472" y="3167390"/>
            <a:ext cx="101478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vi-VN" sz="28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endParaRPr lang="vi-VN" sz="28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endParaRPr lang="vi-VN" sz="2800" b="1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endParaRPr lang="vi-VN" sz="28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endParaRPr lang="vi-VN" sz="2800" b="1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vi-VN" sz="36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Văn hóa, xã hội: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2039" y="1179871"/>
            <a:ext cx="7211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962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F7ECE9-CD1F-15C2-F04F-4D7BF12B0B55}"/>
              </a:ext>
            </a:extLst>
          </p:cNvPr>
          <p:cNvSpPr txBox="1"/>
          <p:nvPr/>
        </p:nvSpPr>
        <p:spPr>
          <a:xfrm>
            <a:off x="642996" y="1141524"/>
            <a:ext cx="11132444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Chính trị</a:t>
            </a:r>
            <a:r>
              <a:rPr lang="vi-VN" sz="36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36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en-US" sz="36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</a:t>
            </a: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ước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Việt.Tổ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chức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cũ</a:t>
            </a: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en-US" sz="3600" b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Vua </a:t>
            </a: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 Thánh Tông chú trọng bảo vệ biên cương, mở mang bờ cõi, cho vẽ Hồng Đức bản đồ, ban hành bộ Quốc triều hình luật... </a:t>
            </a:r>
            <a:endParaRPr lang="en-US" sz="36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83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F7ECE9-CD1F-15C2-F04F-4D7BF12B0B55}"/>
              </a:ext>
            </a:extLst>
          </p:cNvPr>
          <p:cNvSpPr txBox="1"/>
          <p:nvPr/>
        </p:nvSpPr>
        <p:spPr>
          <a:xfrm>
            <a:off x="551556" y="1923844"/>
            <a:ext cx="11132444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Kinh tế: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 biệt coi trọng và khuyến khích phát triển nông nghiệp.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Đời sống nhân dân ổn định, đất nước ngày càng thịnh đạt. </a:t>
            </a:r>
          </a:p>
        </p:txBody>
      </p:sp>
    </p:spTree>
    <p:extLst>
      <p:ext uri="{BB962C8B-B14F-4D97-AF65-F5344CB8AC3E}">
        <p14:creationId xmlns:p14="http://schemas.microsoft.com/office/powerpoint/2010/main" val="826158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F7ECE9-CD1F-15C2-F04F-4D7BF12B0B55}"/>
              </a:ext>
            </a:extLst>
          </p:cNvPr>
          <p:cNvSpPr txBox="1"/>
          <p:nvPr/>
        </p:nvSpPr>
        <p:spPr>
          <a:xfrm>
            <a:off x="642996" y="1141524"/>
            <a:ext cx="1113244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Văn hóa, xã hội: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 chức đều đặn các khoa thi tiến sĩ để tuyển chọn </a:t>
            </a:r>
            <a:r>
              <a:rPr lang="en-US" sz="28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</a:t>
            </a:r>
            <a:r>
              <a:rPr lang="vi-VN" sz="28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ười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quan.</a:t>
            </a:r>
            <a:endParaRPr lang="vi-VN" sz="2800" b="1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 bia đá ở Văn Miếu – Quốc Tử Giám để vinh danh những người đỗ đạt.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Văn học và khoa học đạt nhiều thành tựu với các tác giả tiêu biểu như: Nguyễn Trãi, Ngô Sĩ Liên, Lương Thế Vinh...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Đóng góp của trạng nguyên Nguyễn Hiền: giải nguy cho nước ta khi đón tiếp sứ giả, hiến nhiều kế sách hay giúp vua trị nước.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Đóng góp của thầy Chu Văn An: dạy dỗ, bồi dưỡng ra nhiều thế hệ nhân tài cho quốc gia.</a:t>
            </a:r>
          </a:p>
        </p:txBody>
      </p:sp>
    </p:spTree>
    <p:extLst>
      <p:ext uri="{BB962C8B-B14F-4D97-AF65-F5344CB8AC3E}">
        <p14:creationId xmlns:p14="http://schemas.microsoft.com/office/powerpoint/2010/main" val="343040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A94539-C15B-DD8B-C61B-7DF30B65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7" y="1282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5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earing a backpack&#10;&#10;Description automatically generated">
            <a:extLst>
              <a:ext uri="{FF2B5EF4-FFF2-40B4-BE49-F238E27FC236}">
                <a16:creationId xmlns:a16="http://schemas.microsoft.com/office/drawing/2014/main" id="{768CFD33-0414-DD37-D4E7-512CFB851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35" y="2152562"/>
            <a:ext cx="2787933" cy="449607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9A5A76-10C3-3FB0-75BE-1D105BFAD454}"/>
              </a:ext>
            </a:extLst>
          </p:cNvPr>
          <p:cNvSpPr/>
          <p:nvPr/>
        </p:nvSpPr>
        <p:spPr>
          <a:xfrm>
            <a:off x="3454400" y="181442"/>
            <a:ext cx="8274061" cy="1776423"/>
          </a:xfrm>
          <a:prstGeom prst="wedgeEllipseCallout">
            <a:avLst>
              <a:gd name="adj1" fmla="val 30716"/>
              <a:gd name="adj2" fmla="val 6720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5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670560" y="2316720"/>
            <a:ext cx="7620000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Hình thức thi: </a:t>
            </a:r>
            <a:r>
              <a:rPr lang="vi-VN" sz="32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theo nhóm, mỗi nhóm đại diện 1 bạn tham gia.</a:t>
            </a:r>
          </a:p>
          <a:p>
            <a:pPr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Nội dung: </a:t>
            </a:r>
            <a:r>
              <a:rPr lang="vi-VN" sz="32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câu chuyện:</a:t>
            </a:r>
          </a:p>
          <a:p>
            <a:pPr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Lê Thánh Tông – Nhà chính trị tài ba.</a:t>
            </a:r>
          </a:p>
          <a:p>
            <a:pPr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Trạng Lường Lương Thế Vinh</a:t>
            </a:r>
            <a:r>
              <a:rPr lang="vi-VN" sz="32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iếng Việt 2  Thần đồng Lương Thế Vinh_v720P">
            <a:hlinkClick r:id="" action="ppaction://media"/>
            <a:extLst>
              <a:ext uri="{FF2B5EF4-FFF2-40B4-BE49-F238E27FC236}">
                <a16:creationId xmlns:a16="http://schemas.microsoft.com/office/drawing/2014/main" id="{3AD6BEC2-364D-EAC0-5FA4-7C87299881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earing a backpack&#10;&#10;Description automatically generated">
            <a:extLst>
              <a:ext uri="{FF2B5EF4-FFF2-40B4-BE49-F238E27FC236}">
                <a16:creationId xmlns:a16="http://schemas.microsoft.com/office/drawing/2014/main" id="{768CFD33-0414-DD37-D4E7-512CFB851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35" y="2152562"/>
            <a:ext cx="2787933" cy="449607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9A5A76-10C3-3FB0-75BE-1D105BFAD454}"/>
              </a:ext>
            </a:extLst>
          </p:cNvPr>
          <p:cNvSpPr/>
          <p:nvPr/>
        </p:nvSpPr>
        <p:spPr>
          <a:xfrm>
            <a:off x="2489200" y="-55418"/>
            <a:ext cx="9239261" cy="1776423"/>
          </a:xfrm>
          <a:prstGeom prst="wedgeEllipseCallout">
            <a:avLst>
              <a:gd name="adj1" fmla="val 30716"/>
              <a:gd name="adj2" fmla="val 6720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đóng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góp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670560" y="2316720"/>
            <a:ext cx="7620000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40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just"/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Trãi</a:t>
            </a:r>
            <a:endParaRPr lang="en-US" sz="40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Sỹ</a:t>
            </a:r>
            <a:r>
              <a:rPr lang="en-US" sz="40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endParaRPr lang="en-US" sz="40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</a:t>
            </a:r>
            <a:r>
              <a:rPr lang="en-US" sz="40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Vinh</a:t>
            </a:r>
            <a:endParaRPr lang="en-US" sz="4000" b="1" dirty="0" smtClean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0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</a:t>
            </a:r>
            <a:r>
              <a:rPr lang="en-US" sz="4000" b="1" dirty="0" err="1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 smtClean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  <a:p>
            <a:pPr lvl="0" algn="just"/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7FC5174-360E-2919-933F-4F60D6E0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8" y="7566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7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	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Hãy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cùng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lắng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nghe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câu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hỏi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Thầy</a:t>
                </a:r>
                <a:r>
                  <a:rPr kumimoji="0" lang="en-US" sz="6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giáo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và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trả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lời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thật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nhanh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bạn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nhé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372067-0D1A-774C-D25C-3BE47C811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9785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7DE7-AF48-7F07-9220-64F3EC9F5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597" y="1678358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6F1FAF10-985B-B926-0164-9B209C95C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57144" y="1580243"/>
            <a:ext cx="2904308" cy="5356827"/>
          </a:xfrm>
          <a:prstGeom prst="rect">
            <a:avLst/>
          </a:prstGeom>
        </p:spPr>
      </p:pic>
      <p:pic>
        <p:nvPicPr>
          <p:cNvPr id="6" name="Picture 5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6D5C932-80A6-02E4-22C6-DBCB9BBB1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F773C686-5767-A207-1E62-472AF4DFA57B}"/>
              </a:ext>
            </a:extLst>
          </p:cNvPr>
          <p:cNvSpPr/>
          <p:nvPr/>
        </p:nvSpPr>
        <p:spPr>
          <a:xfrm>
            <a:off x="2275840" y="574094"/>
            <a:ext cx="7863840" cy="2305703"/>
          </a:xfrm>
          <a:custGeom>
            <a:avLst/>
            <a:gdLst>
              <a:gd name="connsiteX0" fmla="*/ 0 w 10346270"/>
              <a:gd name="connsiteY0" fmla="*/ 576437 h 3458555"/>
              <a:gd name="connsiteX1" fmla="*/ 576437 w 10346270"/>
              <a:gd name="connsiteY1" fmla="*/ 0 h 3458555"/>
              <a:gd name="connsiteX2" fmla="*/ 9769833 w 10346270"/>
              <a:gd name="connsiteY2" fmla="*/ 0 h 3458555"/>
              <a:gd name="connsiteX3" fmla="*/ 10346270 w 10346270"/>
              <a:gd name="connsiteY3" fmla="*/ 576437 h 3458555"/>
              <a:gd name="connsiteX4" fmla="*/ 10346270 w 10346270"/>
              <a:gd name="connsiteY4" fmla="*/ 2882118 h 3458555"/>
              <a:gd name="connsiteX5" fmla="*/ 9769833 w 10346270"/>
              <a:gd name="connsiteY5" fmla="*/ 3458555 h 3458555"/>
              <a:gd name="connsiteX6" fmla="*/ 576437 w 10346270"/>
              <a:gd name="connsiteY6" fmla="*/ 3458555 h 3458555"/>
              <a:gd name="connsiteX7" fmla="*/ 0 w 10346270"/>
              <a:gd name="connsiteY7" fmla="*/ 2882118 h 3458555"/>
              <a:gd name="connsiteX8" fmla="*/ 0 w 10346270"/>
              <a:gd name="connsiteY8" fmla="*/ 576437 h 345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6270" h="3458555" fill="none" extrusionOk="0">
                <a:moveTo>
                  <a:pt x="0" y="576437"/>
                </a:moveTo>
                <a:cubicBezTo>
                  <a:pt x="3459" y="194911"/>
                  <a:pt x="259924" y="-55261"/>
                  <a:pt x="576437" y="0"/>
                </a:cubicBezTo>
                <a:cubicBezTo>
                  <a:pt x="3836071" y="143570"/>
                  <a:pt x="5568830" y="87359"/>
                  <a:pt x="9769833" y="0"/>
                </a:cubicBezTo>
                <a:cubicBezTo>
                  <a:pt x="10074362" y="28427"/>
                  <a:pt x="10351685" y="267570"/>
                  <a:pt x="10346270" y="576437"/>
                </a:cubicBezTo>
                <a:cubicBezTo>
                  <a:pt x="10273064" y="1249480"/>
                  <a:pt x="10405087" y="2469169"/>
                  <a:pt x="10346270" y="2882118"/>
                </a:cubicBezTo>
                <a:cubicBezTo>
                  <a:pt x="10343487" y="3219097"/>
                  <a:pt x="10095296" y="3459432"/>
                  <a:pt x="9769833" y="3458555"/>
                </a:cubicBezTo>
                <a:cubicBezTo>
                  <a:pt x="7130109" y="3291638"/>
                  <a:pt x="4262464" y="3471518"/>
                  <a:pt x="576437" y="3458555"/>
                </a:cubicBezTo>
                <a:cubicBezTo>
                  <a:pt x="250272" y="3453163"/>
                  <a:pt x="-19533" y="3187352"/>
                  <a:pt x="0" y="2882118"/>
                </a:cubicBezTo>
                <a:cubicBezTo>
                  <a:pt x="153666" y="1900007"/>
                  <a:pt x="-113080" y="1450813"/>
                  <a:pt x="0" y="576437"/>
                </a:cubicBezTo>
                <a:close/>
              </a:path>
              <a:path w="10346270" h="3458555" stroke="0" extrusionOk="0">
                <a:moveTo>
                  <a:pt x="0" y="576437"/>
                </a:moveTo>
                <a:cubicBezTo>
                  <a:pt x="6449" y="234033"/>
                  <a:pt x="281531" y="1027"/>
                  <a:pt x="576437" y="0"/>
                </a:cubicBezTo>
                <a:cubicBezTo>
                  <a:pt x="5027403" y="54831"/>
                  <a:pt x="6212652" y="90132"/>
                  <a:pt x="9769833" y="0"/>
                </a:cubicBezTo>
                <a:cubicBezTo>
                  <a:pt x="10054481" y="495"/>
                  <a:pt x="10321918" y="233197"/>
                  <a:pt x="10346270" y="576437"/>
                </a:cubicBezTo>
                <a:cubicBezTo>
                  <a:pt x="10468732" y="1095683"/>
                  <a:pt x="10401432" y="1917862"/>
                  <a:pt x="10346270" y="2882118"/>
                </a:cubicBezTo>
                <a:cubicBezTo>
                  <a:pt x="10394457" y="3190032"/>
                  <a:pt x="10105197" y="3416326"/>
                  <a:pt x="9769833" y="3458555"/>
                </a:cubicBezTo>
                <a:cubicBezTo>
                  <a:pt x="6298707" y="3352838"/>
                  <a:pt x="2011716" y="3376287"/>
                  <a:pt x="576437" y="3458555"/>
                </a:cubicBezTo>
                <a:cubicBezTo>
                  <a:pt x="242370" y="3452709"/>
                  <a:pt x="-8676" y="3186962"/>
                  <a:pt x="0" y="2882118"/>
                </a:cubicBezTo>
                <a:cubicBezTo>
                  <a:pt x="-3359" y="2282592"/>
                  <a:pt x="-64795" y="1050830"/>
                  <a:pt x="0" y="57643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custGeom>
                    <a:avLst/>
                    <a:gdLst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63840" h="2305703" fill="none" extrusionOk="0">
                        <a:moveTo>
                          <a:pt x="0" y="384291"/>
                        </a:moveTo>
                        <a:cubicBezTo>
                          <a:pt x="2897" y="125048"/>
                          <a:pt x="198038" y="-51184"/>
                          <a:pt x="438129" y="0"/>
                        </a:cubicBezTo>
                        <a:cubicBezTo>
                          <a:pt x="2818865" y="-31240"/>
                          <a:pt x="4305480" y="14084"/>
                          <a:pt x="7425710" y="0"/>
                        </a:cubicBezTo>
                        <a:cubicBezTo>
                          <a:pt x="7646065" y="41785"/>
                          <a:pt x="7887078" y="211893"/>
                          <a:pt x="7863840" y="384291"/>
                        </a:cubicBezTo>
                        <a:cubicBezTo>
                          <a:pt x="7852198" y="804373"/>
                          <a:pt x="7912438" y="1683285"/>
                          <a:pt x="7863840" y="1921411"/>
                        </a:cubicBezTo>
                        <a:cubicBezTo>
                          <a:pt x="7859374" y="2161790"/>
                          <a:pt x="7698083" y="2309371"/>
                          <a:pt x="7425710" y="2305703"/>
                        </a:cubicBezTo>
                        <a:cubicBezTo>
                          <a:pt x="5416690" y="2241025"/>
                          <a:pt x="3572995" y="2204696"/>
                          <a:pt x="438129" y="2305703"/>
                        </a:cubicBezTo>
                        <a:cubicBezTo>
                          <a:pt x="179782" y="2294898"/>
                          <a:pt x="-18348" y="2122549"/>
                          <a:pt x="0" y="1921411"/>
                        </a:cubicBezTo>
                        <a:cubicBezTo>
                          <a:pt x="96745" y="1330969"/>
                          <a:pt x="-84379" y="1014963"/>
                          <a:pt x="0" y="384291"/>
                        </a:cubicBezTo>
                        <a:close/>
                      </a:path>
                      <a:path w="7863840" h="2305703" stroke="0" extrusionOk="0">
                        <a:moveTo>
                          <a:pt x="0" y="384291"/>
                        </a:moveTo>
                        <a:cubicBezTo>
                          <a:pt x="-27178" y="163759"/>
                          <a:pt x="200813" y="-417"/>
                          <a:pt x="438129" y="0"/>
                        </a:cubicBezTo>
                        <a:cubicBezTo>
                          <a:pt x="3763465" y="99365"/>
                          <a:pt x="4739730" y="201767"/>
                          <a:pt x="7425710" y="0"/>
                        </a:cubicBezTo>
                        <a:cubicBezTo>
                          <a:pt x="7657236" y="-7047"/>
                          <a:pt x="7845794" y="193393"/>
                          <a:pt x="7863840" y="384291"/>
                        </a:cubicBezTo>
                        <a:cubicBezTo>
                          <a:pt x="8006764" y="752175"/>
                          <a:pt x="7898186" y="1245183"/>
                          <a:pt x="7863840" y="1921411"/>
                        </a:cubicBezTo>
                        <a:cubicBezTo>
                          <a:pt x="7895017" y="2177239"/>
                          <a:pt x="7686758" y="2245710"/>
                          <a:pt x="7425710" y="2305703"/>
                        </a:cubicBezTo>
                        <a:cubicBezTo>
                          <a:pt x="4718281" y="2155881"/>
                          <a:pt x="1681570" y="2158090"/>
                          <a:pt x="438129" y="2305703"/>
                        </a:cubicBezTo>
                        <a:cubicBezTo>
                          <a:pt x="190483" y="2329536"/>
                          <a:pt x="-13483" y="2142920"/>
                          <a:pt x="0" y="1921411"/>
                        </a:cubicBezTo>
                        <a:cubicBezTo>
                          <a:pt x="12077" y="1538888"/>
                          <a:pt x="-43125" y="690057"/>
                          <a:pt x="0" y="384291"/>
                        </a:cubicBezTo>
                        <a:close/>
                      </a:path>
                      <a:path w="7863840" h="2305703" fill="none" stroke="0" extrusionOk="0">
                        <a:moveTo>
                          <a:pt x="0" y="384291"/>
                        </a:moveTo>
                        <a:cubicBezTo>
                          <a:pt x="4309" y="123676"/>
                          <a:pt x="239064" y="-35024"/>
                          <a:pt x="438129" y="0"/>
                        </a:cubicBezTo>
                        <a:cubicBezTo>
                          <a:pt x="3091688" y="65308"/>
                          <a:pt x="4241622" y="-80331"/>
                          <a:pt x="7425710" y="0"/>
                        </a:cubicBezTo>
                        <a:cubicBezTo>
                          <a:pt x="7649850" y="19059"/>
                          <a:pt x="7853073" y="163173"/>
                          <a:pt x="7863840" y="384291"/>
                        </a:cubicBezTo>
                        <a:cubicBezTo>
                          <a:pt x="7821665" y="835871"/>
                          <a:pt x="7910073" y="1649364"/>
                          <a:pt x="7863840" y="1921411"/>
                        </a:cubicBezTo>
                        <a:cubicBezTo>
                          <a:pt x="7892525" y="2139389"/>
                          <a:pt x="7690302" y="2263530"/>
                          <a:pt x="7425710" y="2305703"/>
                        </a:cubicBezTo>
                        <a:cubicBezTo>
                          <a:pt x="5236524" y="2222756"/>
                          <a:pt x="3589187" y="2403899"/>
                          <a:pt x="438129" y="2305703"/>
                        </a:cubicBezTo>
                        <a:cubicBezTo>
                          <a:pt x="180945" y="2298655"/>
                          <a:pt x="-31987" y="2098205"/>
                          <a:pt x="0" y="1921411"/>
                        </a:cubicBezTo>
                        <a:cubicBezTo>
                          <a:pt x="113777" y="1275062"/>
                          <a:pt x="-46649" y="923825"/>
                          <a:pt x="0" y="3842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 thập một số tư liệu về các nhân vật lịch sử đã học bằng tranh, ảnh hoặc các câu chuyện lịch sử đã nghe, đã đọc về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 lịch sử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vi-VN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hat and straw hat&#10;&#10;Description automatically generated">
            <a:extLst>
              <a:ext uri="{FF2B5EF4-FFF2-40B4-BE49-F238E27FC236}">
                <a16:creationId xmlns:a16="http://schemas.microsoft.com/office/drawing/2014/main" id="{578533B3-3224-7CC4-74AF-A2F8B09F85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" y="-34526"/>
            <a:ext cx="6047866" cy="6968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2F6E4D-D7C1-5B71-4B6E-3A418FA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981" y="568960"/>
            <a:ext cx="74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96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638202" y="689734"/>
            <a:ext cx="8704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1: Điện Lam Kinh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CB58F851-E5B4-B1EE-EEA3-F0126AC2C277}"/>
              </a:ext>
            </a:extLst>
          </p:cNvPr>
          <p:cNvSpPr/>
          <p:nvPr/>
        </p:nvSpPr>
        <p:spPr>
          <a:xfrm>
            <a:off x="1577242" y="2118440"/>
            <a:ext cx="9202518" cy="156964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FF0066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Lam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Kinh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khu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di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Lam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Kinh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huyện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Thọ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Xuân,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tỉnh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Thahh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Calibri" panose="020F0502020204030204"/>
              </a:rPr>
              <a:t>Hoá</a:t>
            </a:r>
            <a:r>
              <a:rPr lang="en-US" sz="4400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638202" y="689734"/>
            <a:ext cx="87046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2: Nguyễn Trãi đã dâng lên Lê Lợi cuốn sách gì?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CB58F851-E5B4-B1EE-EEA3-F0126AC2C277}"/>
              </a:ext>
            </a:extLst>
          </p:cNvPr>
          <p:cNvSpPr/>
          <p:nvPr/>
        </p:nvSpPr>
        <p:spPr>
          <a:xfrm>
            <a:off x="1587402" y="2707720"/>
            <a:ext cx="9202518" cy="156964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FF0066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400" kern="0">
                <a:solidFill>
                  <a:prstClr val="black"/>
                </a:solidFill>
                <a:latin typeface="Calibri" panose="020F0502020204030204"/>
              </a:rPr>
              <a:t>Nguyễn Trãi đã dâng lên Lê Lợi cuốn sách “Bình Ngô sách”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86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320800" y="689734"/>
            <a:ext cx="10373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Ải Chi Lăng thuộc địa danh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CB58F851-E5B4-B1EE-EEA3-F0126AC2C277}"/>
              </a:ext>
            </a:extLst>
          </p:cNvPr>
          <p:cNvSpPr/>
          <p:nvPr/>
        </p:nvSpPr>
        <p:spPr>
          <a:xfrm>
            <a:off x="1719482" y="2616280"/>
            <a:ext cx="9202518" cy="156964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FF0066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4400" kern="0" dirty="0">
                <a:solidFill>
                  <a:prstClr val="black"/>
                </a:solidFill>
                <a:latin typeface="Calibri" panose="020F0502020204030204"/>
              </a:rPr>
              <a:t>Ải Chi Lăng thuộc huyện Chi Lăng, tỉnh Lạng Sơn.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59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638202" y="689734"/>
            <a:ext cx="87046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vi-VN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là người đóng giả Lê Lợi xông trận để cứu Lê Lợi?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CB58F851-E5B4-B1EE-EEA3-F0126AC2C277}"/>
              </a:ext>
            </a:extLst>
          </p:cNvPr>
          <p:cNvSpPr/>
          <p:nvPr/>
        </p:nvSpPr>
        <p:spPr>
          <a:xfrm>
            <a:off x="1587402" y="2707720"/>
            <a:ext cx="9202518" cy="1569640"/>
          </a:xfrm>
          <a:prstGeom prst="roundRect">
            <a:avLst/>
          </a:prstGeom>
          <a:solidFill>
            <a:srgbClr val="FFCCFF"/>
          </a:solidFill>
          <a:ln w="38100" cap="flat" cmpd="sng" algn="ctr">
            <a:solidFill>
              <a:srgbClr val="FF0066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4400" kern="0">
                <a:solidFill>
                  <a:prstClr val="black"/>
                </a:solidFill>
                <a:latin typeface="Calibri" panose="020F0502020204030204"/>
              </a:rPr>
              <a:t>Lê Lai là người đóng giả Lê Lợi xông trận để cứu Lê Lợi.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6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in a garment&#10;&#10;Description automatically generated">
            <a:extLst>
              <a:ext uri="{FF2B5EF4-FFF2-40B4-BE49-F238E27FC236}">
                <a16:creationId xmlns:a16="http://schemas.microsoft.com/office/drawing/2014/main" id="{DDA465E4-0CE1-11B5-81D5-D9EE5224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F6731-76E2-72BE-0A92-AEBF7310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69" y="484604"/>
            <a:ext cx="4203199" cy="730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FBAFC-3F5C-4185-67B2-37BA74C5D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389" y="1746392"/>
            <a:ext cx="9638611" cy="25727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E772F4-ACDF-44D9-44E8-15A2EC3C9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352" y="4167576"/>
            <a:ext cx="29568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4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D26604D-9EE3-F41C-4351-B5C98A664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3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29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C089B7-A7BB-84CC-FBBD-ACDE167C41C2}"/>
              </a:ext>
            </a:extLst>
          </p:cNvPr>
          <p:cNvSpPr/>
          <p:nvPr/>
        </p:nvSpPr>
        <p:spPr>
          <a:xfrm>
            <a:off x="24333" y="-2465"/>
            <a:ext cx="12192000" cy="6858000"/>
          </a:xfrm>
          <a:prstGeom prst="rect">
            <a:avLst/>
          </a:prstGeom>
          <a:solidFill>
            <a:srgbClr val="B07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PH" sz="1400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pic>
        <p:nvPicPr>
          <p:cNvPr id="32" name="Picture 11" descr="trong-dong-3">
            <a:extLst>
              <a:ext uri="{FF2B5EF4-FFF2-40B4-BE49-F238E27FC236}">
                <a16:creationId xmlns:a16="http://schemas.microsoft.com/office/drawing/2014/main" id="{DD1E4AB9-B7FB-0773-7BEC-607271B8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5" y="69789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CB6D39-CD76-2C34-45FE-5362292E9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42"/>
          <a:stretch/>
        </p:blipFill>
        <p:spPr>
          <a:xfrm>
            <a:off x="1" y="0"/>
            <a:ext cx="4012267" cy="6858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53A84A-368B-9B91-01E8-4CC933C2D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82"/>
          <a:stretch/>
        </p:blipFill>
        <p:spPr>
          <a:xfrm>
            <a:off x="7925497" y="-27130"/>
            <a:ext cx="4321747" cy="62916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D28397-34E5-9B0B-5FB8-9979EDFD4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86900">
            <a:off x="-1592593" y="-199309"/>
            <a:ext cx="6858000" cy="6858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83D2DCB-ACB2-F63F-9C34-2D9797398D5D}"/>
              </a:ext>
            </a:extLst>
          </p:cNvPr>
          <p:cNvGrpSpPr/>
          <p:nvPr/>
        </p:nvGrpSpPr>
        <p:grpSpPr>
          <a:xfrm>
            <a:off x="1271941" y="2012578"/>
            <a:ext cx="10185113" cy="4067097"/>
            <a:chOff x="2465700" y="1531823"/>
            <a:chExt cx="7638835" cy="305032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63F4AFA-B518-37BF-ADE6-4A90D24A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700" y="1531823"/>
              <a:ext cx="7050978" cy="3050323"/>
            </a:xfrm>
            <a:prstGeom prst="rect">
              <a:avLst/>
            </a:prstGeom>
            <a:effectLst>
              <a:outerShdw blurRad="25400" dist="38100" dir="10800000" algn="r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CDC20C-5549-B7D5-6A91-036C0B1C0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4" t="10358" r="18127" b="73393"/>
            <a:stretch/>
          </p:blipFill>
          <p:spPr>
            <a:xfrm rot="2432488">
              <a:off x="8517826" y="2093436"/>
              <a:ext cx="1586709" cy="53592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4DB2BF8-744B-234D-231C-0FB0D0451C74}"/>
              </a:ext>
            </a:extLst>
          </p:cNvPr>
          <p:cNvGrpSpPr/>
          <p:nvPr/>
        </p:nvGrpSpPr>
        <p:grpSpPr>
          <a:xfrm>
            <a:off x="24334" y="0"/>
            <a:ext cx="3512223" cy="2059203"/>
            <a:chOff x="2967782" y="3733099"/>
            <a:chExt cx="2634167" cy="1544402"/>
          </a:xfrm>
        </p:grpSpPr>
        <p:pic>
          <p:nvPicPr>
            <p:cNvPr id="51" name="Picture 50" descr="A picture containing text, linedrawing&#10;&#10;Description automatically generated">
              <a:extLst>
                <a:ext uri="{FF2B5EF4-FFF2-40B4-BE49-F238E27FC236}">
                  <a16:creationId xmlns:a16="http://schemas.microsoft.com/office/drawing/2014/main" id="{BB90FEB2-6133-F6D8-9BEC-F29009C7A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71761" y="3733099"/>
              <a:ext cx="1430188" cy="1509433"/>
            </a:xfrm>
            <a:prstGeom prst="rect">
              <a:avLst/>
            </a:prstGeom>
          </p:spPr>
        </p:pic>
        <p:pic>
          <p:nvPicPr>
            <p:cNvPr id="52" name="Picture 51" descr="A picture containing text, linedrawing&#10;&#10;Description automatically generated">
              <a:extLst>
                <a:ext uri="{FF2B5EF4-FFF2-40B4-BE49-F238E27FC236}">
                  <a16:creationId xmlns:a16="http://schemas.microsoft.com/office/drawing/2014/main" id="{C9C1B7F3-68FC-C157-D2B3-DB3CE899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67782" y="3768068"/>
              <a:ext cx="1430188" cy="1509433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152DE9A-EB3B-21E3-A9AF-70416F316943}"/>
              </a:ext>
            </a:extLst>
          </p:cNvPr>
          <p:cNvSpPr txBox="1"/>
          <p:nvPr/>
        </p:nvSpPr>
        <p:spPr>
          <a:xfrm>
            <a:off x="1940560" y="306832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Triều Hậu Lê và công cuộc xây dựng đất nước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7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3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549</Words>
  <Application>Microsoft Office PowerPoint</Application>
  <PresentationFormat>Widescreen</PresentationFormat>
  <Paragraphs>59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SimSun</vt:lpstr>
      <vt:lpstr>Aptos</vt:lpstr>
      <vt:lpstr>Aptos Display</vt:lpstr>
      <vt:lpstr>Arial</vt:lpstr>
      <vt:lpstr>Calibri</vt:lpstr>
      <vt:lpstr>Calibri Light</vt:lpstr>
      <vt:lpstr>Cambria</vt:lpstr>
      <vt:lpstr>iCiel Gotham Medium</vt:lpstr>
      <vt:lpstr>Times New Roman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43</cp:revision>
  <dcterms:created xsi:type="dcterms:W3CDTF">2024-10-09T07:44:13Z</dcterms:created>
  <dcterms:modified xsi:type="dcterms:W3CDTF">2024-12-26T03:13:09Z</dcterms:modified>
</cp:coreProperties>
</file>